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2B6EE-FAB4-47EF-839F-286EDD674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96987-460C-498F-A138-7ED5AED48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3FFE7-634B-499A-A6F9-2AA32CC23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8FB04-424B-434E-851A-392F06E8E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C0AF34-0141-4646-A76B-1F6774D9F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748EEF-1500-44CD-BE87-26B39ACD6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79ED04-490B-4309-BD1E-C06C3F2B0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37A3A-EBEC-4CE2-A7C5-B7C89D5EE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E9F8B-38CF-42D6-9E45-2BE1500EB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54ACF-5C3B-42F9-9684-BB3544831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D871F-0BF3-4B10-9E9E-668531298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6615500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合同法居间合同\n## 1.合同法居间合同的基本概念与特点\n### 1.1合同法居间合同的定义与类型\n### 1.2合同法居间合同的主要特点\n### 1.3合同法居间合同与相关合同的比较\n## 2.合同法居间合同的成立与生效\n### 2.1合同法居间合同的成立条件\n### 2.2合同法居间合同的生效要件\n### 2.3合同法居间合同的无效与可撤销情形\n## 3.合同法居间合同的内容与履行\n### 3.1合同法居间合同的主要条款\n### 3.2合同法居间合同的履行原则\n### 3.3合同法居间合同的违约与解除\n## 4.合同法居间合同的法律责任\n### 4.1合同法居间合同的违约责任\n### 4.2合同法居间合同的侵权责任\n### 4.3合同法居间合同的免责事由\n## 5.合同法居间合同的实例分析\n### 5.1合同法居间合同的案例分析\n### 5.2合同法居间合同的法律适用\n### 5.3合同法居间合同的未来发展趋势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合同法居间合同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合同法居间合同的基本概念与特点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居间合同的定义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居间合同是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居间人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向委托人报告订立合同的机会或者提供订立合同的媒介服务，委托人支付报酬的合同。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居间人是指为委托人与第三人订立合同提供中介服务的自然人、法人和其他组织。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居间合同的类型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根据居间人所提供的服务内容不同，居间合同可以分为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报告居间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媒介居间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报告居间是指居间人向委托人报告订立合同的机会，委托人支付报酬的合同。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媒介居间是指居间人提供订立合同的媒介服务，委托人支付报酬的合同。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合同法居间合同的定义与类型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88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居间合同是诺成合同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居间合同自当事人意思表示一致时成立，不以物的交付为成立要件。</a:t>
                </a:r>
                <a:endParaRPr/>
              </a:p>
            </p:txBody>
          </p:sp>
          <p:pic>
            <p:nvPicPr>
              <p:cNvPr id="192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居间合同是有偿合同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居间人提供居间服务，委托人支付报酬，体现了权利与义务的对等。</a:t>
                </a:r>
                <a:endParaRPr/>
              </a:p>
            </p:txBody>
          </p:sp>
          <p:pic>
            <p:nvPicPr>
              <p:cNvPr id="197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居间合同是双务合同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委托人和居间人双方互负权利和义务，居间人负有提供居间服务的义务，委托人负有支付报酬的义务。</a:t>
                </a:r>
                <a:endParaRPr/>
              </a:p>
            </p:txBody>
          </p:sp>
          <p:pic>
            <p:nvPicPr>
              <p:cNvPr id="202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居间合同是不要式合同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居间合同可以采用书面形式、口头形式或者其他形式，不以书面形式为要件。</a:t>
                </a:r>
                <a:endParaRPr/>
              </a:p>
            </p:txBody>
          </p:sp>
          <p:pic>
            <p:nvPicPr>
              <p:cNvPr id="207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合同法居间合同的主要特点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居间合同与委托合同都是为他人处理事务的合同，但居间合同是以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促成委托人与第三人订立合同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为目的，而委托合同是以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处理委托人事务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为目的。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居间合同是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有偿合同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，委托合同可以是有偿合同，也可以是无偿合同。</a:t>
                </a:r>
                <a:endParaRPr/>
              </a:p>
            </p:txBody>
          </p:sp>
          <p:sp>
            <p:nvSpPr>
              <p:cNvPr id="21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与委托合同的比较</a:t>
                </a:r>
                <a:endParaRPr/>
              </a:p>
            </p:txBody>
          </p:sp>
          <p:sp>
            <p:nvSpPr>
              <p:cNvPr id="21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居间合同与行纪合同都是为他人处理事务的合同，但居间合同是以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促成委托人与第三人订立合同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为目的，而行纪合同是以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为委托人买卖物品或者办理其他经济事务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为目的。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居间合同是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双务合同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，行纪合同也是双务合同，但行纪合同中有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留置权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的规定，而居间合同中无此规定。</a:t>
                </a:r>
                <a:endParaRPr/>
              </a:p>
            </p:txBody>
          </p:sp>
          <p:sp>
            <p:nvSpPr>
              <p:cNvPr id="21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与行纪合同的比较</a:t>
                </a:r>
                <a:endParaRPr/>
              </a:p>
            </p:txBody>
          </p:sp>
          <p:sp>
            <p:nvSpPr>
              <p:cNvPr id="21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合同法居间合同与相关合同的比较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合同法居间合同的成立与生效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当事人具有完全民事行为能力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委托人具有完全民事行为能力，能够独立承担民事责任。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居间人具有完全民事行为能力，能够独立承担民事责任。 -当事人的意思表示真实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委托人和居间人双方的意思表示应当真实，不存在虚假、胁迫等情形。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合同内容不违反法律、行政法规的强制性规定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居间合同的内容应当符合法律、行政法规的规定，不违反公序良俗。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合同法居间合同的成立条件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合同法居间合同的生效要件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当事人具有完全民事行为能力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委托人具有完全民事行为能力，能够独立承担民事责任。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居间人具有完全民事行为能力，能够独立承担民事责任。 -当事人的意思表示真实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委托人和居间人双方的意思表示应当真实，不存在虚假、胁迫等情形。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合同内容不违反法律、行政法规的强制性规定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居间合同的内容应当符合法律、行政法规的规定，不违反公序良俗。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合同标的合法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居间合同的标的应当是合法的，不涉及违法、犯罪行为。</a:t>
            </a:r>
            <a:endParaRPr/>
          </a:p>
        </p:txBody>
      </p:sp>
      <p:cxnSp>
        <p:nvCxnSpPr>
          <p:cNvPr id="24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无效情形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居间合同的内容违反法律、行政法规的强制性规定，或者违反公序良俗。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居间合同的当事人恶意串通，损害国家、集体或者第三人利益。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居间合同是以合法形式掩盖非法目的。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可撤销情形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居间合同存在重大误解，当事人一方有权请求人民法院或者仲裁机构予以撤销。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居间合同的一方当事人利用对方处于危难境地或者缺乏判断能力，致使合同成立时显失公平，当事人一方有权请求人民法院或者仲裁机构予以撤销。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合同法居间合同的无效与可撤销情形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合同法居间合同的内容与履行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2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576412" y="774853"/>
            <a:ext cx="7223587" cy="6083210"/>
            <a:chOff x="3576412" y="774853"/>
            <a:chExt cx="7223587" cy="6083210"/>
          </a:xfrm>
        </p:grpSpPr>
        <p:grpSp>
          <p:nvGrpSpPr>
            <p:cNvPr id="14" name=""/>
            <p:cNvGrpSpPr/>
            <p:nvPr/>
          </p:nvGrpSpPr>
          <p:grpSpPr>
            <a:xfrm>
              <a:off x="7387465" y="774853"/>
              <a:ext cx="3412534" cy="1345151"/>
              <a:chOff x="7387465" y="774853"/>
              <a:chExt cx="3412534" cy="1345151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774853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合同当事人的基本信息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1174963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委托人的姓名或者名称、住所、联系方式等。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居间人的姓名或者名称、住所、联系方式等。</a:t>
                </a:r>
                <a:endParaRPr/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3576412" y="1959368"/>
              <a:ext cx="3412536" cy="1345151"/>
              <a:chOff x="3576412" y="1959368"/>
              <a:chExt cx="3412536" cy="1345151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6412" y="1959368"/>
                <a:ext cx="34125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合同标的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76412" y="2359478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居间人提供的居间服务内容，如报告订立合同的机会、提供订立合同的媒介服务等。</a:t>
                </a:r>
                <a:endParaRPr/>
              </a:p>
            </p:txBody>
          </p:sp>
        </p:grpSp>
        <p:grpSp>
          <p:nvGrpSpPr>
            <p:cNvPr id="20" name=""/>
            <p:cNvGrpSpPr/>
            <p:nvPr/>
          </p:nvGrpSpPr>
          <p:grpSpPr>
            <a:xfrm>
              <a:off x="7387465" y="3143883"/>
              <a:ext cx="3412534" cy="1345151"/>
              <a:chOff x="7387465" y="3143883"/>
              <a:chExt cx="3412534" cy="1345151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3143883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报酬及支付方式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3543993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委托人向居间人支付的报酬数额、支付时间、支付方式等。</a:t>
                </a:r>
                <a:endParaRPr/>
              </a:p>
            </p:txBody>
          </p:sp>
        </p:grpSp>
        <p:grpSp>
          <p:nvGrpSpPr>
            <p:cNvPr id="23" name=""/>
            <p:cNvGrpSpPr/>
            <p:nvPr/>
          </p:nvGrpSpPr>
          <p:grpSpPr>
            <a:xfrm>
              <a:off x="3576412" y="4328398"/>
              <a:ext cx="3412536" cy="1345151"/>
              <a:chOff x="3576412" y="4328398"/>
              <a:chExt cx="3412536" cy="1345151"/>
            </a:xfrm>
          </p:grpSpPr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6412" y="4328398"/>
                <a:ext cx="34125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合同期限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76412" y="4728508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居间合同的履行期限，如合同生效后一定期限内达成合同等。</a:t>
                </a:r>
                <a:endParaRPr/>
              </a:p>
            </p:txBody>
          </p:sp>
        </p:grpSp>
        <p:grpSp>
          <p:nvGrpSpPr>
            <p:cNvPr id="26" name=""/>
            <p:cNvGrpSpPr/>
            <p:nvPr/>
          </p:nvGrpSpPr>
          <p:grpSpPr>
            <a:xfrm>
              <a:off x="7387465" y="5512912"/>
              <a:ext cx="3412534" cy="1345151"/>
              <a:chOff x="7387465" y="5512912"/>
              <a:chExt cx="3412534" cy="1345151"/>
            </a:xfrm>
          </p:grpSpPr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5512912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违约责任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5913022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委托人和居间人违反合同约定的违约责任，如违约金、赔偿损失等。</a:t>
                </a:r>
                <a:endParaRPr/>
              </a:p>
            </p:txBody>
          </p:sp>
        </p:grpSp>
      </p:grpSp>
      <p:sp>
        <p:nvSpPr>
          <p:cNvPr id="29" name="椭圆 5"/>
          <p:cNvSpPr>
            <a:spLocks noChangeAspect="1"/>
          </p:cNvSpPr>
          <p:nvPr/>
        </p:nvSpPr>
        <p:spPr>
          <a:xfrm>
            <a:off x="7098206" y="90926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0" name="椭圆 6"/>
          <p:cNvSpPr>
            <a:spLocks noChangeAspect="1"/>
          </p:cNvSpPr>
          <p:nvPr/>
        </p:nvSpPr>
        <p:spPr>
          <a:xfrm>
            <a:off x="7098206" y="2092336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1" name="椭圆 7"/>
          <p:cNvSpPr>
            <a:spLocks noChangeAspect="1"/>
          </p:cNvSpPr>
          <p:nvPr/>
        </p:nvSpPr>
        <p:spPr>
          <a:xfrm>
            <a:off x="7098206" y="327540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2" name="椭圆 8"/>
          <p:cNvSpPr>
            <a:spLocks noChangeAspect="1"/>
          </p:cNvSpPr>
          <p:nvPr/>
        </p:nvSpPr>
        <p:spPr>
          <a:xfrm>
            <a:off x="7098206" y="4458478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3" name="椭圆 9"/>
          <p:cNvSpPr>
            <a:spLocks noChangeAspect="1"/>
          </p:cNvSpPr>
          <p:nvPr/>
        </p:nvSpPr>
        <p:spPr>
          <a:xfrm>
            <a:off x="7098206" y="564154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合同法居间合同的主要条款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https://d.book118.com/957066155003006044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合同法居间合同</vt:lpstr>
      <vt:lpstr>合同法居间合同的基本概念与特点</vt:lpstr>
      <vt:lpstr>PowerPoint Presentation</vt:lpstr>
      <vt:lpstr>PowerPoint Presentation</vt:lpstr>
      <vt:lpstr>PowerPoint Presentation</vt:lpstr>
      <vt:lpstr>合同法居间合同的成立与生效</vt:lpstr>
      <vt:lpstr>PowerPoint Presentation</vt:lpstr>
      <vt:lpstr>PowerPoint Presentation</vt:lpstr>
      <vt:lpstr>PowerPoint Presentation</vt:lpstr>
      <vt:lpstr>合同法居间合同的内容与履行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2024-09-18T02:31:31.286</cp:lastPrinted>
  <dcterms:created xsi:type="dcterms:W3CDTF">2024-09-17T18:31:31Z</dcterms:created>
  <dcterms:modified xsi:type="dcterms:W3CDTF">2024-09-17T18:31:33Z</dcterms:modified>
</cp:coreProperties>
</file>