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embeddedFontLst>
    <p:embeddedFont>
      <p:font typeface="WLMWVS+MS-UIGothic"/>
      <p:regular r:id="rId17"/>
    </p:embeddedFont>
    <p:embeddedFont>
      <p:font typeface="DDEMHT+MUSKBJ+MicrosoftYaHei-Bold"/>
      <p:regular r:id="rId18"/>
    </p:embeddedFont>
    <p:embeddedFont>
      <p:font typeface="JRGFUB+RARGLN+MicrosoftYaHei"/>
      <p:regular r:id="rId19"/>
    </p:embeddedFont>
    <p:embeddedFont>
      <p:font typeface="JJPVEQ+RARGLN+MicrosoftYaHei"/>
      <p:regular r:id="rId20"/>
    </p:embeddedFont>
    <p:embeddedFont>
      <p:font typeface="DEOPNF+BEOSTF+ArialMT"/>
      <p:regular r:id="rId21"/>
    </p:embeddedFont>
  </p:embeddedFontLst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font" Target="fonts/font1.fntdata" /><Relationship Id="rId18" Type="http://schemas.openxmlformats.org/officeDocument/2006/relationships/font" Target="fonts/font2.fntdata" /><Relationship Id="rId19" Type="http://schemas.openxmlformats.org/officeDocument/2006/relationships/font" Target="fonts/font3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4.fntdata" /><Relationship Id="rId21" Type="http://schemas.openxmlformats.org/officeDocument/2006/relationships/font" Target="fonts/font5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637171-98CB-4479-86B2-128B008239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039008-9548-4F85-823C-9384395FAD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AB6DB2-D46E-4530-AD87-509C2B131A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E1ED85-19BF-4848-9D17-164DD0EB4E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429A21-46F4-45A9-BBE8-DFF58D959B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ACC307-28CF-42D9-992C-77B6A03A6B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69E54E-A272-4D71-A3D8-B1C9D0A5EC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0C1B99-785A-4561-8717-64AD1E70A5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1167FB-78A4-4FEA-BAEF-85CBA38EF3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5FAAA6-9180-4299-8EF0-EBBF25AC9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242931-7081-46A7-9208-10AA96D22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101021020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78205" y="2051605"/>
            <a:ext cx="6595338" cy="2537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WLMWVS+MS-UIGothic"/>
                <a:cs typeface="WLMWVS+MS-UIGothic"/>
              </a:rPr>
              <a:t>部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编</a:t>
            </a:r>
            <a:r>
              <a:rPr sz="5400">
                <a:solidFill>
                  <a:srgbClr val="000000"/>
                </a:solidFill>
                <a:latin typeface="WLMWVS+MS-UIGothic"/>
                <a:cs typeface="WLMWVS+MS-UIGothic"/>
              </a:rPr>
              <a:t>版二下</a:t>
            </a:r>
            <a:r>
              <a:rPr sz="5400">
                <a:solidFill>
                  <a:srgbClr val="000000"/>
                </a:solidFill>
                <a:latin typeface="DDEMHT+MUSKBJ+MicrosoftYaHei-Bold"/>
                <a:cs typeface="DDEMHT+MUSKBJ+MicrosoftYaHei-Bold"/>
              </a:rPr>
              <a:t>7</a:t>
            </a:r>
            <a:r>
              <a:rPr sz="5400">
                <a:solidFill>
                  <a:srgbClr val="000000"/>
                </a:solidFill>
                <a:latin typeface="WLMWVS+MS-UIGothic"/>
                <a:cs typeface="WLMWVS+MS-UIGothic"/>
              </a:rPr>
              <a:t>《一匹</a:t>
            </a:r>
          </a:p>
          <a:p>
            <a:pPr marL="0" marR="0">
              <a:lnSpc>
                <a:spcPts val="5400"/>
              </a:lnSpc>
              <a:spcBef>
                <a:spcPts val="1079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WLMWVS+MS-UIGothic"/>
                <a:cs typeface="WLMWVS+MS-UIGothic"/>
              </a:rPr>
              <a:t>出色的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马</a:t>
            </a:r>
            <a:r>
              <a:rPr sz="5400">
                <a:solidFill>
                  <a:srgbClr val="000000"/>
                </a:solidFill>
                <a:latin typeface="WLMWVS+MS-UIGothic"/>
                <a:cs typeface="WLMWVS+MS-UIGothic"/>
              </a:rPr>
              <a:t>》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5400">
                <a:solidFill>
                  <a:srgbClr val="000000"/>
                </a:solidFill>
                <a:latin typeface="WLMWVS+MS-UIGothic"/>
                <a:cs typeface="WLMWVS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69669" y="523795"/>
            <a:ext cx="2453659" cy="18294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WLMWVS+MS-UIGothic"/>
                <a:cs typeface="WLMWVS+MS-UIGothic"/>
              </a:rPr>
              <a:t>目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录</a:t>
            </a:r>
          </a:p>
          <a:p>
            <a:pPr marL="0" marR="0">
              <a:lnSpc>
                <a:spcPts val="2500"/>
              </a:lnSpc>
              <a:spcBef>
                <a:spcPts val="924"/>
              </a:spcBef>
              <a:spcAft>
                <a:spcPct val="0"/>
              </a:spcAft>
            </a:pPr>
            <a:r>
              <a:rPr sz="2400">
                <a:solidFill>
                  <a:srgbClr val="FFFFFF"/>
                </a:solidFill>
                <a:latin typeface="DDEMHT+MUSKBJ+MicrosoftYaHei-Bold"/>
                <a:cs typeface="DDEMHT+MUSKBJ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099945" y="2493629"/>
            <a:ext cx="2778454" cy="2582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35"/>
              </a:lnSpc>
              <a:spcBef>
                <a:spcPct val="0"/>
              </a:spcBef>
              <a:spcAft>
                <a:spcPct val="0"/>
              </a:spcAft>
            </a:pPr>
            <a:r>
              <a:rPr sz="8000" spc="10">
                <a:solidFill>
                  <a:srgbClr val="3045FD"/>
                </a:solidFill>
                <a:latin typeface="DDEMHT+MUSKBJ+MicrosoftYaHei-Bold"/>
                <a:cs typeface="DDEMHT+MUSKBJ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87495" y="2789531"/>
            <a:ext cx="4286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4500">
                <a:solidFill>
                  <a:srgbClr val="000000"/>
                </a:solidFill>
                <a:latin typeface="WLMWVS+MS-UIGothic"/>
                <a:cs typeface="WLMWVS+MS-UIGothic"/>
              </a:rPr>
              <a:t>文内容解析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WLMWVS+MS-UIGothic"/>
                <a:cs typeface="WLMWVS+MS-UIGothic"/>
              </a:rPr>
              <a:t>故事背景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44050" y="200405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时间</a:t>
            </a:r>
            <a:r>
              <a:rPr sz="1550" spc="25">
                <a:solidFill>
                  <a:srgbClr val="3045FD"/>
                </a:solidFill>
                <a:latin typeface="WLMWVS+MS-UIGothic"/>
                <a:cs typeface="WLMWVS+MS-UIGothic"/>
              </a:rPr>
              <a:t>地点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69410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故事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生在一个春天的傍晚，地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点是郊外的一片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树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林。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44050" y="414781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环</a:t>
            </a:r>
            <a:r>
              <a:rPr sz="1550" spc="25">
                <a:solidFill>
                  <a:srgbClr val="3045FD"/>
                </a:solidFill>
                <a:latin typeface="WLMWVS+MS-UIGothic"/>
                <a:cs typeface="WLMWVS+MS-UIGothic"/>
              </a:rPr>
              <a:t>境描述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描述了郊外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树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林的美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丽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春景，包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括开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花的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树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木、青青的草地、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静静的河水等。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WLMWVS+MS-UIGothic"/>
                <a:cs typeface="WLMWVS+MS-UIGothic"/>
              </a:rPr>
              <a:t>人物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设</a:t>
            </a:r>
            <a:r>
              <a:rPr sz="3000">
                <a:solidFill>
                  <a:srgbClr val="3045FD"/>
                </a:solidFill>
                <a:latin typeface="WLMWVS+MS-UIGothic"/>
                <a:cs typeface="WLMWVS+MS-UIGothic"/>
              </a:rPr>
              <a:t>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DDEMHT+MUSKBJ+MicrosoftYaHei-Bold"/>
                <a:cs typeface="DDEMHT+MUSKBJ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DDEMHT+MUSKBJ+MicrosoftYaHei-Bold"/>
                <a:cs typeface="DDEMHT+MUSKBJ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DDEMHT+MUSKBJ+MicrosoftYaHei-Bold"/>
                <a:cs typeface="DDEMHT+MUSKBJ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3045FD"/>
                </a:solidFill>
                <a:latin typeface="WLMWVS+MS-UIGothic"/>
                <a:cs typeface="WLMWVS+MS-UIGothic"/>
              </a:rPr>
              <a:t>妹妹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3045FD"/>
                </a:solidFill>
                <a:latin typeface="WLMWVS+MS-UIGothic"/>
                <a:cs typeface="WLMWVS+MS-UIGothic"/>
              </a:rPr>
              <a:t>爸爸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3045FD"/>
                </a:solidFill>
                <a:latin typeface="WLMWVS+MS-UIGothic"/>
                <a:cs typeface="WLMWVS+MS-UIGothic"/>
              </a:rPr>
              <a:t>哥哥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336229" cy="9277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故事中的主角，一个活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泼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爱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的小女孩，喜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欢骑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着</a:t>
            </a:r>
          </a:p>
          <a:p>
            <a:pPr marL="0" marR="0">
              <a:lnSpc>
                <a:spcPts val="1562"/>
              </a:lnSpc>
              <a:spcBef>
                <a:spcPts val="16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“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一匹出色的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马</a:t>
            </a: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”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玩耍。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81708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妹妹的父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亲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，一个慈祥和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蔼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的人，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妹妹非常疼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爱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336229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故事中的配角，妹妹的哥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哥，一开始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显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得有些不耐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烦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，后来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得懂事起来。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WLMWVS+MS-UIGothic"/>
                <a:cs typeface="WLMWVS+MS-UIGothic"/>
              </a:rPr>
              <a:t>情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节</a:t>
            </a:r>
            <a:r>
              <a:rPr sz="3000">
                <a:solidFill>
                  <a:srgbClr val="3045FD"/>
                </a:solidFill>
                <a:latin typeface="WLMWVS+MS-UIGothic"/>
                <a:cs typeface="WLMWVS+MS-UIGothic"/>
              </a:rPr>
              <a:t>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JRGFUB+RARGLN+MicrosoftYaHei"/>
                <a:cs typeface="JRGFUB+RARGLN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JRGFUB+RARGLN+MicrosoftYaHei"/>
                <a:cs typeface="JRGFUB+RARGLN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JRGFUB+RARGLN+MicrosoftYaHei"/>
                <a:cs typeface="JRGFUB+RARGLN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JRGFUB+RARGLN+MicrosoftYaHei"/>
                <a:cs typeface="JRGFUB+RARGLN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876425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WLMWVS+MS-UIGothic"/>
                <a:cs typeface="WLMWVS+MS-UIGothic"/>
              </a:rPr>
              <a:t>开端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83429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发</a:t>
            </a:r>
            <a:r>
              <a:rPr sz="1550">
                <a:solidFill>
                  <a:srgbClr val="3045FD"/>
                </a:solidFill>
                <a:latin typeface="WLMWVS+MS-UIGothic"/>
                <a:cs typeface="WLMWVS+MS-UIGothic"/>
              </a:rPr>
              <a:t>展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228205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WLMWVS+MS-UIGothic"/>
                <a:cs typeface="WLMWVS+MS-UIGothic"/>
              </a:rPr>
              <a:t>高潮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934575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结</a:t>
            </a:r>
            <a:r>
              <a:rPr sz="1550">
                <a:solidFill>
                  <a:srgbClr val="3045FD"/>
                </a:solidFill>
                <a:latin typeface="WLMWVS+MS-UIGothic"/>
                <a:cs typeface="WLMWVS+MS-UIGothic"/>
              </a:rPr>
              <a:t>局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10919" y="5274162"/>
            <a:ext cx="2563177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一家人来到郊外游玩，妹妹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骑</a:t>
            </a:r>
          </a:p>
          <a:p>
            <a:pPr marL="0" marR="0">
              <a:lnSpc>
                <a:spcPts val="1406"/>
              </a:lnSpc>
              <a:spcBef>
                <a:spcPts val="858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着</a:t>
            </a:r>
            <a:r>
              <a:rPr sz="135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“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一匹出色的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马</a:t>
            </a:r>
            <a:r>
              <a:rPr sz="135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兴奋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地玩</a:t>
            </a:r>
          </a:p>
          <a:p>
            <a:pPr marL="942974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耍。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89350" y="5274162"/>
            <a:ext cx="2496941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妹妹累了，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请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求哥哥帮她拿回</a:t>
            </a:r>
          </a:p>
          <a:p>
            <a:pPr marL="0" marR="0">
              <a:lnSpc>
                <a:spcPts val="1406"/>
              </a:lnSpc>
              <a:spcBef>
                <a:spcPts val="858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马</a:t>
            </a:r>
            <a:r>
              <a:rPr sz="135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”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，哥哥不愿意，爸爸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则</a:t>
            </a:r>
          </a:p>
          <a:p>
            <a:pPr marL="257175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议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妹妹自己走回家。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367145" y="5274162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妹妹在爸爸的鼓励下，自己走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045575" y="5274162"/>
            <a:ext cx="2496941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一家人回到家，妹妹明白了</a:t>
            </a:r>
            <a:r>
              <a:rPr sz="135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“</a:t>
            </a:r>
          </a:p>
          <a:p>
            <a:pPr marL="0" marR="0">
              <a:lnSpc>
                <a:spcPts val="1406"/>
              </a:lnSpc>
              <a:spcBef>
                <a:spcPts val="858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一匹出色的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马</a:t>
            </a:r>
            <a:r>
              <a:rPr sz="135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”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树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枝，</a:t>
            </a:r>
          </a:p>
          <a:p>
            <a:pPr marL="257175" marR="0">
              <a:lnSpc>
                <a:spcPts val="1350"/>
              </a:lnSpc>
              <a:spcBef>
                <a:spcPts val="86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尾点明了文章主旨。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281420" y="5561817"/>
            <a:ext cx="2627873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回了家，途中重新找到了快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099945" y="2493629"/>
            <a:ext cx="2778454" cy="2582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35"/>
              </a:lnSpc>
              <a:spcBef>
                <a:spcPct val="0"/>
              </a:spcBef>
              <a:spcAft>
                <a:spcPct val="0"/>
              </a:spcAft>
            </a:pPr>
            <a:r>
              <a:rPr sz="8000" spc="10">
                <a:solidFill>
                  <a:srgbClr val="3045FD"/>
                </a:solidFill>
                <a:latin typeface="DDEMHT+MUSKBJ+MicrosoftYaHei-Bold"/>
                <a:cs typeface="DDEMHT+MUSKBJ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87495" y="2789531"/>
            <a:ext cx="4286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0000"/>
                </a:solidFill>
                <a:latin typeface="WLMWVS+MS-UIGothic"/>
                <a:cs typeface="WLMWVS+MS-UIGothic"/>
              </a:rPr>
              <a:t>重点字</a:t>
            </a:r>
            <a:r>
              <a:rPr sz="4500">
                <a:solidFill>
                  <a:srgbClr val="000000"/>
                </a:solidFill>
                <a:latin typeface="SimSun"/>
                <a:cs typeface="SimSun"/>
              </a:rPr>
              <a:t>词</a:t>
            </a:r>
            <a:r>
              <a:rPr sz="4500">
                <a:solidFill>
                  <a:srgbClr val="000000"/>
                </a:solidFill>
                <a:latin typeface="WLMWVS+MS-UIGothic"/>
                <a:cs typeface="WLMWVS+MS-UIGothic"/>
              </a:rPr>
              <a:t>解析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WLMWVS+MS-UIGothic"/>
                <a:cs typeface="WLMWVS+MS-UIGothic"/>
              </a:rPr>
              <a:t>生字注音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WLMWVS+MS-UIGothic"/>
                <a:cs typeface="WLMWVS+MS-UIGothic"/>
              </a:rPr>
              <a:t>注音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6902410" cy="11741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bó </a:t>
            </a:r>
            <a:r>
              <a:rPr sz="1500">
                <a:solidFill>
                  <a:srgbClr val="000000"/>
                </a:solidFill>
                <a:latin typeface="JJPVEQ+RARGLN+MicrosoftYaHei"/>
                <a:cs typeface="JJPVEQ+RARGLN+MicrosoftYaHei"/>
              </a:rPr>
              <a:t>chē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、</a:t>
            </a:r>
            <a:r>
              <a:rPr sz="1500">
                <a:solidFill>
                  <a:srgbClr val="000000"/>
                </a:solidFill>
                <a:latin typeface="JJPVEQ+RARGLN+MicrosoftYaHei"/>
                <a:cs typeface="JJPVEQ+RARGLN+MicrosoftYaHei"/>
              </a:rPr>
              <a:t>qīng</a:t>
            </a:r>
            <a:r>
              <a:rPr sz="150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chén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、</a:t>
            </a: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pú táo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、</a:t>
            </a:r>
            <a:r>
              <a:rPr sz="1500">
                <a:solidFill>
                  <a:srgbClr val="000000"/>
                </a:solidFill>
                <a:latin typeface="JJPVEQ+RARGLN+MicrosoftYaHei"/>
                <a:cs typeface="JJPVEQ+RARGLN+MicrosoftYaHei"/>
              </a:rPr>
              <a:t>guāng</a:t>
            </a:r>
            <a:r>
              <a:rPr sz="150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00000"/>
                </a:solidFill>
                <a:latin typeface="JJPVEQ+RARGLN+MicrosoftYaHei"/>
                <a:cs typeface="JJPVEQ+RARGLN+MicrosoftYaHei"/>
              </a:rPr>
              <a:t>huī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、</a:t>
            </a: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bù lù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、</a:t>
            </a: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yì wú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、</a:t>
            </a: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qíng yuàn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、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chéng shí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、</a:t>
            </a:r>
            <a:r>
              <a:rPr sz="1500">
                <a:solidFill>
                  <a:srgbClr val="000000"/>
                </a:solidFill>
                <a:latin typeface="JJPVEQ+RARGLN+MicrosoftYaHei"/>
                <a:cs typeface="JJPVEQ+RARGLN+MicrosoftYaHei"/>
              </a:rPr>
              <a:t>dīng</a:t>
            </a:r>
            <a:r>
              <a:rPr sz="150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00000"/>
                </a:solidFill>
                <a:latin typeface="JJPVEQ+RARGLN+MicrosoftYaHei"/>
                <a:cs typeface="JJPVEQ+RARGLN+MicrosoftYaHei"/>
              </a:rPr>
              <a:t>zhōng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、</a:t>
            </a:r>
            <a:r>
              <a:rPr sz="1500">
                <a:solidFill>
                  <a:srgbClr val="000000"/>
                </a:solidFill>
                <a:latin typeface="JJPVEQ+RARGLN+MicrosoftYaHei"/>
                <a:cs typeface="JJPVEQ+RARGLN+MicrosoftYaHei"/>
              </a:rPr>
              <a:t>jīng</a:t>
            </a:r>
            <a:r>
              <a:rPr sz="150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00000"/>
                </a:solidFill>
                <a:latin typeface="JJPVEQ+RARGLN+MicrosoftYaHei"/>
                <a:cs typeface="JJPVEQ+RARGLN+MicrosoftYaHei"/>
              </a:rPr>
              <a:t>xī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、</a:t>
            </a: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bù </a:t>
            </a:r>
            <a:r>
              <a:rPr sz="1500">
                <a:solidFill>
                  <a:srgbClr val="000000"/>
                </a:solidFill>
                <a:latin typeface="JJPVEQ+RARGLN+MicrosoftYaHei"/>
                <a:cs typeface="JJPVEQ+RARGLN+MicrosoftYaHei"/>
              </a:rPr>
              <a:t>kěn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、</a:t>
            </a: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yú lè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、</a:t>
            </a:r>
            <a:r>
              <a:rPr sz="1500">
                <a:solidFill>
                  <a:srgbClr val="000000"/>
                </a:solidFill>
                <a:latin typeface="JJPVEQ+RARGLN+MicrosoftYaHei"/>
                <a:cs typeface="JJPVEQ+RARGLN+MicrosoftYaHei"/>
              </a:rPr>
              <a:t>qīng</a:t>
            </a:r>
            <a:r>
              <a:rPr sz="150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00000"/>
                </a:solidFill>
                <a:latin typeface="JJPVEQ+RARGLN+MicrosoftYaHei"/>
                <a:cs typeface="JJPVEQ+RARGLN+MicrosoftYaHei"/>
              </a:rPr>
              <a:t>fēng</a:t>
            </a:r>
            <a:r>
              <a:rPr sz="150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00000"/>
                </a:solidFill>
                <a:latin typeface="JJPVEQ+RARGLN+MicrosoftYaHei"/>
                <a:cs typeface="JJPVEQ+RARGLN+MicrosoftYaHei"/>
              </a:rPr>
              <a:t>qīng</a:t>
            </a:r>
            <a:r>
              <a:rPr sz="150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c</a:t>
            </a:r>
            <a:r>
              <a:rPr sz="1500">
                <a:solidFill>
                  <a:srgbClr val="000000"/>
                </a:solidFill>
                <a:latin typeface="JJPVEQ+RARGLN+MicrosoftYaHei"/>
                <a:cs typeface="JJPVEQ+RARGLN+MicrosoftYaHei"/>
              </a:rPr>
              <a:t>ǎ</a:t>
            </a: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o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、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JPVEQ+RARGLN+MicrosoftYaHei"/>
                <a:cs typeface="JJPVEQ+RARGLN+MicrosoftYaHei"/>
              </a:rPr>
              <a:t>qīng</a:t>
            </a:r>
            <a:r>
              <a:rPr sz="150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00000"/>
                </a:solidFill>
                <a:latin typeface="JJPVEQ+RARGLN+MicrosoftYaHei"/>
                <a:cs typeface="JJPVEQ+RARGLN+MicrosoftYaHei"/>
              </a:rPr>
              <a:t>shuǎng</a:t>
            </a:r>
            <a:r>
              <a:rPr sz="150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00000"/>
                </a:solidFill>
                <a:latin typeface="JJPVEQ+RARGLN+MicrosoftYaHei"/>
                <a:cs typeface="JJPVEQ+RARGLN+MicrosoftYaHei"/>
              </a:rPr>
              <a:t>qīng</a:t>
            </a:r>
            <a:r>
              <a:rPr sz="150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00000"/>
                </a:solidFill>
                <a:latin typeface="JJPVEQ+RARGLN+MicrosoftYaHei"/>
                <a:cs typeface="JJPVEQ+RARGLN+MicrosoftYaHei"/>
              </a:rPr>
              <a:t>shuǎng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WLMWVS+MS-UIGothic"/>
                <a:cs typeface="WLMWVS+MS-UIGothic"/>
              </a:rPr>
              <a:t>解析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44683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些生字的注音包括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和多音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，需要学生正确拼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读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，注意多音字的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音。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WLMWVS+MS-UIGothic"/>
                <a:cs typeface="WLMWVS+MS-UIGothic"/>
              </a:rPr>
              <a:t>重点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词语</a:t>
            </a:r>
            <a:r>
              <a:rPr sz="3000">
                <a:solidFill>
                  <a:srgbClr val="3045FD"/>
                </a:solidFill>
                <a:latin typeface="WLMWVS+MS-UIGothic"/>
                <a:cs typeface="WLMWVS+MS-UIGothic"/>
              </a:rPr>
              <a:t>解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释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86205" y="199342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WLMWVS+MS-UIGothic"/>
                <a:cs typeface="WLMWVS+MS-UIGothic"/>
              </a:rPr>
              <a:t>重点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795769" y="1993423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FFFFFF"/>
                </a:solidFill>
                <a:latin typeface="WLMWVS+MS-UIGothic"/>
                <a:cs typeface="WLMWVS+MS-UIGothic"/>
              </a:rPr>
              <a:t>解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释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86205" y="3091033"/>
            <a:ext cx="4269908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出色的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马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、求之不得、景色宜人、平平常常、可餐秀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色、异常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兴奋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32600" y="3091033"/>
            <a:ext cx="4468616" cy="22911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些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词语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课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文中具有重要意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，需要学生理解并能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运用。其中，</a:t>
            </a:r>
            <a:r>
              <a:rPr sz="1350">
                <a:solidFill>
                  <a:srgbClr val="FFFFFF"/>
                </a:solidFill>
                <a:latin typeface="JRGFUB+RARGLN+MicrosoftYaHei"/>
                <a:cs typeface="JRGFUB+RARGLN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出色的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马</a:t>
            </a:r>
            <a:r>
              <a:rPr sz="1350">
                <a:solidFill>
                  <a:srgbClr val="FFFFFF"/>
                </a:solidFill>
                <a:latin typeface="JRGFUB+RARGLN+MicrosoftYaHei"/>
                <a:cs typeface="JRGFUB+RARGLN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指的是一匹好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马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，可以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作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交通工具；</a:t>
            </a:r>
            <a:r>
              <a:rPr sz="1350">
                <a:solidFill>
                  <a:srgbClr val="FFFFFF"/>
                </a:solidFill>
                <a:latin typeface="JRGFUB+RARGLN+MicrosoftYaHei"/>
                <a:cs typeface="JRGFUB+RARGLN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求之不得</a:t>
            </a:r>
            <a:r>
              <a:rPr sz="1350">
                <a:solidFill>
                  <a:srgbClr val="FFFFFF"/>
                </a:solidFill>
                <a:latin typeface="JRGFUB+RARGLN+MicrosoftYaHei"/>
                <a:cs typeface="JRGFUB+RARGLN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表示非常希望得到，心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情迫切；</a:t>
            </a:r>
            <a:r>
              <a:rPr sz="1350">
                <a:solidFill>
                  <a:srgbClr val="FFFFFF"/>
                </a:solidFill>
                <a:latin typeface="JRGFUB+RARGLN+MicrosoftYaHei"/>
                <a:cs typeface="JRGFUB+RARGLN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景色宜人</a:t>
            </a:r>
            <a:r>
              <a:rPr sz="1350">
                <a:solidFill>
                  <a:srgbClr val="FFFFFF"/>
                </a:solidFill>
                <a:latin typeface="JRGFUB+RARGLN+MicrosoftYaHei"/>
                <a:cs typeface="JRGFUB+RARGLN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形容景色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优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美，适合人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居住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和生活；</a:t>
            </a:r>
            <a:r>
              <a:rPr sz="1350">
                <a:solidFill>
                  <a:srgbClr val="FFFFFF"/>
                </a:solidFill>
                <a:latin typeface="JRGFUB+RARGLN+MicrosoftYaHei"/>
                <a:cs typeface="JRGFUB+RARGLN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平平常常</a:t>
            </a:r>
            <a:r>
              <a:rPr sz="1350">
                <a:solidFill>
                  <a:srgbClr val="FFFFFF"/>
                </a:solidFill>
                <a:latin typeface="JRGFUB+RARGLN+MicrosoftYaHei"/>
                <a:cs typeface="JRGFUB+RARGLN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表示普通、平常；</a:t>
            </a:r>
            <a:r>
              <a:rPr sz="1350">
                <a:solidFill>
                  <a:srgbClr val="FFFFFF"/>
                </a:solidFill>
                <a:latin typeface="JRGFUB+RARGLN+MicrosoftYaHei"/>
                <a:cs typeface="JRGFUB+RARGLN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可餐秀色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JRGFUB+RARGLN+MicrosoftYaHei"/>
                <a:cs typeface="JRGFUB+RARGLN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指美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丽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的景色或美女的容貌秀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丽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，使人看了有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饱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食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之感；</a:t>
            </a:r>
            <a:r>
              <a:rPr sz="1350">
                <a:solidFill>
                  <a:srgbClr val="FFFFFF"/>
                </a:solidFill>
                <a:latin typeface="JRGFUB+RARGLN+MicrosoftYaHei"/>
                <a:cs typeface="JRGFUB+RARGLN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异常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兴奋</a:t>
            </a:r>
            <a:r>
              <a:rPr sz="1350">
                <a:solidFill>
                  <a:srgbClr val="FFFFFF"/>
                </a:solidFill>
                <a:latin typeface="JRGFUB+RARGLN+MicrosoftYaHei"/>
                <a:cs typeface="JRGFUB+RARGLN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表示非常激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和高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兴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WLMWVS+MS-UIGothic"/>
                <a:cs typeface="WLMWVS+MS-UIGothic"/>
              </a:rPr>
              <a:t>近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义词</a:t>
            </a:r>
            <a:r>
              <a:rPr sz="3000">
                <a:solidFill>
                  <a:srgbClr val="3045FD"/>
                </a:solidFill>
                <a:latin typeface="WLMWVS+MS-UIGothic"/>
                <a:cs typeface="WLMWVS+MS-UIGothic"/>
              </a:rPr>
              <a:t>与反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义词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35479" y="34104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3045FD"/>
                </a:solidFill>
                <a:latin typeface="WLMWVS+MS-UIGothic"/>
                <a:cs typeface="WLMWVS+MS-UIGothic"/>
              </a:rPr>
              <a:t>近</a:t>
            </a: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义词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709920" y="34104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3045FD"/>
                </a:solidFill>
                <a:latin typeface="WLMWVS+MS-UIGothic"/>
                <a:cs typeface="WLMWVS+MS-UIGothic"/>
              </a:rPr>
              <a:t>反</a:t>
            </a: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义词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604375" y="341048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3045FD"/>
                </a:solidFill>
                <a:latin typeface="WLMWVS+MS-UIGothic"/>
                <a:cs typeface="WLMWVS+MS-UIGothic"/>
              </a:rPr>
              <a:t>解析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72185" y="4031988"/>
            <a:ext cx="2954945" cy="76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丽</a:t>
            </a: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—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漂亮、开心</a:t>
            </a: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—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快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乐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、特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别</a:t>
            </a:r>
          </a:p>
          <a:p>
            <a:pPr marL="960119" marR="0">
              <a:lnSpc>
                <a:spcPts val="1562"/>
              </a:lnSpc>
              <a:spcBef>
                <a:spcPts val="54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—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非常。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47259" y="4031988"/>
            <a:ext cx="2954945" cy="76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开心</a:t>
            </a: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难过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、美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丽</a:t>
            </a: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—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丑陋、特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别</a:t>
            </a:r>
          </a:p>
          <a:p>
            <a:pPr marL="960119" marR="0">
              <a:lnSpc>
                <a:spcPts val="1562"/>
              </a:lnSpc>
              <a:spcBef>
                <a:spcPts val="54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—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普通。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2993454" cy="1573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义词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是指意思相近的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词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，反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义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词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是指意思相反的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词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。通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义词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和反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义词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，可以帮助学生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更好地理解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词语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的含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，提高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</a:p>
          <a:p>
            <a:pPr marL="76200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LMWVS+MS-UIGothic"/>
                <a:cs typeface="WLMWVS+MS-UIGothic"/>
              </a:rPr>
              <a:t>言表达能力。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099945" y="2493629"/>
            <a:ext cx="2778454" cy="2582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35"/>
              </a:lnSpc>
              <a:spcBef>
                <a:spcPct val="0"/>
              </a:spcBef>
              <a:spcAft>
                <a:spcPct val="0"/>
              </a:spcAft>
            </a:pPr>
            <a:r>
              <a:rPr sz="8000" spc="10">
                <a:solidFill>
                  <a:srgbClr val="3045FD"/>
                </a:solidFill>
                <a:latin typeface="DDEMHT+MUSKBJ+MicrosoftYaHei-Bold"/>
                <a:cs typeface="DDEMHT+MUSKBJ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87495" y="2789531"/>
            <a:ext cx="3143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0000"/>
                </a:solidFill>
                <a:latin typeface="WLMWVS+MS-UIGothic"/>
                <a:cs typeface="WLMWVS+MS-UIGothic"/>
              </a:rPr>
              <a:t>句子解析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WLMWVS+MS-UIGothic"/>
                <a:cs typeface="WLMWVS+MS-UIGothic"/>
              </a:rPr>
              <a:t>比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喻</a:t>
            </a:r>
            <a:r>
              <a:rPr sz="3000">
                <a:solidFill>
                  <a:srgbClr val="3045FD"/>
                </a:solidFill>
                <a:latin typeface="WLMWVS+MS-UIGothic"/>
                <a:cs typeface="WLMWVS+MS-UIGothic"/>
              </a:rPr>
              <a:t>句解析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WLMWVS+MS-UIGothic"/>
                <a:cs typeface="WLMWVS+MS-UIGothic"/>
              </a:rPr>
              <a:t>比</a:t>
            </a: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喻</a:t>
            </a:r>
            <a:r>
              <a:rPr sz="1550">
                <a:solidFill>
                  <a:srgbClr val="3045FD"/>
                </a:solidFill>
                <a:latin typeface="WLMWVS+MS-UIGothic"/>
                <a:cs typeface="WLMWVS+MS-UIGothic"/>
              </a:rPr>
              <a:t>句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088444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“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河水碧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绿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绿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的，微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吹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，泛起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层层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纹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。</a:t>
            </a:r>
            <a:r>
              <a:rPr sz="1350">
                <a:solidFill>
                  <a:srgbClr val="000000"/>
                </a:solidFill>
                <a:latin typeface="JRGFUB+RARGLN+MicrosoftYaHei"/>
                <a:cs typeface="JRGFUB+RARGLN+MicrosoftYaHei"/>
              </a:rPr>
              <a:t>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话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把河水比作碧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绿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绿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的宝石，生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形象地描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绘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出河水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的清澈和美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丽</a:t>
            </a:r>
            <a:r>
              <a:rPr sz="1350">
                <a:solidFill>
                  <a:srgbClr val="000000"/>
                </a:solidFill>
                <a:latin typeface="WLMWVS+MS-UIGothic"/>
                <a:cs typeface="WLMWVS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WLMWVS+MS-UIGothic"/>
                <a:cs typeface="WLMWVS+MS-UIGothic"/>
              </a:rPr>
              <a:t>比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喻</a:t>
            </a:r>
            <a:r>
              <a:rPr sz="1550">
                <a:solidFill>
                  <a:srgbClr val="FFFFFF"/>
                </a:solidFill>
                <a:latin typeface="WLMWVS+MS-UIGothic"/>
                <a:cs typeface="WLMWVS+MS-UIGothic"/>
              </a:rPr>
              <a:t>句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JRGFUB+RARGLN+MicrosoftYaHei"/>
                <a:cs typeface="JRGFUB+RARGLN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她仿佛也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成了一只美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丽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的蝴蝶，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在花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丛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中翩翩起舞。</a:t>
            </a:r>
            <a:r>
              <a:rPr sz="1350">
                <a:solidFill>
                  <a:srgbClr val="FFFFFF"/>
                </a:solidFill>
                <a:latin typeface="JRGFUB+RARGLN+MicrosoftYaHei"/>
                <a:cs typeface="JRGFUB+RARGLN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话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把小女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孩比作美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丽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的蝴蝶，形象地描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绘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出小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女孩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轻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盈、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优</a:t>
            </a:r>
            <a:r>
              <a:rPr sz="1350">
                <a:solidFill>
                  <a:srgbClr val="FFFFFF"/>
                </a:solidFill>
                <a:latin typeface="WLMWVS+MS-UIGothic"/>
                <a:cs typeface="WLMWVS+MS-UIGothic"/>
              </a:rPr>
              <a:t>美的舞姿。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https://d.book118.com/957101021020006054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2">
      <vt:lpstr>Arial</vt:lpstr>
      <vt:lpstr>Calibri</vt:lpstr>
      <vt:lpstr>WLMWVS+MS-UIGothic</vt:lpstr>
      <vt:lpstr>SimSun</vt:lpstr>
      <vt:lpstr>DDEMHT+MUSKBJ+MicrosoftYaHei-Bold</vt:lpstr>
      <vt:lpstr>JRGFUB+RARGLN+MicrosoftYaHei</vt:lpstr>
      <vt:lpstr>JJPVEQ+RARGLN+MicrosoftYaHei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2024-09-28T06:56:27.479</cp:lastPrinted>
  <dcterms:created xsi:type="dcterms:W3CDTF">2024-09-27T22:56:27Z</dcterms:created>
  <dcterms:modified xsi:type="dcterms:W3CDTF">2024-09-27T22:56:28Z</dcterms:modified>
</cp:coreProperties>
</file>