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B104B-EEA5-4339-BC1B-2E93C078D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F9E41-47D5-4CAC-81CF-73D4D4720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6A98C-5BF8-441B-A938-B1F1E2CC3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41710-DA98-4780-982A-0CBAC397A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7E11B6-AD17-4169-B190-0B5578B42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1222D-E625-4F5E-A21E-AD2FCC9A8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F423B2-E056-45A0-8B3C-93E8FBCD4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7B728-6FB4-4DAF-B169-2FA3E330F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F38A6-B8EB-4AEA-81B9-C85CC49E0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C6EBE-C592-48A8-8C82-EF218B347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10DB1-B166-40EE-A407-2730E969F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tx1"/>
                </a:solidFill>
                <a:latin typeface="楷体"/>
                <a:cs typeface="楷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tx1"/>
                </a:solidFill>
                <a:latin typeface="楷体"/>
                <a:cs typeface="楷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tx1"/>
                </a:solidFill>
                <a:latin typeface="楷体"/>
                <a:cs typeface="楷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856488"/>
            <a:ext cx="12192000" cy="0"/>
          </a:xfrm>
          <a:custGeom>
            <a:rect l="l" t="t" r="r" b="b"/>
            <a:pathLst>
              <a:path w="12192000">
                <a:moveTo>
                  <a:pt x="0" y="0"/>
                </a:moveTo>
                <a:lnTo>
                  <a:pt x="12192000" y="0"/>
                </a:lnTo>
              </a:path>
            </a:pathLst>
          </a:custGeom>
          <a:ln w="36575">
            <a:solidFill>
              <a:srgbClr val="006F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0" y="6669023"/>
            <a:ext cx="12192000" cy="189230"/>
          </a:xfrm>
          <a:custGeom>
            <a:rect l="l" t="t" r="r" b="b"/>
            <a:pathLst>
              <a:path w="12192000" h="189229">
                <a:moveTo>
                  <a:pt x="0" y="188976"/>
                </a:moveTo>
                <a:lnTo>
                  <a:pt x="12192000" y="188976"/>
                </a:lnTo>
                <a:lnTo>
                  <a:pt x="12192000" y="0"/>
                </a:lnTo>
                <a:lnTo>
                  <a:pt x="0" y="0"/>
                </a:lnTo>
                <a:lnTo>
                  <a:pt x="0" y="188976"/>
                </a:lnTo>
                <a:close/>
              </a:path>
            </a:pathLst>
          </a:custGeom>
          <a:solidFill>
            <a:srgbClr val="FF993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9879211" y="307551"/>
            <a:ext cx="1665969" cy="404452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bk object 19"/>
          <p:cNvSpPr/>
          <p:nvPr/>
        </p:nvSpPr>
        <p:spPr>
          <a:xfrm>
            <a:off x="1289303" y="1315154"/>
            <a:ext cx="2246063" cy="477779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856488"/>
            <a:ext cx="12192000" cy="0"/>
          </a:xfrm>
          <a:custGeom>
            <a:rect l="l" t="t" r="r" b="b"/>
            <a:pathLst>
              <a:path w="12192000">
                <a:moveTo>
                  <a:pt x="0" y="0"/>
                </a:moveTo>
                <a:lnTo>
                  <a:pt x="12192000" y="0"/>
                </a:lnTo>
              </a:path>
            </a:pathLst>
          </a:custGeom>
          <a:ln w="36575">
            <a:solidFill>
              <a:srgbClr val="006F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0" y="6669023"/>
            <a:ext cx="12192000" cy="189230"/>
          </a:xfrm>
          <a:custGeom>
            <a:rect l="l" t="t" r="r" b="b"/>
            <a:pathLst>
              <a:path w="12192000" h="189229">
                <a:moveTo>
                  <a:pt x="0" y="188976"/>
                </a:moveTo>
                <a:lnTo>
                  <a:pt x="12192000" y="188976"/>
                </a:lnTo>
                <a:lnTo>
                  <a:pt x="12192000" y="0"/>
                </a:lnTo>
                <a:lnTo>
                  <a:pt x="0" y="0"/>
                </a:lnTo>
                <a:lnTo>
                  <a:pt x="0" y="188976"/>
                </a:lnTo>
                <a:close/>
              </a:path>
            </a:pathLst>
          </a:custGeom>
          <a:solidFill>
            <a:srgbClr val="FF993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9879211" y="307551"/>
            <a:ext cx="1665969" cy="40445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066544" y="1733169"/>
            <a:ext cx="8058911" cy="330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tx1"/>
                </a:solidFill>
                <a:latin typeface="楷体"/>
                <a:cs typeface="楷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78573" y="3135439"/>
            <a:ext cx="10978515" cy="21926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hyperlink" Target="mailto:zhanglw@dwzq.com.cn" TargetMode="External" /><Relationship Id="rId4" Type="http://schemas.openxmlformats.org/officeDocument/2006/relationships/hyperlink" Target="mailto:zhoulj@dwzq.com.cn" TargetMode="External" /><Relationship Id="rId5" Type="http://schemas.openxmlformats.org/officeDocument/2006/relationships/hyperlink" Target="mailto:guorn@dwzq.com.cn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jpeg" /><Relationship Id="rId11" Type="http://schemas.openxmlformats.org/officeDocument/2006/relationships/image" Target="../media/image19.jpeg" /><Relationship Id="rId12" Type="http://schemas.openxmlformats.org/officeDocument/2006/relationships/image" Target="../media/image20.png" /><Relationship Id="rId13" Type="http://schemas.openxmlformats.org/officeDocument/2006/relationships/image" Target="../media/image21.jpeg" /><Relationship Id="rId14" Type="http://schemas.openxmlformats.org/officeDocument/2006/relationships/image" Target="../media/image22.jpeg" /><Relationship Id="rId15" Type="http://schemas.openxmlformats.org/officeDocument/2006/relationships/image" Target="../media/image23.png" /><Relationship Id="rId16" Type="http://schemas.openxmlformats.org/officeDocument/2006/relationships/image" Target="../media/image24.png" /><Relationship Id="rId17" Type="http://schemas.openxmlformats.org/officeDocument/2006/relationships/image" Target="../media/image25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jpeg" /><Relationship Id="rId8" Type="http://schemas.openxmlformats.org/officeDocument/2006/relationships/image" Target="../media/image16.jpeg" /><Relationship Id="rId9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Relationship Id="rId4" Type="http://schemas.openxmlformats.org/officeDocument/2006/relationships/image" Target="../media/image3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jpeg" /><Relationship Id="rId3" Type="http://schemas.openxmlformats.org/officeDocument/2006/relationships/image" Target="../media/image33.jpeg" /><Relationship Id="rId4" Type="http://schemas.openxmlformats.org/officeDocument/2006/relationships/image" Target="../media/image3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5.jpeg" /><Relationship Id="rId3" Type="http://schemas.openxmlformats.org/officeDocument/2006/relationships/image" Target="../media/image36.jpeg" /><Relationship Id="rId4" Type="http://schemas.openxmlformats.org/officeDocument/2006/relationships/image" Target="../media/image37.jpeg" /><Relationship Id="rId5" Type="http://schemas.openxmlformats.org/officeDocument/2006/relationships/image" Target="../media/image38.jpeg" /><Relationship Id="rId6" Type="http://schemas.openxmlformats.org/officeDocument/2006/relationships/image" Target="../media/image39.jpeg" /><Relationship Id="rId7" Type="http://schemas.openxmlformats.org/officeDocument/2006/relationships/image" Target="../media/image40.png" /><Relationship Id="rId8" Type="http://schemas.openxmlformats.org/officeDocument/2006/relationships/image" Target="../media/image41.jpeg" /><Relationship Id="rId9" Type="http://schemas.openxmlformats.org/officeDocument/2006/relationships/image" Target="../media/image4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51.jpeg" /><Relationship Id="rId11" Type="http://schemas.openxmlformats.org/officeDocument/2006/relationships/image" Target="../media/image52.jpeg" /><Relationship Id="rId12" Type="http://schemas.openxmlformats.org/officeDocument/2006/relationships/image" Target="../media/image53.jpeg" /><Relationship Id="rId13" Type="http://schemas.openxmlformats.org/officeDocument/2006/relationships/image" Target="../media/image54.jpeg" /><Relationship Id="rId2" Type="http://schemas.openxmlformats.org/officeDocument/2006/relationships/image" Target="../media/image43.jpeg" /><Relationship Id="rId3" Type="http://schemas.openxmlformats.org/officeDocument/2006/relationships/image" Target="../media/image44.jpeg" /><Relationship Id="rId4" Type="http://schemas.openxmlformats.org/officeDocument/2006/relationships/image" Target="../media/image45.jpeg" /><Relationship Id="rId5" Type="http://schemas.openxmlformats.org/officeDocument/2006/relationships/image" Target="../media/image46.jpeg" /><Relationship Id="rId6" Type="http://schemas.openxmlformats.org/officeDocument/2006/relationships/image" Target="../media/image47.jpeg" /><Relationship Id="rId7" Type="http://schemas.openxmlformats.org/officeDocument/2006/relationships/image" Target="../media/image48.jpeg" /><Relationship Id="rId8" Type="http://schemas.openxmlformats.org/officeDocument/2006/relationships/image" Target="../media/image49.jpeg" /><Relationship Id="rId9" Type="http://schemas.openxmlformats.org/officeDocument/2006/relationships/image" Target="../media/image50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051130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2113788"/>
            <a:ext cx="12192000" cy="2388235"/>
          </a:xfrm>
          <a:custGeom>
            <a:rect l="l" t="t" r="r" b="b"/>
            <a:pathLst>
              <a:path w="12192000" h="2388235">
                <a:moveTo>
                  <a:pt x="0" y="2388108"/>
                </a:moveTo>
                <a:lnTo>
                  <a:pt x="12192000" y="2388108"/>
                </a:lnTo>
                <a:lnTo>
                  <a:pt x="12192000" y="0"/>
                </a:lnTo>
                <a:lnTo>
                  <a:pt x="0" y="0"/>
                </a:lnTo>
                <a:lnTo>
                  <a:pt x="0" y="2388108"/>
                </a:lnTo>
                <a:close/>
              </a:path>
            </a:pathLst>
          </a:custGeom>
          <a:solidFill>
            <a:srgbClr val="0594D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3472" y="3150869"/>
            <a:ext cx="538162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5">
                <a:solidFill>
                  <a:srgbClr val="FFFFFF"/>
                </a:solidFill>
                <a:latin typeface="楷体"/>
                <a:cs typeface="楷体"/>
              </a:rPr>
              <a:t>多</a:t>
            </a:r>
            <a:r>
              <a:rPr sz="2800" b="1" spc="-10">
                <a:solidFill>
                  <a:srgbClr val="FFFFFF"/>
                </a:solidFill>
                <a:latin typeface="楷体"/>
                <a:cs typeface="楷体"/>
              </a:rPr>
              <a:t>模态技</a:t>
            </a:r>
            <a:r>
              <a:rPr sz="2800" b="1" spc="5">
                <a:solidFill>
                  <a:srgbClr val="FFFFFF"/>
                </a:solidFill>
                <a:latin typeface="楷体"/>
                <a:cs typeface="楷体"/>
              </a:rPr>
              <a:t>术</a:t>
            </a:r>
            <a:r>
              <a:rPr sz="2800" b="1" spc="-10">
                <a:solidFill>
                  <a:srgbClr val="FFFFFF"/>
                </a:solidFill>
                <a:latin typeface="楷体"/>
                <a:cs typeface="楷体"/>
              </a:rPr>
              <a:t>加速</a:t>
            </a:r>
            <a:r>
              <a:rPr sz="2800" b="1" spc="5">
                <a:solidFill>
                  <a:srgbClr val="FFFFFF"/>
                </a:solidFill>
                <a:latin typeface="楷体"/>
                <a:cs typeface="楷体"/>
              </a:rPr>
              <a:t>，AI</a:t>
            </a:r>
            <a:r>
              <a:rPr sz="2800" b="1" spc="-10">
                <a:solidFill>
                  <a:srgbClr val="FFFFFF"/>
                </a:solidFill>
                <a:latin typeface="楷体"/>
                <a:cs typeface="楷体"/>
              </a:rPr>
              <a:t>商</a:t>
            </a:r>
            <a:r>
              <a:rPr sz="2800" b="1" spc="5">
                <a:solidFill>
                  <a:srgbClr val="FFFFFF"/>
                </a:solidFill>
                <a:latin typeface="楷体"/>
                <a:cs typeface="楷体"/>
              </a:rPr>
              <a:t>业</a:t>
            </a:r>
            <a:r>
              <a:rPr sz="2800" b="1" spc="-10">
                <a:solidFill>
                  <a:srgbClr val="FFFFFF"/>
                </a:solidFill>
                <a:latin typeface="楷体"/>
                <a:cs typeface="楷体"/>
              </a:rPr>
              <a:t>宏</a:t>
            </a:r>
            <a:r>
              <a:rPr sz="2800" b="1" spc="5">
                <a:solidFill>
                  <a:srgbClr val="FFFFFF"/>
                </a:solidFill>
                <a:latin typeface="楷体"/>
                <a:cs typeface="楷体"/>
              </a:rPr>
              <a:t>图</a:t>
            </a:r>
            <a:r>
              <a:rPr sz="2800" b="1" spc="-10">
                <a:solidFill>
                  <a:srgbClr val="FFFFFF"/>
                </a:solidFill>
                <a:latin typeface="楷体"/>
                <a:cs typeface="楷体"/>
              </a:rPr>
              <a:t>正</a:t>
            </a:r>
            <a:r>
              <a:rPr sz="2800" b="1" spc="-15">
                <a:solidFill>
                  <a:srgbClr val="FFFFFF"/>
                </a:solidFill>
                <a:latin typeface="楷体"/>
                <a:cs typeface="楷体"/>
              </a:rPr>
              <a:t>启</a:t>
            </a:r>
            <a:endParaRPr sz="2800">
              <a:latin typeface="楷体"/>
              <a:cs typeface="楷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959712" y="159935"/>
            <a:ext cx="2047510" cy="46346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249417" y="6213144"/>
            <a:ext cx="1625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楷体"/>
                <a:cs typeface="楷体"/>
              </a:rPr>
              <a:t>2023年12月18日</a:t>
            </a:r>
            <a:endParaRPr sz="1800">
              <a:latin typeface="楷体"/>
              <a:cs typeface="楷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18922" y="173227"/>
            <a:ext cx="4542155" cy="635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pc="15">
                <a:solidFill>
                  <a:srgbClr val="131313"/>
                </a:solidFill>
              </a:rPr>
              <a:t>证券</a:t>
            </a:r>
            <a:r>
              <a:rPr spc="5">
                <a:solidFill>
                  <a:srgbClr val="131313"/>
                </a:solidFill>
              </a:rPr>
              <a:t>研究报</a:t>
            </a:r>
            <a:r>
              <a:rPr spc="25">
                <a:solidFill>
                  <a:srgbClr val="131313"/>
                </a:solidFill>
              </a:rPr>
              <a:t>告</a:t>
            </a:r>
            <a:r>
              <a:rPr spc="-35">
                <a:solidFill>
                  <a:srgbClr val="131313"/>
                </a:solidFill>
                <a:latin typeface="Times New Roman"/>
                <a:cs typeface="Times New Roman"/>
              </a:rPr>
              <a:t>·</a:t>
            </a:r>
            <a:r>
              <a:rPr spc="5">
                <a:solidFill>
                  <a:srgbClr val="131313"/>
                </a:solidFill>
              </a:rPr>
              <a:t>行业深</a:t>
            </a:r>
            <a:r>
              <a:rPr spc="-5">
                <a:solidFill>
                  <a:srgbClr val="131313"/>
                </a:solidFill>
              </a:rPr>
              <a:t>度</a:t>
            </a:r>
            <a:r>
              <a:rPr spc="5">
                <a:solidFill>
                  <a:srgbClr val="131313"/>
                </a:solidFill>
              </a:rPr>
              <a:t>报</a:t>
            </a:r>
            <a:r>
              <a:rPr spc="40">
                <a:solidFill>
                  <a:srgbClr val="131313"/>
                </a:solidFill>
              </a:rPr>
              <a:t>告</a:t>
            </a:r>
            <a:r>
              <a:rPr spc="-35">
                <a:solidFill>
                  <a:srgbClr val="131313"/>
                </a:solidFill>
                <a:latin typeface="Times New Roman"/>
                <a:cs typeface="Times New Roman"/>
              </a:rPr>
              <a:t>·</a:t>
            </a:r>
            <a:r>
              <a:rPr spc="5">
                <a:solidFill>
                  <a:srgbClr val="131313"/>
                </a:solidFill>
              </a:rPr>
              <a:t>互</a:t>
            </a:r>
            <a:r>
              <a:rPr spc="-5">
                <a:solidFill>
                  <a:srgbClr val="131313"/>
                </a:solidFill>
              </a:rPr>
              <a:t>联</a:t>
            </a:r>
            <a:r>
              <a:rPr spc="5">
                <a:solidFill>
                  <a:srgbClr val="131313"/>
                </a:solidFill>
              </a:rPr>
              <a:t>网传</a:t>
            </a:r>
            <a:r>
              <a:rPr spc="-5">
                <a:solidFill>
                  <a:srgbClr val="131313"/>
                </a:solidFill>
              </a:rPr>
              <a:t>媒 </a:t>
            </a:r>
            <a:r>
              <a:rPr u="sng" spc="5">
                <a:solidFill>
                  <a:srgbClr val="131313"/>
                </a:solidFill>
                <a:uFill>
                  <a:solidFill>
                    <a:srgbClr val="131313"/>
                  </a:solidFill>
                </a:uFill>
              </a:rPr>
              <a:t>增持（维</a:t>
            </a:r>
            <a:r>
              <a:rPr u="sng" spc="-5">
                <a:solidFill>
                  <a:srgbClr val="131313"/>
                </a:solidFill>
                <a:uFill>
                  <a:solidFill>
                    <a:srgbClr val="131313"/>
                  </a:solidFill>
                </a:uFill>
              </a:rPr>
              <a:t>持）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57529" y="4780000"/>
            <a:ext cx="2632710" cy="79375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1400" spc="10">
                <a:solidFill>
                  <a:srgbClr val="0D0D0D"/>
                </a:solidFill>
                <a:latin typeface="楷体"/>
                <a:cs typeface="楷体"/>
              </a:rPr>
              <a:t>证券</a:t>
            </a:r>
            <a:r>
              <a:rPr sz="1400">
                <a:solidFill>
                  <a:srgbClr val="0D0D0D"/>
                </a:solidFill>
                <a:latin typeface="楷体"/>
                <a:cs typeface="楷体"/>
              </a:rPr>
              <a:t>分析</a:t>
            </a:r>
            <a:r>
              <a:rPr sz="1400" spc="300">
                <a:solidFill>
                  <a:srgbClr val="0D0D0D"/>
                </a:solidFill>
                <a:latin typeface="楷体"/>
                <a:cs typeface="楷体"/>
              </a:rPr>
              <a:t>师</a:t>
            </a:r>
            <a:r>
              <a:rPr sz="1400" spc="10">
                <a:solidFill>
                  <a:srgbClr val="0D0D0D"/>
                </a:solidFill>
                <a:latin typeface="楷体"/>
                <a:cs typeface="楷体"/>
              </a:rPr>
              <a:t>：张</a:t>
            </a:r>
            <a:r>
              <a:rPr sz="1400">
                <a:solidFill>
                  <a:srgbClr val="0D0D0D"/>
                </a:solidFill>
                <a:latin typeface="楷体"/>
                <a:cs typeface="楷体"/>
              </a:rPr>
              <a:t>良卫</a:t>
            </a:r>
            <a:endParaRPr sz="1400">
              <a:latin typeface="楷体"/>
              <a:cs typeface="楷体"/>
            </a:endParaRPr>
          </a:p>
          <a:p>
            <a:pPr marL="12700" marR="5080">
              <a:lnSpc>
                <a:spcPts val="2020"/>
              </a:lnSpc>
              <a:spcBef>
                <a:spcPts val="120"/>
              </a:spcBef>
            </a:pPr>
            <a:r>
              <a:rPr sz="1400" spc="10">
                <a:solidFill>
                  <a:srgbClr val="0D0D0D"/>
                </a:solidFill>
                <a:latin typeface="楷体"/>
                <a:cs typeface="楷体"/>
              </a:rPr>
              <a:t>执业</a:t>
            </a:r>
            <a:r>
              <a:rPr sz="1400">
                <a:solidFill>
                  <a:srgbClr val="0D0D0D"/>
                </a:solidFill>
                <a:latin typeface="楷体"/>
                <a:cs typeface="楷体"/>
              </a:rPr>
              <a:t>证书</a:t>
            </a:r>
            <a:r>
              <a:rPr sz="1400" spc="-15">
                <a:solidFill>
                  <a:srgbClr val="0D0D0D"/>
                </a:solidFill>
                <a:latin typeface="楷体"/>
                <a:cs typeface="楷体"/>
              </a:rPr>
              <a:t>编</a:t>
            </a:r>
            <a:r>
              <a:rPr sz="1400">
                <a:solidFill>
                  <a:srgbClr val="0D0D0D"/>
                </a:solidFill>
                <a:latin typeface="楷体"/>
                <a:cs typeface="楷体"/>
              </a:rPr>
              <a:t>号</a:t>
            </a:r>
            <a:r>
              <a:rPr sz="1400" spc="-5">
                <a:solidFill>
                  <a:srgbClr val="0D0D0D"/>
                </a:solidFill>
                <a:latin typeface="楷体"/>
                <a:cs typeface="楷体"/>
              </a:rPr>
              <a:t>：</a:t>
            </a:r>
            <a:r>
              <a:rPr sz="1400" spc="-5">
                <a:solidFill>
                  <a:srgbClr val="0D0D0D"/>
                </a:solidFill>
                <a:latin typeface="Times New Roman"/>
                <a:cs typeface="Times New Roman"/>
              </a:rPr>
              <a:t>S0600516070001  </a:t>
            </a:r>
            <a:r>
              <a:rPr sz="1400" spc="10">
                <a:solidFill>
                  <a:srgbClr val="0D0D0D"/>
                </a:solidFill>
                <a:latin typeface="楷体"/>
                <a:cs typeface="楷体"/>
              </a:rPr>
              <a:t>联系</a:t>
            </a:r>
            <a:r>
              <a:rPr sz="1400">
                <a:solidFill>
                  <a:srgbClr val="0D0D0D"/>
                </a:solidFill>
                <a:latin typeface="楷体"/>
                <a:cs typeface="楷体"/>
              </a:rPr>
              <a:t>邮箱</a:t>
            </a:r>
            <a:r>
              <a:rPr sz="1400" spc="-5">
                <a:solidFill>
                  <a:srgbClr val="0D0D0D"/>
                </a:solidFill>
                <a:latin typeface="楷体"/>
                <a:cs typeface="楷体"/>
              </a:rPr>
              <a:t>：</a:t>
            </a:r>
            <a:r>
              <a:rPr sz="1400" spc="-5">
                <a:solidFill>
                  <a:srgbClr val="0D0D0D"/>
                </a:solidFill>
                <a:latin typeface="Times New Roman"/>
                <a:cs typeface="Times New Roman"/>
                <a:hlinkClick r:id="rId3"/>
              </a:rPr>
              <a:t>zhanglw@dwzq.com.cn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817109" y="4773461"/>
            <a:ext cx="2517140" cy="795020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40"/>
              </a:spcBef>
            </a:pPr>
            <a:r>
              <a:rPr sz="1400" spc="10">
                <a:solidFill>
                  <a:srgbClr val="0D0D0D"/>
                </a:solidFill>
                <a:latin typeface="楷体"/>
                <a:cs typeface="楷体"/>
              </a:rPr>
              <a:t>证券</a:t>
            </a:r>
            <a:r>
              <a:rPr sz="1400" spc="5">
                <a:solidFill>
                  <a:srgbClr val="0D0D0D"/>
                </a:solidFill>
                <a:latin typeface="楷体"/>
                <a:cs typeface="楷体"/>
              </a:rPr>
              <a:t>分</a:t>
            </a:r>
            <a:r>
              <a:rPr sz="1400">
                <a:solidFill>
                  <a:srgbClr val="0D0D0D"/>
                </a:solidFill>
                <a:latin typeface="楷体"/>
                <a:cs typeface="楷体"/>
              </a:rPr>
              <a:t>析</a:t>
            </a:r>
            <a:r>
              <a:rPr sz="1400" spc="300">
                <a:solidFill>
                  <a:srgbClr val="0D0D0D"/>
                </a:solidFill>
                <a:latin typeface="楷体"/>
                <a:cs typeface="楷体"/>
              </a:rPr>
              <a:t>师</a:t>
            </a:r>
            <a:r>
              <a:rPr sz="1400" spc="10">
                <a:solidFill>
                  <a:srgbClr val="0D0D0D"/>
                </a:solidFill>
                <a:latin typeface="楷体"/>
                <a:cs typeface="楷体"/>
              </a:rPr>
              <a:t>：周</a:t>
            </a:r>
            <a:r>
              <a:rPr sz="1400" spc="5">
                <a:solidFill>
                  <a:srgbClr val="0D0D0D"/>
                </a:solidFill>
                <a:latin typeface="楷体"/>
                <a:cs typeface="楷体"/>
              </a:rPr>
              <a:t>良玖</a:t>
            </a:r>
            <a:endParaRPr sz="1400">
              <a:latin typeface="楷体"/>
              <a:cs typeface="楷体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400" spc="10">
                <a:solidFill>
                  <a:srgbClr val="0D0D0D"/>
                </a:solidFill>
                <a:latin typeface="楷体"/>
                <a:cs typeface="楷体"/>
              </a:rPr>
              <a:t>执业</a:t>
            </a:r>
            <a:r>
              <a:rPr sz="1400">
                <a:solidFill>
                  <a:srgbClr val="0D0D0D"/>
                </a:solidFill>
                <a:latin typeface="楷体"/>
                <a:cs typeface="楷体"/>
              </a:rPr>
              <a:t>证书</a:t>
            </a:r>
            <a:r>
              <a:rPr sz="1400" spc="-5">
                <a:solidFill>
                  <a:srgbClr val="0D0D0D"/>
                </a:solidFill>
                <a:latin typeface="楷体"/>
                <a:cs typeface="楷体"/>
              </a:rPr>
              <a:t>：</a:t>
            </a:r>
            <a:r>
              <a:rPr sz="1400" spc="-5">
                <a:solidFill>
                  <a:srgbClr val="0D0D0D"/>
                </a:solidFill>
                <a:latin typeface="Times New Roman"/>
                <a:cs typeface="Times New Roman"/>
              </a:rPr>
              <a:t>S0600517110002</a:t>
            </a:r>
            <a:endParaRPr sz="1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1400" spc="10">
                <a:solidFill>
                  <a:srgbClr val="0D0D0D"/>
                </a:solidFill>
                <a:latin typeface="楷体"/>
                <a:cs typeface="楷体"/>
              </a:rPr>
              <a:t>联系</a:t>
            </a:r>
            <a:r>
              <a:rPr sz="1400">
                <a:solidFill>
                  <a:srgbClr val="0D0D0D"/>
                </a:solidFill>
                <a:latin typeface="楷体"/>
                <a:cs typeface="楷体"/>
              </a:rPr>
              <a:t>邮箱：</a:t>
            </a:r>
            <a:r>
              <a:rPr sz="1400" spc="-400">
                <a:solidFill>
                  <a:srgbClr val="0D0D0D"/>
                </a:solidFill>
                <a:latin typeface="楷体"/>
                <a:cs typeface="楷体"/>
              </a:rPr>
              <a:t> </a:t>
            </a:r>
            <a:r>
              <a:rPr sz="1400" spc="-5">
                <a:solidFill>
                  <a:srgbClr val="0D0D0D"/>
                </a:solidFill>
                <a:latin typeface="Times New Roman"/>
                <a:cs typeface="Times New Roman"/>
                <a:hlinkClick r:id="rId4"/>
              </a:rPr>
              <a:t>zhoulj@dwzq.com.cn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704580" y="4773461"/>
            <a:ext cx="2172970" cy="793115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40"/>
              </a:spcBef>
            </a:pPr>
            <a:r>
              <a:rPr sz="1400" spc="10">
                <a:solidFill>
                  <a:srgbClr val="0D0D0D"/>
                </a:solidFill>
                <a:latin typeface="楷体"/>
                <a:cs typeface="楷体"/>
              </a:rPr>
              <a:t>研究</a:t>
            </a:r>
            <a:r>
              <a:rPr sz="1400" spc="5">
                <a:solidFill>
                  <a:srgbClr val="0D0D0D"/>
                </a:solidFill>
                <a:latin typeface="楷体"/>
                <a:cs typeface="楷体"/>
              </a:rPr>
              <a:t>助</a:t>
            </a:r>
            <a:r>
              <a:rPr sz="1400" spc="310">
                <a:solidFill>
                  <a:srgbClr val="0D0D0D"/>
                </a:solidFill>
                <a:latin typeface="楷体"/>
                <a:cs typeface="楷体"/>
              </a:rPr>
              <a:t>理</a:t>
            </a:r>
            <a:r>
              <a:rPr sz="1400" spc="10">
                <a:solidFill>
                  <a:srgbClr val="0D0D0D"/>
                </a:solidFill>
                <a:latin typeface="楷体"/>
                <a:cs typeface="楷体"/>
              </a:rPr>
              <a:t>：郭</a:t>
            </a:r>
            <a:r>
              <a:rPr sz="1400" spc="5">
                <a:solidFill>
                  <a:srgbClr val="0D0D0D"/>
                </a:solidFill>
                <a:latin typeface="楷体"/>
                <a:cs typeface="楷体"/>
              </a:rPr>
              <a:t>若娜</a:t>
            </a:r>
            <a:endParaRPr sz="1400">
              <a:latin typeface="楷体"/>
              <a:cs typeface="楷体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400" spc="10">
                <a:solidFill>
                  <a:srgbClr val="0D0D0D"/>
                </a:solidFill>
                <a:latin typeface="楷体"/>
                <a:cs typeface="楷体"/>
              </a:rPr>
              <a:t>执业</a:t>
            </a:r>
            <a:r>
              <a:rPr sz="1400">
                <a:solidFill>
                  <a:srgbClr val="0D0D0D"/>
                </a:solidFill>
                <a:latin typeface="楷体"/>
                <a:cs typeface="楷体"/>
              </a:rPr>
              <a:t>证书</a:t>
            </a:r>
            <a:r>
              <a:rPr sz="1400" spc="-5">
                <a:solidFill>
                  <a:srgbClr val="0D0D0D"/>
                </a:solidFill>
                <a:latin typeface="楷体"/>
                <a:cs typeface="楷体"/>
              </a:rPr>
              <a:t>：</a:t>
            </a:r>
            <a:r>
              <a:rPr sz="1400" spc="-5">
                <a:solidFill>
                  <a:srgbClr val="0D0D0D"/>
                </a:solidFill>
                <a:latin typeface="Times New Roman"/>
                <a:cs typeface="Times New Roman"/>
              </a:rPr>
              <a:t>S0600122080017</a:t>
            </a:r>
            <a:endParaRPr sz="1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20"/>
              </a:spcBef>
            </a:pPr>
            <a:r>
              <a:rPr sz="1400" spc="-5">
                <a:solidFill>
                  <a:srgbClr val="0D0D0D"/>
                </a:solidFill>
                <a:latin typeface="Times New Roman"/>
                <a:cs typeface="Times New Roman"/>
                <a:hlinkClick r:id="rId5"/>
              </a:rPr>
              <a:t>guorn@dwzq.com.cn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4739" y="360629"/>
            <a:ext cx="125095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核心观点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271983" y="958443"/>
            <a:ext cx="11635105" cy="5744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marR="52069" indent="-287020">
              <a:lnSpc>
                <a:spcPct val="130000"/>
              </a:lnSpc>
              <a:spcBef>
                <a:spcPts val="100"/>
              </a:spcBef>
              <a:buFont typeface="Wingdings"/>
              <a:buChar char="◼"/>
              <a:tabLst>
                <a:tab pos="299085"/>
                <a:tab pos="299720"/>
              </a:tabLst>
            </a:pPr>
            <a:r>
              <a:rPr sz="1400" b="1" spc="5">
                <a:latin typeface="楷体"/>
                <a:cs typeface="楷体"/>
              </a:rPr>
              <a:t>多模</a:t>
            </a:r>
            <a:r>
              <a:rPr sz="1400" b="1" spc="-5">
                <a:latin typeface="楷体"/>
                <a:cs typeface="楷体"/>
              </a:rPr>
              <a:t>态：</a:t>
            </a:r>
            <a:r>
              <a:rPr sz="1400" b="1" spc="-5">
                <a:latin typeface="Times New Roman"/>
                <a:cs typeface="Times New Roman"/>
              </a:rPr>
              <a:t>AGI</a:t>
            </a:r>
            <a:r>
              <a:rPr sz="1400" b="1" spc="-5">
                <a:latin typeface="楷体"/>
                <a:cs typeface="楷体"/>
              </a:rPr>
              <a:t>必经之</a:t>
            </a:r>
            <a:r>
              <a:rPr sz="1400" b="1" spc="-20">
                <a:latin typeface="楷体"/>
                <a:cs typeface="楷体"/>
              </a:rPr>
              <a:t>路</a:t>
            </a:r>
            <a:r>
              <a:rPr sz="1400" b="1" spc="-5">
                <a:latin typeface="楷体"/>
                <a:cs typeface="楷体"/>
              </a:rPr>
              <a:t>与商</a:t>
            </a:r>
            <a:r>
              <a:rPr sz="1400" b="1" spc="-20">
                <a:latin typeface="楷体"/>
                <a:cs typeface="楷体"/>
              </a:rPr>
              <a:t>业</a:t>
            </a:r>
            <a:r>
              <a:rPr sz="1400" b="1" spc="-5">
                <a:latin typeface="楷体"/>
                <a:cs typeface="楷体"/>
              </a:rPr>
              <a:t>宏图</a:t>
            </a:r>
            <a:r>
              <a:rPr sz="1400" b="1" spc="-20">
                <a:latin typeface="楷体"/>
                <a:cs typeface="楷体"/>
              </a:rPr>
              <a:t>起</a:t>
            </a:r>
            <a:r>
              <a:rPr sz="1400" b="1" spc="-5">
                <a:latin typeface="楷体"/>
                <a:cs typeface="楷体"/>
              </a:rPr>
              <a:t>点。</a:t>
            </a:r>
            <a:r>
              <a:rPr sz="1400" spc="-5">
                <a:latin typeface="楷体"/>
                <a:cs typeface="楷体"/>
              </a:rPr>
              <a:t>（</a:t>
            </a:r>
            <a:r>
              <a:rPr sz="1400" spc="-5">
                <a:latin typeface="Times New Roman"/>
                <a:cs typeface="Times New Roman"/>
              </a:rPr>
              <a:t>1</a:t>
            </a:r>
            <a:r>
              <a:rPr sz="1400" spc="-5">
                <a:latin typeface="楷体"/>
                <a:cs typeface="楷体"/>
              </a:rPr>
              <a:t>）</a:t>
            </a:r>
            <a:r>
              <a:rPr sz="1400">
                <a:latin typeface="楷体"/>
                <a:cs typeface="楷体"/>
              </a:rPr>
              <a:t>多模</a:t>
            </a:r>
            <a:r>
              <a:rPr sz="1400" spc="-10">
                <a:latin typeface="楷体"/>
                <a:cs typeface="楷体"/>
              </a:rPr>
              <a:t>态</a:t>
            </a:r>
            <a:r>
              <a:rPr sz="1400">
                <a:latin typeface="楷体"/>
                <a:cs typeface="楷体"/>
              </a:rPr>
              <a:t>是实</a:t>
            </a:r>
            <a:r>
              <a:rPr sz="1400" spc="-15">
                <a:latin typeface="楷体"/>
                <a:cs typeface="楷体"/>
              </a:rPr>
              <a:t>现</a:t>
            </a:r>
            <a:r>
              <a:rPr sz="1400">
                <a:latin typeface="楷体"/>
                <a:cs typeface="楷体"/>
              </a:rPr>
              <a:t>通用</a:t>
            </a:r>
            <a:r>
              <a:rPr sz="1400" spc="-15">
                <a:latin typeface="楷体"/>
                <a:cs typeface="楷体"/>
              </a:rPr>
              <a:t>人</a:t>
            </a:r>
            <a:r>
              <a:rPr sz="1400">
                <a:latin typeface="楷体"/>
                <a:cs typeface="楷体"/>
              </a:rPr>
              <a:t>工智</a:t>
            </a:r>
            <a:r>
              <a:rPr sz="1400" spc="-15">
                <a:latin typeface="楷体"/>
                <a:cs typeface="楷体"/>
              </a:rPr>
              <a:t>能</a:t>
            </a:r>
            <a:r>
              <a:rPr sz="1400">
                <a:latin typeface="楷体"/>
                <a:cs typeface="楷体"/>
              </a:rPr>
              <a:t>的必</a:t>
            </a:r>
            <a:r>
              <a:rPr sz="1400" spc="-15">
                <a:latin typeface="楷体"/>
                <a:cs typeface="楷体"/>
              </a:rPr>
              <a:t>经</a:t>
            </a:r>
            <a:r>
              <a:rPr sz="1400">
                <a:latin typeface="楷体"/>
                <a:cs typeface="楷体"/>
              </a:rPr>
              <a:t>之路</a:t>
            </a:r>
            <a:r>
              <a:rPr sz="1400" spc="-15">
                <a:latin typeface="楷体"/>
                <a:cs typeface="楷体"/>
              </a:rPr>
              <a:t>。</a:t>
            </a:r>
            <a:r>
              <a:rPr sz="1400">
                <a:latin typeface="楷体"/>
                <a:cs typeface="楷体"/>
              </a:rPr>
              <a:t>模态</a:t>
            </a:r>
            <a:r>
              <a:rPr sz="1400" spc="-15">
                <a:latin typeface="楷体"/>
                <a:cs typeface="楷体"/>
              </a:rPr>
              <a:t>数</a:t>
            </a:r>
            <a:r>
              <a:rPr sz="1400">
                <a:latin typeface="楷体"/>
                <a:cs typeface="楷体"/>
              </a:rPr>
              <a:t>据输</a:t>
            </a:r>
            <a:r>
              <a:rPr sz="1400" spc="-15">
                <a:latin typeface="楷体"/>
                <a:cs typeface="楷体"/>
              </a:rPr>
              <a:t>入</a:t>
            </a:r>
            <a:r>
              <a:rPr sz="1400">
                <a:latin typeface="楷体"/>
                <a:cs typeface="楷体"/>
              </a:rPr>
              <a:t>可帮</a:t>
            </a:r>
            <a:r>
              <a:rPr sz="1400" spc="-15">
                <a:latin typeface="楷体"/>
                <a:cs typeface="楷体"/>
              </a:rPr>
              <a:t>助</a:t>
            </a:r>
            <a:r>
              <a:rPr sz="1400">
                <a:latin typeface="楷体"/>
                <a:cs typeface="楷体"/>
              </a:rPr>
              <a:t>模型</a:t>
            </a:r>
            <a:r>
              <a:rPr sz="1400" spc="-15">
                <a:latin typeface="楷体"/>
                <a:cs typeface="楷体"/>
              </a:rPr>
              <a:t>能</a:t>
            </a:r>
            <a:r>
              <a:rPr sz="1400">
                <a:latin typeface="楷体"/>
                <a:cs typeface="楷体"/>
              </a:rPr>
              <a:t>力和</a:t>
            </a:r>
            <a:r>
              <a:rPr sz="1400" spc="-15">
                <a:latin typeface="楷体"/>
                <a:cs typeface="楷体"/>
              </a:rPr>
              <a:t>用</a:t>
            </a:r>
            <a:r>
              <a:rPr sz="1400">
                <a:latin typeface="楷体"/>
                <a:cs typeface="楷体"/>
              </a:rPr>
              <a:t>户体</a:t>
            </a:r>
            <a:r>
              <a:rPr sz="1400" spc="-15">
                <a:latin typeface="楷体"/>
                <a:cs typeface="楷体"/>
              </a:rPr>
              <a:t>验</a:t>
            </a:r>
            <a:r>
              <a:rPr sz="1400">
                <a:latin typeface="楷体"/>
                <a:cs typeface="楷体"/>
              </a:rPr>
              <a:t>提高</a:t>
            </a:r>
            <a:r>
              <a:rPr sz="1400" spc="-15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允许</a:t>
            </a:r>
            <a:r>
              <a:rPr sz="1400" spc="-15">
                <a:latin typeface="楷体"/>
                <a:cs typeface="楷体"/>
              </a:rPr>
              <a:t>多</a:t>
            </a:r>
            <a:r>
              <a:rPr sz="1400">
                <a:latin typeface="楷体"/>
                <a:cs typeface="楷体"/>
              </a:rPr>
              <a:t>模 态数据</a:t>
            </a:r>
            <a:r>
              <a:rPr sz="1400" spc="-15">
                <a:latin typeface="楷体"/>
                <a:cs typeface="楷体"/>
              </a:rPr>
              <a:t>输</a:t>
            </a:r>
            <a:r>
              <a:rPr sz="1400">
                <a:latin typeface="楷体"/>
                <a:cs typeface="楷体"/>
              </a:rPr>
              <a:t>出也</a:t>
            </a:r>
            <a:r>
              <a:rPr sz="1400" spc="-15">
                <a:latin typeface="楷体"/>
                <a:cs typeface="楷体"/>
              </a:rPr>
              <a:t>更符</a:t>
            </a:r>
            <a:r>
              <a:rPr sz="1400">
                <a:latin typeface="楷体"/>
                <a:cs typeface="楷体"/>
              </a:rPr>
              <a:t>合真实</a:t>
            </a:r>
            <a:r>
              <a:rPr sz="1400" spc="-15">
                <a:latin typeface="楷体"/>
                <a:cs typeface="楷体"/>
              </a:rPr>
              <a:t>世</a:t>
            </a:r>
            <a:r>
              <a:rPr sz="1400">
                <a:latin typeface="楷体"/>
                <a:cs typeface="楷体"/>
              </a:rPr>
              <a:t>界需</a:t>
            </a:r>
            <a:r>
              <a:rPr sz="1400" spc="-15">
                <a:latin typeface="楷体"/>
                <a:cs typeface="楷体"/>
              </a:rPr>
              <a:t>要。</a:t>
            </a:r>
            <a:r>
              <a:rPr sz="1400">
                <a:latin typeface="楷体"/>
                <a:cs typeface="楷体"/>
              </a:rPr>
              <a:t>在数据</a:t>
            </a:r>
            <a:r>
              <a:rPr sz="1400" spc="-15">
                <a:latin typeface="楷体"/>
                <a:cs typeface="楷体"/>
              </a:rPr>
              <a:t>、</a:t>
            </a:r>
            <a:r>
              <a:rPr sz="1400">
                <a:latin typeface="楷体"/>
                <a:cs typeface="楷体"/>
              </a:rPr>
              <a:t>算法</a:t>
            </a:r>
            <a:r>
              <a:rPr sz="1400" spc="-15">
                <a:latin typeface="楷体"/>
                <a:cs typeface="楷体"/>
              </a:rPr>
              <a:t>及算</a:t>
            </a:r>
            <a:r>
              <a:rPr sz="1400">
                <a:latin typeface="楷体"/>
                <a:cs typeface="楷体"/>
              </a:rPr>
              <a:t>力上的</a:t>
            </a:r>
            <a:r>
              <a:rPr sz="1400" spc="-15">
                <a:latin typeface="楷体"/>
                <a:cs typeface="楷体"/>
              </a:rPr>
              <a:t>要</a:t>
            </a:r>
            <a:r>
              <a:rPr sz="1400">
                <a:latin typeface="楷体"/>
                <a:cs typeface="楷体"/>
              </a:rPr>
              <a:t>求都</a:t>
            </a:r>
            <a:r>
              <a:rPr sz="1400" spc="-15">
                <a:latin typeface="楷体"/>
                <a:cs typeface="楷体"/>
              </a:rPr>
              <a:t>要高</a:t>
            </a:r>
            <a:r>
              <a:rPr sz="1400">
                <a:latin typeface="楷体"/>
                <a:cs typeface="楷体"/>
              </a:rPr>
              <a:t>于单模</a:t>
            </a:r>
            <a:r>
              <a:rPr sz="1400" spc="-15">
                <a:latin typeface="楷体"/>
                <a:cs typeface="楷体"/>
              </a:rPr>
              <a:t>态</a:t>
            </a:r>
            <a:r>
              <a:rPr sz="1400">
                <a:latin typeface="楷体"/>
                <a:cs typeface="楷体"/>
              </a:rPr>
              <a:t>，这一</a:t>
            </a:r>
            <a:r>
              <a:rPr sz="1400" spc="-15">
                <a:latin typeface="楷体"/>
                <a:cs typeface="楷体"/>
              </a:rPr>
              <a:t>波</a:t>
            </a:r>
            <a:r>
              <a:rPr sz="1400">
                <a:latin typeface="楷体"/>
                <a:cs typeface="楷体"/>
              </a:rPr>
              <a:t>自然语</a:t>
            </a:r>
            <a:r>
              <a:rPr sz="1400" spc="-15">
                <a:latin typeface="楷体"/>
                <a:cs typeface="楷体"/>
              </a:rPr>
              <a:t>言</a:t>
            </a:r>
            <a:r>
              <a:rPr sz="1400">
                <a:latin typeface="楷体"/>
                <a:cs typeface="楷体"/>
              </a:rPr>
              <a:t>大模</a:t>
            </a:r>
            <a:r>
              <a:rPr sz="1400" spc="-15">
                <a:latin typeface="楷体"/>
                <a:cs typeface="楷体"/>
              </a:rPr>
              <a:t>型发</a:t>
            </a:r>
            <a:r>
              <a:rPr sz="1400">
                <a:latin typeface="楷体"/>
                <a:cs typeface="楷体"/>
              </a:rPr>
              <a:t>展为其</a:t>
            </a:r>
            <a:r>
              <a:rPr sz="1400" spc="-15">
                <a:latin typeface="楷体"/>
                <a:cs typeface="楷体"/>
              </a:rPr>
              <a:t>他</a:t>
            </a:r>
            <a:r>
              <a:rPr sz="1400">
                <a:latin typeface="楷体"/>
                <a:cs typeface="楷体"/>
              </a:rPr>
              <a:t>模态</a:t>
            </a:r>
            <a:r>
              <a:rPr sz="1400" spc="-15">
                <a:latin typeface="楷体"/>
                <a:cs typeface="楷体"/>
              </a:rPr>
              <a:t>提供</a:t>
            </a:r>
            <a:r>
              <a:rPr sz="1400">
                <a:latin typeface="楷体"/>
                <a:cs typeface="楷体"/>
              </a:rPr>
              <a:t>技术参</a:t>
            </a:r>
            <a:r>
              <a:rPr sz="1400" spc="-15">
                <a:latin typeface="楷体"/>
                <a:cs typeface="楷体"/>
              </a:rPr>
              <a:t>考</a:t>
            </a:r>
            <a:r>
              <a:rPr sz="1400">
                <a:latin typeface="楷体"/>
                <a:cs typeface="楷体"/>
              </a:rPr>
              <a:t>，行业 </a:t>
            </a:r>
            <a:r>
              <a:rPr sz="1400" spc="10">
                <a:latin typeface="楷体"/>
                <a:cs typeface="楷体"/>
              </a:rPr>
              <a:t>有望</a:t>
            </a:r>
            <a:r>
              <a:rPr sz="1400">
                <a:latin typeface="楷体"/>
                <a:cs typeface="楷体"/>
              </a:rPr>
              <a:t>加速</a:t>
            </a:r>
            <a:r>
              <a:rPr sz="1400" spc="-15">
                <a:latin typeface="楷体"/>
                <a:cs typeface="楷体"/>
              </a:rPr>
              <a:t>发</a:t>
            </a:r>
            <a:r>
              <a:rPr sz="1400">
                <a:latin typeface="楷体"/>
                <a:cs typeface="楷体"/>
              </a:rPr>
              <a:t>展。</a:t>
            </a:r>
            <a:r>
              <a:rPr sz="1400" spc="-5">
                <a:latin typeface="楷体"/>
                <a:cs typeface="楷体"/>
              </a:rPr>
              <a:t>（</a:t>
            </a:r>
            <a:r>
              <a:rPr sz="1400" spc="-5">
                <a:latin typeface="Times New Roman"/>
                <a:cs typeface="Times New Roman"/>
              </a:rPr>
              <a:t>2</a:t>
            </a:r>
            <a:r>
              <a:rPr sz="1400" spc="-5">
                <a:latin typeface="楷体"/>
                <a:cs typeface="楷体"/>
              </a:rPr>
              <a:t>）</a:t>
            </a:r>
            <a:r>
              <a:rPr sz="1400">
                <a:latin typeface="楷体"/>
                <a:cs typeface="楷体"/>
              </a:rPr>
              <a:t>多模</a:t>
            </a:r>
            <a:r>
              <a:rPr sz="1400" spc="-15">
                <a:latin typeface="楷体"/>
                <a:cs typeface="楷体"/>
              </a:rPr>
              <a:t>态</a:t>
            </a:r>
            <a:r>
              <a:rPr sz="1400">
                <a:latin typeface="楷体"/>
                <a:cs typeface="楷体"/>
              </a:rPr>
              <a:t>是</a:t>
            </a:r>
            <a:r>
              <a:rPr sz="1400" spc="-5">
                <a:latin typeface="Times New Roman"/>
                <a:cs typeface="Times New Roman"/>
              </a:rPr>
              <a:t>AI</a:t>
            </a:r>
            <a:r>
              <a:rPr sz="1400">
                <a:latin typeface="楷体"/>
                <a:cs typeface="楷体"/>
              </a:rPr>
              <a:t>商</a:t>
            </a:r>
            <a:r>
              <a:rPr sz="1400" spc="-15">
                <a:latin typeface="楷体"/>
                <a:cs typeface="楷体"/>
              </a:rPr>
              <a:t>业</a:t>
            </a:r>
            <a:r>
              <a:rPr sz="1400">
                <a:latin typeface="楷体"/>
                <a:cs typeface="楷体"/>
              </a:rPr>
              <a:t>宏图</a:t>
            </a:r>
            <a:r>
              <a:rPr sz="1400" spc="-15">
                <a:latin typeface="楷体"/>
                <a:cs typeface="楷体"/>
              </a:rPr>
              <a:t>起</a:t>
            </a:r>
            <a:r>
              <a:rPr sz="1400">
                <a:latin typeface="楷体"/>
                <a:cs typeface="楷体"/>
              </a:rPr>
              <a:t>点。</a:t>
            </a:r>
            <a:r>
              <a:rPr sz="1400" spc="-15">
                <a:latin typeface="楷体"/>
                <a:cs typeface="楷体"/>
              </a:rPr>
              <a:t>多</a:t>
            </a:r>
            <a:r>
              <a:rPr sz="1400">
                <a:latin typeface="楷体"/>
                <a:cs typeface="楷体"/>
              </a:rPr>
              <a:t>模态</a:t>
            </a:r>
            <a:r>
              <a:rPr sz="1400" spc="-15">
                <a:latin typeface="楷体"/>
                <a:cs typeface="楷体"/>
              </a:rPr>
              <a:t>大</a:t>
            </a:r>
            <a:r>
              <a:rPr sz="1400">
                <a:latin typeface="楷体"/>
                <a:cs typeface="楷体"/>
              </a:rPr>
              <a:t>模型</a:t>
            </a:r>
            <a:r>
              <a:rPr sz="1400" spc="-15">
                <a:latin typeface="楷体"/>
                <a:cs typeface="楷体"/>
              </a:rPr>
              <a:t>有</a:t>
            </a:r>
            <a:r>
              <a:rPr sz="1400">
                <a:latin typeface="楷体"/>
                <a:cs typeface="楷体"/>
              </a:rPr>
              <a:t>望真</a:t>
            </a:r>
            <a:r>
              <a:rPr sz="1400" spc="-15">
                <a:latin typeface="楷体"/>
                <a:cs typeface="楷体"/>
              </a:rPr>
              <a:t>正</a:t>
            </a:r>
            <a:r>
              <a:rPr sz="1400">
                <a:latin typeface="楷体"/>
                <a:cs typeface="楷体"/>
              </a:rPr>
              <a:t>为企</a:t>
            </a:r>
            <a:r>
              <a:rPr sz="1400" spc="-15">
                <a:latin typeface="楷体"/>
                <a:cs typeface="楷体"/>
              </a:rPr>
              <a:t>业</a:t>
            </a:r>
            <a:r>
              <a:rPr sz="1400">
                <a:latin typeface="楷体"/>
                <a:cs typeface="楷体"/>
              </a:rPr>
              <a:t>降本</a:t>
            </a:r>
            <a:r>
              <a:rPr sz="1400" spc="-15">
                <a:latin typeface="楷体"/>
                <a:cs typeface="楷体"/>
              </a:rPr>
              <a:t>增</a:t>
            </a:r>
            <a:r>
              <a:rPr sz="1400">
                <a:latin typeface="楷体"/>
                <a:cs typeface="楷体"/>
              </a:rPr>
              <a:t>效，</a:t>
            </a:r>
            <a:r>
              <a:rPr sz="1400" spc="-15">
                <a:latin typeface="楷体"/>
                <a:cs typeface="楷体"/>
              </a:rPr>
              <a:t>且</a:t>
            </a:r>
            <a:r>
              <a:rPr sz="1400">
                <a:latin typeface="楷体"/>
                <a:cs typeface="楷体"/>
              </a:rPr>
              <a:t>企业</a:t>
            </a:r>
            <a:r>
              <a:rPr sz="1400" spc="-15">
                <a:latin typeface="楷体"/>
                <a:cs typeface="楷体"/>
              </a:rPr>
              <a:t>可</a:t>
            </a:r>
            <a:r>
              <a:rPr sz="1400">
                <a:latin typeface="楷体"/>
                <a:cs typeface="楷体"/>
              </a:rPr>
              <a:t>将节</a:t>
            </a:r>
            <a:r>
              <a:rPr sz="1400" spc="-15">
                <a:latin typeface="楷体"/>
                <a:cs typeface="楷体"/>
              </a:rPr>
              <a:t>省</a:t>
            </a:r>
            <a:r>
              <a:rPr sz="1400">
                <a:latin typeface="楷体"/>
                <a:cs typeface="楷体"/>
              </a:rPr>
              <a:t>的成</a:t>
            </a:r>
            <a:r>
              <a:rPr sz="1400" spc="-15">
                <a:latin typeface="楷体"/>
                <a:cs typeface="楷体"/>
              </a:rPr>
              <a:t>本</a:t>
            </a:r>
            <a:r>
              <a:rPr sz="1400">
                <a:latin typeface="楷体"/>
                <a:cs typeface="楷体"/>
              </a:rPr>
              <a:t>用于</a:t>
            </a:r>
            <a:r>
              <a:rPr sz="1400" spc="-15">
                <a:latin typeface="楷体"/>
                <a:cs typeface="楷体"/>
              </a:rPr>
              <a:t>提</a:t>
            </a:r>
            <a:r>
              <a:rPr sz="1400">
                <a:latin typeface="楷体"/>
                <a:cs typeface="楷体"/>
              </a:rPr>
              <a:t>高产品</a:t>
            </a:r>
            <a:r>
              <a:rPr sz="1400" spc="-10">
                <a:latin typeface="Times New Roman"/>
                <a:cs typeface="Times New Roman"/>
              </a:rPr>
              <a:t>/</a:t>
            </a:r>
            <a:r>
              <a:rPr sz="1400">
                <a:latin typeface="楷体"/>
                <a:cs typeface="楷体"/>
              </a:rPr>
              <a:t>服务质</a:t>
            </a:r>
            <a:r>
              <a:rPr sz="1400" spc="-15">
                <a:latin typeface="楷体"/>
                <a:cs typeface="楷体"/>
              </a:rPr>
              <a:t>量</a:t>
            </a:r>
            <a:r>
              <a:rPr sz="1400">
                <a:latin typeface="楷体"/>
                <a:cs typeface="楷体"/>
              </a:rPr>
              <a:t>或者技 </a:t>
            </a:r>
            <a:r>
              <a:rPr sz="1400" spc="10">
                <a:latin typeface="楷体"/>
                <a:cs typeface="楷体"/>
              </a:rPr>
              <a:t>术创</a:t>
            </a:r>
            <a:r>
              <a:rPr sz="1400">
                <a:latin typeface="楷体"/>
                <a:cs typeface="楷体"/>
              </a:rPr>
              <a:t>新，</a:t>
            </a:r>
            <a:r>
              <a:rPr sz="1400" spc="-15">
                <a:latin typeface="楷体"/>
                <a:cs typeface="楷体"/>
              </a:rPr>
              <a:t>推</a:t>
            </a:r>
            <a:r>
              <a:rPr sz="1400">
                <a:latin typeface="楷体"/>
                <a:cs typeface="楷体"/>
              </a:rPr>
              <a:t>动生</a:t>
            </a:r>
            <a:r>
              <a:rPr sz="1400" spc="-15">
                <a:latin typeface="楷体"/>
                <a:cs typeface="楷体"/>
              </a:rPr>
              <a:t>产</a:t>
            </a:r>
            <a:r>
              <a:rPr sz="1400">
                <a:latin typeface="楷体"/>
                <a:cs typeface="楷体"/>
              </a:rPr>
              <a:t>力进</a:t>
            </a:r>
            <a:r>
              <a:rPr sz="1400" spc="-15">
                <a:latin typeface="楷体"/>
                <a:cs typeface="楷体"/>
              </a:rPr>
              <a:t>一</a:t>
            </a:r>
            <a:r>
              <a:rPr sz="1400">
                <a:latin typeface="楷体"/>
                <a:cs typeface="楷体"/>
              </a:rPr>
              <a:t>步提</a:t>
            </a:r>
            <a:r>
              <a:rPr sz="1400" spc="-15">
                <a:latin typeface="楷体"/>
                <a:cs typeface="楷体"/>
              </a:rPr>
              <a:t>升</a:t>
            </a:r>
            <a:r>
              <a:rPr sz="1400">
                <a:latin typeface="楷体"/>
                <a:cs typeface="楷体"/>
              </a:rPr>
              <a:t>；</a:t>
            </a:r>
            <a:r>
              <a:rPr sz="1400">
                <a:latin typeface="Times New Roman"/>
                <a:cs typeface="Times New Roman"/>
              </a:rPr>
              <a:t>C</a:t>
            </a:r>
            <a:r>
              <a:rPr sz="1400">
                <a:latin typeface="楷体"/>
                <a:cs typeface="楷体"/>
              </a:rPr>
              <a:t>端</a:t>
            </a:r>
            <a:r>
              <a:rPr sz="1400" spc="-15">
                <a:latin typeface="楷体"/>
                <a:cs typeface="楷体"/>
              </a:rPr>
              <a:t>技</a:t>
            </a:r>
            <a:r>
              <a:rPr sz="1400">
                <a:latin typeface="楷体"/>
                <a:cs typeface="楷体"/>
              </a:rPr>
              <a:t>术平</a:t>
            </a:r>
            <a:r>
              <a:rPr sz="1400" spc="-15">
                <a:latin typeface="楷体"/>
                <a:cs typeface="楷体"/>
              </a:rPr>
              <a:t>权</a:t>
            </a:r>
            <a:r>
              <a:rPr sz="1400">
                <a:latin typeface="楷体"/>
                <a:cs typeface="楷体"/>
              </a:rPr>
              <a:t>下内</a:t>
            </a:r>
            <a:r>
              <a:rPr sz="1400" spc="-15">
                <a:latin typeface="楷体"/>
                <a:cs typeface="楷体"/>
              </a:rPr>
              <a:t>容</a:t>
            </a:r>
            <a:r>
              <a:rPr sz="1400">
                <a:latin typeface="楷体"/>
                <a:cs typeface="楷体"/>
              </a:rPr>
              <a:t>创作</a:t>
            </a:r>
            <a:r>
              <a:rPr sz="1400" spc="-15">
                <a:latin typeface="楷体"/>
                <a:cs typeface="楷体"/>
              </a:rPr>
              <a:t>有</a:t>
            </a:r>
            <a:r>
              <a:rPr sz="1400">
                <a:latin typeface="楷体"/>
                <a:cs typeface="楷体"/>
              </a:rPr>
              <a:t>望达</a:t>
            </a:r>
            <a:r>
              <a:rPr sz="1400" spc="-15">
                <a:latin typeface="楷体"/>
                <a:cs typeface="楷体"/>
              </a:rPr>
              <a:t>到</a:t>
            </a:r>
            <a:r>
              <a:rPr sz="1400">
                <a:latin typeface="楷体"/>
                <a:cs typeface="楷体"/>
              </a:rPr>
              <a:t>一个</a:t>
            </a:r>
            <a:r>
              <a:rPr sz="1400" spc="-15">
                <a:latin typeface="楷体"/>
                <a:cs typeface="楷体"/>
              </a:rPr>
              <a:t>成</a:t>
            </a:r>
            <a:r>
              <a:rPr sz="1400">
                <a:latin typeface="楷体"/>
                <a:cs typeface="楷体"/>
              </a:rPr>
              <a:t>本与</a:t>
            </a:r>
            <a:r>
              <a:rPr sz="1400" spc="-15">
                <a:latin typeface="楷体"/>
                <a:cs typeface="楷体"/>
              </a:rPr>
              <a:t>质</a:t>
            </a:r>
            <a:r>
              <a:rPr sz="1400">
                <a:latin typeface="楷体"/>
                <a:cs typeface="楷体"/>
              </a:rPr>
              <a:t>量更</a:t>
            </a:r>
            <a:r>
              <a:rPr sz="1400" spc="-15">
                <a:latin typeface="楷体"/>
                <a:cs typeface="楷体"/>
              </a:rPr>
              <a:t>优</a:t>
            </a:r>
            <a:r>
              <a:rPr sz="1400">
                <a:latin typeface="楷体"/>
                <a:cs typeface="楷体"/>
              </a:rPr>
              <a:t>的均</a:t>
            </a:r>
            <a:r>
              <a:rPr sz="1400" spc="-15">
                <a:latin typeface="楷体"/>
                <a:cs typeface="楷体"/>
              </a:rPr>
              <a:t>衡</a:t>
            </a:r>
            <a:r>
              <a:rPr sz="1400">
                <a:latin typeface="楷体"/>
                <a:cs typeface="楷体"/>
              </a:rPr>
              <a:t>点，</a:t>
            </a:r>
            <a:r>
              <a:rPr sz="1400" spc="-15">
                <a:latin typeface="楷体"/>
                <a:cs typeface="楷体"/>
              </a:rPr>
              <a:t>或</a:t>
            </a:r>
            <a:r>
              <a:rPr sz="1400">
                <a:latin typeface="楷体"/>
                <a:cs typeface="楷体"/>
              </a:rPr>
              <a:t>出现</a:t>
            </a:r>
            <a:r>
              <a:rPr sz="1400" spc="-15">
                <a:latin typeface="楷体"/>
                <a:cs typeface="楷体"/>
              </a:rPr>
              <a:t>新</a:t>
            </a:r>
            <a:r>
              <a:rPr sz="1400">
                <a:latin typeface="楷体"/>
                <a:cs typeface="楷体"/>
              </a:rPr>
              <a:t>的、</a:t>
            </a:r>
            <a:r>
              <a:rPr sz="1400" spc="-15">
                <a:latin typeface="楷体"/>
                <a:cs typeface="楷体"/>
              </a:rPr>
              <a:t>空</a:t>
            </a:r>
            <a:r>
              <a:rPr sz="1400">
                <a:latin typeface="楷体"/>
                <a:cs typeface="楷体"/>
              </a:rPr>
              <a:t>间更</a:t>
            </a:r>
            <a:r>
              <a:rPr sz="1400" spc="-15">
                <a:latin typeface="楷体"/>
                <a:cs typeface="楷体"/>
              </a:rPr>
              <a:t>大</a:t>
            </a:r>
            <a:r>
              <a:rPr sz="1400" spc="15">
                <a:latin typeface="楷体"/>
                <a:cs typeface="楷体"/>
              </a:rPr>
              <a:t>的</a:t>
            </a:r>
            <a:r>
              <a:rPr sz="1400" spc="-10">
                <a:latin typeface="Times New Roman"/>
                <a:cs typeface="Times New Roman"/>
              </a:rPr>
              <a:t>UGC</a:t>
            </a:r>
            <a:r>
              <a:rPr sz="1400">
                <a:latin typeface="楷体"/>
                <a:cs typeface="楷体"/>
              </a:rPr>
              <a:t>平台。</a:t>
            </a:r>
            <a:endParaRPr sz="1400">
              <a:latin typeface="楷体"/>
              <a:cs typeface="楷体"/>
            </a:endParaRPr>
          </a:p>
          <a:p>
            <a:pPr marL="299085" marR="13335" indent="-287020">
              <a:lnSpc>
                <a:spcPct val="130000"/>
              </a:lnSpc>
              <a:spcBef>
                <a:spcPts val="335"/>
              </a:spcBef>
              <a:buFont typeface="Wingdings"/>
              <a:buChar char="◼"/>
              <a:tabLst>
                <a:tab pos="299085"/>
                <a:tab pos="299720"/>
              </a:tabLst>
            </a:pPr>
            <a:r>
              <a:rPr sz="1400" b="1" spc="5">
                <a:latin typeface="楷体"/>
                <a:cs typeface="楷体"/>
              </a:rPr>
              <a:t>多模</a:t>
            </a:r>
            <a:r>
              <a:rPr sz="1400" b="1" spc="-5">
                <a:latin typeface="楷体"/>
                <a:cs typeface="楷体"/>
              </a:rPr>
              <a:t>态大</a:t>
            </a:r>
            <a:r>
              <a:rPr sz="1400" b="1" spc="-20">
                <a:latin typeface="楷体"/>
                <a:cs typeface="楷体"/>
              </a:rPr>
              <a:t>模</a:t>
            </a:r>
            <a:r>
              <a:rPr sz="1400" b="1" spc="-5">
                <a:latin typeface="楷体"/>
                <a:cs typeface="楷体"/>
              </a:rPr>
              <a:t>型的</a:t>
            </a:r>
            <a:r>
              <a:rPr sz="1400" b="1" spc="-20">
                <a:latin typeface="楷体"/>
                <a:cs typeface="楷体"/>
              </a:rPr>
              <a:t>技</a:t>
            </a:r>
            <a:r>
              <a:rPr sz="1400" b="1" spc="-5">
                <a:latin typeface="楷体"/>
                <a:cs typeface="楷体"/>
              </a:rPr>
              <a:t>术脉</a:t>
            </a:r>
            <a:r>
              <a:rPr sz="1400" b="1" spc="-20">
                <a:latin typeface="楷体"/>
                <a:cs typeface="楷体"/>
              </a:rPr>
              <a:t>络</a:t>
            </a:r>
            <a:r>
              <a:rPr sz="1400" b="1" spc="-5">
                <a:latin typeface="楷体"/>
                <a:cs typeface="楷体"/>
              </a:rPr>
              <a:t>与前</a:t>
            </a:r>
            <a:r>
              <a:rPr sz="1400" b="1" spc="-20">
                <a:latin typeface="楷体"/>
                <a:cs typeface="楷体"/>
              </a:rPr>
              <a:t>进</a:t>
            </a:r>
            <a:r>
              <a:rPr sz="1400" b="1" spc="-5">
                <a:latin typeface="楷体"/>
                <a:cs typeface="楷体"/>
              </a:rPr>
              <a:t>方向</a:t>
            </a:r>
            <a:r>
              <a:rPr sz="1400" b="1" spc="-10">
                <a:latin typeface="楷体"/>
                <a:cs typeface="楷体"/>
              </a:rPr>
              <a:t>：（</a:t>
            </a:r>
            <a:r>
              <a:rPr sz="1400" b="1" spc="-10">
                <a:latin typeface="Times New Roman"/>
                <a:cs typeface="Times New Roman"/>
              </a:rPr>
              <a:t>1</a:t>
            </a:r>
            <a:r>
              <a:rPr sz="1400" b="1" spc="-10">
                <a:latin typeface="楷体"/>
                <a:cs typeface="楷体"/>
              </a:rPr>
              <a:t>）</a:t>
            </a:r>
            <a:r>
              <a:rPr sz="1400" b="1" spc="-5">
                <a:latin typeface="楷体"/>
                <a:cs typeface="楷体"/>
              </a:rPr>
              <a:t>视</a:t>
            </a:r>
            <a:r>
              <a:rPr sz="1400" b="1" spc="-20">
                <a:latin typeface="楷体"/>
                <a:cs typeface="楷体"/>
              </a:rPr>
              <a:t>觉</a:t>
            </a:r>
            <a:r>
              <a:rPr sz="1400" b="1" spc="-5">
                <a:latin typeface="楷体"/>
                <a:cs typeface="楷体"/>
              </a:rPr>
              <a:t>模型</a:t>
            </a:r>
            <a:r>
              <a:rPr sz="1400" b="1" spc="-20">
                <a:latin typeface="楷体"/>
                <a:cs typeface="楷体"/>
              </a:rPr>
              <a:t>：</a:t>
            </a:r>
            <a:r>
              <a:rPr sz="1400">
                <a:latin typeface="楷体"/>
                <a:cs typeface="楷体"/>
              </a:rPr>
              <a:t>数据</a:t>
            </a:r>
            <a:r>
              <a:rPr sz="1400" spc="-15">
                <a:latin typeface="楷体"/>
                <a:cs typeface="楷体"/>
              </a:rPr>
              <a:t>与</a:t>
            </a:r>
            <a:r>
              <a:rPr sz="1400">
                <a:latin typeface="楷体"/>
                <a:cs typeface="楷体"/>
              </a:rPr>
              <a:t>算法</a:t>
            </a:r>
            <a:r>
              <a:rPr sz="1400" spc="-15">
                <a:latin typeface="楷体"/>
                <a:cs typeface="楷体"/>
              </a:rPr>
              <a:t>往</a:t>
            </a:r>
            <a:r>
              <a:rPr sz="1400">
                <a:latin typeface="楷体"/>
                <a:cs typeface="楷体"/>
              </a:rPr>
              <a:t>往同</a:t>
            </a:r>
            <a:r>
              <a:rPr sz="1400" spc="-15">
                <a:latin typeface="楷体"/>
                <a:cs typeface="楷体"/>
              </a:rPr>
              <a:t>步</a:t>
            </a:r>
            <a:r>
              <a:rPr sz="1400">
                <a:latin typeface="楷体"/>
                <a:cs typeface="楷体"/>
              </a:rPr>
              <a:t>发展</a:t>
            </a:r>
            <a:r>
              <a:rPr sz="1400" spc="-15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大型</a:t>
            </a:r>
            <a:r>
              <a:rPr sz="1400" spc="-15">
                <a:latin typeface="楷体"/>
                <a:cs typeface="楷体"/>
              </a:rPr>
              <a:t>高</a:t>
            </a:r>
            <a:r>
              <a:rPr sz="1400">
                <a:latin typeface="楷体"/>
                <a:cs typeface="楷体"/>
              </a:rPr>
              <a:t>质量</a:t>
            </a:r>
            <a:r>
              <a:rPr sz="1400" spc="-15">
                <a:latin typeface="楷体"/>
                <a:cs typeface="楷体"/>
              </a:rPr>
              <a:t>数</a:t>
            </a:r>
            <a:r>
              <a:rPr sz="1400">
                <a:latin typeface="楷体"/>
                <a:cs typeface="楷体"/>
              </a:rPr>
              <a:t>据集</a:t>
            </a:r>
            <a:r>
              <a:rPr sz="1400" spc="-15">
                <a:latin typeface="楷体"/>
                <a:cs typeface="楷体"/>
              </a:rPr>
              <a:t>是</a:t>
            </a:r>
            <a:r>
              <a:rPr sz="1400">
                <a:latin typeface="楷体"/>
                <a:cs typeface="楷体"/>
              </a:rPr>
              <a:t>模型</a:t>
            </a:r>
            <a:r>
              <a:rPr sz="1400" spc="-15">
                <a:latin typeface="楷体"/>
                <a:cs typeface="楷体"/>
              </a:rPr>
              <a:t>突</a:t>
            </a:r>
            <a:r>
              <a:rPr sz="1400">
                <a:latin typeface="楷体"/>
                <a:cs typeface="楷体"/>
              </a:rPr>
              <a:t>破重</a:t>
            </a:r>
            <a:r>
              <a:rPr sz="1400" spc="-15">
                <a:latin typeface="楷体"/>
                <a:cs typeface="楷体"/>
              </a:rPr>
              <a:t>要</a:t>
            </a:r>
            <a:r>
              <a:rPr sz="1400">
                <a:latin typeface="楷体"/>
                <a:cs typeface="楷体"/>
              </a:rPr>
              <a:t>基础</a:t>
            </a:r>
            <a:r>
              <a:rPr sz="1400" spc="-10">
                <a:latin typeface="楷体"/>
                <a:cs typeface="楷体"/>
              </a:rPr>
              <a:t>，</a:t>
            </a:r>
            <a:r>
              <a:rPr sz="1400" spc="-5">
                <a:latin typeface="楷体"/>
                <a:cs typeface="楷体"/>
              </a:rPr>
              <a:t>而</a:t>
            </a:r>
            <a:r>
              <a:rPr sz="1400">
                <a:latin typeface="楷体"/>
                <a:cs typeface="楷体"/>
              </a:rPr>
              <a:t>近</a:t>
            </a:r>
            <a:r>
              <a:rPr sz="1400" spc="-15">
                <a:latin typeface="楷体"/>
                <a:cs typeface="楷体"/>
              </a:rPr>
              <a:t>年</a:t>
            </a:r>
            <a:r>
              <a:rPr sz="1400">
                <a:latin typeface="楷体"/>
                <a:cs typeface="楷体"/>
              </a:rPr>
              <a:t>视觉</a:t>
            </a:r>
            <a:r>
              <a:rPr sz="1400" spc="-15">
                <a:latin typeface="楷体"/>
                <a:cs typeface="楷体"/>
              </a:rPr>
              <a:t>算</a:t>
            </a:r>
            <a:r>
              <a:rPr sz="1400">
                <a:latin typeface="楷体"/>
                <a:cs typeface="楷体"/>
              </a:rPr>
              <a:t>法在泛 </a:t>
            </a:r>
            <a:r>
              <a:rPr sz="1400" spc="10">
                <a:latin typeface="楷体"/>
                <a:cs typeface="楷体"/>
              </a:rPr>
              <a:t>化性</a:t>
            </a:r>
            <a:r>
              <a:rPr sz="1400">
                <a:latin typeface="楷体"/>
                <a:cs typeface="楷体"/>
              </a:rPr>
              <a:t>、可</a:t>
            </a:r>
            <a:r>
              <a:rPr sz="1400" spc="-15">
                <a:latin typeface="楷体"/>
                <a:cs typeface="楷体"/>
              </a:rPr>
              <a:t>提</a:t>
            </a:r>
            <a:r>
              <a:rPr sz="1400">
                <a:latin typeface="楷体"/>
                <a:cs typeface="楷体"/>
              </a:rPr>
              <a:t>示性</a:t>
            </a:r>
            <a:r>
              <a:rPr sz="1400" spc="-15">
                <a:latin typeface="楷体"/>
                <a:cs typeface="楷体"/>
              </a:rPr>
              <a:t>、</a:t>
            </a:r>
            <a:r>
              <a:rPr sz="1400">
                <a:latin typeface="楷体"/>
                <a:cs typeface="楷体"/>
              </a:rPr>
              <a:t>生成</a:t>
            </a:r>
            <a:r>
              <a:rPr sz="1400" spc="-15">
                <a:latin typeface="楷体"/>
                <a:cs typeface="楷体"/>
              </a:rPr>
              <a:t>质</a:t>
            </a:r>
            <a:r>
              <a:rPr sz="1400">
                <a:latin typeface="楷体"/>
                <a:cs typeface="楷体"/>
              </a:rPr>
              <a:t>量和</a:t>
            </a:r>
            <a:r>
              <a:rPr sz="1400" spc="-15">
                <a:latin typeface="楷体"/>
                <a:cs typeface="楷体"/>
              </a:rPr>
              <a:t>稳</a:t>
            </a:r>
            <a:r>
              <a:rPr sz="1400">
                <a:latin typeface="楷体"/>
                <a:cs typeface="楷体"/>
              </a:rPr>
              <a:t>定性</a:t>
            </a:r>
            <a:r>
              <a:rPr sz="1400" spc="-15">
                <a:latin typeface="楷体"/>
                <a:cs typeface="楷体"/>
              </a:rPr>
              <a:t>等</a:t>
            </a:r>
            <a:r>
              <a:rPr sz="1400">
                <a:latin typeface="楷体"/>
                <a:cs typeface="楷体"/>
              </a:rPr>
              <a:t>方面</a:t>
            </a:r>
            <a:r>
              <a:rPr sz="1400" spc="-15">
                <a:latin typeface="楷体"/>
                <a:cs typeface="楷体"/>
              </a:rPr>
              <a:t>突</a:t>
            </a:r>
            <a:r>
              <a:rPr sz="1400">
                <a:latin typeface="楷体"/>
                <a:cs typeface="楷体"/>
              </a:rPr>
              <a:t>破</a:t>
            </a:r>
            <a:r>
              <a:rPr sz="1400" spc="5">
                <a:latin typeface="楷体"/>
                <a:cs typeface="楷体"/>
              </a:rPr>
              <a:t>将</a:t>
            </a:r>
            <a:r>
              <a:rPr sz="1400" spc="-10">
                <a:solidFill>
                  <a:srgbClr val="292929"/>
                </a:solidFill>
                <a:latin typeface="宋体"/>
                <a:cs typeface="宋体"/>
              </a:rPr>
              <a:t>推</a:t>
            </a:r>
            <a:r>
              <a:rPr sz="1400">
                <a:solidFill>
                  <a:srgbClr val="292929"/>
                </a:solidFill>
                <a:latin typeface="宋体"/>
                <a:cs typeface="宋体"/>
              </a:rPr>
              <a:t>动技</a:t>
            </a:r>
            <a:r>
              <a:rPr sz="1400" spc="-10">
                <a:solidFill>
                  <a:srgbClr val="292929"/>
                </a:solidFill>
                <a:latin typeface="宋体"/>
                <a:cs typeface="宋体"/>
              </a:rPr>
              <a:t>术</a:t>
            </a:r>
            <a:r>
              <a:rPr sz="1400">
                <a:solidFill>
                  <a:srgbClr val="292929"/>
                </a:solidFill>
                <a:latin typeface="宋体"/>
                <a:cs typeface="宋体"/>
              </a:rPr>
              <a:t>拐点</a:t>
            </a:r>
            <a:r>
              <a:rPr sz="1400" spc="-10">
                <a:solidFill>
                  <a:srgbClr val="292929"/>
                </a:solidFill>
                <a:latin typeface="宋体"/>
                <a:cs typeface="宋体"/>
              </a:rPr>
              <a:t>到</a:t>
            </a:r>
            <a:r>
              <a:rPr sz="1400">
                <a:solidFill>
                  <a:srgbClr val="292929"/>
                </a:solidFill>
                <a:latin typeface="宋体"/>
                <a:cs typeface="宋体"/>
              </a:rPr>
              <a:t>来以</a:t>
            </a:r>
            <a:r>
              <a:rPr sz="1400" spc="-10">
                <a:solidFill>
                  <a:srgbClr val="292929"/>
                </a:solidFill>
                <a:latin typeface="宋体"/>
                <a:cs typeface="宋体"/>
              </a:rPr>
              <a:t>及</a:t>
            </a:r>
            <a:r>
              <a:rPr sz="1400">
                <a:solidFill>
                  <a:srgbClr val="292929"/>
                </a:solidFill>
                <a:latin typeface="宋体"/>
                <a:cs typeface="宋体"/>
              </a:rPr>
              <a:t>爆款</a:t>
            </a:r>
            <a:r>
              <a:rPr sz="1400" spc="-10">
                <a:solidFill>
                  <a:srgbClr val="292929"/>
                </a:solidFill>
                <a:latin typeface="宋体"/>
                <a:cs typeface="宋体"/>
              </a:rPr>
              <a:t>应</a:t>
            </a:r>
            <a:r>
              <a:rPr sz="1400">
                <a:solidFill>
                  <a:srgbClr val="292929"/>
                </a:solidFill>
                <a:latin typeface="宋体"/>
                <a:cs typeface="宋体"/>
              </a:rPr>
              <a:t>用出</a:t>
            </a:r>
            <a:r>
              <a:rPr sz="1400" spc="-35">
                <a:solidFill>
                  <a:srgbClr val="292929"/>
                </a:solidFill>
                <a:latin typeface="宋体"/>
                <a:cs typeface="宋体"/>
              </a:rPr>
              <a:t>现</a:t>
            </a:r>
            <a:r>
              <a:rPr sz="1400" b="1" spc="-5">
                <a:latin typeface="楷体"/>
                <a:cs typeface="楷体"/>
              </a:rPr>
              <a:t>。其</a:t>
            </a:r>
            <a:r>
              <a:rPr sz="1400" b="1" spc="-20">
                <a:latin typeface="楷体"/>
                <a:cs typeface="楷体"/>
              </a:rPr>
              <a:t>中</a:t>
            </a:r>
            <a:r>
              <a:rPr sz="1400" b="1" spc="-10">
                <a:latin typeface="Times New Roman"/>
                <a:cs typeface="Times New Roman"/>
              </a:rPr>
              <a:t>2D</a:t>
            </a:r>
            <a:r>
              <a:rPr sz="1400" b="1" spc="-5">
                <a:latin typeface="楷体"/>
                <a:cs typeface="楷体"/>
              </a:rPr>
              <a:t>图像生成</a:t>
            </a:r>
            <a:r>
              <a:rPr sz="1400" b="1" spc="-20">
                <a:latin typeface="楷体"/>
                <a:cs typeface="楷体"/>
              </a:rPr>
              <a:t>引</a:t>
            </a:r>
            <a:r>
              <a:rPr sz="1400" b="1" spc="-5">
                <a:latin typeface="楷体"/>
                <a:cs typeface="楷体"/>
              </a:rPr>
              <a:t>领视</a:t>
            </a:r>
            <a:r>
              <a:rPr sz="1400" b="1" spc="-20">
                <a:latin typeface="楷体"/>
                <a:cs typeface="楷体"/>
              </a:rPr>
              <a:t>觉</a:t>
            </a:r>
            <a:r>
              <a:rPr sz="1400" b="1" spc="-5">
                <a:latin typeface="楷体"/>
                <a:cs typeface="楷体"/>
              </a:rPr>
              <a:t>模型</a:t>
            </a:r>
            <a:r>
              <a:rPr sz="1400" b="1" spc="-20">
                <a:latin typeface="楷体"/>
                <a:cs typeface="楷体"/>
              </a:rPr>
              <a:t>前</a:t>
            </a:r>
            <a:r>
              <a:rPr sz="1400" b="1" spc="-5">
                <a:latin typeface="楷体"/>
                <a:cs typeface="楷体"/>
              </a:rPr>
              <a:t>进方</a:t>
            </a:r>
            <a:r>
              <a:rPr sz="1400" b="1" spc="-20">
                <a:latin typeface="楷体"/>
                <a:cs typeface="楷体"/>
              </a:rPr>
              <a:t>向</a:t>
            </a:r>
            <a:r>
              <a:rPr sz="1400" b="1" spc="-5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由</a:t>
            </a:r>
            <a:r>
              <a:rPr sz="1400" spc="-15">
                <a:latin typeface="楷体"/>
                <a:cs typeface="楷体"/>
              </a:rPr>
              <a:t>于</a:t>
            </a:r>
            <a:r>
              <a:rPr sz="1400" spc="-5">
                <a:latin typeface="Times New Roman"/>
                <a:cs typeface="Times New Roman"/>
              </a:rPr>
              <a:t>2D</a:t>
            </a:r>
            <a:r>
              <a:rPr sz="1400">
                <a:latin typeface="楷体"/>
                <a:cs typeface="楷体"/>
              </a:rPr>
              <a:t>图</a:t>
            </a:r>
            <a:r>
              <a:rPr sz="1400" spc="-15">
                <a:latin typeface="楷体"/>
                <a:cs typeface="楷体"/>
              </a:rPr>
              <a:t>像</a:t>
            </a:r>
            <a:r>
              <a:rPr sz="1400">
                <a:latin typeface="楷体"/>
                <a:cs typeface="楷体"/>
              </a:rPr>
              <a:t>生 </a:t>
            </a:r>
            <a:r>
              <a:rPr sz="1400" spc="10">
                <a:latin typeface="楷体"/>
                <a:cs typeface="楷体"/>
              </a:rPr>
              <a:t>成是</a:t>
            </a:r>
            <a:r>
              <a:rPr sz="1400">
                <a:latin typeface="楷体"/>
                <a:cs typeface="楷体"/>
              </a:rPr>
              <a:t>视觉</a:t>
            </a:r>
            <a:r>
              <a:rPr sz="1400" spc="-15">
                <a:latin typeface="楷体"/>
                <a:cs typeface="楷体"/>
              </a:rPr>
              <a:t>模</a:t>
            </a:r>
            <a:r>
              <a:rPr sz="1400">
                <a:latin typeface="楷体"/>
                <a:cs typeface="楷体"/>
              </a:rPr>
              <a:t>型中</a:t>
            </a:r>
            <a:r>
              <a:rPr sz="1400" spc="-15">
                <a:latin typeface="楷体"/>
                <a:cs typeface="楷体"/>
              </a:rPr>
              <a:t>要</a:t>
            </a:r>
            <a:r>
              <a:rPr sz="1400">
                <a:latin typeface="楷体"/>
                <a:cs typeface="楷体"/>
              </a:rPr>
              <a:t>求相</a:t>
            </a:r>
            <a:r>
              <a:rPr sz="1400" spc="-15">
                <a:latin typeface="楷体"/>
                <a:cs typeface="楷体"/>
              </a:rPr>
              <a:t>对</a:t>
            </a:r>
            <a:r>
              <a:rPr sz="1400">
                <a:latin typeface="楷体"/>
                <a:cs typeface="楷体"/>
              </a:rPr>
              <a:t>较低</a:t>
            </a:r>
            <a:r>
              <a:rPr sz="1400" spc="-1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领域</a:t>
            </a:r>
            <a:r>
              <a:rPr sz="1400" spc="-15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因此</a:t>
            </a:r>
            <a:r>
              <a:rPr sz="1400" spc="-15">
                <a:latin typeface="楷体"/>
                <a:cs typeface="楷体"/>
              </a:rPr>
              <a:t>更</a:t>
            </a:r>
            <a:r>
              <a:rPr sz="1400">
                <a:latin typeface="楷体"/>
                <a:cs typeface="楷体"/>
              </a:rPr>
              <a:t>容易</a:t>
            </a:r>
            <a:r>
              <a:rPr sz="1400" spc="-15">
                <a:latin typeface="楷体"/>
                <a:cs typeface="楷体"/>
              </a:rPr>
              <a:t>实</a:t>
            </a:r>
            <a:r>
              <a:rPr sz="1400">
                <a:latin typeface="楷体"/>
                <a:cs typeface="楷体"/>
              </a:rPr>
              <a:t>现技</a:t>
            </a:r>
            <a:r>
              <a:rPr sz="1400" spc="-15">
                <a:latin typeface="楷体"/>
                <a:cs typeface="楷体"/>
              </a:rPr>
              <a:t>术</a:t>
            </a:r>
            <a:r>
              <a:rPr sz="1400">
                <a:latin typeface="楷体"/>
                <a:cs typeface="楷体"/>
              </a:rPr>
              <a:t>突破</a:t>
            </a:r>
            <a:r>
              <a:rPr sz="1400" spc="-15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也出</a:t>
            </a:r>
            <a:r>
              <a:rPr sz="1400" spc="-15">
                <a:latin typeface="楷体"/>
                <a:cs typeface="楷体"/>
              </a:rPr>
              <a:t>现</a:t>
            </a:r>
            <a:r>
              <a:rPr sz="1400" spc="10">
                <a:latin typeface="楷体"/>
                <a:cs typeface="楷体"/>
              </a:rPr>
              <a:t>了</a:t>
            </a:r>
            <a:r>
              <a:rPr sz="1400" spc="-10">
                <a:latin typeface="Times New Roman"/>
                <a:cs typeface="Times New Roman"/>
              </a:rPr>
              <a:t>midjourney</a:t>
            </a:r>
            <a:r>
              <a:rPr sz="1400" spc="10">
                <a:latin typeface="楷体"/>
                <a:cs typeface="楷体"/>
              </a:rPr>
              <a:t>这</a:t>
            </a:r>
            <a:r>
              <a:rPr sz="1400">
                <a:latin typeface="楷体"/>
                <a:cs typeface="楷体"/>
              </a:rPr>
              <a:t>类爆</a:t>
            </a:r>
            <a:r>
              <a:rPr sz="1400" spc="-10">
                <a:latin typeface="楷体"/>
                <a:cs typeface="楷体"/>
              </a:rPr>
              <a:t>款</a:t>
            </a:r>
            <a:r>
              <a:rPr sz="1400">
                <a:latin typeface="楷体"/>
                <a:cs typeface="楷体"/>
              </a:rPr>
              <a:t>应用</a:t>
            </a:r>
            <a:r>
              <a:rPr sz="1400" spc="-10">
                <a:latin typeface="楷体"/>
                <a:cs typeface="楷体"/>
              </a:rPr>
              <a:t>，其</a:t>
            </a:r>
            <a:r>
              <a:rPr sz="1400">
                <a:latin typeface="楷体"/>
                <a:cs typeface="楷体"/>
              </a:rPr>
              <a:t>兼</a:t>
            </a:r>
            <a:r>
              <a:rPr sz="1400" spc="-15">
                <a:latin typeface="楷体"/>
                <a:cs typeface="楷体"/>
              </a:rPr>
              <a:t>顾</a:t>
            </a:r>
            <a:r>
              <a:rPr sz="1400">
                <a:latin typeface="楷体"/>
                <a:cs typeface="楷体"/>
              </a:rPr>
              <a:t>使用</a:t>
            </a:r>
            <a:r>
              <a:rPr sz="1400" spc="-15">
                <a:latin typeface="楷体"/>
                <a:cs typeface="楷体"/>
              </a:rPr>
              <a:t>门</a:t>
            </a:r>
            <a:r>
              <a:rPr sz="1400">
                <a:latin typeface="楷体"/>
                <a:cs typeface="楷体"/>
              </a:rPr>
              <a:t>槛及</a:t>
            </a:r>
            <a:r>
              <a:rPr sz="1400" spc="-15">
                <a:latin typeface="楷体"/>
                <a:cs typeface="楷体"/>
              </a:rPr>
              <a:t>生</a:t>
            </a:r>
            <a:r>
              <a:rPr sz="1400">
                <a:latin typeface="楷体"/>
                <a:cs typeface="楷体"/>
              </a:rPr>
              <a:t>成效</a:t>
            </a:r>
            <a:r>
              <a:rPr sz="1400" spc="-15">
                <a:latin typeface="楷体"/>
                <a:cs typeface="楷体"/>
              </a:rPr>
              <a:t>果</a:t>
            </a:r>
            <a:r>
              <a:rPr sz="1400">
                <a:latin typeface="楷体"/>
                <a:cs typeface="楷体"/>
              </a:rPr>
              <a:t>，数</a:t>
            </a:r>
            <a:r>
              <a:rPr sz="1400" spc="-15">
                <a:latin typeface="楷体"/>
                <a:cs typeface="楷体"/>
              </a:rPr>
              <a:t>据</a:t>
            </a:r>
            <a:r>
              <a:rPr sz="1400">
                <a:latin typeface="楷体"/>
                <a:cs typeface="楷体"/>
              </a:rPr>
              <a:t>飞轮</a:t>
            </a:r>
            <a:r>
              <a:rPr sz="1400" spc="-15">
                <a:latin typeface="楷体"/>
                <a:cs typeface="楷体"/>
              </a:rPr>
              <a:t>效</a:t>
            </a:r>
            <a:r>
              <a:rPr sz="1400">
                <a:latin typeface="楷体"/>
                <a:cs typeface="楷体"/>
              </a:rPr>
              <a:t>应 </a:t>
            </a:r>
            <a:r>
              <a:rPr sz="1400" spc="10">
                <a:latin typeface="楷体"/>
                <a:cs typeface="楷体"/>
              </a:rPr>
              <a:t>开始</a:t>
            </a:r>
            <a:r>
              <a:rPr sz="1400">
                <a:latin typeface="楷体"/>
                <a:cs typeface="楷体"/>
              </a:rPr>
              <a:t>体现</a:t>
            </a:r>
            <a:r>
              <a:rPr sz="1400" spc="-15">
                <a:latin typeface="楷体"/>
                <a:cs typeface="楷体"/>
              </a:rPr>
              <a:t>。</a:t>
            </a:r>
            <a:r>
              <a:rPr sz="1400">
                <a:latin typeface="楷体"/>
                <a:cs typeface="楷体"/>
              </a:rPr>
              <a:t>文生</a:t>
            </a:r>
            <a:r>
              <a:rPr sz="1400" spc="-15">
                <a:latin typeface="楷体"/>
                <a:cs typeface="楷体"/>
              </a:rPr>
              <a:t>图</a:t>
            </a:r>
            <a:r>
              <a:rPr sz="1400">
                <a:latin typeface="楷体"/>
                <a:cs typeface="楷体"/>
              </a:rPr>
              <a:t>成本</a:t>
            </a:r>
            <a:r>
              <a:rPr sz="1400" spc="-15">
                <a:latin typeface="楷体"/>
                <a:cs typeface="楷体"/>
              </a:rPr>
              <a:t>仍</a:t>
            </a:r>
            <a:r>
              <a:rPr sz="1400">
                <a:latin typeface="楷体"/>
                <a:cs typeface="楷体"/>
              </a:rPr>
              <a:t>有优</a:t>
            </a:r>
            <a:r>
              <a:rPr sz="1400" spc="-15">
                <a:latin typeface="楷体"/>
                <a:cs typeface="楷体"/>
              </a:rPr>
              <a:t>化</a:t>
            </a:r>
            <a:r>
              <a:rPr sz="1400">
                <a:latin typeface="楷体"/>
                <a:cs typeface="楷体"/>
              </a:rPr>
              <a:t>空间</a:t>
            </a:r>
            <a:r>
              <a:rPr sz="1400" spc="-15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其中</a:t>
            </a:r>
            <a:r>
              <a:rPr sz="1400" spc="-15">
                <a:latin typeface="楷体"/>
                <a:cs typeface="楷体"/>
              </a:rPr>
              <a:t>通</a:t>
            </a:r>
            <a:r>
              <a:rPr sz="1400">
                <a:latin typeface="楷体"/>
                <a:cs typeface="楷体"/>
              </a:rPr>
              <a:t>用类</a:t>
            </a:r>
            <a:r>
              <a:rPr sz="1400" spc="-15">
                <a:latin typeface="楷体"/>
                <a:cs typeface="楷体"/>
              </a:rPr>
              <a:t>应</a:t>
            </a:r>
            <a:r>
              <a:rPr sz="1400" spc="5">
                <a:latin typeface="楷体"/>
                <a:cs typeface="楷体"/>
              </a:rPr>
              <a:t>用</a:t>
            </a:r>
            <a:r>
              <a:rPr sz="1400">
                <a:latin typeface="楷体"/>
                <a:cs typeface="楷体"/>
              </a:rPr>
              <a:t>由</a:t>
            </a:r>
            <a:r>
              <a:rPr sz="1400" spc="-15">
                <a:latin typeface="楷体"/>
                <a:cs typeface="楷体"/>
              </a:rPr>
              <a:t>于</a:t>
            </a:r>
            <a:r>
              <a:rPr sz="1400">
                <a:latin typeface="楷体"/>
                <a:cs typeface="楷体"/>
              </a:rPr>
              <a:t>需求</a:t>
            </a:r>
            <a:r>
              <a:rPr sz="1400" spc="-15">
                <a:latin typeface="楷体"/>
                <a:cs typeface="楷体"/>
              </a:rPr>
              <a:t>相</a:t>
            </a:r>
            <a:r>
              <a:rPr sz="1400">
                <a:latin typeface="楷体"/>
                <a:cs typeface="楷体"/>
              </a:rPr>
              <a:t>对刚</a:t>
            </a:r>
            <a:r>
              <a:rPr sz="1400" spc="-15">
                <a:latin typeface="楷体"/>
                <a:cs typeface="楷体"/>
              </a:rPr>
              <a:t>性</a:t>
            </a:r>
            <a:r>
              <a:rPr sz="1400">
                <a:latin typeface="楷体"/>
                <a:cs typeface="楷体"/>
              </a:rPr>
              <a:t>且有</a:t>
            </a:r>
            <a:r>
              <a:rPr sz="1400" spc="-15">
                <a:latin typeface="楷体"/>
                <a:cs typeface="楷体"/>
              </a:rPr>
              <a:t>较</a:t>
            </a:r>
            <a:r>
              <a:rPr sz="1400">
                <a:latin typeface="楷体"/>
                <a:cs typeface="楷体"/>
              </a:rPr>
              <a:t>强的</a:t>
            </a:r>
            <a:r>
              <a:rPr sz="1400" spc="-15">
                <a:latin typeface="楷体"/>
                <a:cs typeface="楷体"/>
              </a:rPr>
              <a:t>付</a:t>
            </a:r>
            <a:r>
              <a:rPr sz="1400">
                <a:latin typeface="楷体"/>
                <a:cs typeface="楷体"/>
              </a:rPr>
              <a:t>费意</a:t>
            </a:r>
            <a:r>
              <a:rPr sz="1400" spc="-15">
                <a:latin typeface="楷体"/>
                <a:cs typeface="楷体"/>
              </a:rPr>
              <a:t>愿</a:t>
            </a:r>
            <a:r>
              <a:rPr sz="1400">
                <a:latin typeface="楷体"/>
                <a:cs typeface="楷体"/>
              </a:rPr>
              <a:t>，盈</a:t>
            </a:r>
            <a:r>
              <a:rPr sz="1400" spc="-15">
                <a:latin typeface="楷体"/>
                <a:cs typeface="楷体"/>
              </a:rPr>
              <a:t>利</a:t>
            </a:r>
            <a:r>
              <a:rPr sz="1400">
                <a:latin typeface="楷体"/>
                <a:cs typeface="楷体"/>
              </a:rPr>
              <a:t>领</a:t>
            </a:r>
            <a:r>
              <a:rPr sz="1400" spc="5">
                <a:latin typeface="楷体"/>
                <a:cs typeface="楷体"/>
              </a:rPr>
              <a:t>先</a:t>
            </a:r>
            <a:r>
              <a:rPr sz="1400" spc="-15">
                <a:latin typeface="楷体"/>
                <a:cs typeface="楷体"/>
              </a:rPr>
              <a:t>。</a:t>
            </a:r>
            <a:r>
              <a:rPr sz="1400" spc="-5">
                <a:latin typeface="Times New Roman"/>
                <a:cs typeface="Times New Roman"/>
              </a:rPr>
              <a:t>3D</a:t>
            </a:r>
            <a:r>
              <a:rPr sz="1400">
                <a:latin typeface="楷体"/>
                <a:cs typeface="楷体"/>
              </a:rPr>
              <a:t>资</a:t>
            </a:r>
            <a:r>
              <a:rPr sz="1400" spc="-15">
                <a:latin typeface="楷体"/>
                <a:cs typeface="楷体"/>
              </a:rPr>
              <a:t>产</a:t>
            </a:r>
            <a:r>
              <a:rPr sz="1400">
                <a:latin typeface="楷体"/>
                <a:cs typeface="楷体"/>
              </a:rPr>
              <a:t>生成</a:t>
            </a:r>
            <a:r>
              <a:rPr sz="1400" spc="-15">
                <a:latin typeface="楷体"/>
                <a:cs typeface="楷体"/>
              </a:rPr>
              <a:t>、</a:t>
            </a:r>
            <a:r>
              <a:rPr sz="1400">
                <a:latin typeface="楷体"/>
                <a:cs typeface="楷体"/>
              </a:rPr>
              <a:t>视频</a:t>
            </a:r>
            <a:r>
              <a:rPr sz="1400" spc="-15">
                <a:latin typeface="楷体"/>
                <a:cs typeface="楷体"/>
              </a:rPr>
              <a:t>生</a:t>
            </a:r>
            <a:r>
              <a:rPr sz="1400">
                <a:latin typeface="楷体"/>
                <a:cs typeface="楷体"/>
              </a:rPr>
              <a:t>成等</a:t>
            </a:r>
            <a:r>
              <a:rPr sz="1400" spc="-15">
                <a:latin typeface="楷体"/>
                <a:cs typeface="楷体"/>
              </a:rPr>
              <a:t>领</a:t>
            </a:r>
            <a:r>
              <a:rPr sz="1400">
                <a:latin typeface="楷体"/>
                <a:cs typeface="楷体"/>
              </a:rPr>
              <a:t>域受</a:t>
            </a:r>
            <a:r>
              <a:rPr sz="1400" spc="-15">
                <a:latin typeface="楷体"/>
                <a:cs typeface="楷体"/>
              </a:rPr>
              <a:t>益</a:t>
            </a:r>
            <a:r>
              <a:rPr sz="1400">
                <a:latin typeface="楷体"/>
                <a:cs typeface="楷体"/>
              </a:rPr>
              <a:t>于 </a:t>
            </a:r>
            <a:r>
              <a:rPr sz="1400" spc="10">
                <a:latin typeface="楷体"/>
                <a:cs typeface="楷体"/>
              </a:rPr>
              <a:t>扩散</a:t>
            </a:r>
            <a:r>
              <a:rPr sz="1400">
                <a:latin typeface="楷体"/>
                <a:cs typeface="楷体"/>
              </a:rPr>
              <a:t>算法</a:t>
            </a:r>
            <a:r>
              <a:rPr sz="1400" spc="-15">
                <a:latin typeface="楷体"/>
                <a:cs typeface="楷体"/>
              </a:rPr>
              <a:t>成</a:t>
            </a:r>
            <a:r>
              <a:rPr sz="1400">
                <a:latin typeface="楷体"/>
                <a:cs typeface="楷体"/>
              </a:rPr>
              <a:t>熟，</a:t>
            </a:r>
            <a:r>
              <a:rPr sz="1400" spc="-15">
                <a:latin typeface="楷体"/>
                <a:cs typeface="楷体"/>
              </a:rPr>
              <a:t>但</a:t>
            </a:r>
            <a:r>
              <a:rPr sz="1400">
                <a:latin typeface="楷体"/>
                <a:cs typeface="楷体"/>
              </a:rPr>
              <a:t>数据</a:t>
            </a:r>
            <a:r>
              <a:rPr sz="1400" spc="-15">
                <a:latin typeface="楷体"/>
                <a:cs typeface="楷体"/>
              </a:rPr>
              <a:t>与</a:t>
            </a:r>
            <a:r>
              <a:rPr sz="1400">
                <a:latin typeface="楷体"/>
                <a:cs typeface="楷体"/>
              </a:rPr>
              <a:t>算法</a:t>
            </a:r>
            <a:r>
              <a:rPr sz="1400" spc="-15">
                <a:latin typeface="楷体"/>
                <a:cs typeface="楷体"/>
              </a:rPr>
              <a:t>难</a:t>
            </a:r>
            <a:r>
              <a:rPr sz="1400">
                <a:latin typeface="楷体"/>
                <a:cs typeface="楷体"/>
              </a:rPr>
              <a:t>点多</a:t>
            </a:r>
            <a:r>
              <a:rPr sz="1400" spc="-15">
                <a:latin typeface="楷体"/>
                <a:cs typeface="楷体"/>
              </a:rPr>
              <a:t>于</a:t>
            </a:r>
            <a:r>
              <a:rPr sz="1400">
                <a:latin typeface="楷体"/>
                <a:cs typeface="楷体"/>
              </a:rPr>
              <a:t>图像</a:t>
            </a:r>
            <a:r>
              <a:rPr sz="1400" spc="-15">
                <a:latin typeface="楷体"/>
                <a:cs typeface="楷体"/>
              </a:rPr>
              <a:t>生</a:t>
            </a:r>
            <a:r>
              <a:rPr sz="1400">
                <a:latin typeface="楷体"/>
                <a:cs typeface="楷体"/>
              </a:rPr>
              <a:t>成</a:t>
            </a:r>
            <a:r>
              <a:rPr sz="1400" spc="5">
                <a:latin typeface="楷体"/>
                <a:cs typeface="楷体"/>
              </a:rPr>
              <a:t>，</a:t>
            </a:r>
            <a:r>
              <a:rPr sz="1400" spc="-10">
                <a:latin typeface="楷体"/>
                <a:cs typeface="楷体"/>
              </a:rPr>
              <a:t>其</a:t>
            </a:r>
            <a:r>
              <a:rPr sz="1400" spc="-5">
                <a:latin typeface="楷体"/>
                <a:cs typeface="楷体"/>
              </a:rPr>
              <a:t>中</a:t>
            </a:r>
            <a:r>
              <a:rPr sz="1400">
                <a:latin typeface="楷体"/>
                <a:cs typeface="楷体"/>
              </a:rPr>
              <a:t>视</a:t>
            </a:r>
            <a:r>
              <a:rPr sz="1400" spc="-15">
                <a:latin typeface="楷体"/>
                <a:cs typeface="楷体"/>
              </a:rPr>
              <a:t>频</a:t>
            </a:r>
            <a:r>
              <a:rPr sz="1400">
                <a:latin typeface="楷体"/>
                <a:cs typeface="楷体"/>
              </a:rPr>
              <a:t>生成</a:t>
            </a:r>
            <a:r>
              <a:rPr sz="1400" spc="-15">
                <a:latin typeface="楷体"/>
                <a:cs typeface="楷体"/>
              </a:rPr>
              <a:t>当</a:t>
            </a:r>
            <a:r>
              <a:rPr sz="1400">
                <a:latin typeface="楷体"/>
                <a:cs typeface="楷体"/>
              </a:rPr>
              <a:t>前可</a:t>
            </a:r>
            <a:r>
              <a:rPr sz="1400" spc="-15">
                <a:latin typeface="楷体"/>
                <a:cs typeface="楷体"/>
              </a:rPr>
              <a:t>类</a:t>
            </a:r>
            <a:r>
              <a:rPr sz="1400">
                <a:latin typeface="楷体"/>
                <a:cs typeface="楷体"/>
              </a:rPr>
              <a:t>比</a:t>
            </a:r>
            <a:r>
              <a:rPr sz="1400" spc="-10">
                <a:latin typeface="Times New Roman"/>
                <a:cs typeface="Times New Roman"/>
              </a:rPr>
              <a:t>2D</a:t>
            </a:r>
            <a:r>
              <a:rPr sz="1400">
                <a:latin typeface="楷体"/>
                <a:cs typeface="楷体"/>
              </a:rPr>
              <a:t>图像生</a:t>
            </a:r>
            <a:r>
              <a:rPr sz="1400" spc="-15">
                <a:latin typeface="楷体"/>
                <a:cs typeface="楷体"/>
              </a:rPr>
              <a:t>成</a:t>
            </a:r>
            <a:r>
              <a:rPr sz="1400">
                <a:latin typeface="楷体"/>
                <a:cs typeface="楷体"/>
              </a:rPr>
              <a:t>的</a:t>
            </a:r>
            <a:r>
              <a:rPr sz="1400" spc="-5">
                <a:latin typeface="Times New Roman"/>
                <a:cs typeface="Times New Roman"/>
              </a:rPr>
              <a:t>2021</a:t>
            </a:r>
            <a:r>
              <a:rPr sz="1400">
                <a:latin typeface="楷体"/>
                <a:cs typeface="楷体"/>
              </a:rPr>
              <a:t>年（</a:t>
            </a:r>
            <a:r>
              <a:rPr sz="1400" spc="-15">
                <a:latin typeface="楷体"/>
                <a:cs typeface="楷体"/>
              </a:rPr>
              <a:t>已</a:t>
            </a:r>
            <a:r>
              <a:rPr sz="1400">
                <a:latin typeface="楷体"/>
                <a:cs typeface="楷体"/>
              </a:rPr>
              <a:t>有上</a:t>
            </a:r>
            <a:r>
              <a:rPr sz="1400" spc="-15">
                <a:latin typeface="楷体"/>
                <a:cs typeface="楷体"/>
              </a:rPr>
              <a:t>亿</a:t>
            </a:r>
            <a:r>
              <a:rPr sz="1400">
                <a:latin typeface="楷体"/>
                <a:cs typeface="楷体"/>
              </a:rPr>
              <a:t>规模</a:t>
            </a:r>
            <a:r>
              <a:rPr sz="1400" spc="-15">
                <a:latin typeface="楷体"/>
                <a:cs typeface="楷体"/>
              </a:rPr>
              <a:t>数</a:t>
            </a:r>
            <a:r>
              <a:rPr sz="1400">
                <a:latin typeface="楷体"/>
                <a:cs typeface="楷体"/>
              </a:rPr>
              <a:t>据集</a:t>
            </a:r>
            <a:r>
              <a:rPr sz="1400" spc="-15">
                <a:latin typeface="楷体"/>
                <a:cs typeface="楷体"/>
              </a:rPr>
              <a:t>、</a:t>
            </a:r>
            <a:r>
              <a:rPr sz="1400">
                <a:latin typeface="楷体"/>
                <a:cs typeface="楷体"/>
              </a:rPr>
              <a:t>扩散</a:t>
            </a:r>
            <a:r>
              <a:rPr sz="1400" spc="-15">
                <a:latin typeface="楷体"/>
                <a:cs typeface="楷体"/>
              </a:rPr>
              <a:t>模</a:t>
            </a:r>
            <a:r>
              <a:rPr sz="1400">
                <a:latin typeface="楷体"/>
                <a:cs typeface="楷体"/>
              </a:rPr>
              <a:t>型取</a:t>
            </a:r>
            <a:r>
              <a:rPr sz="1400" spc="-15">
                <a:latin typeface="楷体"/>
                <a:cs typeface="楷体"/>
              </a:rPr>
              <a:t>得</a:t>
            </a:r>
            <a:r>
              <a:rPr sz="1400">
                <a:latin typeface="楷体"/>
                <a:cs typeface="楷体"/>
              </a:rPr>
              <a:t>突破</a:t>
            </a:r>
            <a:r>
              <a:rPr sz="1400" spc="-5">
                <a:latin typeface="楷体"/>
                <a:cs typeface="楷体"/>
              </a:rPr>
              <a:t>），  </a:t>
            </a:r>
            <a:r>
              <a:rPr sz="1400" spc="10">
                <a:latin typeface="楷体"/>
                <a:cs typeface="楷体"/>
              </a:rPr>
              <a:t>且考</a:t>
            </a:r>
            <a:r>
              <a:rPr sz="1400">
                <a:latin typeface="楷体"/>
                <a:cs typeface="楷体"/>
              </a:rPr>
              <a:t>虑到</a:t>
            </a:r>
            <a:r>
              <a:rPr sz="1400" spc="-10">
                <a:latin typeface="Times New Roman"/>
                <a:cs typeface="Times New Roman"/>
              </a:rPr>
              <a:t>LLM</a:t>
            </a:r>
            <a:r>
              <a:rPr sz="1400">
                <a:latin typeface="楷体"/>
                <a:cs typeface="楷体"/>
              </a:rPr>
              <a:t>对</a:t>
            </a:r>
            <a:r>
              <a:rPr sz="1400" spc="-5">
                <a:latin typeface="Times New Roman"/>
                <a:cs typeface="Times New Roman"/>
              </a:rPr>
              <a:t>AI</a:t>
            </a:r>
            <a:r>
              <a:rPr sz="1400">
                <a:latin typeface="楷体"/>
                <a:cs typeface="楷体"/>
              </a:rPr>
              <a:t>各</a:t>
            </a:r>
            <a:r>
              <a:rPr sz="1400" spc="-15">
                <a:latin typeface="楷体"/>
                <a:cs typeface="楷体"/>
              </a:rPr>
              <a:t>领</a:t>
            </a:r>
            <a:r>
              <a:rPr sz="1400">
                <a:latin typeface="楷体"/>
                <a:cs typeface="楷体"/>
              </a:rPr>
              <a:t>域的</a:t>
            </a:r>
            <a:r>
              <a:rPr sz="1400" spc="-15">
                <a:latin typeface="楷体"/>
                <a:cs typeface="楷体"/>
              </a:rPr>
              <a:t>加</a:t>
            </a:r>
            <a:r>
              <a:rPr sz="1400">
                <a:latin typeface="楷体"/>
                <a:cs typeface="楷体"/>
              </a:rPr>
              <a:t>速作</a:t>
            </a:r>
            <a:r>
              <a:rPr sz="1400" spc="-15">
                <a:latin typeface="楷体"/>
                <a:cs typeface="楷体"/>
              </a:rPr>
              <a:t>用</a:t>
            </a:r>
            <a:r>
              <a:rPr sz="1400">
                <a:latin typeface="楷体"/>
                <a:cs typeface="楷体"/>
              </a:rPr>
              <a:t>以及</a:t>
            </a:r>
            <a:r>
              <a:rPr sz="1400" spc="-15">
                <a:latin typeface="楷体"/>
                <a:cs typeface="楷体"/>
              </a:rPr>
              <a:t>已</a:t>
            </a:r>
            <a:r>
              <a:rPr sz="1400">
                <a:latin typeface="楷体"/>
                <a:cs typeface="楷体"/>
              </a:rPr>
              <a:t>出现</a:t>
            </a:r>
            <a:r>
              <a:rPr sz="1400" spc="-15">
                <a:latin typeface="楷体"/>
                <a:cs typeface="楷体"/>
              </a:rPr>
              <a:t>较</a:t>
            </a:r>
            <a:r>
              <a:rPr sz="1400">
                <a:latin typeface="楷体"/>
                <a:cs typeface="楷体"/>
              </a:rPr>
              <a:t>好的</a:t>
            </a:r>
            <a:r>
              <a:rPr sz="1400" spc="-15">
                <a:latin typeface="楷体"/>
                <a:cs typeface="楷体"/>
              </a:rPr>
              <a:t>开</a:t>
            </a:r>
            <a:r>
              <a:rPr sz="1400">
                <a:latin typeface="楷体"/>
                <a:cs typeface="楷体"/>
              </a:rPr>
              <a:t>源模</a:t>
            </a:r>
            <a:r>
              <a:rPr sz="1400" spc="-15">
                <a:latin typeface="楷体"/>
                <a:cs typeface="楷体"/>
              </a:rPr>
              <a:t>型</a:t>
            </a:r>
            <a:r>
              <a:rPr sz="1400" spc="-5">
                <a:latin typeface="楷体"/>
                <a:cs typeface="楷体"/>
              </a:rPr>
              <a:t>，</a:t>
            </a:r>
            <a:r>
              <a:rPr sz="1400" spc="-5">
                <a:latin typeface="Times New Roman"/>
                <a:cs typeface="Times New Roman"/>
              </a:rPr>
              <a:t>2024</a:t>
            </a:r>
            <a:r>
              <a:rPr sz="1400">
                <a:latin typeface="楷体"/>
                <a:cs typeface="楷体"/>
              </a:rPr>
              <a:t>年行</a:t>
            </a:r>
            <a:r>
              <a:rPr sz="1400" spc="-15">
                <a:latin typeface="楷体"/>
                <a:cs typeface="楷体"/>
              </a:rPr>
              <a:t>业</a:t>
            </a:r>
            <a:r>
              <a:rPr sz="1400">
                <a:latin typeface="楷体"/>
                <a:cs typeface="楷体"/>
              </a:rPr>
              <a:t>或取</a:t>
            </a:r>
            <a:r>
              <a:rPr sz="1400" spc="-15">
                <a:latin typeface="楷体"/>
                <a:cs typeface="楷体"/>
              </a:rPr>
              <a:t>得</a:t>
            </a:r>
            <a:r>
              <a:rPr sz="1400">
                <a:latin typeface="楷体"/>
                <a:cs typeface="楷体"/>
              </a:rPr>
              <a:t>更大</a:t>
            </a:r>
            <a:r>
              <a:rPr sz="1400" spc="-1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发展</a:t>
            </a:r>
            <a:r>
              <a:rPr sz="1400" spc="-10">
                <a:latin typeface="楷体"/>
                <a:cs typeface="楷体"/>
              </a:rPr>
              <a:t>。</a:t>
            </a:r>
            <a:r>
              <a:rPr sz="1400" spc="-5">
                <a:latin typeface="Times New Roman"/>
                <a:cs typeface="Times New Roman"/>
              </a:rPr>
              <a:t>3D</a:t>
            </a:r>
            <a:r>
              <a:rPr sz="1400">
                <a:latin typeface="楷体"/>
                <a:cs typeface="楷体"/>
              </a:rPr>
              <a:t>资</a:t>
            </a:r>
            <a:r>
              <a:rPr sz="1400" spc="-15">
                <a:latin typeface="楷体"/>
                <a:cs typeface="楷体"/>
              </a:rPr>
              <a:t>产</a:t>
            </a:r>
            <a:r>
              <a:rPr sz="1400">
                <a:latin typeface="楷体"/>
                <a:cs typeface="楷体"/>
              </a:rPr>
              <a:t>生成</a:t>
            </a:r>
            <a:r>
              <a:rPr sz="1400" spc="-15">
                <a:latin typeface="楷体"/>
                <a:cs typeface="楷体"/>
              </a:rPr>
              <a:t>则</a:t>
            </a:r>
            <a:r>
              <a:rPr sz="1400">
                <a:latin typeface="楷体"/>
                <a:cs typeface="楷体"/>
              </a:rPr>
              <a:t>相对</a:t>
            </a:r>
            <a:r>
              <a:rPr sz="1400" spc="-15">
                <a:latin typeface="楷体"/>
                <a:cs typeface="楷体"/>
              </a:rPr>
              <a:t>更</a:t>
            </a:r>
            <a:r>
              <a:rPr sz="1400">
                <a:latin typeface="楷体"/>
                <a:cs typeface="楷体"/>
              </a:rPr>
              <a:t>加早</a:t>
            </a:r>
            <a:r>
              <a:rPr sz="1400" spc="-15">
                <a:latin typeface="楷体"/>
                <a:cs typeface="楷体"/>
              </a:rPr>
              <a:t>期</a:t>
            </a:r>
            <a:r>
              <a:rPr sz="1400">
                <a:latin typeface="楷体"/>
                <a:cs typeface="楷体"/>
              </a:rPr>
              <a:t>。</a:t>
            </a:r>
            <a:r>
              <a:rPr sz="1400" b="1" spc="-5">
                <a:latin typeface="楷体"/>
                <a:cs typeface="楷体"/>
              </a:rPr>
              <a:t>（</a:t>
            </a:r>
            <a:r>
              <a:rPr sz="1400" b="1" spc="-5">
                <a:latin typeface="Times New Roman"/>
                <a:cs typeface="Times New Roman"/>
              </a:rPr>
              <a:t>2</a:t>
            </a:r>
            <a:r>
              <a:rPr sz="1400" b="1" spc="-5">
                <a:latin typeface="楷体"/>
                <a:cs typeface="楷体"/>
              </a:rPr>
              <a:t>）</a:t>
            </a:r>
            <a:r>
              <a:rPr sz="1400" b="1" spc="-20">
                <a:latin typeface="楷体"/>
                <a:cs typeface="楷体"/>
              </a:rPr>
              <a:t>听</a:t>
            </a:r>
            <a:r>
              <a:rPr sz="1400" b="1" spc="-5">
                <a:latin typeface="楷体"/>
                <a:cs typeface="楷体"/>
              </a:rPr>
              <a:t>觉模型</a:t>
            </a:r>
            <a:endParaRPr sz="1400">
              <a:latin typeface="楷体"/>
              <a:cs typeface="楷体"/>
            </a:endParaRPr>
          </a:p>
          <a:p>
            <a:pPr marL="299085">
              <a:lnSpc>
                <a:spcPct val="100000"/>
              </a:lnSpc>
              <a:spcBef>
                <a:spcPts val="505"/>
              </a:spcBef>
            </a:pPr>
            <a:r>
              <a:rPr sz="1400" spc="10">
                <a:latin typeface="楷体"/>
                <a:cs typeface="楷体"/>
              </a:rPr>
              <a:t>：数</a:t>
            </a:r>
            <a:r>
              <a:rPr sz="1400">
                <a:latin typeface="楷体"/>
                <a:cs typeface="楷体"/>
              </a:rPr>
              <a:t>据仍</a:t>
            </a:r>
            <a:r>
              <a:rPr sz="1400" spc="-15">
                <a:latin typeface="楷体"/>
                <a:cs typeface="楷体"/>
              </a:rPr>
              <a:t>有</a:t>
            </a:r>
            <a:r>
              <a:rPr sz="1400">
                <a:latin typeface="楷体"/>
                <a:cs typeface="楷体"/>
              </a:rPr>
              <a:t>缺口</a:t>
            </a:r>
            <a:r>
              <a:rPr sz="1400" spc="-5">
                <a:latin typeface="楷体"/>
                <a:cs typeface="楷体"/>
              </a:rPr>
              <a:t>，</a:t>
            </a:r>
            <a:r>
              <a:rPr sz="1400" spc="-5">
                <a:latin typeface="Times New Roman"/>
                <a:cs typeface="Times New Roman"/>
              </a:rPr>
              <a:t>23</a:t>
            </a:r>
            <a:r>
              <a:rPr sz="1400">
                <a:latin typeface="楷体"/>
                <a:cs typeface="楷体"/>
              </a:rPr>
              <a:t>年</a:t>
            </a:r>
            <a:r>
              <a:rPr sz="1400" spc="-15">
                <a:latin typeface="楷体"/>
                <a:cs typeface="楷体"/>
              </a:rPr>
              <a:t>以</a:t>
            </a:r>
            <a:r>
              <a:rPr sz="1400">
                <a:latin typeface="楷体"/>
                <a:cs typeface="楷体"/>
              </a:rPr>
              <a:t>来技</a:t>
            </a:r>
            <a:r>
              <a:rPr sz="1400" spc="-15">
                <a:latin typeface="楷体"/>
                <a:cs typeface="楷体"/>
              </a:rPr>
              <a:t>术</a:t>
            </a:r>
            <a:r>
              <a:rPr sz="1400">
                <a:latin typeface="楷体"/>
                <a:cs typeface="楷体"/>
              </a:rPr>
              <a:t>有所</a:t>
            </a:r>
            <a:r>
              <a:rPr sz="1400" spc="-15">
                <a:latin typeface="楷体"/>
                <a:cs typeface="楷体"/>
              </a:rPr>
              <a:t>突</a:t>
            </a:r>
            <a:r>
              <a:rPr sz="1400">
                <a:latin typeface="楷体"/>
                <a:cs typeface="楷体"/>
              </a:rPr>
              <a:t>破。</a:t>
            </a:r>
            <a:r>
              <a:rPr sz="1400" spc="-15">
                <a:latin typeface="楷体"/>
                <a:cs typeface="楷体"/>
              </a:rPr>
              <a:t>未</a:t>
            </a:r>
            <a:r>
              <a:rPr sz="1400">
                <a:latin typeface="楷体"/>
                <a:cs typeface="楷体"/>
              </a:rPr>
              <a:t>来技</a:t>
            </a:r>
            <a:r>
              <a:rPr sz="1400" spc="-15">
                <a:latin typeface="楷体"/>
                <a:cs typeface="楷体"/>
              </a:rPr>
              <a:t>术</a:t>
            </a:r>
            <a:r>
              <a:rPr sz="1400">
                <a:latin typeface="楷体"/>
                <a:cs typeface="楷体"/>
              </a:rPr>
              <a:t>成熟</a:t>
            </a:r>
            <a:r>
              <a:rPr sz="1400" spc="-15">
                <a:latin typeface="楷体"/>
                <a:cs typeface="楷体"/>
              </a:rPr>
              <a:t>后</a:t>
            </a:r>
            <a:r>
              <a:rPr sz="1400">
                <a:latin typeface="楷体"/>
                <a:cs typeface="楷体"/>
              </a:rPr>
              <a:t>可为</a:t>
            </a:r>
            <a:r>
              <a:rPr sz="1400" spc="-15">
                <a:latin typeface="楷体"/>
                <a:cs typeface="楷体"/>
              </a:rPr>
              <a:t>企</a:t>
            </a:r>
            <a:r>
              <a:rPr sz="1400" spc="5">
                <a:latin typeface="楷体"/>
                <a:cs typeface="楷体"/>
              </a:rPr>
              <a:t>业</a:t>
            </a:r>
            <a:r>
              <a:rPr sz="1400" spc="-10">
                <a:latin typeface="Times New Roman"/>
                <a:cs typeface="Times New Roman"/>
              </a:rPr>
              <a:t>/</a:t>
            </a:r>
            <a:r>
              <a:rPr sz="1400">
                <a:latin typeface="楷体"/>
                <a:cs typeface="楷体"/>
              </a:rPr>
              <a:t>内容</a:t>
            </a:r>
            <a:r>
              <a:rPr sz="1400" spc="-15">
                <a:latin typeface="楷体"/>
                <a:cs typeface="楷体"/>
              </a:rPr>
              <a:t>制</a:t>
            </a:r>
            <a:r>
              <a:rPr sz="1400">
                <a:latin typeface="楷体"/>
                <a:cs typeface="楷体"/>
              </a:rPr>
              <a:t>造商</a:t>
            </a:r>
            <a:r>
              <a:rPr sz="1400" spc="-10">
                <a:latin typeface="Times New Roman"/>
                <a:cs typeface="Times New Roman"/>
              </a:rPr>
              <a:t>/</a:t>
            </a:r>
            <a:r>
              <a:rPr sz="1400">
                <a:latin typeface="楷体"/>
                <a:cs typeface="楷体"/>
              </a:rPr>
              <a:t>娱</a:t>
            </a:r>
            <a:r>
              <a:rPr sz="1400" spc="-15">
                <a:latin typeface="楷体"/>
                <a:cs typeface="楷体"/>
              </a:rPr>
              <a:t>乐</a:t>
            </a:r>
            <a:r>
              <a:rPr sz="1400">
                <a:latin typeface="楷体"/>
                <a:cs typeface="楷体"/>
              </a:rPr>
              <a:t>应用</a:t>
            </a:r>
            <a:r>
              <a:rPr sz="1400" spc="-15">
                <a:latin typeface="楷体"/>
                <a:cs typeface="楷体"/>
              </a:rPr>
              <a:t>提</a:t>
            </a:r>
            <a:r>
              <a:rPr sz="1400">
                <a:latin typeface="楷体"/>
                <a:cs typeface="楷体"/>
              </a:rPr>
              <a:t>供高</a:t>
            </a:r>
            <a:r>
              <a:rPr sz="1400" spc="-15">
                <a:latin typeface="楷体"/>
                <a:cs typeface="楷体"/>
              </a:rPr>
              <a:t>性</a:t>
            </a:r>
            <a:r>
              <a:rPr sz="1400">
                <a:latin typeface="楷体"/>
                <a:cs typeface="楷体"/>
              </a:rPr>
              <a:t>价比</a:t>
            </a:r>
            <a:r>
              <a:rPr sz="1400" spc="-1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音乐</a:t>
            </a:r>
            <a:r>
              <a:rPr sz="1400" spc="-15">
                <a:latin typeface="楷体"/>
                <a:cs typeface="楷体"/>
              </a:rPr>
              <a:t>作</a:t>
            </a:r>
            <a:r>
              <a:rPr sz="1400">
                <a:latin typeface="楷体"/>
                <a:cs typeface="楷体"/>
              </a:rPr>
              <a:t>品，</a:t>
            </a:r>
            <a:r>
              <a:rPr sz="1400" spc="-15">
                <a:latin typeface="楷体"/>
                <a:cs typeface="楷体"/>
              </a:rPr>
              <a:t>或</a:t>
            </a:r>
            <a:r>
              <a:rPr sz="1400">
                <a:latin typeface="楷体"/>
                <a:cs typeface="楷体"/>
              </a:rPr>
              <a:t>基于</a:t>
            </a:r>
            <a:r>
              <a:rPr sz="1400" spc="-15">
                <a:latin typeface="楷体"/>
                <a:cs typeface="楷体"/>
              </a:rPr>
              <a:t>娱</a:t>
            </a:r>
            <a:r>
              <a:rPr sz="1400">
                <a:latin typeface="楷体"/>
                <a:cs typeface="楷体"/>
              </a:rPr>
              <a:t>乐属</a:t>
            </a:r>
            <a:r>
              <a:rPr sz="1400" spc="-15">
                <a:latin typeface="楷体"/>
                <a:cs typeface="楷体"/>
              </a:rPr>
              <a:t>性</a:t>
            </a:r>
            <a:r>
              <a:rPr sz="1400" spc="10">
                <a:latin typeface="楷体"/>
                <a:cs typeface="楷体"/>
              </a:rPr>
              <a:t>向</a:t>
            </a:r>
            <a:r>
              <a:rPr sz="1400" spc="-5">
                <a:latin typeface="Times New Roman"/>
                <a:cs typeface="Times New Roman"/>
              </a:rPr>
              <a:t>C</a:t>
            </a:r>
            <a:r>
              <a:rPr sz="1400">
                <a:latin typeface="楷体"/>
                <a:cs typeface="楷体"/>
              </a:rPr>
              <a:t>端</a:t>
            </a:r>
            <a:r>
              <a:rPr sz="1400" spc="-15">
                <a:latin typeface="楷体"/>
                <a:cs typeface="楷体"/>
              </a:rPr>
              <a:t>收</a:t>
            </a:r>
            <a:r>
              <a:rPr sz="1400">
                <a:latin typeface="楷体"/>
                <a:cs typeface="楷体"/>
              </a:rPr>
              <a:t>费</a:t>
            </a:r>
            <a:endParaRPr sz="1400">
              <a:latin typeface="楷体"/>
              <a:cs typeface="楷体"/>
            </a:endParaRPr>
          </a:p>
          <a:p>
            <a:pPr marL="299085">
              <a:lnSpc>
                <a:spcPct val="100000"/>
              </a:lnSpc>
              <a:spcBef>
                <a:spcPts val="505"/>
              </a:spcBef>
            </a:pPr>
            <a:r>
              <a:rPr sz="1400" spc="10">
                <a:latin typeface="楷体"/>
                <a:cs typeface="楷体"/>
              </a:rPr>
              <a:t>。</a:t>
            </a:r>
            <a:r>
              <a:rPr sz="1400" b="1" spc="-5">
                <a:latin typeface="楷体"/>
                <a:cs typeface="楷体"/>
              </a:rPr>
              <a:t>（</a:t>
            </a:r>
            <a:r>
              <a:rPr sz="1400" b="1" spc="-5">
                <a:latin typeface="Times New Roman"/>
                <a:cs typeface="Times New Roman"/>
              </a:rPr>
              <a:t>3</a:t>
            </a:r>
            <a:r>
              <a:rPr sz="1400" b="1" spc="-5">
                <a:latin typeface="楷体"/>
                <a:cs typeface="楷体"/>
              </a:rPr>
              <a:t>）具身</a:t>
            </a:r>
            <a:r>
              <a:rPr sz="1400" b="1" spc="-20">
                <a:latin typeface="楷体"/>
                <a:cs typeface="楷体"/>
              </a:rPr>
              <a:t>智</a:t>
            </a:r>
            <a:r>
              <a:rPr sz="1400" b="1" spc="-5">
                <a:latin typeface="楷体"/>
                <a:cs typeface="楷体"/>
              </a:rPr>
              <a:t>能：</a:t>
            </a:r>
            <a:r>
              <a:rPr sz="1400" spc="-15">
                <a:latin typeface="楷体"/>
                <a:cs typeface="楷体"/>
              </a:rPr>
              <a:t>相</a:t>
            </a:r>
            <a:r>
              <a:rPr sz="1400">
                <a:latin typeface="楷体"/>
                <a:cs typeface="楷体"/>
              </a:rPr>
              <a:t>对远</a:t>
            </a:r>
            <a:r>
              <a:rPr sz="1400" spc="-15">
                <a:latin typeface="楷体"/>
                <a:cs typeface="楷体"/>
              </a:rPr>
              <a:t>期</a:t>
            </a:r>
            <a:r>
              <a:rPr sz="1400" spc="-5">
                <a:latin typeface="楷体"/>
                <a:cs typeface="楷体"/>
              </a:rPr>
              <a:t>，</a:t>
            </a:r>
            <a:r>
              <a:rPr sz="1400" spc="-5">
                <a:latin typeface="Times New Roman"/>
                <a:cs typeface="Times New Roman"/>
              </a:rPr>
              <a:t>AI+</a:t>
            </a:r>
            <a:r>
              <a:rPr sz="1400">
                <a:latin typeface="楷体"/>
                <a:cs typeface="楷体"/>
              </a:rPr>
              <a:t>机器人</a:t>
            </a:r>
            <a:r>
              <a:rPr sz="1400" spc="-15">
                <a:latin typeface="楷体"/>
                <a:cs typeface="楷体"/>
              </a:rPr>
              <a:t>实</a:t>
            </a:r>
            <a:r>
              <a:rPr sz="1400">
                <a:latin typeface="楷体"/>
                <a:cs typeface="楷体"/>
              </a:rPr>
              <a:t>现与</a:t>
            </a:r>
            <a:r>
              <a:rPr sz="1400" spc="-15">
                <a:latin typeface="楷体"/>
                <a:cs typeface="楷体"/>
              </a:rPr>
              <a:t>现</a:t>
            </a:r>
            <a:r>
              <a:rPr sz="1400">
                <a:latin typeface="楷体"/>
                <a:cs typeface="楷体"/>
              </a:rPr>
              <a:t>实世</a:t>
            </a:r>
            <a:r>
              <a:rPr sz="1400" spc="-15">
                <a:latin typeface="楷体"/>
                <a:cs typeface="楷体"/>
              </a:rPr>
              <a:t>界</a:t>
            </a:r>
            <a:r>
              <a:rPr sz="1400">
                <a:latin typeface="楷体"/>
                <a:cs typeface="楷体"/>
              </a:rPr>
              <a:t>交互。</a:t>
            </a:r>
            <a:endParaRPr sz="1400">
              <a:latin typeface="楷体"/>
              <a:cs typeface="楷体"/>
            </a:endParaRPr>
          </a:p>
          <a:p>
            <a:pPr marL="299085" marR="5080" indent="-287020">
              <a:lnSpc>
                <a:spcPct val="130100"/>
              </a:lnSpc>
              <a:spcBef>
                <a:spcPts val="334"/>
              </a:spcBef>
              <a:buFont typeface="Wingdings"/>
              <a:buChar char="◼"/>
              <a:tabLst>
                <a:tab pos="299085"/>
                <a:tab pos="299720"/>
              </a:tabLst>
            </a:pPr>
            <a:r>
              <a:rPr sz="1400" b="1" spc="5">
                <a:latin typeface="楷体"/>
                <a:cs typeface="楷体"/>
              </a:rPr>
              <a:t>海外</a:t>
            </a:r>
            <a:r>
              <a:rPr sz="1400" b="1" spc="-5">
                <a:latin typeface="楷体"/>
                <a:cs typeface="楷体"/>
              </a:rPr>
              <a:t>技术</a:t>
            </a:r>
            <a:r>
              <a:rPr sz="1400" b="1" spc="-20">
                <a:latin typeface="楷体"/>
                <a:cs typeface="楷体"/>
              </a:rPr>
              <a:t>领</a:t>
            </a:r>
            <a:r>
              <a:rPr sz="1400" b="1" spc="-5">
                <a:latin typeface="楷体"/>
                <a:cs typeface="楷体"/>
              </a:rPr>
              <a:t>先，</a:t>
            </a:r>
            <a:r>
              <a:rPr sz="1400" b="1" spc="-20">
                <a:latin typeface="楷体"/>
                <a:cs typeface="楷体"/>
              </a:rPr>
              <a:t>国</a:t>
            </a:r>
            <a:r>
              <a:rPr sz="1400" b="1" spc="-5">
                <a:latin typeface="楷体"/>
                <a:cs typeface="楷体"/>
              </a:rPr>
              <a:t>内技</a:t>
            </a:r>
            <a:r>
              <a:rPr sz="1400" b="1" spc="-20">
                <a:latin typeface="楷体"/>
                <a:cs typeface="楷体"/>
              </a:rPr>
              <a:t>术</a:t>
            </a:r>
            <a:r>
              <a:rPr sz="1400" b="1" spc="-5">
                <a:latin typeface="楷体"/>
                <a:cs typeface="楷体"/>
              </a:rPr>
              <a:t>与应</a:t>
            </a:r>
            <a:r>
              <a:rPr sz="1400" b="1" spc="-20">
                <a:latin typeface="楷体"/>
                <a:cs typeface="楷体"/>
              </a:rPr>
              <a:t>用</a:t>
            </a:r>
            <a:r>
              <a:rPr sz="1400" b="1" spc="-5">
                <a:latin typeface="楷体"/>
                <a:cs typeface="楷体"/>
              </a:rPr>
              <a:t>同步</a:t>
            </a:r>
            <a:r>
              <a:rPr sz="1400" b="1" spc="-20">
                <a:latin typeface="楷体"/>
                <a:cs typeface="楷体"/>
              </a:rPr>
              <a:t>发</a:t>
            </a:r>
            <a:r>
              <a:rPr sz="1400" b="1" spc="-5">
                <a:latin typeface="楷体"/>
                <a:cs typeface="楷体"/>
              </a:rPr>
              <a:t>展</a:t>
            </a:r>
            <a:r>
              <a:rPr sz="1400" b="1">
                <a:latin typeface="楷体"/>
                <a:cs typeface="楷体"/>
              </a:rPr>
              <a:t>。</a:t>
            </a:r>
            <a:r>
              <a:rPr sz="1400" b="1" spc="-10">
                <a:latin typeface="楷体"/>
                <a:cs typeface="楷体"/>
              </a:rPr>
              <a:t>（</a:t>
            </a:r>
            <a:r>
              <a:rPr sz="1400" b="1" spc="-10">
                <a:latin typeface="Times New Roman"/>
                <a:cs typeface="Times New Roman"/>
              </a:rPr>
              <a:t>1</a:t>
            </a:r>
            <a:r>
              <a:rPr sz="1400" b="1" spc="-10">
                <a:latin typeface="楷体"/>
                <a:cs typeface="楷体"/>
              </a:rPr>
              <a:t>）</a:t>
            </a:r>
            <a:r>
              <a:rPr sz="1400" b="1" spc="-5">
                <a:latin typeface="楷体"/>
                <a:cs typeface="楷体"/>
              </a:rPr>
              <a:t>海外</a:t>
            </a:r>
            <a:r>
              <a:rPr sz="1400" b="1" spc="-10">
                <a:latin typeface="楷体"/>
                <a:cs typeface="楷体"/>
              </a:rPr>
              <a:t>：</a:t>
            </a:r>
            <a:r>
              <a:rPr sz="1400" spc="-10">
                <a:latin typeface="Times New Roman"/>
                <a:cs typeface="Times New Roman"/>
              </a:rPr>
              <a:t>OPENAI</a:t>
            </a:r>
            <a:r>
              <a:rPr sz="1400">
                <a:latin typeface="楷体"/>
                <a:cs typeface="楷体"/>
              </a:rPr>
              <a:t>和谷</a:t>
            </a:r>
            <a:r>
              <a:rPr sz="1400" spc="-15">
                <a:latin typeface="楷体"/>
                <a:cs typeface="楷体"/>
              </a:rPr>
              <a:t>歌</a:t>
            </a:r>
            <a:r>
              <a:rPr sz="1400">
                <a:latin typeface="楷体"/>
                <a:cs typeface="楷体"/>
              </a:rPr>
              <a:t>在多</a:t>
            </a:r>
            <a:r>
              <a:rPr sz="1400" spc="-15">
                <a:latin typeface="楷体"/>
                <a:cs typeface="楷体"/>
              </a:rPr>
              <a:t>模</a:t>
            </a:r>
            <a:r>
              <a:rPr sz="1400">
                <a:latin typeface="楷体"/>
                <a:cs typeface="楷体"/>
              </a:rPr>
              <a:t>态领</a:t>
            </a:r>
            <a:r>
              <a:rPr sz="1400" spc="-15">
                <a:latin typeface="楷体"/>
                <a:cs typeface="楷体"/>
              </a:rPr>
              <a:t>域</a:t>
            </a:r>
            <a:r>
              <a:rPr sz="1400">
                <a:latin typeface="楷体"/>
                <a:cs typeface="楷体"/>
              </a:rPr>
              <a:t>布局</a:t>
            </a:r>
            <a:r>
              <a:rPr sz="1400" spc="-1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广度</a:t>
            </a:r>
            <a:r>
              <a:rPr sz="1400" spc="-15">
                <a:latin typeface="楷体"/>
                <a:cs typeface="楷体"/>
              </a:rPr>
              <a:t>和</a:t>
            </a:r>
            <a:r>
              <a:rPr sz="1400">
                <a:latin typeface="楷体"/>
                <a:cs typeface="楷体"/>
              </a:rPr>
              <a:t>技术</a:t>
            </a:r>
            <a:r>
              <a:rPr sz="1400" spc="-15">
                <a:latin typeface="楷体"/>
                <a:cs typeface="楷体"/>
              </a:rPr>
              <a:t>先</a:t>
            </a:r>
            <a:r>
              <a:rPr sz="1400">
                <a:latin typeface="楷体"/>
                <a:cs typeface="楷体"/>
              </a:rPr>
              <a:t>进程</a:t>
            </a:r>
            <a:r>
              <a:rPr sz="1400" spc="-15">
                <a:latin typeface="楷体"/>
                <a:cs typeface="楷体"/>
              </a:rPr>
              <a:t>度</a:t>
            </a:r>
            <a:r>
              <a:rPr sz="1400">
                <a:latin typeface="楷体"/>
                <a:cs typeface="楷体"/>
              </a:rPr>
              <a:t>上都</a:t>
            </a:r>
            <a:r>
              <a:rPr sz="1400" spc="-15">
                <a:latin typeface="楷体"/>
                <a:cs typeface="楷体"/>
              </a:rPr>
              <a:t>处</a:t>
            </a:r>
            <a:r>
              <a:rPr sz="1400">
                <a:latin typeface="楷体"/>
                <a:cs typeface="楷体"/>
              </a:rPr>
              <a:t>于领</a:t>
            </a:r>
            <a:r>
              <a:rPr sz="1400" spc="-15">
                <a:latin typeface="楷体"/>
                <a:cs typeface="楷体"/>
              </a:rPr>
              <a:t>先</a:t>
            </a:r>
            <a:r>
              <a:rPr sz="1400">
                <a:latin typeface="楷体"/>
                <a:cs typeface="楷体"/>
              </a:rPr>
              <a:t>地位</a:t>
            </a:r>
            <a:r>
              <a:rPr sz="1400" spc="-15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且都</a:t>
            </a:r>
            <a:r>
              <a:rPr sz="1400" spc="-15">
                <a:latin typeface="楷体"/>
                <a:cs typeface="楷体"/>
              </a:rPr>
              <a:t>推</a:t>
            </a:r>
            <a:r>
              <a:rPr sz="1400">
                <a:latin typeface="楷体"/>
                <a:cs typeface="楷体"/>
              </a:rPr>
              <a:t>出了 </a:t>
            </a:r>
            <a:r>
              <a:rPr sz="1400" spc="10">
                <a:latin typeface="楷体"/>
                <a:cs typeface="楷体"/>
              </a:rPr>
              <a:t>表现</a:t>
            </a:r>
            <a:r>
              <a:rPr sz="1400">
                <a:latin typeface="楷体"/>
                <a:cs typeface="楷体"/>
              </a:rPr>
              <a:t>较好</a:t>
            </a:r>
            <a:r>
              <a:rPr sz="1400" spc="-1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通用</a:t>
            </a:r>
            <a:r>
              <a:rPr sz="1400" spc="-15">
                <a:latin typeface="楷体"/>
                <a:cs typeface="楷体"/>
              </a:rPr>
              <a:t>多</a:t>
            </a:r>
            <a:r>
              <a:rPr sz="1400">
                <a:latin typeface="楷体"/>
                <a:cs typeface="楷体"/>
              </a:rPr>
              <a:t>模态</a:t>
            </a:r>
            <a:r>
              <a:rPr sz="1400" spc="-15">
                <a:latin typeface="楷体"/>
                <a:cs typeface="楷体"/>
              </a:rPr>
              <a:t>大</a:t>
            </a:r>
            <a:r>
              <a:rPr sz="1400">
                <a:latin typeface="楷体"/>
                <a:cs typeface="楷体"/>
              </a:rPr>
              <a:t>模型</a:t>
            </a:r>
            <a:r>
              <a:rPr sz="1400" spc="-15">
                <a:latin typeface="楷体"/>
                <a:cs typeface="楷体"/>
              </a:rPr>
              <a:t>。</a:t>
            </a:r>
            <a:r>
              <a:rPr sz="1400" spc="5">
                <a:latin typeface="楷体"/>
                <a:cs typeface="楷体"/>
              </a:rPr>
              <a:t>而</a:t>
            </a:r>
            <a:r>
              <a:rPr sz="1400" spc="-15">
                <a:latin typeface="Times New Roman"/>
                <a:cs typeface="Times New Roman"/>
              </a:rPr>
              <a:t>Stability.ai</a:t>
            </a:r>
            <a:r>
              <a:rPr sz="1400">
                <a:latin typeface="楷体"/>
                <a:cs typeface="楷体"/>
              </a:rPr>
              <a:t>、</a:t>
            </a:r>
            <a:r>
              <a:rPr sz="1400" spc="-250">
                <a:latin typeface="楷体"/>
                <a:cs typeface="楷体"/>
              </a:rPr>
              <a:t> </a:t>
            </a:r>
            <a:r>
              <a:rPr sz="1400" spc="-5">
                <a:latin typeface="Times New Roman"/>
                <a:cs typeface="Times New Roman"/>
              </a:rPr>
              <a:t>midjourney</a:t>
            </a:r>
            <a:r>
              <a:rPr sz="1400" spc="10">
                <a:latin typeface="楷体"/>
                <a:cs typeface="楷体"/>
              </a:rPr>
              <a:t>、</a:t>
            </a:r>
            <a:r>
              <a:rPr sz="1400" spc="-5">
                <a:latin typeface="Times New Roman"/>
                <a:cs typeface="Times New Roman"/>
              </a:rPr>
              <a:t>runway</a:t>
            </a:r>
            <a:r>
              <a:rPr sz="1400" spc="10">
                <a:latin typeface="楷体"/>
                <a:cs typeface="楷体"/>
              </a:rPr>
              <a:t>等</a:t>
            </a:r>
            <a:r>
              <a:rPr sz="1400">
                <a:latin typeface="楷体"/>
                <a:cs typeface="楷体"/>
              </a:rPr>
              <a:t>垂类</a:t>
            </a:r>
            <a:r>
              <a:rPr sz="1400" spc="-15">
                <a:latin typeface="楷体"/>
                <a:cs typeface="楷体"/>
              </a:rPr>
              <a:t>独</a:t>
            </a:r>
            <a:r>
              <a:rPr sz="1400">
                <a:latin typeface="楷体"/>
                <a:cs typeface="楷体"/>
              </a:rPr>
              <a:t>角兽</a:t>
            </a:r>
            <a:r>
              <a:rPr sz="1400" spc="-15">
                <a:latin typeface="楷体"/>
                <a:cs typeface="楷体"/>
              </a:rPr>
              <a:t>也</a:t>
            </a:r>
            <a:r>
              <a:rPr sz="1400">
                <a:latin typeface="楷体"/>
                <a:cs typeface="楷体"/>
              </a:rPr>
              <a:t>对技</a:t>
            </a:r>
            <a:r>
              <a:rPr sz="1400" spc="-15">
                <a:latin typeface="楷体"/>
                <a:cs typeface="楷体"/>
              </a:rPr>
              <a:t>术</a:t>
            </a:r>
            <a:r>
              <a:rPr sz="1400">
                <a:latin typeface="楷体"/>
                <a:cs typeface="楷体"/>
              </a:rPr>
              <a:t>突破</a:t>
            </a:r>
            <a:r>
              <a:rPr sz="1400" spc="-15">
                <a:latin typeface="楷体"/>
                <a:cs typeface="楷体"/>
              </a:rPr>
              <a:t>和</a:t>
            </a:r>
            <a:r>
              <a:rPr sz="1400">
                <a:latin typeface="楷体"/>
                <a:cs typeface="楷体"/>
              </a:rPr>
              <a:t>产品</a:t>
            </a:r>
            <a:r>
              <a:rPr sz="1400" spc="-15">
                <a:latin typeface="楷体"/>
                <a:cs typeface="楷体"/>
              </a:rPr>
              <a:t>创</a:t>
            </a:r>
            <a:r>
              <a:rPr sz="1400">
                <a:latin typeface="楷体"/>
                <a:cs typeface="楷体"/>
              </a:rPr>
              <a:t>新发</a:t>
            </a:r>
            <a:r>
              <a:rPr sz="1400" spc="-15">
                <a:latin typeface="楷体"/>
                <a:cs typeface="楷体"/>
              </a:rPr>
              <a:t>挥</a:t>
            </a:r>
            <a:r>
              <a:rPr sz="1400">
                <a:latin typeface="楷体"/>
                <a:cs typeface="楷体"/>
              </a:rPr>
              <a:t>重要</a:t>
            </a:r>
            <a:r>
              <a:rPr sz="1400" spc="-15">
                <a:latin typeface="楷体"/>
                <a:cs typeface="楷体"/>
              </a:rPr>
              <a:t>作</a:t>
            </a:r>
            <a:r>
              <a:rPr sz="1400">
                <a:latin typeface="楷体"/>
                <a:cs typeface="楷体"/>
              </a:rPr>
              <a:t>用</a:t>
            </a:r>
            <a:r>
              <a:rPr sz="1400" spc="-5">
                <a:latin typeface="楷体"/>
                <a:cs typeface="楷体"/>
              </a:rPr>
              <a:t>。</a:t>
            </a:r>
            <a:r>
              <a:rPr sz="1400" b="1" spc="-5">
                <a:latin typeface="楷体"/>
                <a:cs typeface="楷体"/>
              </a:rPr>
              <a:t>（</a:t>
            </a:r>
            <a:r>
              <a:rPr sz="1400" b="1" spc="-5">
                <a:latin typeface="Times New Roman"/>
                <a:cs typeface="Times New Roman"/>
              </a:rPr>
              <a:t>2</a:t>
            </a:r>
            <a:r>
              <a:rPr sz="1400" b="1" spc="-5">
                <a:latin typeface="楷体"/>
                <a:cs typeface="楷体"/>
              </a:rPr>
              <a:t>）国内</a:t>
            </a:r>
            <a:r>
              <a:rPr sz="1400" b="1" spc="-20">
                <a:latin typeface="楷体"/>
                <a:cs typeface="楷体"/>
              </a:rPr>
              <a:t>：</a:t>
            </a:r>
            <a:r>
              <a:rPr sz="1400">
                <a:latin typeface="楷体"/>
                <a:cs typeface="楷体"/>
              </a:rPr>
              <a:t>国内</a:t>
            </a:r>
            <a:r>
              <a:rPr sz="1400" spc="-15">
                <a:latin typeface="楷体"/>
                <a:cs typeface="楷体"/>
              </a:rPr>
              <a:t>数</a:t>
            </a:r>
            <a:r>
              <a:rPr sz="1400">
                <a:latin typeface="楷体"/>
                <a:cs typeface="楷体"/>
              </a:rPr>
              <a:t>据、 算法、</a:t>
            </a:r>
            <a:r>
              <a:rPr sz="1400" spc="-15">
                <a:latin typeface="楷体"/>
                <a:cs typeface="楷体"/>
              </a:rPr>
              <a:t>算</a:t>
            </a:r>
            <a:r>
              <a:rPr sz="1400">
                <a:latin typeface="楷体"/>
                <a:cs typeface="楷体"/>
              </a:rPr>
              <a:t>力均</a:t>
            </a:r>
            <a:r>
              <a:rPr sz="1400" spc="-15">
                <a:latin typeface="楷体"/>
                <a:cs typeface="楷体"/>
              </a:rPr>
              <a:t>有劣</a:t>
            </a:r>
            <a:r>
              <a:rPr sz="1400">
                <a:latin typeface="楷体"/>
                <a:cs typeface="楷体"/>
              </a:rPr>
              <a:t>势，但</a:t>
            </a:r>
            <a:r>
              <a:rPr sz="1400" spc="-15">
                <a:latin typeface="楷体"/>
                <a:cs typeface="楷体"/>
              </a:rPr>
              <a:t>海</a:t>
            </a:r>
            <a:r>
              <a:rPr sz="1400">
                <a:latin typeface="楷体"/>
                <a:cs typeface="楷体"/>
              </a:rPr>
              <a:t>外算</a:t>
            </a:r>
            <a:r>
              <a:rPr sz="1400" spc="-15">
                <a:latin typeface="楷体"/>
                <a:cs typeface="楷体"/>
              </a:rPr>
              <a:t>法开</a:t>
            </a:r>
            <a:r>
              <a:rPr sz="1400">
                <a:latin typeface="楷体"/>
                <a:cs typeface="楷体"/>
              </a:rPr>
              <a:t>源有利</a:t>
            </a:r>
            <a:r>
              <a:rPr sz="1400" spc="-15">
                <a:latin typeface="楷体"/>
                <a:cs typeface="楷体"/>
              </a:rPr>
              <a:t>于</a:t>
            </a:r>
            <a:r>
              <a:rPr sz="1400">
                <a:latin typeface="楷体"/>
                <a:cs typeface="楷体"/>
              </a:rPr>
              <a:t>国内</a:t>
            </a:r>
            <a:r>
              <a:rPr sz="1400" spc="-15">
                <a:latin typeface="楷体"/>
                <a:cs typeface="楷体"/>
              </a:rPr>
              <a:t>技术</a:t>
            </a:r>
            <a:r>
              <a:rPr sz="1400">
                <a:latin typeface="楷体"/>
                <a:cs typeface="楷体"/>
              </a:rPr>
              <a:t>追赶；</a:t>
            </a:r>
            <a:r>
              <a:rPr sz="1400" spc="-15">
                <a:latin typeface="楷体"/>
                <a:cs typeface="楷体"/>
              </a:rPr>
              <a:t>考</a:t>
            </a:r>
            <a:r>
              <a:rPr sz="1400">
                <a:latin typeface="楷体"/>
                <a:cs typeface="楷体"/>
              </a:rPr>
              <a:t>虑到</a:t>
            </a:r>
            <a:r>
              <a:rPr sz="1400" spc="-15">
                <a:latin typeface="楷体"/>
                <a:cs typeface="楷体"/>
              </a:rPr>
              <a:t>中国</a:t>
            </a:r>
            <a:r>
              <a:rPr sz="1400">
                <a:latin typeface="楷体"/>
                <a:cs typeface="楷体"/>
              </a:rPr>
              <a:t>科技公</a:t>
            </a:r>
            <a:r>
              <a:rPr sz="1400" spc="-15">
                <a:latin typeface="楷体"/>
                <a:cs typeface="楷体"/>
              </a:rPr>
              <a:t>司</a:t>
            </a:r>
            <a:r>
              <a:rPr sz="1400">
                <a:latin typeface="楷体"/>
                <a:cs typeface="楷体"/>
              </a:rPr>
              <a:t>在产</a:t>
            </a:r>
            <a:r>
              <a:rPr sz="1400" spc="-15">
                <a:latin typeface="楷体"/>
                <a:cs typeface="楷体"/>
              </a:rPr>
              <a:t>品运</a:t>
            </a:r>
            <a:r>
              <a:rPr sz="1400">
                <a:latin typeface="楷体"/>
                <a:cs typeface="楷体"/>
              </a:rPr>
              <a:t>营和迭</a:t>
            </a:r>
            <a:r>
              <a:rPr sz="1400" spc="-15">
                <a:latin typeface="楷体"/>
                <a:cs typeface="楷体"/>
              </a:rPr>
              <a:t>代</a:t>
            </a:r>
            <a:r>
              <a:rPr sz="1400">
                <a:latin typeface="楷体"/>
                <a:cs typeface="楷体"/>
              </a:rPr>
              <a:t>方面</a:t>
            </a:r>
            <a:r>
              <a:rPr sz="1400" spc="-15">
                <a:latin typeface="楷体"/>
                <a:cs typeface="楷体"/>
              </a:rPr>
              <a:t>实力</a:t>
            </a:r>
            <a:r>
              <a:rPr sz="1400">
                <a:latin typeface="楷体"/>
                <a:cs typeface="楷体"/>
              </a:rPr>
              <a:t>更强，</a:t>
            </a:r>
            <a:r>
              <a:rPr sz="1400" spc="-15">
                <a:latin typeface="楷体"/>
                <a:cs typeface="楷体"/>
              </a:rPr>
              <a:t>技</a:t>
            </a:r>
            <a:r>
              <a:rPr sz="1400">
                <a:latin typeface="楷体"/>
                <a:cs typeface="楷体"/>
              </a:rPr>
              <a:t>术与</a:t>
            </a:r>
            <a:r>
              <a:rPr sz="1400" spc="-15">
                <a:latin typeface="楷体"/>
                <a:cs typeface="楷体"/>
              </a:rPr>
              <a:t>应用</a:t>
            </a:r>
            <a:r>
              <a:rPr sz="1400">
                <a:latin typeface="楷体"/>
                <a:cs typeface="楷体"/>
              </a:rPr>
              <a:t>有望同</a:t>
            </a:r>
            <a:r>
              <a:rPr sz="1400" spc="-15">
                <a:latin typeface="楷体"/>
                <a:cs typeface="楷体"/>
              </a:rPr>
              <a:t>步</a:t>
            </a:r>
            <a:r>
              <a:rPr sz="1400">
                <a:latin typeface="楷体"/>
                <a:cs typeface="楷体"/>
              </a:rPr>
              <a:t>发展。 </a:t>
            </a:r>
            <a:r>
              <a:rPr sz="1400" spc="10">
                <a:latin typeface="楷体"/>
                <a:cs typeface="楷体"/>
              </a:rPr>
              <a:t>国内</a:t>
            </a:r>
            <a:r>
              <a:rPr sz="1400">
                <a:latin typeface="楷体"/>
                <a:cs typeface="楷体"/>
              </a:rPr>
              <a:t>大厂</a:t>
            </a:r>
            <a:r>
              <a:rPr sz="1400" spc="-15">
                <a:latin typeface="楷体"/>
                <a:cs typeface="楷体"/>
              </a:rPr>
              <a:t>及</a:t>
            </a:r>
            <a:r>
              <a:rPr sz="1400">
                <a:latin typeface="楷体"/>
                <a:cs typeface="楷体"/>
              </a:rPr>
              <a:t>大模</a:t>
            </a:r>
            <a:r>
              <a:rPr sz="1400" spc="-15">
                <a:latin typeface="楷体"/>
                <a:cs typeface="楷体"/>
              </a:rPr>
              <a:t>型</a:t>
            </a:r>
            <a:r>
              <a:rPr sz="1400">
                <a:latin typeface="楷体"/>
                <a:cs typeface="楷体"/>
              </a:rPr>
              <a:t>公司</a:t>
            </a:r>
            <a:r>
              <a:rPr sz="1400" spc="-15">
                <a:latin typeface="楷体"/>
                <a:cs typeface="楷体"/>
              </a:rPr>
              <a:t>均</a:t>
            </a:r>
            <a:r>
              <a:rPr sz="1400">
                <a:latin typeface="楷体"/>
                <a:cs typeface="楷体"/>
              </a:rPr>
              <a:t>积极</a:t>
            </a:r>
            <a:r>
              <a:rPr sz="1400" spc="-15">
                <a:latin typeface="楷体"/>
                <a:cs typeface="楷体"/>
              </a:rPr>
              <a:t>布</a:t>
            </a:r>
            <a:r>
              <a:rPr sz="1400">
                <a:latin typeface="楷体"/>
                <a:cs typeface="楷体"/>
              </a:rPr>
              <a:t>局多</a:t>
            </a:r>
            <a:r>
              <a:rPr sz="1400" spc="-15">
                <a:latin typeface="楷体"/>
                <a:cs typeface="楷体"/>
              </a:rPr>
              <a:t>模</a:t>
            </a:r>
            <a:r>
              <a:rPr sz="1400">
                <a:latin typeface="楷体"/>
                <a:cs typeface="楷体"/>
              </a:rPr>
              <a:t>态，</a:t>
            </a:r>
            <a:r>
              <a:rPr sz="1400" spc="-15">
                <a:latin typeface="楷体"/>
                <a:cs typeface="楷体"/>
              </a:rPr>
              <a:t>有</a:t>
            </a:r>
            <a:r>
              <a:rPr sz="1400">
                <a:latin typeface="楷体"/>
                <a:cs typeface="楷体"/>
              </a:rPr>
              <a:t>望结</a:t>
            </a:r>
            <a:r>
              <a:rPr sz="1400" spc="-15">
                <a:latin typeface="楷体"/>
                <a:cs typeface="楷体"/>
              </a:rPr>
              <a:t>合</a:t>
            </a:r>
            <a:r>
              <a:rPr sz="1400">
                <a:latin typeface="楷体"/>
                <a:cs typeface="楷体"/>
              </a:rPr>
              <a:t>生态</a:t>
            </a:r>
            <a:r>
              <a:rPr sz="1400" spc="-15">
                <a:latin typeface="楷体"/>
                <a:cs typeface="楷体"/>
              </a:rPr>
              <a:t>优</a:t>
            </a:r>
            <a:r>
              <a:rPr sz="1400">
                <a:latin typeface="楷体"/>
                <a:cs typeface="楷体"/>
              </a:rPr>
              <a:t>势进</a:t>
            </a:r>
            <a:r>
              <a:rPr sz="1400" spc="-15">
                <a:latin typeface="楷体"/>
                <a:cs typeface="楷体"/>
              </a:rPr>
              <a:t>行</a:t>
            </a:r>
            <a:r>
              <a:rPr sz="1400">
                <a:latin typeface="楷体"/>
                <a:cs typeface="楷体"/>
              </a:rPr>
              <a:t>变现</a:t>
            </a:r>
            <a:r>
              <a:rPr sz="1400" spc="-15">
                <a:latin typeface="楷体"/>
                <a:cs typeface="楷体"/>
              </a:rPr>
              <a:t>；</a:t>
            </a:r>
            <a:r>
              <a:rPr sz="1400">
                <a:latin typeface="楷体"/>
                <a:cs typeface="楷体"/>
              </a:rPr>
              <a:t>万兴</a:t>
            </a:r>
            <a:r>
              <a:rPr sz="1400" spc="-15">
                <a:latin typeface="楷体"/>
                <a:cs typeface="楷体"/>
              </a:rPr>
              <a:t>科</a:t>
            </a:r>
            <a:r>
              <a:rPr sz="1400">
                <a:latin typeface="楷体"/>
                <a:cs typeface="楷体"/>
              </a:rPr>
              <a:t>技、</a:t>
            </a:r>
            <a:r>
              <a:rPr sz="1400" spc="-15">
                <a:latin typeface="楷体"/>
                <a:cs typeface="楷体"/>
              </a:rPr>
              <a:t>美</a:t>
            </a:r>
            <a:r>
              <a:rPr sz="1400">
                <a:latin typeface="楷体"/>
                <a:cs typeface="楷体"/>
              </a:rPr>
              <a:t>图</a:t>
            </a:r>
            <a:r>
              <a:rPr sz="1400" spc="15">
                <a:latin typeface="楷体"/>
                <a:cs typeface="楷体"/>
              </a:rPr>
              <a:t>等</a:t>
            </a:r>
            <a:r>
              <a:rPr sz="1400" spc="-15">
                <a:latin typeface="Times New Roman"/>
                <a:cs typeface="Times New Roman"/>
              </a:rPr>
              <a:t>AI</a:t>
            </a:r>
            <a:r>
              <a:rPr sz="1400">
                <a:latin typeface="楷体"/>
                <a:cs typeface="楷体"/>
              </a:rPr>
              <a:t>视觉应</a:t>
            </a:r>
            <a:r>
              <a:rPr sz="1400" spc="-15">
                <a:latin typeface="楷体"/>
                <a:cs typeface="楷体"/>
              </a:rPr>
              <a:t>用</a:t>
            </a:r>
            <a:r>
              <a:rPr sz="1400">
                <a:latin typeface="楷体"/>
                <a:cs typeface="楷体"/>
              </a:rPr>
              <a:t>公司</a:t>
            </a:r>
            <a:r>
              <a:rPr sz="1400" spc="-15">
                <a:latin typeface="楷体"/>
                <a:cs typeface="楷体"/>
              </a:rPr>
              <a:t>亦</a:t>
            </a:r>
            <a:r>
              <a:rPr sz="1400">
                <a:latin typeface="楷体"/>
                <a:cs typeface="楷体"/>
              </a:rPr>
              <a:t>有望</a:t>
            </a:r>
            <a:r>
              <a:rPr sz="1400" spc="-15">
                <a:latin typeface="楷体"/>
                <a:cs typeface="楷体"/>
              </a:rPr>
              <a:t>受</a:t>
            </a:r>
            <a:r>
              <a:rPr sz="1400">
                <a:latin typeface="楷体"/>
                <a:cs typeface="楷体"/>
              </a:rPr>
              <a:t>益于</a:t>
            </a:r>
            <a:r>
              <a:rPr sz="1400" spc="-15">
                <a:latin typeface="楷体"/>
                <a:cs typeface="楷体"/>
              </a:rPr>
              <a:t>底</a:t>
            </a:r>
            <a:r>
              <a:rPr sz="1400">
                <a:latin typeface="楷体"/>
                <a:cs typeface="楷体"/>
              </a:rPr>
              <a:t>层技</a:t>
            </a:r>
            <a:r>
              <a:rPr sz="1400" spc="-15">
                <a:latin typeface="楷体"/>
                <a:cs typeface="楷体"/>
              </a:rPr>
              <a:t>术</a:t>
            </a:r>
            <a:r>
              <a:rPr sz="1400">
                <a:latin typeface="楷体"/>
                <a:cs typeface="楷体"/>
              </a:rPr>
              <a:t>进步。</a:t>
            </a:r>
            <a:endParaRPr sz="1400">
              <a:latin typeface="楷体"/>
              <a:cs typeface="楷体"/>
            </a:endParaRPr>
          </a:p>
          <a:p>
            <a:pPr marL="299085" marR="111760" indent="-287020" algn="just">
              <a:lnSpc>
                <a:spcPct val="130000"/>
              </a:lnSpc>
              <a:spcBef>
                <a:spcPts val="335"/>
              </a:spcBef>
              <a:buFont typeface="Wingdings"/>
              <a:buChar char="◼"/>
              <a:tabLst>
                <a:tab pos="299720"/>
              </a:tabLst>
            </a:pPr>
            <a:r>
              <a:rPr sz="1400" b="1" spc="-5">
                <a:latin typeface="楷体"/>
                <a:cs typeface="楷体"/>
              </a:rPr>
              <a:t>投资建</a:t>
            </a:r>
            <a:r>
              <a:rPr sz="1400" b="1" spc="-20">
                <a:latin typeface="楷体"/>
                <a:cs typeface="楷体"/>
              </a:rPr>
              <a:t>议</a:t>
            </a:r>
            <a:r>
              <a:rPr sz="1400" b="1" spc="-5">
                <a:latin typeface="楷体"/>
                <a:cs typeface="楷体"/>
              </a:rPr>
              <a:t>：</a:t>
            </a:r>
            <a:r>
              <a:rPr sz="1400">
                <a:latin typeface="楷体"/>
                <a:cs typeface="楷体"/>
              </a:rPr>
              <a:t>我</a:t>
            </a:r>
            <a:r>
              <a:rPr sz="1400" spc="-15">
                <a:latin typeface="楷体"/>
                <a:cs typeface="楷体"/>
              </a:rPr>
              <a:t>们</a:t>
            </a:r>
            <a:r>
              <a:rPr sz="1400" spc="-10">
                <a:latin typeface="楷体"/>
                <a:cs typeface="楷体"/>
              </a:rPr>
              <a:t>推</a:t>
            </a:r>
            <a:r>
              <a:rPr sz="1400" spc="-5">
                <a:latin typeface="楷体"/>
                <a:cs typeface="楷体"/>
              </a:rPr>
              <a:t>荐</a:t>
            </a:r>
            <a:r>
              <a:rPr sz="1400">
                <a:latin typeface="楷体"/>
                <a:cs typeface="楷体"/>
              </a:rPr>
              <a:t>在多</a:t>
            </a:r>
            <a:r>
              <a:rPr sz="1400" spc="-15">
                <a:latin typeface="楷体"/>
                <a:cs typeface="楷体"/>
              </a:rPr>
              <a:t>模</a:t>
            </a:r>
            <a:r>
              <a:rPr sz="1400">
                <a:latin typeface="楷体"/>
                <a:cs typeface="楷体"/>
              </a:rPr>
              <a:t>态方</a:t>
            </a:r>
            <a:r>
              <a:rPr sz="1400" spc="-15">
                <a:latin typeface="楷体"/>
                <a:cs typeface="楷体"/>
              </a:rPr>
              <a:t>向已</a:t>
            </a:r>
            <a:r>
              <a:rPr sz="1400">
                <a:latin typeface="楷体"/>
                <a:cs typeface="楷体"/>
              </a:rPr>
              <a:t>有布局</a:t>
            </a:r>
            <a:r>
              <a:rPr sz="1400" spc="-15">
                <a:latin typeface="楷体"/>
                <a:cs typeface="楷体"/>
              </a:rPr>
              <a:t>或</a:t>
            </a:r>
            <a:r>
              <a:rPr sz="1400">
                <a:latin typeface="楷体"/>
                <a:cs typeface="楷体"/>
              </a:rPr>
              <a:t>具备</a:t>
            </a:r>
            <a:r>
              <a:rPr sz="1400" spc="-15">
                <a:latin typeface="楷体"/>
                <a:cs typeface="楷体"/>
              </a:rPr>
              <a:t>布局</a:t>
            </a:r>
            <a:r>
              <a:rPr sz="1400">
                <a:latin typeface="楷体"/>
                <a:cs typeface="楷体"/>
              </a:rPr>
              <a:t>能力的</a:t>
            </a:r>
            <a:r>
              <a:rPr sz="1400" spc="-15">
                <a:latin typeface="楷体"/>
                <a:cs typeface="楷体"/>
              </a:rPr>
              <a:t>标</a:t>
            </a:r>
            <a:r>
              <a:rPr sz="1400">
                <a:latin typeface="楷体"/>
                <a:cs typeface="楷体"/>
              </a:rPr>
              <a:t>的：</a:t>
            </a:r>
            <a:r>
              <a:rPr sz="1400" spc="-15">
                <a:latin typeface="楷体"/>
                <a:cs typeface="楷体"/>
              </a:rPr>
              <a:t>昆仑</a:t>
            </a:r>
            <a:r>
              <a:rPr sz="1400">
                <a:latin typeface="楷体"/>
                <a:cs typeface="楷体"/>
              </a:rPr>
              <a:t>万维、</a:t>
            </a:r>
            <a:r>
              <a:rPr sz="1400" spc="-15">
                <a:latin typeface="楷体"/>
                <a:cs typeface="楷体"/>
              </a:rPr>
              <a:t>万</a:t>
            </a:r>
            <a:r>
              <a:rPr sz="1400">
                <a:latin typeface="楷体"/>
                <a:cs typeface="楷体"/>
              </a:rPr>
              <a:t>兴科</a:t>
            </a:r>
            <a:r>
              <a:rPr sz="1400" spc="-15">
                <a:latin typeface="楷体"/>
                <a:cs typeface="楷体"/>
              </a:rPr>
              <a:t>技、</a:t>
            </a:r>
            <a:r>
              <a:rPr sz="1400">
                <a:latin typeface="楷体"/>
                <a:cs typeface="楷体"/>
              </a:rPr>
              <a:t>美图，</a:t>
            </a:r>
            <a:r>
              <a:rPr sz="1400" spc="-15">
                <a:latin typeface="楷体"/>
                <a:cs typeface="楷体"/>
              </a:rPr>
              <a:t>建</a:t>
            </a:r>
            <a:r>
              <a:rPr sz="1400">
                <a:latin typeface="楷体"/>
                <a:cs typeface="楷体"/>
              </a:rPr>
              <a:t>议关</a:t>
            </a:r>
            <a:r>
              <a:rPr sz="1400" spc="-15">
                <a:latin typeface="楷体"/>
                <a:cs typeface="楷体"/>
              </a:rPr>
              <a:t>注新</a:t>
            </a:r>
            <a:r>
              <a:rPr sz="1400">
                <a:latin typeface="楷体"/>
                <a:cs typeface="楷体"/>
              </a:rPr>
              <a:t>国都；</a:t>
            </a:r>
            <a:r>
              <a:rPr sz="1400" spc="-15">
                <a:latin typeface="楷体"/>
                <a:cs typeface="楷体"/>
              </a:rPr>
              <a:t>多</a:t>
            </a:r>
            <a:r>
              <a:rPr sz="1400">
                <a:latin typeface="楷体"/>
                <a:cs typeface="楷体"/>
              </a:rPr>
              <a:t>模态</a:t>
            </a:r>
            <a:r>
              <a:rPr sz="1400" spc="-15">
                <a:latin typeface="楷体"/>
                <a:cs typeface="楷体"/>
              </a:rPr>
              <a:t>技术</a:t>
            </a:r>
            <a:r>
              <a:rPr sz="1400">
                <a:latin typeface="楷体"/>
                <a:cs typeface="楷体"/>
              </a:rPr>
              <a:t>进步利</a:t>
            </a:r>
            <a:r>
              <a:rPr sz="1400" spc="-15">
                <a:latin typeface="楷体"/>
                <a:cs typeface="楷体"/>
              </a:rPr>
              <a:t>好</a:t>
            </a:r>
            <a:r>
              <a:rPr sz="1400">
                <a:latin typeface="楷体"/>
                <a:cs typeface="楷体"/>
              </a:rPr>
              <a:t>电商</a:t>
            </a:r>
            <a:r>
              <a:rPr sz="1400" spc="-890">
                <a:latin typeface="楷体"/>
                <a:cs typeface="楷体"/>
              </a:rPr>
              <a:t>、 </a:t>
            </a:r>
            <a:r>
              <a:rPr sz="1400" spc="10">
                <a:latin typeface="楷体"/>
                <a:cs typeface="楷体"/>
              </a:rPr>
              <a:t>游戏</a:t>
            </a:r>
            <a:r>
              <a:rPr sz="1400">
                <a:latin typeface="楷体"/>
                <a:cs typeface="楷体"/>
              </a:rPr>
              <a:t>、教</a:t>
            </a:r>
            <a:r>
              <a:rPr sz="1400" spc="-15">
                <a:latin typeface="楷体"/>
                <a:cs typeface="楷体"/>
              </a:rPr>
              <a:t>育</a:t>
            </a:r>
            <a:r>
              <a:rPr sz="1400">
                <a:latin typeface="楷体"/>
                <a:cs typeface="楷体"/>
              </a:rPr>
              <a:t>、营</a:t>
            </a:r>
            <a:r>
              <a:rPr sz="1400" spc="-15">
                <a:latin typeface="楷体"/>
                <a:cs typeface="楷体"/>
              </a:rPr>
              <a:t>销</a:t>
            </a:r>
            <a:r>
              <a:rPr sz="1400">
                <a:latin typeface="楷体"/>
                <a:cs typeface="楷体"/>
              </a:rPr>
              <a:t>等领</a:t>
            </a:r>
            <a:r>
              <a:rPr sz="1400" spc="-10">
                <a:latin typeface="楷体"/>
                <a:cs typeface="楷体"/>
              </a:rPr>
              <a:t>域</a:t>
            </a:r>
            <a:r>
              <a:rPr sz="1400" spc="-5">
                <a:latin typeface="Times New Roman"/>
                <a:cs typeface="Times New Roman"/>
              </a:rPr>
              <a:t>AI</a:t>
            </a:r>
            <a:r>
              <a:rPr sz="1400">
                <a:latin typeface="楷体"/>
                <a:cs typeface="楷体"/>
              </a:rPr>
              <a:t>应用</a:t>
            </a:r>
            <a:r>
              <a:rPr sz="1400" spc="-15">
                <a:latin typeface="楷体"/>
                <a:cs typeface="楷体"/>
              </a:rPr>
              <a:t>发</a:t>
            </a:r>
            <a:r>
              <a:rPr sz="1400">
                <a:latin typeface="楷体"/>
                <a:cs typeface="楷体"/>
              </a:rPr>
              <a:t>展，</a:t>
            </a:r>
            <a:r>
              <a:rPr sz="1400" spc="-15">
                <a:latin typeface="楷体"/>
                <a:cs typeface="楷体"/>
              </a:rPr>
              <a:t>推</a:t>
            </a:r>
            <a:r>
              <a:rPr sz="1400">
                <a:latin typeface="楷体"/>
                <a:cs typeface="楷体"/>
              </a:rPr>
              <a:t>荐焦</a:t>
            </a:r>
            <a:r>
              <a:rPr sz="1400" spc="-15">
                <a:latin typeface="楷体"/>
                <a:cs typeface="楷体"/>
              </a:rPr>
              <a:t>点</a:t>
            </a:r>
            <a:r>
              <a:rPr sz="1400">
                <a:latin typeface="楷体"/>
                <a:cs typeface="楷体"/>
              </a:rPr>
              <a:t>科技</a:t>
            </a:r>
            <a:r>
              <a:rPr sz="1400" spc="-15">
                <a:latin typeface="楷体"/>
                <a:cs typeface="楷体"/>
              </a:rPr>
              <a:t>、</a:t>
            </a:r>
            <a:r>
              <a:rPr sz="1400">
                <a:latin typeface="楷体"/>
                <a:cs typeface="楷体"/>
              </a:rPr>
              <a:t>中文</a:t>
            </a:r>
            <a:r>
              <a:rPr sz="1400" spc="-15">
                <a:latin typeface="楷体"/>
                <a:cs typeface="楷体"/>
              </a:rPr>
              <a:t>在</a:t>
            </a:r>
            <a:r>
              <a:rPr sz="1400">
                <a:latin typeface="楷体"/>
                <a:cs typeface="楷体"/>
              </a:rPr>
              <a:t>线、</a:t>
            </a:r>
            <a:r>
              <a:rPr sz="1400" spc="-15">
                <a:latin typeface="楷体"/>
                <a:cs typeface="楷体"/>
              </a:rPr>
              <a:t>盛</a:t>
            </a:r>
            <a:r>
              <a:rPr sz="1400">
                <a:latin typeface="楷体"/>
                <a:cs typeface="楷体"/>
              </a:rPr>
              <a:t>天网</a:t>
            </a:r>
            <a:r>
              <a:rPr sz="1400" spc="-15">
                <a:latin typeface="楷体"/>
                <a:cs typeface="楷体"/>
              </a:rPr>
              <a:t>络</a:t>
            </a:r>
            <a:r>
              <a:rPr sz="1400">
                <a:latin typeface="楷体"/>
                <a:cs typeface="楷体"/>
              </a:rPr>
              <a:t>、蓝</a:t>
            </a:r>
            <a:r>
              <a:rPr sz="1400" spc="-15">
                <a:latin typeface="楷体"/>
                <a:cs typeface="楷体"/>
              </a:rPr>
              <a:t>色</a:t>
            </a:r>
            <a:r>
              <a:rPr sz="1400">
                <a:latin typeface="楷体"/>
                <a:cs typeface="楷体"/>
              </a:rPr>
              <a:t>光标</a:t>
            </a:r>
            <a:r>
              <a:rPr sz="1400" spc="-15">
                <a:latin typeface="楷体"/>
                <a:cs typeface="楷体"/>
              </a:rPr>
              <a:t>、</a:t>
            </a:r>
            <a:r>
              <a:rPr sz="1400">
                <a:latin typeface="楷体"/>
                <a:cs typeface="楷体"/>
              </a:rPr>
              <a:t>凤凰</a:t>
            </a:r>
            <a:r>
              <a:rPr sz="1400" spc="-15">
                <a:latin typeface="楷体"/>
                <a:cs typeface="楷体"/>
              </a:rPr>
              <a:t>传</a:t>
            </a:r>
            <a:r>
              <a:rPr sz="1400">
                <a:latin typeface="楷体"/>
                <a:cs typeface="楷体"/>
              </a:rPr>
              <a:t>媒、</a:t>
            </a:r>
            <a:r>
              <a:rPr sz="1400" spc="-15">
                <a:latin typeface="楷体"/>
                <a:cs typeface="楷体"/>
              </a:rPr>
              <a:t>世</a:t>
            </a:r>
            <a:r>
              <a:rPr sz="1400">
                <a:latin typeface="楷体"/>
                <a:cs typeface="楷体"/>
              </a:rPr>
              <a:t>纪天</a:t>
            </a:r>
            <a:r>
              <a:rPr sz="1400" spc="-15">
                <a:latin typeface="楷体"/>
                <a:cs typeface="楷体"/>
              </a:rPr>
              <a:t>鸿</a:t>
            </a:r>
            <a:r>
              <a:rPr sz="1400">
                <a:latin typeface="楷体"/>
                <a:cs typeface="楷体"/>
              </a:rPr>
              <a:t>等，</a:t>
            </a:r>
            <a:r>
              <a:rPr sz="1400" spc="-15">
                <a:latin typeface="楷体"/>
                <a:cs typeface="楷体"/>
              </a:rPr>
              <a:t>建</a:t>
            </a:r>
            <a:r>
              <a:rPr sz="1400">
                <a:latin typeface="楷体"/>
                <a:cs typeface="楷体"/>
              </a:rPr>
              <a:t>议关</a:t>
            </a:r>
            <a:r>
              <a:rPr sz="1400" spc="-15">
                <a:latin typeface="楷体"/>
                <a:cs typeface="楷体"/>
              </a:rPr>
              <a:t>注</a:t>
            </a:r>
            <a:r>
              <a:rPr sz="1400">
                <a:latin typeface="楷体"/>
                <a:cs typeface="楷体"/>
              </a:rPr>
              <a:t>掌趣</a:t>
            </a:r>
            <a:r>
              <a:rPr sz="1400" spc="-15">
                <a:latin typeface="楷体"/>
                <a:cs typeface="楷体"/>
              </a:rPr>
              <a:t>科</a:t>
            </a:r>
            <a:r>
              <a:rPr sz="1400">
                <a:latin typeface="楷体"/>
                <a:cs typeface="楷体"/>
              </a:rPr>
              <a:t>技等</a:t>
            </a:r>
            <a:r>
              <a:rPr sz="1400" spc="-15">
                <a:latin typeface="楷体"/>
                <a:cs typeface="楷体"/>
              </a:rPr>
              <a:t>；</a:t>
            </a:r>
            <a:r>
              <a:rPr sz="1400">
                <a:latin typeface="楷体"/>
                <a:cs typeface="楷体"/>
              </a:rPr>
              <a:t>建议关 </a:t>
            </a:r>
            <a:r>
              <a:rPr sz="1400" spc="10">
                <a:latin typeface="楷体"/>
                <a:cs typeface="楷体"/>
              </a:rPr>
              <a:t>注受</a:t>
            </a:r>
            <a:r>
              <a:rPr sz="1400">
                <a:latin typeface="楷体"/>
                <a:cs typeface="楷体"/>
              </a:rPr>
              <a:t>益于</a:t>
            </a:r>
            <a:r>
              <a:rPr sz="1400" spc="-15">
                <a:latin typeface="Times New Roman"/>
                <a:cs typeface="Times New Roman"/>
              </a:rPr>
              <a:t>AI</a:t>
            </a:r>
            <a:r>
              <a:rPr sz="1400">
                <a:latin typeface="楷体"/>
                <a:cs typeface="楷体"/>
              </a:rPr>
              <a:t>视频应</a:t>
            </a:r>
            <a:r>
              <a:rPr sz="1400" spc="-15">
                <a:latin typeface="楷体"/>
                <a:cs typeface="楷体"/>
              </a:rPr>
              <a:t>用</a:t>
            </a:r>
            <a:r>
              <a:rPr sz="1400">
                <a:latin typeface="楷体"/>
                <a:cs typeface="楷体"/>
              </a:rPr>
              <a:t>发展</a:t>
            </a:r>
            <a:r>
              <a:rPr sz="1400" spc="-1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多模</a:t>
            </a:r>
            <a:r>
              <a:rPr sz="1400" spc="-15">
                <a:latin typeface="楷体"/>
                <a:cs typeface="楷体"/>
              </a:rPr>
              <a:t>态</a:t>
            </a:r>
            <a:r>
              <a:rPr sz="1400">
                <a:latin typeface="楷体"/>
                <a:cs typeface="楷体"/>
              </a:rPr>
              <a:t>技术</a:t>
            </a:r>
            <a:r>
              <a:rPr sz="1400" spc="-15">
                <a:latin typeface="楷体"/>
                <a:cs typeface="楷体"/>
              </a:rPr>
              <a:t>公</a:t>
            </a:r>
            <a:r>
              <a:rPr sz="1400">
                <a:latin typeface="楷体"/>
                <a:cs typeface="楷体"/>
              </a:rPr>
              <a:t>司，</a:t>
            </a:r>
            <a:r>
              <a:rPr sz="1400" spc="-15">
                <a:latin typeface="楷体"/>
                <a:cs typeface="楷体"/>
              </a:rPr>
              <a:t>如</a:t>
            </a:r>
            <a:r>
              <a:rPr sz="1400">
                <a:latin typeface="楷体"/>
                <a:cs typeface="楷体"/>
              </a:rPr>
              <a:t>虹软</a:t>
            </a:r>
            <a:r>
              <a:rPr sz="1400" spc="-15">
                <a:latin typeface="楷体"/>
                <a:cs typeface="楷体"/>
              </a:rPr>
              <a:t>科</a:t>
            </a:r>
            <a:r>
              <a:rPr sz="1400">
                <a:latin typeface="楷体"/>
                <a:cs typeface="楷体"/>
              </a:rPr>
              <a:t>技、</a:t>
            </a:r>
            <a:r>
              <a:rPr sz="1400" spc="-15">
                <a:latin typeface="楷体"/>
                <a:cs typeface="楷体"/>
              </a:rPr>
              <a:t>当</a:t>
            </a:r>
            <a:r>
              <a:rPr sz="1400">
                <a:latin typeface="楷体"/>
                <a:cs typeface="楷体"/>
              </a:rPr>
              <a:t>虹科</a:t>
            </a:r>
            <a:r>
              <a:rPr sz="1400" spc="-15">
                <a:latin typeface="楷体"/>
                <a:cs typeface="楷体"/>
              </a:rPr>
              <a:t>技</a:t>
            </a:r>
            <a:r>
              <a:rPr sz="1400">
                <a:latin typeface="楷体"/>
                <a:cs typeface="楷体"/>
              </a:rPr>
              <a:t>等；</a:t>
            </a:r>
            <a:r>
              <a:rPr sz="1400" spc="-15">
                <a:latin typeface="楷体"/>
                <a:cs typeface="楷体"/>
              </a:rPr>
              <a:t>算</a:t>
            </a:r>
            <a:r>
              <a:rPr sz="1400">
                <a:latin typeface="楷体"/>
                <a:cs typeface="楷体"/>
              </a:rPr>
              <a:t>力方</a:t>
            </a:r>
            <a:r>
              <a:rPr sz="1400" spc="-15">
                <a:latin typeface="楷体"/>
                <a:cs typeface="楷体"/>
              </a:rPr>
              <a:t>向</a:t>
            </a:r>
            <a:r>
              <a:rPr sz="1400">
                <a:latin typeface="楷体"/>
                <a:cs typeface="楷体"/>
              </a:rPr>
              <a:t>建议</a:t>
            </a:r>
            <a:r>
              <a:rPr sz="1400" spc="-15">
                <a:latin typeface="楷体"/>
                <a:cs typeface="楷体"/>
              </a:rPr>
              <a:t>把</a:t>
            </a:r>
            <a:r>
              <a:rPr sz="1400">
                <a:latin typeface="楷体"/>
                <a:cs typeface="楷体"/>
              </a:rPr>
              <a:t>握板</a:t>
            </a:r>
            <a:r>
              <a:rPr sz="1400" spc="-15">
                <a:latin typeface="楷体"/>
                <a:cs typeface="楷体"/>
              </a:rPr>
              <a:t>块</a:t>
            </a:r>
            <a:r>
              <a:rPr sz="1400">
                <a:latin typeface="楷体"/>
                <a:cs typeface="楷体"/>
              </a:rPr>
              <a:t>龙头</a:t>
            </a:r>
            <a:r>
              <a:rPr sz="1400" spc="-15">
                <a:latin typeface="楷体"/>
                <a:cs typeface="楷体"/>
              </a:rPr>
              <a:t>投</a:t>
            </a:r>
            <a:r>
              <a:rPr sz="1400">
                <a:latin typeface="楷体"/>
                <a:cs typeface="楷体"/>
              </a:rPr>
              <a:t>资机</a:t>
            </a:r>
            <a:r>
              <a:rPr sz="1400" spc="-15">
                <a:latin typeface="楷体"/>
                <a:cs typeface="楷体"/>
              </a:rPr>
              <a:t>会</a:t>
            </a:r>
            <a:r>
              <a:rPr sz="1400">
                <a:latin typeface="楷体"/>
                <a:cs typeface="楷体"/>
              </a:rPr>
              <a:t>，推</a:t>
            </a:r>
            <a:r>
              <a:rPr sz="1400" spc="-15">
                <a:latin typeface="楷体"/>
                <a:cs typeface="楷体"/>
              </a:rPr>
              <a:t>荐</a:t>
            </a:r>
            <a:r>
              <a:rPr sz="1400">
                <a:latin typeface="楷体"/>
                <a:cs typeface="楷体"/>
              </a:rPr>
              <a:t>中际</a:t>
            </a:r>
            <a:r>
              <a:rPr sz="1400" spc="-15">
                <a:latin typeface="楷体"/>
                <a:cs typeface="楷体"/>
              </a:rPr>
              <a:t>旭</a:t>
            </a:r>
            <a:r>
              <a:rPr sz="1400">
                <a:latin typeface="楷体"/>
                <a:cs typeface="楷体"/>
              </a:rPr>
              <a:t>创等</a:t>
            </a:r>
            <a:r>
              <a:rPr sz="1400" spc="-15">
                <a:latin typeface="楷体"/>
                <a:cs typeface="楷体"/>
              </a:rPr>
              <a:t>龙</a:t>
            </a:r>
            <a:r>
              <a:rPr sz="1400">
                <a:latin typeface="楷体"/>
                <a:cs typeface="楷体"/>
              </a:rPr>
              <a:t>头。</a:t>
            </a:r>
            <a:endParaRPr sz="1400">
              <a:latin typeface="楷体"/>
              <a:cs typeface="楷体"/>
            </a:endParaRPr>
          </a:p>
          <a:p>
            <a:pPr marL="299085" indent="-287020" algn="just">
              <a:lnSpc>
                <a:spcPct val="100000"/>
              </a:lnSpc>
              <a:spcBef>
                <a:spcPts val="840"/>
              </a:spcBef>
              <a:buFont typeface="Wingdings"/>
              <a:buChar char="◼"/>
              <a:tabLst>
                <a:tab pos="299720"/>
              </a:tabLst>
            </a:pPr>
            <a:r>
              <a:rPr sz="1400" b="1" spc="-5">
                <a:latin typeface="楷体"/>
                <a:cs typeface="楷体"/>
              </a:rPr>
              <a:t>风险提</a:t>
            </a:r>
            <a:r>
              <a:rPr sz="1400" b="1" spc="-20">
                <a:latin typeface="楷体"/>
                <a:cs typeface="楷体"/>
              </a:rPr>
              <a:t>示</a:t>
            </a:r>
            <a:r>
              <a:rPr sz="1400" b="1" spc="-5">
                <a:latin typeface="楷体"/>
                <a:cs typeface="楷体"/>
              </a:rPr>
              <a:t>：</a:t>
            </a:r>
            <a:r>
              <a:rPr sz="1400">
                <a:latin typeface="楷体"/>
                <a:cs typeface="楷体"/>
              </a:rPr>
              <a:t>多</a:t>
            </a:r>
            <a:r>
              <a:rPr sz="1400" spc="-15">
                <a:latin typeface="楷体"/>
                <a:cs typeface="楷体"/>
              </a:rPr>
              <a:t>模态</a:t>
            </a:r>
            <a:r>
              <a:rPr sz="1400">
                <a:latin typeface="楷体"/>
                <a:cs typeface="楷体"/>
              </a:rPr>
              <a:t>技术发</a:t>
            </a:r>
            <a:r>
              <a:rPr sz="1400" spc="-15">
                <a:latin typeface="楷体"/>
                <a:cs typeface="楷体"/>
              </a:rPr>
              <a:t>展</a:t>
            </a:r>
            <a:r>
              <a:rPr sz="1400">
                <a:latin typeface="楷体"/>
                <a:cs typeface="楷体"/>
              </a:rPr>
              <a:t>不及</a:t>
            </a:r>
            <a:r>
              <a:rPr sz="1400" spc="-15">
                <a:latin typeface="楷体"/>
                <a:cs typeface="楷体"/>
              </a:rPr>
              <a:t>预期</a:t>
            </a:r>
            <a:r>
              <a:rPr sz="1400">
                <a:latin typeface="楷体"/>
                <a:cs typeface="楷体"/>
              </a:rPr>
              <a:t>，伦理</a:t>
            </a:r>
            <a:r>
              <a:rPr sz="1400" spc="-15">
                <a:latin typeface="楷体"/>
                <a:cs typeface="楷体"/>
              </a:rPr>
              <a:t>与</a:t>
            </a:r>
            <a:r>
              <a:rPr sz="1400">
                <a:latin typeface="楷体"/>
                <a:cs typeface="楷体"/>
              </a:rPr>
              <a:t>隐私</a:t>
            </a:r>
            <a:r>
              <a:rPr sz="1400" spc="-15">
                <a:latin typeface="楷体"/>
                <a:cs typeface="楷体"/>
              </a:rPr>
              <a:t>问题</a:t>
            </a:r>
            <a:r>
              <a:rPr sz="1400">
                <a:latin typeface="楷体"/>
                <a:cs typeface="楷体"/>
              </a:rPr>
              <a:t>，商业</a:t>
            </a:r>
            <a:r>
              <a:rPr sz="1400" spc="-15">
                <a:latin typeface="楷体"/>
                <a:cs typeface="楷体"/>
              </a:rPr>
              <a:t>化</a:t>
            </a:r>
            <a:r>
              <a:rPr sz="1400">
                <a:latin typeface="楷体"/>
                <a:cs typeface="楷体"/>
              </a:rPr>
              <a:t>拓展</a:t>
            </a:r>
            <a:r>
              <a:rPr sz="1400" spc="-15">
                <a:latin typeface="楷体"/>
                <a:cs typeface="楷体"/>
              </a:rPr>
              <a:t>不及</a:t>
            </a:r>
            <a:r>
              <a:rPr sz="1400">
                <a:latin typeface="楷体"/>
                <a:cs typeface="楷体"/>
              </a:rPr>
              <a:t>预期，</a:t>
            </a:r>
            <a:r>
              <a:rPr sz="1400" spc="-15">
                <a:latin typeface="楷体"/>
                <a:cs typeface="楷体"/>
              </a:rPr>
              <a:t>算</a:t>
            </a:r>
            <a:r>
              <a:rPr sz="1400">
                <a:latin typeface="楷体"/>
                <a:cs typeface="楷体"/>
              </a:rPr>
              <a:t>力基</a:t>
            </a:r>
            <a:r>
              <a:rPr sz="1400" spc="-15">
                <a:latin typeface="楷体"/>
                <a:cs typeface="楷体"/>
              </a:rPr>
              <a:t>础设</a:t>
            </a:r>
            <a:r>
              <a:rPr sz="1400">
                <a:latin typeface="楷体"/>
                <a:cs typeface="楷体"/>
              </a:rPr>
              <a:t>施发展</a:t>
            </a:r>
            <a:r>
              <a:rPr sz="1400" spc="-15">
                <a:latin typeface="楷体"/>
                <a:cs typeface="楷体"/>
              </a:rPr>
              <a:t>不</a:t>
            </a:r>
            <a:r>
              <a:rPr sz="1400" spc="15">
                <a:latin typeface="楷体"/>
                <a:cs typeface="楷体"/>
              </a:rPr>
              <a:t>及</a:t>
            </a:r>
            <a:r>
              <a:rPr sz="1400">
                <a:latin typeface="楷体"/>
                <a:cs typeface="楷体"/>
              </a:rPr>
              <a:t>预</a:t>
            </a:r>
            <a:r>
              <a:rPr sz="1400" spc="-15">
                <a:latin typeface="楷体"/>
                <a:cs typeface="楷体"/>
              </a:rPr>
              <a:t>期</a:t>
            </a:r>
            <a:r>
              <a:rPr sz="1400">
                <a:latin typeface="楷体"/>
                <a:cs typeface="楷体"/>
              </a:rPr>
              <a:t>。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2300" y="6731000"/>
            <a:ext cx="1866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56523876/28022/20231218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 20:15</a:t>
            </a:r>
            <a:endParaRPr sz="100">
              <a:latin typeface="Book Antiqua"/>
              <a:cs typeface="Book Antiqu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289303" y="1315154"/>
            <a:ext cx="2246063" cy="477779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5199888" y="1882139"/>
            <a:ext cx="216535" cy="210820"/>
          </a:xfrm>
          <a:custGeom>
            <a:rect l="l" t="t" r="r" b="b"/>
            <a:pathLst>
              <a:path w="216535" h="210819">
                <a:moveTo>
                  <a:pt x="0" y="210312"/>
                </a:moveTo>
                <a:lnTo>
                  <a:pt x="216408" y="210312"/>
                </a:lnTo>
                <a:lnTo>
                  <a:pt x="216408" y="0"/>
                </a:lnTo>
                <a:lnTo>
                  <a:pt x="0" y="0"/>
                </a:lnTo>
                <a:lnTo>
                  <a:pt x="0" y="210312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71240">
              <a:lnSpc>
                <a:spcPct val="100000"/>
              </a:lnSpc>
              <a:spcBef>
                <a:spcPts val="105"/>
              </a:spcBef>
            </a:pPr>
            <a:r>
              <a:rPr spc="-10"/>
              <a:t>1</a:t>
            </a:r>
            <a:r>
              <a:rPr spc="-45"/>
              <a:t> </a:t>
            </a:r>
            <a:r>
              <a:rPr spc="5"/>
              <a:t>多模态</a:t>
            </a:r>
            <a:r>
              <a:rPr spc="-5"/>
              <a:t>：AGI</a:t>
            </a:r>
            <a:r>
              <a:rPr spc="5"/>
              <a:t>必经之路</a:t>
            </a:r>
            <a:r>
              <a:rPr spc="-5"/>
              <a:t>与</a:t>
            </a:r>
            <a:r>
              <a:rPr spc="5"/>
              <a:t>商业宏图</a:t>
            </a:r>
            <a:r>
              <a:rPr spc="-5"/>
              <a:t>起点</a:t>
            </a:r>
          </a:p>
        </p:txBody>
      </p:sp>
      <p:sp>
        <p:nvSpPr>
          <p:cNvPr id="5" name="object 5"/>
          <p:cNvSpPr/>
          <p:nvPr/>
        </p:nvSpPr>
        <p:spPr>
          <a:xfrm>
            <a:off x="5166350" y="2202042"/>
            <a:ext cx="4594896" cy="9006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200650" y="2228850"/>
            <a:ext cx="4537075" cy="1905"/>
          </a:xfrm>
          <a:custGeom>
            <a:rect l="l" t="t" r="r" b="b"/>
            <a:pathLst>
              <a:path w="4537075" h="1905">
                <a:moveTo>
                  <a:pt x="0" y="1524"/>
                </a:moveTo>
                <a:lnTo>
                  <a:pt x="4536948" y="0"/>
                </a:lnTo>
              </a:path>
            </a:pathLst>
          </a:custGeom>
          <a:ln w="25400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202935" y="2615183"/>
            <a:ext cx="216535" cy="208915"/>
          </a:xfrm>
          <a:custGeom>
            <a:rect l="l" t="t" r="r" b="b"/>
            <a:pathLst>
              <a:path w="216535" h="208914">
                <a:moveTo>
                  <a:pt x="0" y="208787"/>
                </a:moveTo>
                <a:lnTo>
                  <a:pt x="216408" y="208787"/>
                </a:lnTo>
                <a:lnTo>
                  <a:pt x="216408" y="0"/>
                </a:lnTo>
                <a:lnTo>
                  <a:pt x="0" y="0"/>
                </a:lnTo>
                <a:lnTo>
                  <a:pt x="0" y="208787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169398" y="2935086"/>
            <a:ext cx="4594896" cy="9006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203697" y="2961894"/>
            <a:ext cx="4537075" cy="1905"/>
          </a:xfrm>
          <a:custGeom>
            <a:rect l="l" t="t" r="r" b="b"/>
            <a:pathLst>
              <a:path w="4537075" h="1905">
                <a:moveTo>
                  <a:pt x="0" y="1523"/>
                </a:moveTo>
                <a:lnTo>
                  <a:pt x="4536948" y="0"/>
                </a:lnTo>
              </a:path>
            </a:pathLst>
          </a:custGeom>
          <a:ln w="25400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5199888" y="3328415"/>
            <a:ext cx="216535" cy="208915"/>
          </a:xfrm>
          <a:custGeom>
            <a:rect l="l" t="t" r="r" b="b"/>
            <a:pathLst>
              <a:path w="216535" h="208914">
                <a:moveTo>
                  <a:pt x="0" y="208787"/>
                </a:moveTo>
                <a:lnTo>
                  <a:pt x="216408" y="208787"/>
                </a:lnTo>
                <a:lnTo>
                  <a:pt x="216408" y="0"/>
                </a:lnTo>
                <a:lnTo>
                  <a:pt x="0" y="0"/>
                </a:lnTo>
                <a:lnTo>
                  <a:pt x="0" y="208787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166350" y="3642008"/>
            <a:ext cx="4594896" cy="9671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5200650" y="3669029"/>
            <a:ext cx="4537075" cy="7620"/>
          </a:xfrm>
          <a:custGeom>
            <a:rect l="l" t="t" r="r" b="b"/>
            <a:pathLst>
              <a:path w="4537075" h="7620">
                <a:moveTo>
                  <a:pt x="0" y="0"/>
                </a:moveTo>
                <a:lnTo>
                  <a:pt x="4536948" y="7620"/>
                </a:lnTo>
              </a:path>
            </a:pathLst>
          </a:custGeom>
          <a:ln w="25400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199888" y="4093464"/>
            <a:ext cx="216535" cy="208915"/>
          </a:xfrm>
          <a:custGeom>
            <a:rect l="l" t="t" r="r" b="b"/>
            <a:pathLst>
              <a:path w="216535" h="208914">
                <a:moveTo>
                  <a:pt x="0" y="208787"/>
                </a:moveTo>
                <a:lnTo>
                  <a:pt x="216408" y="208787"/>
                </a:lnTo>
                <a:lnTo>
                  <a:pt x="216408" y="0"/>
                </a:lnTo>
                <a:lnTo>
                  <a:pt x="0" y="0"/>
                </a:lnTo>
                <a:lnTo>
                  <a:pt x="0" y="208787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5166350" y="4407056"/>
            <a:ext cx="4594896" cy="9671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200650" y="4434078"/>
            <a:ext cx="4537075" cy="7620"/>
          </a:xfrm>
          <a:custGeom>
            <a:rect l="l" t="t" r="r" b="b"/>
            <a:pathLst>
              <a:path w="4537075" h="7620">
                <a:moveTo>
                  <a:pt x="0" y="0"/>
                </a:moveTo>
                <a:lnTo>
                  <a:pt x="4536948" y="7620"/>
                </a:lnTo>
              </a:path>
            </a:pathLst>
          </a:custGeom>
          <a:ln w="25400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5199888" y="4850891"/>
            <a:ext cx="216535" cy="210820"/>
          </a:xfrm>
          <a:custGeom>
            <a:rect l="l" t="t" r="r" b="b"/>
            <a:pathLst>
              <a:path w="216535" h="210820">
                <a:moveTo>
                  <a:pt x="0" y="210311"/>
                </a:moveTo>
                <a:lnTo>
                  <a:pt x="216408" y="210311"/>
                </a:lnTo>
                <a:lnTo>
                  <a:pt x="216408" y="0"/>
                </a:lnTo>
                <a:lnTo>
                  <a:pt x="0" y="0"/>
                </a:lnTo>
                <a:lnTo>
                  <a:pt x="0" y="210311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5625210" y="2492501"/>
            <a:ext cx="4878705" cy="26130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105"/>
              </a:spcBef>
              <a:buAutoNum type="arabicPlain" startAt="2"/>
              <a:tabLst>
                <a:tab pos="270510"/>
              </a:tabLst>
            </a:pPr>
            <a:r>
              <a:rPr sz="2000" b="1" spc="5">
                <a:latin typeface="楷体"/>
                <a:cs typeface="楷体"/>
              </a:rPr>
              <a:t>多模态</a:t>
            </a:r>
            <a:r>
              <a:rPr sz="2000" b="1" spc="-5">
                <a:latin typeface="楷体"/>
                <a:cs typeface="楷体"/>
              </a:rPr>
              <a:t>大模</a:t>
            </a:r>
            <a:r>
              <a:rPr sz="2000" b="1" spc="5">
                <a:latin typeface="楷体"/>
                <a:cs typeface="楷体"/>
              </a:rPr>
              <a:t>型的技术</a:t>
            </a:r>
            <a:r>
              <a:rPr sz="2000" b="1" spc="-5">
                <a:latin typeface="楷体"/>
                <a:cs typeface="楷体"/>
              </a:rPr>
              <a:t>脉络</a:t>
            </a:r>
            <a:r>
              <a:rPr sz="2000" b="1" spc="5">
                <a:latin typeface="楷体"/>
                <a:cs typeface="楷体"/>
              </a:rPr>
              <a:t>与前进方</a:t>
            </a:r>
            <a:r>
              <a:rPr sz="2000" b="1" spc="-5">
                <a:latin typeface="楷体"/>
                <a:cs typeface="楷体"/>
              </a:rPr>
              <a:t>向</a:t>
            </a:r>
            <a:endParaRPr sz="2000">
              <a:latin typeface="楷体"/>
              <a:cs typeface="楷体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AutoNum type="arabicPlain" startAt="2"/>
            </a:pPr>
            <a:endParaRPr sz="2750">
              <a:latin typeface="楷体"/>
              <a:cs typeface="楷体"/>
            </a:endParaRPr>
          </a:p>
          <a:p>
            <a:pPr marL="270510" indent="-257810">
              <a:lnSpc>
                <a:spcPct val="100000"/>
              </a:lnSpc>
              <a:buAutoNum type="arabicPlain" startAt="2"/>
              <a:tabLst>
                <a:tab pos="270510"/>
              </a:tabLst>
            </a:pPr>
            <a:r>
              <a:rPr sz="2000" b="1" spc="5">
                <a:latin typeface="楷体"/>
                <a:cs typeface="楷体"/>
              </a:rPr>
              <a:t>海外技</a:t>
            </a:r>
            <a:r>
              <a:rPr sz="2000" b="1" spc="-5">
                <a:latin typeface="楷体"/>
                <a:cs typeface="楷体"/>
              </a:rPr>
              <a:t>术领</a:t>
            </a:r>
            <a:r>
              <a:rPr sz="2000" b="1" spc="5">
                <a:latin typeface="楷体"/>
                <a:cs typeface="楷体"/>
              </a:rPr>
              <a:t>先，国内</a:t>
            </a:r>
            <a:r>
              <a:rPr sz="2000" b="1" spc="-5">
                <a:latin typeface="楷体"/>
                <a:cs typeface="楷体"/>
              </a:rPr>
              <a:t>技术</a:t>
            </a:r>
            <a:r>
              <a:rPr sz="2000" b="1" spc="5">
                <a:latin typeface="楷体"/>
                <a:cs typeface="楷体"/>
              </a:rPr>
              <a:t>与应用同</a:t>
            </a:r>
            <a:r>
              <a:rPr sz="2000" b="1" spc="-5">
                <a:latin typeface="楷体"/>
                <a:cs typeface="楷体"/>
              </a:rPr>
              <a:t>步发展</a:t>
            </a:r>
            <a:endParaRPr sz="2000">
              <a:latin typeface="楷体"/>
              <a:cs typeface="楷体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AutoNum type="arabicPlain" startAt="2"/>
            </a:pPr>
            <a:endParaRPr sz="2800">
              <a:latin typeface="楷体"/>
              <a:cs typeface="楷体"/>
            </a:endParaRPr>
          </a:p>
          <a:p>
            <a:pPr marL="270510" indent="-257810">
              <a:lnSpc>
                <a:spcPct val="100000"/>
              </a:lnSpc>
              <a:buAutoNum type="arabicPlain" startAt="2"/>
              <a:tabLst>
                <a:tab pos="270510"/>
              </a:tabLst>
            </a:pPr>
            <a:r>
              <a:rPr sz="2000" b="1" spc="5">
                <a:latin typeface="楷体"/>
                <a:cs typeface="楷体"/>
              </a:rPr>
              <a:t>投资建议</a:t>
            </a:r>
            <a:endParaRPr sz="2000">
              <a:latin typeface="楷体"/>
              <a:cs typeface="楷体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AutoNum type="arabicPlain" startAt="2"/>
            </a:pPr>
            <a:endParaRPr sz="2750">
              <a:latin typeface="楷体"/>
              <a:cs typeface="楷体"/>
            </a:endParaRPr>
          </a:p>
          <a:p>
            <a:pPr marL="270510" indent="-257810">
              <a:lnSpc>
                <a:spcPct val="100000"/>
              </a:lnSpc>
              <a:buAutoNum type="arabicPlain" startAt="2"/>
              <a:tabLst>
                <a:tab pos="270510"/>
              </a:tabLst>
            </a:pPr>
            <a:r>
              <a:rPr sz="2000" b="1" spc="5">
                <a:latin typeface="楷体"/>
                <a:cs typeface="楷体"/>
              </a:rPr>
              <a:t>风险提示</a:t>
            </a:r>
            <a:endParaRPr sz="2000">
              <a:latin typeface="楷体"/>
              <a:cs typeface="楷体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166350" y="5165837"/>
            <a:ext cx="4594896" cy="9547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200650" y="5193029"/>
            <a:ext cx="4537075" cy="6350"/>
          </a:xfrm>
          <a:custGeom>
            <a:rect l="l" t="t" r="r" b="b"/>
            <a:pathLst>
              <a:path w="4537075" h="6350">
                <a:moveTo>
                  <a:pt x="0" y="0"/>
                </a:moveTo>
                <a:lnTo>
                  <a:pt x="4536948" y="6096"/>
                </a:lnTo>
              </a:path>
            </a:pathLst>
          </a:custGeom>
          <a:ln w="25400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499363" y="231140"/>
            <a:ext cx="6388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楷体"/>
                <a:cs typeface="楷体"/>
              </a:rPr>
              <a:t>目录</a:t>
            </a:r>
            <a:endParaRPr sz="2400">
              <a:latin typeface="楷体"/>
              <a:cs typeface="楷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22300" y="6731000"/>
            <a:ext cx="1866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56523876/28022/20231218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 20:15</a:t>
            </a:r>
            <a:endParaRPr sz="100">
              <a:latin typeface="Book Antiqua"/>
              <a:cs typeface="Book Antiqu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262628" y="1755648"/>
            <a:ext cx="216535" cy="210820"/>
          </a:xfrm>
          <a:custGeom>
            <a:rect l="l" t="t" r="r" b="b"/>
            <a:pathLst>
              <a:path w="216535" h="210819">
                <a:moveTo>
                  <a:pt x="0" y="210312"/>
                </a:moveTo>
                <a:lnTo>
                  <a:pt x="216408" y="210312"/>
                </a:lnTo>
                <a:lnTo>
                  <a:pt x="216408" y="0"/>
                </a:lnTo>
                <a:lnTo>
                  <a:pt x="0" y="0"/>
                </a:lnTo>
                <a:lnTo>
                  <a:pt x="0" y="210312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229093" y="2070593"/>
            <a:ext cx="4596408" cy="954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263390" y="2097785"/>
            <a:ext cx="4538980" cy="6350"/>
          </a:xfrm>
          <a:custGeom>
            <a:rect l="l" t="t" r="r" b="b"/>
            <a:pathLst>
              <a:path w="4538980" h="6350">
                <a:moveTo>
                  <a:pt x="0" y="0"/>
                </a:moveTo>
                <a:lnTo>
                  <a:pt x="4538471" y="6096"/>
                </a:lnTo>
              </a:path>
            </a:pathLst>
          </a:custGeom>
          <a:ln w="25400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342257" y="1701800"/>
            <a:ext cx="6504305" cy="406590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8140">
              <a:lnSpc>
                <a:spcPct val="100000"/>
              </a:lnSpc>
              <a:spcBef>
                <a:spcPts val="105"/>
              </a:spcBef>
            </a:pPr>
            <a:r>
              <a:rPr sz="2000" b="1" spc="-10">
                <a:latin typeface="楷体"/>
                <a:cs typeface="楷体"/>
              </a:rPr>
              <a:t>1</a:t>
            </a:r>
            <a:r>
              <a:rPr sz="2000" b="1" spc="10">
                <a:latin typeface="楷体"/>
                <a:cs typeface="楷体"/>
              </a:rPr>
              <a:t> </a:t>
            </a:r>
            <a:r>
              <a:rPr sz="2000" b="1" spc="5">
                <a:latin typeface="楷体"/>
                <a:cs typeface="楷体"/>
              </a:rPr>
              <a:t>多模态</a:t>
            </a:r>
            <a:r>
              <a:rPr sz="2000" b="1" spc="-5">
                <a:latin typeface="楷体"/>
                <a:cs typeface="楷体"/>
              </a:rPr>
              <a:t>：AGI</a:t>
            </a:r>
            <a:r>
              <a:rPr sz="2000" b="1" spc="5">
                <a:latin typeface="楷体"/>
                <a:cs typeface="楷体"/>
              </a:rPr>
              <a:t>必经之路</a:t>
            </a:r>
            <a:r>
              <a:rPr sz="2000" b="1" spc="-5">
                <a:latin typeface="楷体"/>
                <a:cs typeface="楷体"/>
              </a:rPr>
              <a:t>与</a:t>
            </a:r>
            <a:r>
              <a:rPr sz="2000" b="1" spc="5">
                <a:latin typeface="楷体"/>
                <a:cs typeface="楷体"/>
              </a:rPr>
              <a:t>商业宏图</a:t>
            </a:r>
            <a:r>
              <a:rPr sz="2000" b="1" spc="-5">
                <a:latin typeface="楷体"/>
                <a:cs typeface="楷体"/>
              </a:rPr>
              <a:t>起点</a:t>
            </a:r>
            <a:endParaRPr sz="2000">
              <a:latin typeface="楷体"/>
              <a:cs typeface="楷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300">
              <a:latin typeface="楷体"/>
              <a:cs typeface="楷体"/>
            </a:endParaRPr>
          </a:p>
          <a:p>
            <a:pPr marL="394970" lvl="1" indent="-382905">
              <a:lnSpc>
                <a:spcPct val="100000"/>
              </a:lnSpc>
              <a:buSzPct val="95000"/>
              <a:buAutoNum type="arabicPeriod"/>
              <a:tabLst>
                <a:tab pos="395605"/>
              </a:tabLst>
            </a:pPr>
            <a:r>
              <a:rPr sz="2000">
                <a:latin typeface="楷体"/>
                <a:cs typeface="楷体"/>
              </a:rPr>
              <a:t>多模态</a:t>
            </a:r>
            <a:r>
              <a:rPr sz="2000" spc="-15">
                <a:latin typeface="楷体"/>
                <a:cs typeface="楷体"/>
              </a:rPr>
              <a:t>是</a:t>
            </a:r>
            <a:r>
              <a:rPr sz="2000">
                <a:latin typeface="楷体"/>
                <a:cs typeface="楷体"/>
              </a:rPr>
              <a:t>实现通</a:t>
            </a:r>
            <a:r>
              <a:rPr sz="2000" spc="-15">
                <a:latin typeface="楷体"/>
                <a:cs typeface="楷体"/>
              </a:rPr>
              <a:t>用</a:t>
            </a:r>
            <a:r>
              <a:rPr sz="2000">
                <a:latin typeface="楷体"/>
                <a:cs typeface="楷体"/>
              </a:rPr>
              <a:t>人</a:t>
            </a:r>
            <a:r>
              <a:rPr sz="2000" spc="-15">
                <a:latin typeface="楷体"/>
                <a:cs typeface="楷体"/>
              </a:rPr>
              <a:t>工</a:t>
            </a:r>
            <a:r>
              <a:rPr sz="2000">
                <a:latin typeface="楷体"/>
                <a:cs typeface="楷体"/>
              </a:rPr>
              <a:t>智能的</a:t>
            </a:r>
            <a:r>
              <a:rPr sz="2000" spc="-15">
                <a:latin typeface="楷体"/>
                <a:cs typeface="楷体"/>
              </a:rPr>
              <a:t>必</a:t>
            </a:r>
            <a:r>
              <a:rPr sz="2000">
                <a:latin typeface="楷体"/>
                <a:cs typeface="楷体"/>
              </a:rPr>
              <a:t>经</a:t>
            </a:r>
            <a:r>
              <a:rPr sz="2000" spc="-15">
                <a:latin typeface="楷体"/>
                <a:cs typeface="楷体"/>
              </a:rPr>
              <a:t>之</a:t>
            </a:r>
            <a:r>
              <a:rPr sz="2000">
                <a:latin typeface="楷体"/>
                <a:cs typeface="楷体"/>
              </a:rPr>
              <a:t>路</a:t>
            </a:r>
            <a:endParaRPr sz="2000">
              <a:latin typeface="楷体"/>
              <a:cs typeface="楷体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AutoNum type="arabicPeriod"/>
            </a:pPr>
            <a:endParaRPr sz="1850">
              <a:latin typeface="楷体"/>
              <a:cs typeface="楷体"/>
            </a:endParaRPr>
          </a:p>
          <a:p>
            <a:pPr marL="394970" lvl="1" indent="-382905">
              <a:lnSpc>
                <a:spcPct val="100000"/>
              </a:lnSpc>
              <a:buSzPct val="95000"/>
              <a:buAutoNum type="arabicPeriod"/>
              <a:tabLst>
                <a:tab pos="395605"/>
              </a:tabLst>
            </a:pPr>
            <a:r>
              <a:rPr sz="2000" spc="5">
                <a:latin typeface="楷体"/>
                <a:cs typeface="楷体"/>
              </a:rPr>
              <a:t>多模</a:t>
            </a:r>
            <a:r>
              <a:rPr sz="2000" spc="-5">
                <a:latin typeface="楷体"/>
                <a:cs typeface="楷体"/>
              </a:rPr>
              <a:t>态</a:t>
            </a:r>
            <a:r>
              <a:rPr sz="2000" spc="-10">
                <a:latin typeface="楷体"/>
                <a:cs typeface="楷体"/>
              </a:rPr>
              <a:t>大</a:t>
            </a:r>
            <a:r>
              <a:rPr sz="2000" spc="5">
                <a:latin typeface="楷体"/>
                <a:cs typeface="楷体"/>
              </a:rPr>
              <a:t>模型</a:t>
            </a:r>
            <a:r>
              <a:rPr sz="2000" spc="-5">
                <a:latin typeface="楷体"/>
                <a:cs typeface="楷体"/>
              </a:rPr>
              <a:t>框</a:t>
            </a:r>
            <a:r>
              <a:rPr sz="2000" spc="-10">
                <a:latin typeface="楷体"/>
                <a:cs typeface="楷体"/>
              </a:rPr>
              <a:t>架</a:t>
            </a:r>
            <a:r>
              <a:rPr sz="2000" spc="5">
                <a:latin typeface="楷体"/>
                <a:cs typeface="楷体"/>
              </a:rPr>
              <a:t>概览</a:t>
            </a:r>
            <a:endParaRPr sz="2000">
              <a:latin typeface="楷体"/>
              <a:cs typeface="楷体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AutoNum type="arabicPeriod"/>
            </a:pPr>
            <a:endParaRPr sz="1850">
              <a:latin typeface="楷体"/>
              <a:cs typeface="楷体"/>
            </a:endParaRPr>
          </a:p>
          <a:p>
            <a:pPr marL="394970" lvl="1" indent="-382905">
              <a:lnSpc>
                <a:spcPct val="100000"/>
              </a:lnSpc>
              <a:buSzPct val="95000"/>
              <a:buAutoNum type="arabicPeriod"/>
              <a:tabLst>
                <a:tab pos="395605"/>
              </a:tabLst>
            </a:pPr>
            <a:r>
              <a:rPr sz="2000">
                <a:latin typeface="楷体"/>
                <a:cs typeface="楷体"/>
              </a:rPr>
              <a:t>数据：</a:t>
            </a:r>
            <a:r>
              <a:rPr sz="2000" spc="-15">
                <a:latin typeface="楷体"/>
                <a:cs typeface="楷体"/>
              </a:rPr>
              <a:t>高</a:t>
            </a:r>
            <a:r>
              <a:rPr sz="2000">
                <a:latin typeface="楷体"/>
                <a:cs typeface="楷体"/>
              </a:rPr>
              <a:t>质量多</a:t>
            </a:r>
            <a:r>
              <a:rPr sz="2000" spc="-15">
                <a:latin typeface="楷体"/>
                <a:cs typeface="楷体"/>
              </a:rPr>
              <a:t>模</a:t>
            </a:r>
            <a:r>
              <a:rPr sz="2000">
                <a:latin typeface="楷体"/>
                <a:cs typeface="楷体"/>
              </a:rPr>
              <a:t>态</a:t>
            </a:r>
            <a:r>
              <a:rPr sz="2000" spc="-15">
                <a:latin typeface="楷体"/>
                <a:cs typeface="楷体"/>
              </a:rPr>
              <a:t>数</a:t>
            </a:r>
            <a:r>
              <a:rPr sz="2000">
                <a:latin typeface="楷体"/>
                <a:cs typeface="楷体"/>
              </a:rPr>
              <a:t>据有限</a:t>
            </a:r>
            <a:r>
              <a:rPr sz="2000" spc="-15">
                <a:latin typeface="楷体"/>
                <a:cs typeface="楷体"/>
              </a:rPr>
              <a:t>，</a:t>
            </a:r>
            <a:r>
              <a:rPr sz="2000">
                <a:latin typeface="楷体"/>
                <a:cs typeface="楷体"/>
              </a:rPr>
              <a:t>合</a:t>
            </a:r>
            <a:r>
              <a:rPr sz="2000" spc="-15">
                <a:latin typeface="楷体"/>
                <a:cs typeface="楷体"/>
              </a:rPr>
              <a:t>成</a:t>
            </a:r>
            <a:r>
              <a:rPr sz="2000">
                <a:latin typeface="楷体"/>
                <a:cs typeface="楷体"/>
              </a:rPr>
              <a:t>数据发</a:t>
            </a:r>
            <a:r>
              <a:rPr sz="2000" spc="-15">
                <a:latin typeface="楷体"/>
                <a:cs typeface="楷体"/>
              </a:rPr>
              <a:t>展</a:t>
            </a:r>
            <a:r>
              <a:rPr sz="2000">
                <a:latin typeface="楷体"/>
                <a:cs typeface="楷体"/>
              </a:rPr>
              <a:t>或</a:t>
            </a:r>
            <a:r>
              <a:rPr sz="2000" spc="-15">
                <a:latin typeface="楷体"/>
                <a:cs typeface="楷体"/>
              </a:rPr>
              <a:t>能</a:t>
            </a:r>
            <a:r>
              <a:rPr sz="2000">
                <a:latin typeface="楷体"/>
                <a:cs typeface="楷体"/>
              </a:rPr>
              <a:t>改善</a:t>
            </a:r>
            <a:endParaRPr sz="2000">
              <a:latin typeface="楷体"/>
              <a:cs typeface="楷体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AutoNum type="arabicPeriod"/>
            </a:pPr>
            <a:endParaRPr sz="1850">
              <a:latin typeface="楷体"/>
              <a:cs typeface="楷体"/>
            </a:endParaRPr>
          </a:p>
          <a:p>
            <a:pPr marL="394970" lvl="1" indent="-382905">
              <a:lnSpc>
                <a:spcPct val="100000"/>
              </a:lnSpc>
              <a:buSzPct val="95000"/>
              <a:buAutoNum type="arabicPeriod"/>
              <a:tabLst>
                <a:tab pos="395605"/>
              </a:tabLst>
            </a:pPr>
            <a:r>
              <a:rPr sz="2000">
                <a:latin typeface="楷体"/>
                <a:cs typeface="楷体"/>
              </a:rPr>
              <a:t>算法：</a:t>
            </a:r>
            <a:r>
              <a:rPr sz="2000" spc="-15">
                <a:latin typeface="楷体"/>
                <a:cs typeface="楷体"/>
              </a:rPr>
              <a:t>技</a:t>
            </a:r>
            <a:r>
              <a:rPr sz="2000">
                <a:latin typeface="楷体"/>
                <a:cs typeface="楷体"/>
              </a:rPr>
              <a:t>术要求</a:t>
            </a:r>
            <a:r>
              <a:rPr sz="2000" spc="-15">
                <a:latin typeface="楷体"/>
                <a:cs typeface="楷体"/>
              </a:rPr>
              <a:t>更</a:t>
            </a:r>
            <a:r>
              <a:rPr sz="2000">
                <a:latin typeface="楷体"/>
                <a:cs typeface="楷体"/>
              </a:rPr>
              <a:t>高</a:t>
            </a:r>
            <a:r>
              <a:rPr sz="2000" spc="-5">
                <a:latin typeface="楷体"/>
                <a:cs typeface="楷体"/>
              </a:rPr>
              <a:t>，LLM</a:t>
            </a:r>
            <a:r>
              <a:rPr sz="2000">
                <a:latin typeface="楷体"/>
                <a:cs typeface="楷体"/>
              </a:rPr>
              <a:t>发展提</a:t>
            </a:r>
            <a:r>
              <a:rPr sz="2000" spc="-15">
                <a:latin typeface="楷体"/>
                <a:cs typeface="楷体"/>
              </a:rPr>
              <a:t>供</a:t>
            </a:r>
            <a:r>
              <a:rPr sz="2000">
                <a:latin typeface="楷体"/>
                <a:cs typeface="楷体"/>
              </a:rPr>
              <a:t>突破口</a:t>
            </a:r>
            <a:endParaRPr sz="2000">
              <a:latin typeface="楷体"/>
              <a:cs typeface="楷体"/>
            </a:endParaRPr>
          </a:p>
          <a:p>
            <a:pPr lvl="1">
              <a:lnSpc>
                <a:spcPct val="100000"/>
              </a:lnSpc>
              <a:spcBef>
                <a:spcPts val="35"/>
              </a:spcBef>
              <a:buFont typeface="Arial"/>
              <a:buAutoNum type="arabicPeriod"/>
            </a:pPr>
            <a:endParaRPr sz="1850">
              <a:latin typeface="楷体"/>
              <a:cs typeface="楷体"/>
            </a:endParaRPr>
          </a:p>
          <a:p>
            <a:pPr marL="394970" lvl="1" indent="-382905">
              <a:lnSpc>
                <a:spcPct val="100000"/>
              </a:lnSpc>
              <a:buSzPct val="95000"/>
              <a:buAutoNum type="arabicPeriod"/>
              <a:tabLst>
                <a:tab pos="395605"/>
              </a:tabLst>
            </a:pPr>
            <a:r>
              <a:rPr sz="2000">
                <a:latin typeface="楷体"/>
                <a:cs typeface="楷体"/>
              </a:rPr>
              <a:t>算力：</a:t>
            </a:r>
            <a:r>
              <a:rPr sz="2000" spc="-15">
                <a:latin typeface="楷体"/>
                <a:cs typeface="楷体"/>
              </a:rPr>
              <a:t>需</a:t>
            </a:r>
            <a:r>
              <a:rPr sz="2000">
                <a:latin typeface="楷体"/>
                <a:cs typeface="楷体"/>
              </a:rPr>
              <a:t>求更大</a:t>
            </a:r>
            <a:r>
              <a:rPr sz="2000" spc="-15">
                <a:latin typeface="楷体"/>
                <a:cs typeface="楷体"/>
              </a:rPr>
              <a:t>，</a:t>
            </a:r>
            <a:r>
              <a:rPr sz="2000">
                <a:latin typeface="楷体"/>
                <a:cs typeface="楷体"/>
              </a:rPr>
              <a:t>催</a:t>
            </a:r>
            <a:r>
              <a:rPr sz="2000" spc="-15">
                <a:latin typeface="楷体"/>
                <a:cs typeface="楷体"/>
              </a:rPr>
              <a:t>化</a:t>
            </a:r>
            <a:r>
              <a:rPr sz="2000">
                <a:latin typeface="楷体"/>
                <a:cs typeface="楷体"/>
              </a:rPr>
              <a:t>产业新</a:t>
            </a:r>
            <a:r>
              <a:rPr sz="2000" spc="-15">
                <a:latin typeface="楷体"/>
                <a:cs typeface="楷体"/>
              </a:rPr>
              <a:t>机</a:t>
            </a:r>
            <a:r>
              <a:rPr sz="2000">
                <a:latin typeface="楷体"/>
                <a:cs typeface="楷体"/>
              </a:rPr>
              <a:t>遇</a:t>
            </a:r>
            <a:endParaRPr sz="2000">
              <a:latin typeface="楷体"/>
              <a:cs typeface="楷体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AutoNum type="arabicPeriod"/>
            </a:pPr>
            <a:endParaRPr sz="1850">
              <a:latin typeface="楷体"/>
              <a:cs typeface="楷体"/>
            </a:endParaRPr>
          </a:p>
          <a:p>
            <a:pPr marL="394970" lvl="1" indent="-382905">
              <a:lnSpc>
                <a:spcPct val="100000"/>
              </a:lnSpc>
              <a:buSzPct val="95000"/>
              <a:buAutoNum type="arabicPeriod"/>
              <a:tabLst>
                <a:tab pos="395605"/>
              </a:tabLst>
            </a:pPr>
            <a:r>
              <a:rPr sz="2000">
                <a:latin typeface="楷体"/>
                <a:cs typeface="楷体"/>
              </a:rPr>
              <a:t>多模态是</a:t>
            </a:r>
            <a:r>
              <a:rPr sz="2000" spc="-15">
                <a:latin typeface="楷体"/>
                <a:cs typeface="楷体"/>
              </a:rPr>
              <a:t>AI</a:t>
            </a:r>
            <a:r>
              <a:rPr sz="2000">
                <a:latin typeface="楷体"/>
                <a:cs typeface="楷体"/>
              </a:rPr>
              <a:t>时代真正</a:t>
            </a:r>
            <a:r>
              <a:rPr sz="2000" spc="-15">
                <a:latin typeface="楷体"/>
                <a:cs typeface="楷体"/>
              </a:rPr>
              <a:t>的</a:t>
            </a:r>
            <a:r>
              <a:rPr sz="2000">
                <a:latin typeface="楷体"/>
                <a:cs typeface="楷体"/>
              </a:rPr>
              <a:t>商业宏</a:t>
            </a:r>
            <a:r>
              <a:rPr sz="2000" spc="-15">
                <a:latin typeface="楷体"/>
                <a:cs typeface="楷体"/>
              </a:rPr>
              <a:t>图</a:t>
            </a:r>
            <a:r>
              <a:rPr sz="2000">
                <a:latin typeface="楷体"/>
                <a:cs typeface="楷体"/>
              </a:rPr>
              <a:t>起点</a:t>
            </a:r>
            <a:endParaRPr sz="2000">
              <a:latin typeface="楷体"/>
              <a:cs typeface="楷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99363" y="231140"/>
            <a:ext cx="6388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楷体"/>
                <a:cs typeface="楷体"/>
              </a:rPr>
              <a:t>目录</a:t>
            </a:r>
            <a:endParaRPr sz="2400">
              <a:latin typeface="楷体"/>
              <a:cs typeface="楷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22300" y="6731000"/>
            <a:ext cx="1866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56523876/28022/20231218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 20:15</a:t>
            </a:r>
            <a:endParaRPr sz="100">
              <a:latin typeface="Book Antiqua"/>
              <a:cs typeface="Book Antiqu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37210" y="911123"/>
            <a:ext cx="11507470" cy="230568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580"/>
              </a:spcBef>
              <a:buFont typeface="Wingdings"/>
              <a:buChar char="◼"/>
              <a:tabLst>
                <a:tab pos="354965"/>
                <a:tab pos="355600"/>
              </a:tabLst>
            </a:pPr>
            <a:r>
              <a:rPr sz="1600" b="1" spc="5">
                <a:latin typeface="楷体"/>
                <a:cs typeface="楷体"/>
              </a:rPr>
              <a:t>按</a:t>
            </a:r>
            <a:r>
              <a:rPr sz="1600" b="1" spc="-5">
                <a:latin typeface="楷体"/>
                <a:cs typeface="楷体"/>
              </a:rPr>
              <a:t>照处</a:t>
            </a:r>
            <a:r>
              <a:rPr sz="1600" b="1" spc="5">
                <a:latin typeface="楷体"/>
                <a:cs typeface="楷体"/>
              </a:rPr>
              <a:t>理</a:t>
            </a:r>
            <a:r>
              <a:rPr sz="1600" b="1" spc="-5">
                <a:latin typeface="楷体"/>
                <a:cs typeface="楷体"/>
              </a:rPr>
              <a:t>的</a:t>
            </a:r>
            <a:r>
              <a:rPr sz="1600" b="1" spc="5">
                <a:latin typeface="楷体"/>
                <a:cs typeface="楷体"/>
              </a:rPr>
              <a:t>数</a:t>
            </a:r>
            <a:r>
              <a:rPr sz="1600" b="1" spc="-5">
                <a:latin typeface="楷体"/>
                <a:cs typeface="楷体"/>
              </a:rPr>
              <a:t>据</a:t>
            </a:r>
            <a:r>
              <a:rPr sz="1600" b="1" spc="5">
                <a:latin typeface="楷体"/>
                <a:cs typeface="楷体"/>
              </a:rPr>
              <a:t>类</a:t>
            </a:r>
            <a:r>
              <a:rPr sz="1600" b="1" spc="-5">
                <a:latin typeface="楷体"/>
                <a:cs typeface="楷体"/>
              </a:rPr>
              <a:t>型数</a:t>
            </a:r>
            <a:r>
              <a:rPr sz="1600" b="1" spc="5">
                <a:latin typeface="楷体"/>
                <a:cs typeface="楷体"/>
              </a:rPr>
              <a:t>量</a:t>
            </a:r>
            <a:r>
              <a:rPr sz="1600" b="1" spc="-5">
                <a:latin typeface="楷体"/>
                <a:cs typeface="楷体"/>
              </a:rPr>
              <a:t>划</a:t>
            </a:r>
            <a:r>
              <a:rPr sz="1600" b="1" spc="25">
                <a:latin typeface="楷体"/>
                <a:cs typeface="楷体"/>
              </a:rPr>
              <a:t>分</a:t>
            </a:r>
            <a:r>
              <a:rPr sz="1600" b="1">
                <a:latin typeface="楷体"/>
                <a:cs typeface="楷体"/>
              </a:rPr>
              <a:t>，AI</a:t>
            </a:r>
            <a:r>
              <a:rPr sz="1600" b="1" spc="-5">
                <a:latin typeface="楷体"/>
                <a:cs typeface="楷体"/>
              </a:rPr>
              <a:t>模</a:t>
            </a:r>
            <a:r>
              <a:rPr sz="1600" b="1" spc="5">
                <a:latin typeface="楷体"/>
                <a:cs typeface="楷体"/>
              </a:rPr>
              <a:t>型</a:t>
            </a:r>
            <a:r>
              <a:rPr sz="1600" b="1" spc="-5">
                <a:latin typeface="楷体"/>
                <a:cs typeface="楷体"/>
              </a:rPr>
              <a:t>可</a:t>
            </a:r>
            <a:r>
              <a:rPr sz="1600" b="1" spc="5">
                <a:latin typeface="楷体"/>
                <a:cs typeface="楷体"/>
              </a:rPr>
              <a:t>以</a:t>
            </a:r>
            <a:r>
              <a:rPr sz="1600" b="1" spc="-5">
                <a:latin typeface="楷体"/>
                <a:cs typeface="楷体"/>
              </a:rPr>
              <a:t>划分为</a:t>
            </a:r>
            <a:r>
              <a:rPr sz="1600" b="1" spc="5">
                <a:latin typeface="楷体"/>
                <a:cs typeface="楷体"/>
              </a:rPr>
              <a:t>两</a:t>
            </a:r>
            <a:r>
              <a:rPr sz="1600" b="1" spc="-5">
                <a:latin typeface="楷体"/>
                <a:cs typeface="楷体"/>
              </a:rPr>
              <a:t>类</a:t>
            </a:r>
            <a:r>
              <a:rPr sz="1600" b="1" spc="5">
                <a:latin typeface="楷体"/>
                <a:cs typeface="楷体"/>
              </a:rPr>
              <a:t>：（1）</a:t>
            </a:r>
            <a:r>
              <a:rPr sz="1600" b="1" spc="-5">
                <a:latin typeface="楷体"/>
                <a:cs typeface="楷体"/>
              </a:rPr>
              <a:t>单模</a:t>
            </a:r>
            <a:r>
              <a:rPr sz="1600" b="1" spc="5">
                <a:latin typeface="楷体"/>
                <a:cs typeface="楷体"/>
              </a:rPr>
              <a:t>态</a:t>
            </a:r>
            <a:r>
              <a:rPr sz="1600" b="1">
                <a:latin typeface="楷体"/>
                <a:cs typeface="楷体"/>
              </a:rPr>
              <a:t>：</a:t>
            </a:r>
            <a:r>
              <a:rPr sz="1600" spc="-5">
                <a:latin typeface="楷体"/>
                <a:cs typeface="楷体"/>
              </a:rPr>
              <a:t>只</a:t>
            </a:r>
            <a:r>
              <a:rPr sz="1600" spc="5">
                <a:latin typeface="楷体"/>
                <a:cs typeface="楷体"/>
              </a:rPr>
              <a:t>处</a:t>
            </a:r>
            <a:r>
              <a:rPr sz="1600" spc="-5">
                <a:latin typeface="楷体"/>
                <a:cs typeface="楷体"/>
              </a:rPr>
              <a:t>理</a:t>
            </a:r>
            <a:r>
              <a:rPr sz="1600">
                <a:latin typeface="楷体"/>
                <a:cs typeface="楷体"/>
              </a:rPr>
              <a:t>1</a:t>
            </a:r>
            <a:r>
              <a:rPr sz="1600" spc="-5">
                <a:latin typeface="楷体"/>
                <a:cs typeface="楷体"/>
              </a:rPr>
              <a:t>种类</a:t>
            </a:r>
            <a:r>
              <a:rPr sz="1600" spc="5">
                <a:latin typeface="楷体"/>
                <a:cs typeface="楷体"/>
              </a:rPr>
              <a:t>型</a:t>
            </a:r>
            <a:r>
              <a:rPr sz="1600" spc="-5">
                <a:latin typeface="楷体"/>
                <a:cs typeface="楷体"/>
              </a:rPr>
              <a:t>数据</a:t>
            </a:r>
            <a:r>
              <a:rPr sz="1600" spc="5">
                <a:latin typeface="楷体"/>
                <a:cs typeface="楷体"/>
              </a:rPr>
              <a:t>，</a:t>
            </a:r>
            <a:r>
              <a:rPr sz="1600" spc="-5">
                <a:latin typeface="楷体"/>
                <a:cs typeface="楷体"/>
              </a:rPr>
              <a:t>如文本</a:t>
            </a:r>
            <a:r>
              <a:rPr sz="1600" spc="5">
                <a:latin typeface="楷体"/>
                <a:cs typeface="楷体"/>
              </a:rPr>
              <a:t>等</a:t>
            </a:r>
            <a:r>
              <a:rPr sz="1600">
                <a:latin typeface="楷体"/>
                <a:cs typeface="楷体"/>
              </a:rPr>
              <a:t>；</a:t>
            </a:r>
            <a:r>
              <a:rPr sz="1600" b="1">
                <a:latin typeface="楷体"/>
                <a:cs typeface="楷体"/>
              </a:rPr>
              <a:t>（2）</a:t>
            </a:r>
            <a:r>
              <a:rPr sz="1600" b="1" spc="5">
                <a:latin typeface="楷体"/>
                <a:cs typeface="楷体"/>
              </a:rPr>
              <a:t>多</a:t>
            </a:r>
            <a:r>
              <a:rPr sz="1600" b="1" spc="-5">
                <a:latin typeface="楷体"/>
                <a:cs typeface="楷体"/>
              </a:rPr>
              <a:t>模态</a:t>
            </a:r>
            <a:r>
              <a:rPr sz="1600" b="1" spc="15">
                <a:latin typeface="楷体"/>
                <a:cs typeface="楷体"/>
              </a:rPr>
              <a:t>：</a:t>
            </a:r>
            <a:r>
              <a:rPr sz="1600" spc="-5">
                <a:latin typeface="楷体"/>
                <a:cs typeface="楷体"/>
              </a:rPr>
              <a:t>处理</a:t>
            </a:r>
            <a:endParaRPr sz="1600">
              <a:latin typeface="楷体"/>
              <a:cs typeface="楷体"/>
            </a:endParaRPr>
          </a:p>
          <a:p>
            <a:pPr marL="355600">
              <a:lnSpc>
                <a:spcPct val="100000"/>
              </a:lnSpc>
              <a:spcBef>
                <a:spcPts val="480"/>
              </a:spcBef>
            </a:pPr>
            <a:r>
              <a:rPr sz="1600">
                <a:latin typeface="楷体"/>
                <a:cs typeface="楷体"/>
              </a:rPr>
              <a:t>2</a:t>
            </a:r>
            <a:r>
              <a:rPr sz="1600" spc="-5">
                <a:latin typeface="楷体"/>
                <a:cs typeface="楷体"/>
              </a:rPr>
              <a:t>种</a:t>
            </a:r>
            <a:r>
              <a:rPr sz="1600" spc="5">
                <a:latin typeface="楷体"/>
                <a:cs typeface="楷体"/>
              </a:rPr>
              <a:t>及</a:t>
            </a:r>
            <a:r>
              <a:rPr sz="1600" spc="-5">
                <a:latin typeface="楷体"/>
                <a:cs typeface="楷体"/>
              </a:rPr>
              <a:t>以上</a:t>
            </a:r>
            <a:r>
              <a:rPr sz="1600" spc="5">
                <a:latin typeface="楷体"/>
                <a:cs typeface="楷体"/>
              </a:rPr>
              <a:t>数</a:t>
            </a:r>
            <a:r>
              <a:rPr sz="1600" spc="-5">
                <a:latin typeface="楷体"/>
                <a:cs typeface="楷体"/>
              </a:rPr>
              <a:t>据，</a:t>
            </a:r>
            <a:r>
              <a:rPr sz="1600" spc="5">
                <a:latin typeface="楷体"/>
                <a:cs typeface="楷体"/>
              </a:rPr>
              <a:t>可</a:t>
            </a:r>
            <a:r>
              <a:rPr sz="1600" spc="-5">
                <a:latin typeface="楷体"/>
                <a:cs typeface="楷体"/>
              </a:rPr>
              <a:t>类比</a:t>
            </a:r>
            <a:r>
              <a:rPr sz="1600" spc="5">
                <a:latin typeface="楷体"/>
                <a:cs typeface="楷体"/>
              </a:rPr>
              <a:t>人</a:t>
            </a:r>
            <a:r>
              <a:rPr sz="1600" spc="-5">
                <a:latin typeface="楷体"/>
                <a:cs typeface="楷体"/>
              </a:rPr>
              <a:t>脑同时</a:t>
            </a:r>
            <a:r>
              <a:rPr sz="1600" spc="5">
                <a:latin typeface="楷体"/>
                <a:cs typeface="楷体"/>
              </a:rPr>
              <a:t>对</a:t>
            </a:r>
            <a:r>
              <a:rPr sz="1600" spc="-5">
                <a:latin typeface="楷体"/>
                <a:cs typeface="楷体"/>
              </a:rPr>
              <a:t>文</a:t>
            </a:r>
            <a:r>
              <a:rPr sz="1600">
                <a:latin typeface="楷体"/>
                <a:cs typeface="楷体"/>
              </a:rPr>
              <a:t>本</a:t>
            </a:r>
            <a:r>
              <a:rPr sz="1600" spc="5">
                <a:latin typeface="楷体"/>
                <a:cs typeface="楷体"/>
              </a:rPr>
              <a:t>、</a:t>
            </a:r>
            <a:r>
              <a:rPr sz="1600" spc="-5">
                <a:latin typeface="楷体"/>
                <a:cs typeface="楷体"/>
              </a:rPr>
              <a:t>声音、</a:t>
            </a:r>
            <a:r>
              <a:rPr sz="1600" spc="5">
                <a:latin typeface="楷体"/>
                <a:cs typeface="楷体"/>
              </a:rPr>
              <a:t>图</a:t>
            </a:r>
            <a:r>
              <a:rPr sz="1600" spc="-5">
                <a:latin typeface="楷体"/>
                <a:cs typeface="楷体"/>
              </a:rPr>
              <a:t>像等</a:t>
            </a:r>
            <a:r>
              <a:rPr sz="1600" spc="5">
                <a:latin typeface="楷体"/>
                <a:cs typeface="楷体"/>
              </a:rPr>
              <a:t>不</a:t>
            </a:r>
            <a:r>
              <a:rPr sz="1600" spc="-5">
                <a:latin typeface="楷体"/>
                <a:cs typeface="楷体"/>
              </a:rPr>
              <a:t>同类型</a:t>
            </a:r>
            <a:r>
              <a:rPr sz="1600" spc="5">
                <a:latin typeface="楷体"/>
                <a:cs typeface="楷体"/>
              </a:rPr>
              <a:t>信</a:t>
            </a:r>
            <a:r>
              <a:rPr sz="1600" spc="-5">
                <a:latin typeface="楷体"/>
                <a:cs typeface="楷体"/>
              </a:rPr>
              <a:t>息进</a:t>
            </a:r>
            <a:r>
              <a:rPr sz="1600" spc="10">
                <a:latin typeface="楷体"/>
                <a:cs typeface="楷体"/>
              </a:rPr>
              <a:t>行</a:t>
            </a:r>
            <a:r>
              <a:rPr sz="1600" spc="-5">
                <a:latin typeface="楷体"/>
                <a:cs typeface="楷体"/>
              </a:rPr>
              <a:t>处理。</a:t>
            </a:r>
            <a:endParaRPr sz="1600">
              <a:latin typeface="楷体"/>
              <a:cs typeface="楷体"/>
            </a:endParaRPr>
          </a:p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Wingdings"/>
              <a:buChar char="◼"/>
              <a:tabLst>
                <a:tab pos="354965"/>
                <a:tab pos="355600"/>
              </a:tabLst>
            </a:pPr>
            <a:r>
              <a:rPr sz="1600" b="1" spc="5">
                <a:latin typeface="楷体"/>
                <a:cs typeface="楷体"/>
              </a:rPr>
              <a:t>多</a:t>
            </a:r>
            <a:r>
              <a:rPr sz="1600" b="1" spc="-5">
                <a:latin typeface="楷体"/>
                <a:cs typeface="楷体"/>
              </a:rPr>
              <a:t>模态</a:t>
            </a:r>
            <a:r>
              <a:rPr sz="1600" b="1" spc="5">
                <a:latin typeface="楷体"/>
                <a:cs typeface="楷体"/>
              </a:rPr>
              <a:t>是</a:t>
            </a:r>
            <a:r>
              <a:rPr sz="1600" b="1" spc="-5">
                <a:latin typeface="楷体"/>
                <a:cs typeface="楷体"/>
              </a:rPr>
              <a:t>实</a:t>
            </a:r>
            <a:r>
              <a:rPr sz="1600" b="1" spc="5">
                <a:latin typeface="楷体"/>
                <a:cs typeface="楷体"/>
              </a:rPr>
              <a:t>现</a:t>
            </a:r>
            <a:r>
              <a:rPr sz="1600" b="1" spc="-5">
                <a:latin typeface="楷体"/>
                <a:cs typeface="楷体"/>
              </a:rPr>
              <a:t>通</a:t>
            </a:r>
            <a:r>
              <a:rPr sz="1600" b="1" spc="5">
                <a:latin typeface="楷体"/>
                <a:cs typeface="楷体"/>
              </a:rPr>
              <a:t>用</a:t>
            </a:r>
            <a:r>
              <a:rPr sz="1600" b="1" spc="-5">
                <a:latin typeface="楷体"/>
                <a:cs typeface="楷体"/>
              </a:rPr>
              <a:t>人工</a:t>
            </a:r>
            <a:r>
              <a:rPr sz="1600" b="1" spc="5">
                <a:latin typeface="楷体"/>
                <a:cs typeface="楷体"/>
              </a:rPr>
              <a:t>智</a:t>
            </a:r>
            <a:r>
              <a:rPr sz="1600" b="1" spc="-5">
                <a:latin typeface="楷体"/>
                <a:cs typeface="楷体"/>
              </a:rPr>
              <a:t>能</a:t>
            </a:r>
            <a:r>
              <a:rPr sz="1600" b="1" spc="15">
                <a:latin typeface="楷体"/>
                <a:cs typeface="楷体"/>
              </a:rPr>
              <a:t>的</a:t>
            </a:r>
            <a:r>
              <a:rPr sz="1600" b="1" spc="-5">
                <a:latin typeface="楷体"/>
                <a:cs typeface="楷体"/>
              </a:rPr>
              <a:t>必</a:t>
            </a:r>
            <a:r>
              <a:rPr sz="1600" b="1" spc="5">
                <a:latin typeface="楷体"/>
                <a:cs typeface="楷体"/>
              </a:rPr>
              <a:t>经</a:t>
            </a:r>
            <a:r>
              <a:rPr sz="1600" b="1" spc="-5">
                <a:latin typeface="楷体"/>
                <a:cs typeface="楷体"/>
              </a:rPr>
              <a:t>之</a:t>
            </a:r>
            <a:r>
              <a:rPr sz="1600" b="1">
                <a:latin typeface="楷体"/>
                <a:cs typeface="楷体"/>
              </a:rPr>
              <a:t>路</a:t>
            </a:r>
            <a:r>
              <a:rPr sz="1600" spc="5">
                <a:latin typeface="楷体"/>
                <a:cs typeface="楷体"/>
              </a:rPr>
              <a:t>。</a:t>
            </a:r>
            <a:r>
              <a:rPr sz="1600" spc="-5">
                <a:latin typeface="楷体"/>
                <a:cs typeface="楷体"/>
              </a:rPr>
              <a:t>相比单</a:t>
            </a:r>
            <a:r>
              <a:rPr sz="1600" spc="5">
                <a:latin typeface="楷体"/>
                <a:cs typeface="楷体"/>
              </a:rPr>
              <a:t>模</a:t>
            </a:r>
            <a:r>
              <a:rPr sz="1600" spc="-5">
                <a:latin typeface="楷体"/>
                <a:cs typeface="楷体"/>
              </a:rPr>
              <a:t>态，</a:t>
            </a:r>
            <a:r>
              <a:rPr sz="1600" spc="5">
                <a:latin typeface="楷体"/>
                <a:cs typeface="楷体"/>
              </a:rPr>
              <a:t>多</a:t>
            </a:r>
            <a:r>
              <a:rPr sz="1600" spc="-5">
                <a:latin typeface="楷体"/>
                <a:cs typeface="楷体"/>
              </a:rPr>
              <a:t>模态大</a:t>
            </a:r>
            <a:r>
              <a:rPr sz="1600" spc="5">
                <a:latin typeface="楷体"/>
                <a:cs typeface="楷体"/>
              </a:rPr>
              <a:t>模</a:t>
            </a:r>
            <a:r>
              <a:rPr sz="1600" spc="-5">
                <a:latin typeface="楷体"/>
                <a:cs typeface="楷体"/>
              </a:rPr>
              <a:t>型在</a:t>
            </a:r>
            <a:r>
              <a:rPr sz="1600" spc="5">
                <a:latin typeface="楷体"/>
                <a:cs typeface="楷体"/>
              </a:rPr>
              <a:t>输</a:t>
            </a:r>
            <a:r>
              <a:rPr sz="1600" spc="-5">
                <a:latin typeface="楷体"/>
                <a:cs typeface="楷体"/>
              </a:rPr>
              <a:t>入输出</a:t>
            </a:r>
            <a:r>
              <a:rPr sz="1600" spc="5">
                <a:latin typeface="楷体"/>
                <a:cs typeface="楷体"/>
              </a:rPr>
              <a:t>端</a:t>
            </a:r>
            <a:r>
              <a:rPr sz="1600" spc="-5">
                <a:latin typeface="楷体"/>
                <a:cs typeface="楷体"/>
              </a:rPr>
              <a:t>的优</a:t>
            </a:r>
            <a:r>
              <a:rPr sz="1600" spc="5">
                <a:latin typeface="楷体"/>
                <a:cs typeface="楷体"/>
              </a:rPr>
              <a:t>势</a:t>
            </a:r>
            <a:r>
              <a:rPr sz="1600" spc="-5">
                <a:latin typeface="楷体"/>
                <a:cs typeface="楷体"/>
              </a:rPr>
              <a:t>明显：</a:t>
            </a:r>
            <a:endParaRPr sz="1600">
              <a:latin typeface="楷体"/>
              <a:cs typeface="楷体"/>
            </a:endParaRPr>
          </a:p>
          <a:p>
            <a:pPr marL="355600" marR="5080" indent="-342900">
              <a:lnSpc>
                <a:spcPct val="125200"/>
              </a:lnSpc>
              <a:spcBef>
                <a:spcPts val="38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600" b="1" spc="5">
                <a:latin typeface="楷体"/>
                <a:cs typeface="楷体"/>
              </a:rPr>
              <a:t>输入端：1）提升模型能力</a:t>
            </a:r>
            <a:r>
              <a:rPr sz="1600" b="1" spc="10">
                <a:latin typeface="楷体"/>
                <a:cs typeface="楷体"/>
              </a:rPr>
              <a:t>：</a:t>
            </a:r>
            <a:r>
              <a:rPr sz="1600" spc="5">
                <a:latin typeface="楷体"/>
                <a:cs typeface="楷体"/>
              </a:rPr>
              <a:t>高</a:t>
            </a:r>
            <a:r>
              <a:rPr sz="1600" spc="-5">
                <a:latin typeface="楷体"/>
                <a:cs typeface="楷体"/>
              </a:rPr>
              <a:t>质</a:t>
            </a:r>
            <a:r>
              <a:rPr sz="1600" spc="5">
                <a:latin typeface="楷体"/>
                <a:cs typeface="楷体"/>
              </a:rPr>
              <a:t>量语言数据存</a:t>
            </a:r>
            <a:r>
              <a:rPr sz="1600" spc="-5">
                <a:latin typeface="楷体"/>
                <a:cs typeface="楷体"/>
              </a:rPr>
              <a:t>量</a:t>
            </a:r>
            <a:r>
              <a:rPr sz="1600" spc="5">
                <a:latin typeface="楷体"/>
                <a:cs typeface="楷体"/>
              </a:rPr>
              <a:t>有</a:t>
            </a:r>
            <a:r>
              <a:rPr sz="1600" spc="10">
                <a:latin typeface="楷体"/>
                <a:cs typeface="楷体"/>
              </a:rPr>
              <a:t>限</a:t>
            </a:r>
            <a:r>
              <a:rPr sz="1600" spc="5">
                <a:latin typeface="楷体"/>
                <a:cs typeface="楷体"/>
              </a:rPr>
              <a:t>，且不同</a:t>
            </a:r>
            <a:r>
              <a:rPr sz="1600" spc="-5">
                <a:latin typeface="楷体"/>
                <a:cs typeface="楷体"/>
              </a:rPr>
              <a:t>模</a:t>
            </a:r>
            <a:r>
              <a:rPr sz="1600" spc="10">
                <a:latin typeface="楷体"/>
                <a:cs typeface="楷体"/>
              </a:rPr>
              <a:t>态</a:t>
            </a:r>
            <a:r>
              <a:rPr sz="1600" spc="5">
                <a:latin typeface="楷体"/>
                <a:cs typeface="楷体"/>
              </a:rPr>
              <a:t>包含的信息</a:t>
            </a:r>
            <a:r>
              <a:rPr sz="1600" spc="-5">
                <a:latin typeface="楷体"/>
                <a:cs typeface="楷体"/>
              </a:rPr>
              <a:t>具</a:t>
            </a:r>
            <a:r>
              <a:rPr sz="1600" spc="10">
                <a:latin typeface="楷体"/>
                <a:cs typeface="楷体"/>
              </a:rPr>
              <a:t>有</a:t>
            </a:r>
            <a:r>
              <a:rPr sz="1600" spc="5">
                <a:latin typeface="楷体"/>
                <a:cs typeface="楷体"/>
              </a:rPr>
              <a:t>互补</a:t>
            </a:r>
            <a:r>
              <a:rPr sz="1600" spc="-5">
                <a:latin typeface="楷体"/>
                <a:cs typeface="楷体"/>
              </a:rPr>
              <a:t>性</a:t>
            </a:r>
            <a:r>
              <a:rPr sz="1600" spc="5">
                <a:latin typeface="楷体"/>
                <a:cs typeface="楷体"/>
              </a:rPr>
              <a:t>，多</a:t>
            </a:r>
            <a:r>
              <a:rPr sz="1600" spc="-5">
                <a:latin typeface="楷体"/>
                <a:cs typeface="楷体"/>
              </a:rPr>
              <a:t>元</a:t>
            </a:r>
            <a:r>
              <a:rPr sz="1600" spc="5">
                <a:latin typeface="楷体"/>
                <a:cs typeface="楷体"/>
              </a:rPr>
              <a:t>的训练数据类</a:t>
            </a:r>
            <a:r>
              <a:rPr sz="1600" spc="-5">
                <a:latin typeface="楷体"/>
                <a:cs typeface="楷体"/>
              </a:rPr>
              <a:t>型</a:t>
            </a:r>
            <a:r>
              <a:rPr sz="1600" spc="5">
                <a:latin typeface="楷体"/>
                <a:cs typeface="楷体"/>
              </a:rPr>
              <a:t>有助于提</a:t>
            </a:r>
            <a:r>
              <a:rPr sz="1600" spc="-5">
                <a:latin typeface="楷体"/>
                <a:cs typeface="楷体"/>
              </a:rPr>
              <a:t>升 </a:t>
            </a:r>
            <a:r>
              <a:rPr sz="1600" spc="5">
                <a:latin typeface="楷体"/>
                <a:cs typeface="楷体"/>
              </a:rPr>
              <a:t>通</a:t>
            </a:r>
            <a:r>
              <a:rPr sz="1600" spc="-5">
                <a:latin typeface="楷体"/>
                <a:cs typeface="楷体"/>
              </a:rPr>
              <a:t>用大</a:t>
            </a:r>
            <a:r>
              <a:rPr sz="1600" spc="5">
                <a:latin typeface="楷体"/>
                <a:cs typeface="楷体"/>
              </a:rPr>
              <a:t>模</a:t>
            </a:r>
            <a:r>
              <a:rPr sz="1600" spc="-5">
                <a:latin typeface="楷体"/>
                <a:cs typeface="楷体"/>
              </a:rPr>
              <a:t>型能力</a:t>
            </a:r>
            <a:r>
              <a:rPr sz="1600">
                <a:latin typeface="楷体"/>
                <a:cs typeface="楷体"/>
              </a:rPr>
              <a:t>；</a:t>
            </a:r>
            <a:r>
              <a:rPr sz="1600" b="1">
                <a:latin typeface="楷体"/>
                <a:cs typeface="楷体"/>
              </a:rPr>
              <a:t>2）</a:t>
            </a:r>
            <a:r>
              <a:rPr sz="1600" b="1" spc="-5">
                <a:latin typeface="楷体"/>
                <a:cs typeface="楷体"/>
              </a:rPr>
              <a:t>提</a:t>
            </a:r>
            <a:r>
              <a:rPr sz="1600" b="1" spc="5">
                <a:latin typeface="楷体"/>
                <a:cs typeface="楷体"/>
              </a:rPr>
              <a:t>高</a:t>
            </a:r>
            <a:r>
              <a:rPr sz="1600" b="1" spc="-5">
                <a:latin typeface="楷体"/>
                <a:cs typeface="楷体"/>
              </a:rPr>
              <a:t>用户体</a:t>
            </a:r>
            <a:r>
              <a:rPr sz="1600" b="1" spc="5">
                <a:latin typeface="楷体"/>
                <a:cs typeface="楷体"/>
              </a:rPr>
              <a:t>验：</a:t>
            </a:r>
            <a:r>
              <a:rPr sz="1600" spc="-5">
                <a:latin typeface="楷体"/>
                <a:cs typeface="楷体"/>
              </a:rPr>
              <a:t>推</a:t>
            </a:r>
            <a:r>
              <a:rPr sz="1600" spc="5">
                <a:latin typeface="楷体"/>
                <a:cs typeface="楷体"/>
              </a:rPr>
              <a:t>理</a:t>
            </a:r>
            <a:r>
              <a:rPr sz="1600" spc="-5">
                <a:latin typeface="楷体"/>
                <a:cs typeface="楷体"/>
              </a:rPr>
              <a:t>侧更低</a:t>
            </a:r>
            <a:r>
              <a:rPr sz="1600" spc="5">
                <a:latin typeface="楷体"/>
                <a:cs typeface="楷体"/>
              </a:rPr>
              <a:t>的</a:t>
            </a:r>
            <a:r>
              <a:rPr sz="1600" spc="-5">
                <a:latin typeface="楷体"/>
                <a:cs typeface="楷体"/>
              </a:rPr>
              <a:t>使用</a:t>
            </a:r>
            <a:r>
              <a:rPr sz="1600" spc="5">
                <a:latin typeface="楷体"/>
                <a:cs typeface="楷体"/>
              </a:rPr>
              <a:t>门</a:t>
            </a:r>
            <a:r>
              <a:rPr sz="1600" spc="-5">
                <a:latin typeface="楷体"/>
                <a:cs typeface="楷体"/>
              </a:rPr>
              <a:t>槛和更</a:t>
            </a:r>
            <a:r>
              <a:rPr sz="1600" spc="5">
                <a:latin typeface="楷体"/>
                <a:cs typeface="楷体"/>
              </a:rPr>
              <a:t>少</a:t>
            </a:r>
            <a:r>
              <a:rPr sz="1600" spc="-5">
                <a:latin typeface="楷体"/>
                <a:cs typeface="楷体"/>
              </a:rPr>
              <a:t>的信</a:t>
            </a:r>
            <a:r>
              <a:rPr sz="1600" spc="5">
                <a:latin typeface="楷体"/>
                <a:cs typeface="楷体"/>
              </a:rPr>
              <a:t>息</a:t>
            </a:r>
            <a:r>
              <a:rPr sz="1600" spc="-5">
                <a:latin typeface="楷体"/>
                <a:cs typeface="楷体"/>
              </a:rPr>
              <a:t>损</a:t>
            </a:r>
            <a:r>
              <a:rPr sz="1600">
                <a:latin typeface="楷体"/>
                <a:cs typeface="楷体"/>
              </a:rPr>
              <a:t>耗</a:t>
            </a:r>
            <a:r>
              <a:rPr sz="1600" spc="-5">
                <a:latin typeface="楷体"/>
                <a:cs typeface="楷体"/>
              </a:rPr>
              <a:t>。</a:t>
            </a:r>
            <a:endParaRPr sz="1600">
              <a:latin typeface="楷体"/>
              <a:cs typeface="楷体"/>
            </a:endParaRPr>
          </a:p>
          <a:p>
            <a:pPr marL="355600" marR="5715" indent="-342900">
              <a:lnSpc>
                <a:spcPct val="125000"/>
              </a:lnSpc>
              <a:spcBef>
                <a:spcPts val="38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600" b="1" spc="20">
                <a:latin typeface="楷体"/>
                <a:cs typeface="楷体"/>
              </a:rPr>
              <a:t>输</a:t>
            </a:r>
            <a:r>
              <a:rPr sz="1600" b="1" spc="30">
                <a:latin typeface="楷体"/>
                <a:cs typeface="楷体"/>
              </a:rPr>
              <a:t>出</a:t>
            </a:r>
            <a:r>
              <a:rPr sz="1600" b="1" spc="20">
                <a:latin typeface="楷体"/>
                <a:cs typeface="楷体"/>
              </a:rPr>
              <a:t>端：更实用</a:t>
            </a:r>
            <a:r>
              <a:rPr sz="1600" b="1" spc="30">
                <a:latin typeface="楷体"/>
                <a:cs typeface="楷体"/>
              </a:rPr>
              <a:t>。</a:t>
            </a:r>
            <a:r>
              <a:rPr sz="1600" b="1" spc="20">
                <a:latin typeface="楷体"/>
                <a:cs typeface="楷体"/>
              </a:rPr>
              <a:t>1）</a:t>
            </a:r>
            <a:r>
              <a:rPr sz="1600" spc="15">
                <a:latin typeface="楷体"/>
                <a:cs typeface="楷体"/>
              </a:rPr>
              <a:t>可直</a:t>
            </a:r>
            <a:r>
              <a:rPr sz="1600" spc="30">
                <a:latin typeface="楷体"/>
                <a:cs typeface="楷体"/>
              </a:rPr>
              <a:t>接</a:t>
            </a:r>
            <a:r>
              <a:rPr sz="1600" spc="15">
                <a:latin typeface="楷体"/>
                <a:cs typeface="楷体"/>
              </a:rPr>
              <a:t>生成综合</a:t>
            </a:r>
            <a:r>
              <a:rPr sz="1600" spc="30">
                <a:latin typeface="楷体"/>
                <a:cs typeface="楷体"/>
              </a:rPr>
              <a:t>结果</a:t>
            </a:r>
            <a:r>
              <a:rPr sz="1600" spc="15">
                <a:latin typeface="楷体"/>
                <a:cs typeface="楷体"/>
              </a:rPr>
              <a:t>，省去多个</a:t>
            </a:r>
            <a:r>
              <a:rPr sz="1600" spc="30">
                <a:latin typeface="楷体"/>
                <a:cs typeface="楷体"/>
              </a:rPr>
              <a:t>模</a:t>
            </a:r>
            <a:r>
              <a:rPr sz="1600" spc="15">
                <a:latin typeface="楷体"/>
                <a:cs typeface="楷体"/>
              </a:rPr>
              <a:t>型的使用和后期</a:t>
            </a:r>
            <a:r>
              <a:rPr sz="1600" spc="30">
                <a:latin typeface="楷体"/>
                <a:cs typeface="楷体"/>
              </a:rPr>
              <a:t>整</a:t>
            </a:r>
            <a:r>
              <a:rPr sz="1600" spc="15">
                <a:latin typeface="楷体"/>
                <a:cs typeface="楷体"/>
              </a:rPr>
              <a:t>合</a:t>
            </a:r>
            <a:r>
              <a:rPr sz="1600" spc="20">
                <a:latin typeface="楷体"/>
                <a:cs typeface="楷体"/>
              </a:rPr>
              <a:t>；2）</a:t>
            </a:r>
            <a:r>
              <a:rPr sz="1600" spc="15">
                <a:latin typeface="楷体"/>
                <a:cs typeface="楷体"/>
              </a:rPr>
              <a:t>更符合</a:t>
            </a:r>
            <a:r>
              <a:rPr sz="1600" spc="30">
                <a:latin typeface="楷体"/>
                <a:cs typeface="楷体"/>
              </a:rPr>
              <a:t>真</a:t>
            </a:r>
            <a:r>
              <a:rPr sz="1600" spc="15">
                <a:latin typeface="楷体"/>
                <a:cs typeface="楷体"/>
              </a:rPr>
              <a:t>实世界生产生</a:t>
            </a:r>
            <a:r>
              <a:rPr sz="1600" spc="30">
                <a:latin typeface="楷体"/>
                <a:cs typeface="楷体"/>
              </a:rPr>
              <a:t>活</a:t>
            </a:r>
            <a:r>
              <a:rPr sz="1600" spc="15">
                <a:latin typeface="楷体"/>
                <a:cs typeface="楷体"/>
              </a:rPr>
              <a:t>需</a:t>
            </a:r>
            <a:r>
              <a:rPr sz="1600" spc="35">
                <a:latin typeface="楷体"/>
                <a:cs typeface="楷体"/>
              </a:rPr>
              <a:t>要</a:t>
            </a:r>
            <a:r>
              <a:rPr sz="1600" spc="15">
                <a:latin typeface="楷体"/>
                <a:cs typeface="楷体"/>
              </a:rPr>
              <a:t>，从而</a:t>
            </a:r>
            <a:r>
              <a:rPr sz="1600" spc="30">
                <a:latin typeface="楷体"/>
                <a:cs typeface="楷体"/>
              </a:rPr>
              <a:t>实</a:t>
            </a:r>
            <a:r>
              <a:rPr sz="1600" spc="-5">
                <a:latin typeface="楷体"/>
                <a:cs typeface="楷体"/>
              </a:rPr>
              <a:t>现 </a:t>
            </a:r>
            <a:r>
              <a:rPr sz="1600" spc="5">
                <a:latin typeface="楷体"/>
                <a:cs typeface="楷体"/>
              </a:rPr>
              <a:t>更</a:t>
            </a:r>
            <a:r>
              <a:rPr sz="1600" spc="-5">
                <a:latin typeface="楷体"/>
                <a:cs typeface="楷体"/>
              </a:rPr>
              <a:t>大商</a:t>
            </a:r>
            <a:r>
              <a:rPr sz="1600" spc="5">
                <a:latin typeface="楷体"/>
                <a:cs typeface="楷体"/>
              </a:rPr>
              <a:t>业</a:t>
            </a:r>
            <a:r>
              <a:rPr sz="1600" spc="-5">
                <a:latin typeface="楷体"/>
                <a:cs typeface="楷体"/>
              </a:rPr>
              <a:t>价值。</a:t>
            </a:r>
            <a:endParaRPr sz="1600">
              <a:latin typeface="楷体"/>
              <a:cs typeface="楷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01192" y="230885"/>
            <a:ext cx="58489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1.1</a:t>
            </a:r>
            <a:r>
              <a:rPr sz="2400" spc="-65"/>
              <a:t> </a:t>
            </a:r>
            <a:r>
              <a:rPr sz="2400"/>
              <a:t>多模态是实</a:t>
            </a:r>
            <a:r>
              <a:rPr sz="2400" spc="5"/>
              <a:t>现</a:t>
            </a:r>
            <a:r>
              <a:rPr sz="2400"/>
              <a:t>通用人工智能的必经之路</a:t>
            </a:r>
            <a:endParaRPr sz="2400"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15925" y="3994658"/>
          <a:ext cx="6133465" cy="23666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1730"/>
                <a:gridCol w="2451099"/>
                <a:gridCol w="2520315"/>
              </a:tblGrid>
              <a:tr h="407289"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sz="1400" b="1" spc="-5">
                          <a:latin typeface="楷体"/>
                          <a:cs typeface="楷体"/>
                        </a:rPr>
                        <a:t>类型</a:t>
                      </a:r>
                      <a:endParaRPr sz="1400">
                        <a:latin typeface="楷体"/>
                        <a:cs typeface="楷体"/>
                      </a:endParaRPr>
                    </a:p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sz="1400" b="1" spc="-5">
                          <a:latin typeface="楷体"/>
                          <a:cs typeface="楷体"/>
                        </a:rPr>
                        <a:t>功能实现</a:t>
                      </a:r>
                      <a:endParaRPr sz="1400">
                        <a:latin typeface="楷体"/>
                        <a:cs typeface="楷体"/>
                      </a:endParaRPr>
                    </a:p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sz="1400" b="1" spc="-5">
                          <a:latin typeface="楷体"/>
                          <a:cs typeface="楷体"/>
                        </a:rPr>
                        <a:t>主流模</a:t>
                      </a:r>
                      <a:r>
                        <a:rPr sz="1400" b="1" spc="-20">
                          <a:latin typeface="楷体"/>
                          <a:cs typeface="楷体"/>
                        </a:rPr>
                        <a:t>型</a:t>
                      </a:r>
                      <a:r>
                        <a:rPr sz="1400" b="1" spc="-5">
                          <a:latin typeface="楷体"/>
                          <a:cs typeface="楷体"/>
                        </a:rPr>
                        <a:t>代表</a:t>
                      </a:r>
                      <a:endParaRPr sz="1400">
                        <a:latin typeface="楷体"/>
                        <a:cs typeface="楷体"/>
                      </a:endParaRPr>
                    </a:p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601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  <a:spcBef>
                          <a:spcPts val="985"/>
                        </a:spcBef>
                      </a:pPr>
                      <a:r>
                        <a:rPr sz="1400">
                          <a:latin typeface="楷体"/>
                          <a:cs typeface="楷体"/>
                        </a:rPr>
                        <a:t>视觉模型</a:t>
                      </a:r>
                      <a:endParaRPr sz="1400">
                        <a:latin typeface="楷体"/>
                        <a:cs typeface="楷体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254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>
                          <a:latin typeface="楷体"/>
                          <a:cs typeface="楷体"/>
                        </a:rPr>
                        <a:t>视觉理</a:t>
                      </a:r>
                      <a:r>
                        <a:rPr sz="1400" spc="-10">
                          <a:latin typeface="楷体"/>
                          <a:cs typeface="楷体"/>
                        </a:rPr>
                        <a:t>解</a:t>
                      </a:r>
                      <a:r>
                        <a:rPr sz="1400">
                          <a:latin typeface="楷体"/>
                          <a:cs typeface="楷体"/>
                        </a:rPr>
                        <a:t>、</a:t>
                      </a:r>
                      <a:r>
                        <a:rPr sz="1400" spc="5">
                          <a:latin typeface="楷体"/>
                          <a:cs typeface="楷体"/>
                        </a:rPr>
                        <a:t>文</a:t>
                      </a:r>
                      <a:r>
                        <a:rPr sz="1400" spc="-10">
                          <a:latin typeface="楷体"/>
                          <a:cs typeface="楷体"/>
                        </a:rPr>
                        <a:t>生图</a:t>
                      </a:r>
                      <a:r>
                        <a:rPr sz="1400" spc="5">
                          <a:latin typeface="楷体"/>
                          <a:cs typeface="楷体"/>
                        </a:rPr>
                        <a:t>、文生视</a:t>
                      </a:r>
                      <a:endParaRPr sz="1400">
                        <a:latin typeface="楷体"/>
                        <a:cs typeface="楷体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400">
                          <a:latin typeface="楷体"/>
                          <a:cs typeface="楷体"/>
                        </a:rPr>
                        <a:t>频、文生</a:t>
                      </a:r>
                      <a:r>
                        <a:rPr sz="1400" spc="-10">
                          <a:latin typeface="楷体"/>
                          <a:cs typeface="楷体"/>
                        </a:rPr>
                        <a:t>3D</a:t>
                      </a:r>
                      <a:r>
                        <a:rPr sz="1400">
                          <a:latin typeface="楷体"/>
                          <a:cs typeface="楷体"/>
                        </a:rPr>
                        <a:t>等</a:t>
                      </a:r>
                      <a:endParaRPr sz="1400">
                        <a:latin typeface="楷体"/>
                        <a:cs typeface="楷体"/>
                      </a:endParaRPr>
                    </a:p>
                  </a:txBody>
                  <a:tcPr marL="0" marR="0" marT="31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L="3873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 spc="-5">
                          <a:latin typeface="楷体"/>
                          <a:cs typeface="楷体"/>
                        </a:rPr>
                        <a:t>DALL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∙</a:t>
                      </a:r>
                      <a:r>
                        <a:rPr sz="1400" spc="-5">
                          <a:latin typeface="楷体"/>
                          <a:cs typeface="楷体"/>
                        </a:rPr>
                        <a:t>E</a:t>
                      </a:r>
                      <a:r>
                        <a:rPr sz="1400" spc="-30">
                          <a:latin typeface="楷体"/>
                          <a:cs typeface="楷体"/>
                        </a:rPr>
                        <a:t> </a:t>
                      </a:r>
                      <a:r>
                        <a:rPr sz="1400" spc="-10">
                          <a:latin typeface="楷体"/>
                          <a:cs typeface="楷体"/>
                        </a:rPr>
                        <a:t>3</a:t>
                      </a:r>
                      <a:r>
                        <a:rPr sz="1400">
                          <a:latin typeface="楷体"/>
                          <a:cs typeface="楷体"/>
                        </a:rPr>
                        <a:t>、</a:t>
                      </a:r>
                      <a:r>
                        <a:rPr sz="1400" spc="-5">
                          <a:latin typeface="楷体"/>
                          <a:cs typeface="楷体"/>
                        </a:rPr>
                        <a:t>Stable Diffusion</a:t>
                      </a:r>
                      <a:r>
                        <a:rPr sz="1400" spc="5">
                          <a:latin typeface="楷体"/>
                          <a:cs typeface="楷体"/>
                        </a:rPr>
                        <a:t>、</a:t>
                      </a:r>
                      <a:endParaRPr sz="1400">
                        <a:latin typeface="楷体"/>
                        <a:cs typeface="楷体"/>
                      </a:endParaRPr>
                    </a:p>
                    <a:p>
                      <a:pPr marL="584835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 spc="-5">
                          <a:latin typeface="楷体"/>
                          <a:cs typeface="楷体"/>
                        </a:rPr>
                        <a:t>gen-2</a:t>
                      </a:r>
                      <a:r>
                        <a:rPr sz="1400">
                          <a:latin typeface="楷体"/>
                          <a:cs typeface="楷体"/>
                        </a:rPr>
                        <a:t>、</a:t>
                      </a:r>
                      <a:r>
                        <a:rPr sz="1400" spc="-5">
                          <a:latin typeface="楷体"/>
                          <a:cs typeface="楷体"/>
                        </a:rPr>
                        <a:t>PIKA1.0</a:t>
                      </a:r>
                      <a:endParaRPr sz="1400">
                        <a:latin typeface="楷体"/>
                        <a:cs typeface="楷体"/>
                      </a:endParaRPr>
                    </a:p>
                  </a:txBody>
                  <a:tcPr marL="0" marR="0" marT="12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67884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400">
                          <a:latin typeface="楷体"/>
                          <a:cs typeface="楷体"/>
                        </a:rPr>
                        <a:t>听觉模型</a:t>
                      </a:r>
                      <a:endParaRPr sz="1400">
                        <a:latin typeface="楷体"/>
                        <a:cs typeface="楷体"/>
                      </a:endParaRPr>
                    </a:p>
                  </a:txBody>
                  <a:tcPr marL="0" marR="0" marT="5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14984" marR="149860" indent="-356870"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r>
                        <a:rPr sz="1400">
                          <a:latin typeface="楷体"/>
                          <a:cs typeface="楷体"/>
                        </a:rPr>
                        <a:t>音乐生</a:t>
                      </a:r>
                      <a:r>
                        <a:rPr sz="1400" spc="-15">
                          <a:latin typeface="楷体"/>
                          <a:cs typeface="楷体"/>
                        </a:rPr>
                        <a:t>成</a:t>
                      </a:r>
                      <a:r>
                        <a:rPr sz="1400">
                          <a:latin typeface="楷体"/>
                          <a:cs typeface="楷体"/>
                        </a:rPr>
                        <a:t>、音</a:t>
                      </a:r>
                      <a:r>
                        <a:rPr sz="1400" spc="-15">
                          <a:latin typeface="楷体"/>
                          <a:cs typeface="楷体"/>
                        </a:rPr>
                        <a:t>色转</a:t>
                      </a:r>
                      <a:r>
                        <a:rPr sz="1400">
                          <a:latin typeface="楷体"/>
                          <a:cs typeface="楷体"/>
                        </a:rPr>
                        <a:t>换、语音 生成和</a:t>
                      </a:r>
                      <a:r>
                        <a:rPr sz="1400" spc="-15">
                          <a:latin typeface="楷体"/>
                          <a:cs typeface="楷体"/>
                        </a:rPr>
                        <a:t>音</a:t>
                      </a:r>
                      <a:r>
                        <a:rPr sz="1400">
                          <a:latin typeface="楷体"/>
                          <a:cs typeface="楷体"/>
                        </a:rPr>
                        <a:t>效生</a:t>
                      </a:r>
                      <a:r>
                        <a:rPr sz="1400" spc="-15">
                          <a:latin typeface="楷体"/>
                          <a:cs typeface="楷体"/>
                        </a:rPr>
                        <a:t>成</a:t>
                      </a:r>
                      <a:r>
                        <a:rPr sz="1400">
                          <a:latin typeface="楷体"/>
                          <a:cs typeface="楷体"/>
                        </a:rPr>
                        <a:t>等</a:t>
                      </a:r>
                      <a:endParaRPr sz="1400">
                        <a:latin typeface="楷体"/>
                        <a:cs typeface="楷体"/>
                      </a:endParaRPr>
                    </a:p>
                  </a:txBody>
                  <a:tcPr marL="0" marR="0" marT="132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spc="-5">
                          <a:latin typeface="楷体"/>
                          <a:cs typeface="楷体"/>
                        </a:rPr>
                        <a:t>Whisper</a:t>
                      </a:r>
                      <a:r>
                        <a:rPr sz="1400">
                          <a:latin typeface="楷体"/>
                          <a:cs typeface="楷体"/>
                        </a:rPr>
                        <a:t>、</a:t>
                      </a:r>
                      <a:r>
                        <a:rPr sz="1400" spc="-5">
                          <a:latin typeface="楷体"/>
                          <a:cs typeface="楷体"/>
                        </a:rPr>
                        <a:t>MusicLM</a:t>
                      </a:r>
                      <a:r>
                        <a:rPr sz="1400">
                          <a:latin typeface="楷体"/>
                          <a:cs typeface="楷体"/>
                        </a:rPr>
                        <a:t>、</a:t>
                      </a:r>
                      <a:r>
                        <a:rPr sz="1400" spc="-5">
                          <a:latin typeface="楷体"/>
                          <a:cs typeface="楷体"/>
                        </a:rPr>
                        <a:t>MusicGen</a:t>
                      </a:r>
                      <a:endParaRPr sz="1400">
                        <a:latin typeface="楷体"/>
                        <a:cs typeface="楷体"/>
                      </a:endParaRPr>
                    </a:p>
                  </a:txBody>
                  <a:tcPr marL="0" marR="0" marT="5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07289"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815"/>
                        </a:spcBef>
                      </a:pPr>
                      <a:r>
                        <a:rPr sz="1400">
                          <a:latin typeface="楷体"/>
                          <a:cs typeface="楷体"/>
                        </a:rPr>
                        <a:t>具身模型</a:t>
                      </a:r>
                      <a:endParaRPr sz="1400">
                        <a:latin typeface="楷体"/>
                        <a:cs typeface="楷体"/>
                      </a:endParaRPr>
                    </a:p>
                  </a:txBody>
                  <a:tcPr marL="0" marR="0" marT="1035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15"/>
                        </a:spcBef>
                      </a:pPr>
                      <a:r>
                        <a:rPr sz="1400">
                          <a:latin typeface="楷体"/>
                          <a:cs typeface="楷体"/>
                        </a:rPr>
                        <a:t>感知推</a:t>
                      </a:r>
                      <a:r>
                        <a:rPr sz="1400" spc="-15">
                          <a:latin typeface="楷体"/>
                          <a:cs typeface="楷体"/>
                        </a:rPr>
                        <a:t>理</a:t>
                      </a:r>
                      <a:r>
                        <a:rPr sz="1400">
                          <a:latin typeface="楷体"/>
                          <a:cs typeface="楷体"/>
                        </a:rPr>
                        <a:t>、机</a:t>
                      </a:r>
                      <a:r>
                        <a:rPr sz="1400" spc="-15">
                          <a:latin typeface="楷体"/>
                          <a:cs typeface="楷体"/>
                        </a:rPr>
                        <a:t>器操</a:t>
                      </a:r>
                      <a:r>
                        <a:rPr sz="1400">
                          <a:latin typeface="楷体"/>
                          <a:cs typeface="楷体"/>
                        </a:rPr>
                        <a:t>作等</a:t>
                      </a:r>
                      <a:endParaRPr sz="1400">
                        <a:latin typeface="楷体"/>
                        <a:cs typeface="楷体"/>
                      </a:endParaRPr>
                    </a:p>
                  </a:txBody>
                  <a:tcPr marL="0" marR="0" marT="1035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15"/>
                        </a:spcBef>
                      </a:pPr>
                      <a:r>
                        <a:rPr sz="1400" spc="-5">
                          <a:latin typeface="楷体"/>
                          <a:cs typeface="楷体"/>
                        </a:rPr>
                        <a:t>PaLM-E</a:t>
                      </a:r>
                      <a:endParaRPr sz="1400">
                        <a:latin typeface="楷体"/>
                        <a:cs typeface="楷体"/>
                      </a:endParaRPr>
                    </a:p>
                  </a:txBody>
                  <a:tcPr marL="0" marR="0" marT="1035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7476743" y="4349496"/>
            <a:ext cx="802005" cy="200025"/>
          </a:xfrm>
          <a:prstGeom prst="rect">
            <a:avLst/>
          </a:prstGeom>
          <a:solidFill>
            <a:srgbClr val="92CDDD"/>
          </a:solidFill>
        </p:spPr>
        <p:txBody>
          <a:bodyPr vert="horz" wrap="square" lIns="0" tIns="13335" rIns="0" bIns="0" rtlCol="0">
            <a:spAutoFit/>
          </a:bodyPr>
          <a:lstStyle/>
          <a:p>
            <a:pPr marL="248285">
              <a:lnSpc>
                <a:spcPct val="100000"/>
              </a:lnSpc>
              <a:spcBef>
                <a:spcPts val="105"/>
              </a:spcBef>
            </a:pP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图片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476743" y="4706111"/>
            <a:ext cx="802005" cy="177165"/>
          </a:xfrm>
          <a:prstGeom prst="rect">
            <a:avLst/>
          </a:prstGeom>
          <a:solidFill>
            <a:srgbClr val="D99593"/>
          </a:solidFill>
        </p:spPr>
        <p:txBody>
          <a:bodyPr vert="horz" wrap="square" lIns="0" tIns="2540" rIns="0" bIns="0" rtlCol="0">
            <a:spAutoFit/>
          </a:bodyPr>
          <a:lstStyle/>
          <a:p>
            <a:pPr marL="248285">
              <a:lnSpc>
                <a:spcPts val="1370"/>
              </a:lnSpc>
              <a:spcBef>
                <a:spcPts val="20"/>
              </a:spcBef>
            </a:pP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视频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476743" y="3997452"/>
            <a:ext cx="802005" cy="193675"/>
          </a:xfrm>
          <a:prstGeom prst="rect">
            <a:avLst/>
          </a:prstGeom>
          <a:solidFill>
            <a:srgbClr val="B3A1C6"/>
          </a:solidFill>
        </p:spPr>
        <p:txBody>
          <a:bodyPr vert="horz" wrap="square" lIns="0" tIns="10795" rIns="0" bIns="0" rtlCol="0">
            <a:spAutoFit/>
          </a:bodyPr>
          <a:lstStyle/>
          <a:p>
            <a:pPr marL="248285">
              <a:lnSpc>
                <a:spcPts val="1440"/>
              </a:lnSpc>
              <a:spcBef>
                <a:spcPts val="85"/>
              </a:spcBef>
            </a:pP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文本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279130" y="4057650"/>
            <a:ext cx="482600" cy="76200"/>
          </a:xfrm>
          <a:custGeom>
            <a:rect l="l" t="t" r="r" b="b"/>
            <a:pathLst>
              <a:path w="482600" h="76200">
                <a:moveTo>
                  <a:pt x="406019" y="0"/>
                </a:moveTo>
                <a:lnTo>
                  <a:pt x="406019" y="76200"/>
                </a:lnTo>
                <a:lnTo>
                  <a:pt x="456819" y="50800"/>
                </a:lnTo>
                <a:lnTo>
                  <a:pt x="418719" y="50800"/>
                </a:lnTo>
                <a:lnTo>
                  <a:pt x="418719" y="25400"/>
                </a:lnTo>
                <a:lnTo>
                  <a:pt x="456819" y="25400"/>
                </a:lnTo>
                <a:lnTo>
                  <a:pt x="406019" y="0"/>
                </a:lnTo>
                <a:close/>
              </a:path>
              <a:path w="482600" h="76200">
                <a:moveTo>
                  <a:pt x="406019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406019" y="50800"/>
                </a:lnTo>
                <a:lnTo>
                  <a:pt x="406019" y="25400"/>
                </a:lnTo>
                <a:close/>
              </a:path>
              <a:path w="482600" h="76200">
                <a:moveTo>
                  <a:pt x="456819" y="25400"/>
                </a:moveTo>
                <a:lnTo>
                  <a:pt x="418719" y="25400"/>
                </a:lnTo>
                <a:lnTo>
                  <a:pt x="418719" y="50800"/>
                </a:lnTo>
                <a:lnTo>
                  <a:pt x="456819" y="50800"/>
                </a:lnTo>
                <a:lnTo>
                  <a:pt x="482219" y="38100"/>
                </a:lnTo>
                <a:lnTo>
                  <a:pt x="456819" y="25400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8759952" y="3997452"/>
            <a:ext cx="1211580" cy="193675"/>
          </a:xfrm>
          <a:prstGeom prst="rect">
            <a:avLst/>
          </a:prstGeom>
          <a:solidFill>
            <a:srgbClr val="4F81BC"/>
          </a:solidFill>
        </p:spPr>
        <p:txBody>
          <a:bodyPr vert="horz" wrap="square" lIns="0" tIns="10795" rIns="0" bIns="0" rtlCol="0">
            <a:spAutoFit/>
          </a:bodyPr>
          <a:lstStyle/>
          <a:p>
            <a:pPr marL="149225">
              <a:lnSpc>
                <a:spcPts val="1440"/>
              </a:lnSpc>
              <a:spcBef>
                <a:spcPts val="85"/>
              </a:spcBef>
            </a:pP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文本处理模型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8279130" y="4409694"/>
            <a:ext cx="482600" cy="76200"/>
          </a:xfrm>
          <a:custGeom>
            <a:rect l="l" t="t" r="r" b="b"/>
            <a:pathLst>
              <a:path w="482600" h="76200">
                <a:moveTo>
                  <a:pt x="406019" y="0"/>
                </a:moveTo>
                <a:lnTo>
                  <a:pt x="406019" y="76199"/>
                </a:lnTo>
                <a:lnTo>
                  <a:pt x="456819" y="50799"/>
                </a:lnTo>
                <a:lnTo>
                  <a:pt x="418719" y="50799"/>
                </a:lnTo>
                <a:lnTo>
                  <a:pt x="418719" y="25399"/>
                </a:lnTo>
                <a:lnTo>
                  <a:pt x="456819" y="25399"/>
                </a:lnTo>
                <a:lnTo>
                  <a:pt x="406019" y="0"/>
                </a:lnTo>
                <a:close/>
              </a:path>
              <a:path w="482600" h="76200">
                <a:moveTo>
                  <a:pt x="406019" y="25399"/>
                </a:moveTo>
                <a:lnTo>
                  <a:pt x="0" y="25399"/>
                </a:lnTo>
                <a:lnTo>
                  <a:pt x="0" y="50799"/>
                </a:lnTo>
                <a:lnTo>
                  <a:pt x="406019" y="50799"/>
                </a:lnTo>
                <a:lnTo>
                  <a:pt x="406019" y="25399"/>
                </a:lnTo>
                <a:close/>
              </a:path>
              <a:path w="482600" h="76200">
                <a:moveTo>
                  <a:pt x="456819" y="25399"/>
                </a:moveTo>
                <a:lnTo>
                  <a:pt x="418719" y="25399"/>
                </a:lnTo>
                <a:lnTo>
                  <a:pt x="418719" y="50799"/>
                </a:lnTo>
                <a:lnTo>
                  <a:pt x="456819" y="50799"/>
                </a:lnTo>
                <a:lnTo>
                  <a:pt x="482219" y="38099"/>
                </a:lnTo>
                <a:lnTo>
                  <a:pt x="456819" y="25399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8759952" y="4349496"/>
            <a:ext cx="1211580" cy="195580"/>
          </a:xfrm>
          <a:prstGeom prst="rect">
            <a:avLst/>
          </a:prstGeom>
          <a:solidFill>
            <a:srgbClr val="4F81BC"/>
          </a:solidFill>
        </p:spPr>
        <p:txBody>
          <a:bodyPr vert="horz" wrap="square" lIns="0" tIns="11430" rIns="0" bIns="0" rtlCol="0">
            <a:spAutoFit/>
          </a:bodyPr>
          <a:lstStyle/>
          <a:p>
            <a:pPr marL="149225">
              <a:lnSpc>
                <a:spcPct val="100000"/>
              </a:lnSpc>
              <a:spcBef>
                <a:spcPts val="90"/>
              </a:spcBef>
            </a:pP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图片处理模型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8279130" y="4757165"/>
            <a:ext cx="482600" cy="76200"/>
          </a:xfrm>
          <a:custGeom>
            <a:rect l="l" t="t" r="r" b="b"/>
            <a:pathLst>
              <a:path w="482600" h="76200">
                <a:moveTo>
                  <a:pt x="406019" y="0"/>
                </a:moveTo>
                <a:lnTo>
                  <a:pt x="406019" y="76199"/>
                </a:lnTo>
                <a:lnTo>
                  <a:pt x="456819" y="50799"/>
                </a:lnTo>
                <a:lnTo>
                  <a:pt x="418719" y="50799"/>
                </a:lnTo>
                <a:lnTo>
                  <a:pt x="418719" y="25399"/>
                </a:lnTo>
                <a:lnTo>
                  <a:pt x="456819" y="25399"/>
                </a:lnTo>
                <a:lnTo>
                  <a:pt x="406019" y="0"/>
                </a:lnTo>
                <a:close/>
              </a:path>
              <a:path w="482600" h="76200">
                <a:moveTo>
                  <a:pt x="406019" y="25399"/>
                </a:moveTo>
                <a:lnTo>
                  <a:pt x="0" y="25399"/>
                </a:lnTo>
                <a:lnTo>
                  <a:pt x="0" y="50799"/>
                </a:lnTo>
                <a:lnTo>
                  <a:pt x="406019" y="50799"/>
                </a:lnTo>
                <a:lnTo>
                  <a:pt x="406019" y="25399"/>
                </a:lnTo>
                <a:close/>
              </a:path>
              <a:path w="482600" h="76200">
                <a:moveTo>
                  <a:pt x="456819" y="25399"/>
                </a:moveTo>
                <a:lnTo>
                  <a:pt x="418719" y="25399"/>
                </a:lnTo>
                <a:lnTo>
                  <a:pt x="418719" y="50799"/>
                </a:lnTo>
                <a:lnTo>
                  <a:pt x="456819" y="50799"/>
                </a:lnTo>
                <a:lnTo>
                  <a:pt x="482219" y="38099"/>
                </a:lnTo>
                <a:lnTo>
                  <a:pt x="456819" y="25399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8759952" y="4696967"/>
            <a:ext cx="1211580" cy="195580"/>
          </a:xfrm>
          <a:prstGeom prst="rect">
            <a:avLst/>
          </a:prstGeom>
          <a:solidFill>
            <a:srgbClr val="4F81BC"/>
          </a:solidFill>
        </p:spPr>
        <p:txBody>
          <a:bodyPr vert="horz" wrap="square" lIns="0" tIns="11430" rIns="0" bIns="0" rtlCol="0">
            <a:spAutoFit/>
          </a:bodyPr>
          <a:lstStyle/>
          <a:p>
            <a:pPr marL="149225">
              <a:lnSpc>
                <a:spcPct val="100000"/>
              </a:lnSpc>
              <a:spcBef>
                <a:spcPts val="90"/>
              </a:spcBef>
            </a:pPr>
            <a:r>
              <a:rPr sz="1200" spc="-5">
                <a:solidFill>
                  <a:srgbClr val="FFFFFF"/>
                </a:solidFill>
                <a:latin typeface="宋体"/>
                <a:cs typeface="宋体"/>
              </a:rPr>
              <a:t>视频处理模型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9972293" y="4095750"/>
            <a:ext cx="809625" cy="0"/>
          </a:xfrm>
          <a:custGeom>
            <a:rect l="l" t="t" r="r" b="b"/>
            <a:pathLst>
              <a:path w="809625">
                <a:moveTo>
                  <a:pt x="0" y="0"/>
                </a:moveTo>
                <a:lnTo>
                  <a:pt x="809116" y="0"/>
                </a:lnTo>
              </a:path>
            </a:pathLst>
          </a:custGeom>
          <a:ln w="25400">
            <a:solidFill>
              <a:srgbClr val="497DB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9972293" y="4409694"/>
            <a:ext cx="482600" cy="76200"/>
          </a:xfrm>
          <a:custGeom>
            <a:rect l="l" t="t" r="r" b="b"/>
            <a:pathLst>
              <a:path w="482600" h="76200">
                <a:moveTo>
                  <a:pt x="406019" y="0"/>
                </a:moveTo>
                <a:lnTo>
                  <a:pt x="406019" y="76199"/>
                </a:lnTo>
                <a:lnTo>
                  <a:pt x="456819" y="50799"/>
                </a:lnTo>
                <a:lnTo>
                  <a:pt x="418719" y="50799"/>
                </a:lnTo>
                <a:lnTo>
                  <a:pt x="418719" y="25399"/>
                </a:lnTo>
                <a:lnTo>
                  <a:pt x="456819" y="25399"/>
                </a:lnTo>
                <a:lnTo>
                  <a:pt x="406019" y="0"/>
                </a:lnTo>
                <a:close/>
              </a:path>
              <a:path w="482600" h="76200">
                <a:moveTo>
                  <a:pt x="406019" y="25399"/>
                </a:moveTo>
                <a:lnTo>
                  <a:pt x="0" y="25399"/>
                </a:lnTo>
                <a:lnTo>
                  <a:pt x="0" y="50799"/>
                </a:lnTo>
                <a:lnTo>
                  <a:pt x="406019" y="50799"/>
                </a:lnTo>
                <a:lnTo>
                  <a:pt x="406019" y="25399"/>
                </a:lnTo>
                <a:close/>
              </a:path>
              <a:path w="482600" h="76200">
                <a:moveTo>
                  <a:pt x="456819" y="25399"/>
                </a:moveTo>
                <a:lnTo>
                  <a:pt x="418719" y="25399"/>
                </a:lnTo>
                <a:lnTo>
                  <a:pt x="418719" y="50799"/>
                </a:lnTo>
                <a:lnTo>
                  <a:pt x="456819" y="50799"/>
                </a:lnTo>
                <a:lnTo>
                  <a:pt x="482219" y="38099"/>
                </a:lnTo>
                <a:lnTo>
                  <a:pt x="456819" y="25399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9972293" y="4795265"/>
            <a:ext cx="809625" cy="0"/>
          </a:xfrm>
          <a:custGeom>
            <a:rect l="l" t="t" r="r" b="b"/>
            <a:pathLst>
              <a:path w="809625">
                <a:moveTo>
                  <a:pt x="0" y="0"/>
                </a:moveTo>
                <a:lnTo>
                  <a:pt x="809116" y="0"/>
                </a:lnTo>
              </a:path>
            </a:pathLst>
          </a:custGeom>
          <a:ln w="25400">
            <a:solidFill>
              <a:srgbClr val="497DB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0743692" y="4094226"/>
            <a:ext cx="76200" cy="260985"/>
          </a:xfrm>
          <a:custGeom>
            <a:rect l="l" t="t" r="r" b="b"/>
            <a:pathLst>
              <a:path w="76200" h="260985">
                <a:moveTo>
                  <a:pt x="25383" y="184615"/>
                </a:moveTo>
                <a:lnTo>
                  <a:pt x="0" y="184657"/>
                </a:lnTo>
                <a:lnTo>
                  <a:pt x="38100" y="260731"/>
                </a:lnTo>
                <a:lnTo>
                  <a:pt x="69850" y="197231"/>
                </a:lnTo>
                <a:lnTo>
                  <a:pt x="25400" y="197231"/>
                </a:lnTo>
                <a:lnTo>
                  <a:pt x="25383" y="184615"/>
                </a:lnTo>
                <a:close/>
              </a:path>
              <a:path w="76200" h="260985">
                <a:moveTo>
                  <a:pt x="50783" y="184573"/>
                </a:moveTo>
                <a:lnTo>
                  <a:pt x="25383" y="184615"/>
                </a:lnTo>
                <a:lnTo>
                  <a:pt x="25400" y="197231"/>
                </a:lnTo>
                <a:lnTo>
                  <a:pt x="50800" y="197231"/>
                </a:lnTo>
                <a:lnTo>
                  <a:pt x="50783" y="184573"/>
                </a:lnTo>
                <a:close/>
              </a:path>
              <a:path w="76200" h="260985">
                <a:moveTo>
                  <a:pt x="76200" y="184531"/>
                </a:moveTo>
                <a:lnTo>
                  <a:pt x="50783" y="184573"/>
                </a:lnTo>
                <a:lnTo>
                  <a:pt x="50800" y="197231"/>
                </a:lnTo>
                <a:lnTo>
                  <a:pt x="69850" y="197231"/>
                </a:lnTo>
                <a:lnTo>
                  <a:pt x="76200" y="184531"/>
                </a:lnTo>
                <a:close/>
              </a:path>
              <a:path w="76200" h="260985">
                <a:moveTo>
                  <a:pt x="50546" y="0"/>
                </a:moveTo>
                <a:lnTo>
                  <a:pt x="25146" y="0"/>
                </a:lnTo>
                <a:lnTo>
                  <a:pt x="25383" y="184615"/>
                </a:lnTo>
                <a:lnTo>
                  <a:pt x="50783" y="184573"/>
                </a:lnTo>
                <a:lnTo>
                  <a:pt x="50546" y="0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0743692" y="4549902"/>
            <a:ext cx="76200" cy="24587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10453116" y="4354067"/>
            <a:ext cx="655320" cy="195580"/>
          </a:xfrm>
          <a:prstGeom prst="rect">
            <a:avLst/>
          </a:prstGeom>
          <a:solidFill>
            <a:srgbClr val="4AACC5"/>
          </a:solidFill>
        </p:spPr>
        <p:txBody>
          <a:bodyPr vert="horz" wrap="square" lIns="0" tIns="11430" rIns="0" bIns="0" rtlCol="0">
            <a:spAutoFit/>
          </a:bodyPr>
          <a:lstStyle/>
          <a:p>
            <a:pPr marL="175895">
              <a:lnSpc>
                <a:spcPct val="100000"/>
              </a:lnSpc>
              <a:spcBef>
                <a:spcPts val="90"/>
              </a:spcBef>
            </a:pP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整合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11109197" y="4409694"/>
            <a:ext cx="482600" cy="76200"/>
          </a:xfrm>
          <a:custGeom>
            <a:rect l="l" t="t" r="r" b="b"/>
            <a:pathLst>
              <a:path w="482600" h="76200">
                <a:moveTo>
                  <a:pt x="406019" y="0"/>
                </a:moveTo>
                <a:lnTo>
                  <a:pt x="406019" y="76199"/>
                </a:lnTo>
                <a:lnTo>
                  <a:pt x="456819" y="50799"/>
                </a:lnTo>
                <a:lnTo>
                  <a:pt x="418719" y="50799"/>
                </a:lnTo>
                <a:lnTo>
                  <a:pt x="418719" y="25399"/>
                </a:lnTo>
                <a:lnTo>
                  <a:pt x="456819" y="25399"/>
                </a:lnTo>
                <a:lnTo>
                  <a:pt x="406019" y="0"/>
                </a:lnTo>
                <a:close/>
              </a:path>
              <a:path w="482600" h="76200">
                <a:moveTo>
                  <a:pt x="406019" y="25399"/>
                </a:moveTo>
                <a:lnTo>
                  <a:pt x="0" y="25399"/>
                </a:lnTo>
                <a:lnTo>
                  <a:pt x="0" y="50799"/>
                </a:lnTo>
                <a:lnTo>
                  <a:pt x="406019" y="50799"/>
                </a:lnTo>
                <a:lnTo>
                  <a:pt x="406019" y="25399"/>
                </a:lnTo>
                <a:close/>
              </a:path>
              <a:path w="482600" h="76200">
                <a:moveTo>
                  <a:pt x="456819" y="25399"/>
                </a:moveTo>
                <a:lnTo>
                  <a:pt x="418719" y="25399"/>
                </a:lnTo>
                <a:lnTo>
                  <a:pt x="418719" y="50799"/>
                </a:lnTo>
                <a:lnTo>
                  <a:pt x="456819" y="50799"/>
                </a:lnTo>
                <a:lnTo>
                  <a:pt x="482219" y="38099"/>
                </a:lnTo>
                <a:lnTo>
                  <a:pt x="456819" y="25399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10097516" y="3878707"/>
            <a:ext cx="483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375D89"/>
                </a:solidFill>
                <a:latin typeface="宋体"/>
                <a:cs typeface="宋体"/>
              </a:rPr>
              <a:t>输出端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476743" y="5707379"/>
            <a:ext cx="802005" cy="200025"/>
          </a:xfrm>
          <a:prstGeom prst="rect">
            <a:avLst/>
          </a:prstGeom>
          <a:solidFill>
            <a:srgbClr val="92CDDD"/>
          </a:solidFill>
        </p:spPr>
        <p:txBody>
          <a:bodyPr vert="horz" wrap="square" lIns="0" tIns="13335" rIns="0" bIns="0" rtlCol="0">
            <a:spAutoFit/>
          </a:bodyPr>
          <a:lstStyle/>
          <a:p>
            <a:pPr marL="248285">
              <a:lnSpc>
                <a:spcPct val="100000"/>
              </a:lnSpc>
              <a:spcBef>
                <a:spcPts val="105"/>
              </a:spcBef>
            </a:pP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图片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476743" y="6063996"/>
            <a:ext cx="802005" cy="177165"/>
          </a:xfrm>
          <a:prstGeom prst="rect">
            <a:avLst/>
          </a:prstGeom>
          <a:solidFill>
            <a:srgbClr val="D99593"/>
          </a:solidFill>
        </p:spPr>
        <p:txBody>
          <a:bodyPr vert="horz" wrap="square" lIns="0" tIns="3175" rIns="0" bIns="0" rtlCol="0">
            <a:spAutoFit/>
          </a:bodyPr>
          <a:lstStyle/>
          <a:p>
            <a:pPr marL="248285">
              <a:lnSpc>
                <a:spcPts val="1370"/>
              </a:lnSpc>
              <a:spcBef>
                <a:spcPts val="25"/>
              </a:spcBef>
            </a:pP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视频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476743" y="5355335"/>
            <a:ext cx="802005" cy="193675"/>
          </a:xfrm>
          <a:prstGeom prst="rect">
            <a:avLst/>
          </a:prstGeom>
          <a:solidFill>
            <a:srgbClr val="B3A1C6"/>
          </a:solidFill>
        </p:spPr>
        <p:txBody>
          <a:bodyPr vert="horz" wrap="square" lIns="0" tIns="10795" rIns="0" bIns="0" rtlCol="0">
            <a:spAutoFit/>
          </a:bodyPr>
          <a:lstStyle/>
          <a:p>
            <a:pPr marL="248285">
              <a:lnSpc>
                <a:spcPts val="1435"/>
              </a:lnSpc>
              <a:spcBef>
                <a:spcPts val="85"/>
              </a:spcBef>
            </a:pP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文本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8279130" y="5415534"/>
            <a:ext cx="482600" cy="76200"/>
          </a:xfrm>
          <a:custGeom>
            <a:rect l="l" t="t" r="r" b="b"/>
            <a:pathLst>
              <a:path w="482600" h="76200">
                <a:moveTo>
                  <a:pt x="406019" y="0"/>
                </a:moveTo>
                <a:lnTo>
                  <a:pt x="406019" y="76199"/>
                </a:lnTo>
                <a:lnTo>
                  <a:pt x="456819" y="50799"/>
                </a:lnTo>
                <a:lnTo>
                  <a:pt x="418719" y="50799"/>
                </a:lnTo>
                <a:lnTo>
                  <a:pt x="418719" y="25399"/>
                </a:lnTo>
                <a:lnTo>
                  <a:pt x="456819" y="25399"/>
                </a:lnTo>
                <a:lnTo>
                  <a:pt x="406019" y="0"/>
                </a:lnTo>
                <a:close/>
              </a:path>
              <a:path w="482600" h="76200">
                <a:moveTo>
                  <a:pt x="406019" y="25399"/>
                </a:moveTo>
                <a:lnTo>
                  <a:pt x="0" y="25399"/>
                </a:lnTo>
                <a:lnTo>
                  <a:pt x="0" y="50799"/>
                </a:lnTo>
                <a:lnTo>
                  <a:pt x="406019" y="50799"/>
                </a:lnTo>
                <a:lnTo>
                  <a:pt x="406019" y="25399"/>
                </a:lnTo>
                <a:close/>
              </a:path>
              <a:path w="482600" h="76200">
                <a:moveTo>
                  <a:pt x="456819" y="25399"/>
                </a:moveTo>
                <a:lnTo>
                  <a:pt x="418719" y="25399"/>
                </a:lnTo>
                <a:lnTo>
                  <a:pt x="418719" y="50799"/>
                </a:lnTo>
                <a:lnTo>
                  <a:pt x="456819" y="50799"/>
                </a:lnTo>
                <a:lnTo>
                  <a:pt x="482219" y="38099"/>
                </a:lnTo>
                <a:lnTo>
                  <a:pt x="456819" y="25399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8279130" y="5767578"/>
            <a:ext cx="482600" cy="76200"/>
          </a:xfrm>
          <a:custGeom>
            <a:rect l="l" t="t" r="r" b="b"/>
            <a:pathLst>
              <a:path w="482600" h="76200">
                <a:moveTo>
                  <a:pt x="406019" y="0"/>
                </a:moveTo>
                <a:lnTo>
                  <a:pt x="406019" y="76200"/>
                </a:lnTo>
                <a:lnTo>
                  <a:pt x="456819" y="50800"/>
                </a:lnTo>
                <a:lnTo>
                  <a:pt x="418719" y="50800"/>
                </a:lnTo>
                <a:lnTo>
                  <a:pt x="418719" y="25400"/>
                </a:lnTo>
                <a:lnTo>
                  <a:pt x="456819" y="25400"/>
                </a:lnTo>
                <a:lnTo>
                  <a:pt x="406019" y="0"/>
                </a:lnTo>
                <a:close/>
              </a:path>
              <a:path w="482600" h="76200">
                <a:moveTo>
                  <a:pt x="406019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406019" y="50800"/>
                </a:lnTo>
                <a:lnTo>
                  <a:pt x="406019" y="25400"/>
                </a:lnTo>
                <a:close/>
              </a:path>
              <a:path w="482600" h="76200">
                <a:moveTo>
                  <a:pt x="456819" y="25400"/>
                </a:moveTo>
                <a:lnTo>
                  <a:pt x="418719" y="25400"/>
                </a:lnTo>
                <a:lnTo>
                  <a:pt x="418719" y="50800"/>
                </a:lnTo>
                <a:lnTo>
                  <a:pt x="456819" y="50800"/>
                </a:lnTo>
                <a:lnTo>
                  <a:pt x="482219" y="38100"/>
                </a:lnTo>
                <a:lnTo>
                  <a:pt x="456819" y="25400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8279130" y="6115050"/>
            <a:ext cx="482600" cy="76200"/>
          </a:xfrm>
          <a:custGeom>
            <a:rect l="l" t="t" r="r" b="b"/>
            <a:pathLst>
              <a:path w="482600" h="76200">
                <a:moveTo>
                  <a:pt x="406019" y="0"/>
                </a:moveTo>
                <a:lnTo>
                  <a:pt x="406019" y="76200"/>
                </a:lnTo>
                <a:lnTo>
                  <a:pt x="456819" y="50800"/>
                </a:lnTo>
                <a:lnTo>
                  <a:pt x="418719" y="50800"/>
                </a:lnTo>
                <a:lnTo>
                  <a:pt x="418719" y="25400"/>
                </a:lnTo>
                <a:lnTo>
                  <a:pt x="456819" y="25400"/>
                </a:lnTo>
                <a:lnTo>
                  <a:pt x="406019" y="0"/>
                </a:lnTo>
                <a:close/>
              </a:path>
              <a:path w="482600" h="76200">
                <a:moveTo>
                  <a:pt x="406019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406019" y="50800"/>
                </a:lnTo>
                <a:lnTo>
                  <a:pt x="406019" y="25400"/>
                </a:lnTo>
                <a:close/>
              </a:path>
              <a:path w="482600" h="76200">
                <a:moveTo>
                  <a:pt x="456819" y="25400"/>
                </a:moveTo>
                <a:lnTo>
                  <a:pt x="418719" y="25400"/>
                </a:lnTo>
                <a:lnTo>
                  <a:pt x="418719" y="50800"/>
                </a:lnTo>
                <a:lnTo>
                  <a:pt x="456819" y="50800"/>
                </a:lnTo>
                <a:lnTo>
                  <a:pt x="482219" y="38100"/>
                </a:lnTo>
                <a:lnTo>
                  <a:pt x="456819" y="25400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9972293" y="5767578"/>
            <a:ext cx="482600" cy="76200"/>
          </a:xfrm>
          <a:custGeom>
            <a:rect l="l" t="t" r="r" b="b"/>
            <a:pathLst>
              <a:path w="482600" h="76200">
                <a:moveTo>
                  <a:pt x="406019" y="0"/>
                </a:moveTo>
                <a:lnTo>
                  <a:pt x="406019" y="76200"/>
                </a:lnTo>
                <a:lnTo>
                  <a:pt x="456819" y="50800"/>
                </a:lnTo>
                <a:lnTo>
                  <a:pt x="418719" y="50800"/>
                </a:lnTo>
                <a:lnTo>
                  <a:pt x="418719" y="25400"/>
                </a:lnTo>
                <a:lnTo>
                  <a:pt x="456819" y="25400"/>
                </a:lnTo>
                <a:lnTo>
                  <a:pt x="406019" y="0"/>
                </a:lnTo>
                <a:close/>
              </a:path>
              <a:path w="482600" h="76200">
                <a:moveTo>
                  <a:pt x="406019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406019" y="50800"/>
                </a:lnTo>
                <a:lnTo>
                  <a:pt x="406019" y="25400"/>
                </a:lnTo>
                <a:close/>
              </a:path>
              <a:path w="482600" h="76200">
                <a:moveTo>
                  <a:pt x="456819" y="25400"/>
                </a:moveTo>
                <a:lnTo>
                  <a:pt x="418719" y="25400"/>
                </a:lnTo>
                <a:lnTo>
                  <a:pt x="418719" y="50800"/>
                </a:lnTo>
                <a:lnTo>
                  <a:pt x="456819" y="50800"/>
                </a:lnTo>
                <a:lnTo>
                  <a:pt x="482219" y="38100"/>
                </a:lnTo>
                <a:lnTo>
                  <a:pt x="456819" y="25400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8759952" y="5366003"/>
            <a:ext cx="1211580" cy="883919"/>
          </a:xfrm>
          <a:prstGeom prst="rect">
            <a:avLst/>
          </a:prstGeom>
          <a:solidFill>
            <a:srgbClr val="4F81BC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225425">
              <a:lnSpc>
                <a:spcPct val="100000"/>
              </a:lnSpc>
            </a:pP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多模态模型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0051160" y="5526125"/>
            <a:ext cx="483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375D89"/>
                </a:solidFill>
                <a:latin typeface="宋体"/>
                <a:cs typeface="宋体"/>
              </a:rPr>
              <a:t>输出端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184654" y="3589401"/>
            <a:ext cx="233616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>
                <a:latin typeface="楷体"/>
                <a:cs typeface="楷体"/>
              </a:rPr>
              <a:t>表：主</a:t>
            </a:r>
            <a:r>
              <a:rPr sz="1400" b="1" spc="-20">
                <a:latin typeface="楷体"/>
                <a:cs typeface="楷体"/>
              </a:rPr>
              <a:t>要</a:t>
            </a:r>
            <a:r>
              <a:rPr sz="1400" b="1" spc="-5">
                <a:latin typeface="楷体"/>
                <a:cs typeface="楷体"/>
              </a:rPr>
              <a:t>的多</a:t>
            </a:r>
            <a:r>
              <a:rPr sz="1400" b="1" spc="-20">
                <a:latin typeface="楷体"/>
                <a:cs typeface="楷体"/>
              </a:rPr>
              <a:t>模</a:t>
            </a:r>
            <a:r>
              <a:rPr sz="1400" b="1" spc="-15">
                <a:latin typeface="楷体"/>
                <a:cs typeface="楷体"/>
              </a:rPr>
              <a:t>态</a:t>
            </a:r>
            <a:r>
              <a:rPr sz="1400" b="1" spc="-5">
                <a:latin typeface="楷体"/>
                <a:cs typeface="楷体"/>
              </a:rPr>
              <a:t>大模型</a:t>
            </a:r>
            <a:r>
              <a:rPr sz="1400" b="1" spc="-20">
                <a:latin typeface="楷体"/>
                <a:cs typeface="楷体"/>
              </a:rPr>
              <a:t>类型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479918" y="3576954"/>
            <a:ext cx="375983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>
                <a:latin typeface="楷体"/>
                <a:cs typeface="楷体"/>
              </a:rPr>
              <a:t>图：相</a:t>
            </a:r>
            <a:r>
              <a:rPr sz="1400" b="1" spc="-20">
                <a:latin typeface="楷体"/>
                <a:cs typeface="楷体"/>
              </a:rPr>
              <a:t>比</a:t>
            </a:r>
            <a:r>
              <a:rPr sz="1400" b="1" spc="-5">
                <a:latin typeface="楷体"/>
                <a:cs typeface="楷体"/>
              </a:rPr>
              <a:t>单模</a:t>
            </a:r>
            <a:r>
              <a:rPr sz="1400" b="1" spc="-20">
                <a:latin typeface="楷体"/>
                <a:cs typeface="楷体"/>
              </a:rPr>
              <a:t>态</a:t>
            </a:r>
            <a:r>
              <a:rPr sz="1400" b="1" spc="-15">
                <a:latin typeface="楷体"/>
                <a:cs typeface="楷体"/>
              </a:rPr>
              <a:t>，</a:t>
            </a:r>
            <a:r>
              <a:rPr sz="1400" b="1" spc="-5">
                <a:latin typeface="楷体"/>
                <a:cs typeface="楷体"/>
              </a:rPr>
              <a:t>支持多</a:t>
            </a:r>
            <a:r>
              <a:rPr sz="1400" b="1" spc="-20">
                <a:latin typeface="楷体"/>
                <a:cs typeface="楷体"/>
              </a:rPr>
              <a:t>模</a:t>
            </a:r>
            <a:r>
              <a:rPr sz="1400" b="1" spc="-5">
                <a:latin typeface="楷体"/>
                <a:cs typeface="楷体"/>
              </a:rPr>
              <a:t>态的</a:t>
            </a:r>
            <a:r>
              <a:rPr sz="1400" b="1" spc="-20">
                <a:latin typeface="楷体"/>
                <a:cs typeface="楷体"/>
              </a:rPr>
              <a:t>输出</a:t>
            </a:r>
            <a:r>
              <a:rPr sz="1400" b="1" spc="-5">
                <a:latin typeface="楷体"/>
                <a:cs typeface="楷体"/>
              </a:rPr>
              <a:t>更方便</a:t>
            </a:r>
            <a:r>
              <a:rPr sz="1400" b="1" spc="-20">
                <a:latin typeface="楷体"/>
                <a:cs typeface="楷体"/>
              </a:rPr>
              <a:t>实</a:t>
            </a:r>
            <a:r>
              <a:rPr sz="1400" b="1" spc="-5">
                <a:latin typeface="楷体"/>
                <a:cs typeface="楷体"/>
              </a:rPr>
              <a:t>用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1726671" y="6657238"/>
            <a:ext cx="9588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Times New Roman"/>
                <a:cs typeface="Times New Roman"/>
              </a:rPr>
              <a:t>1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67868" y="6603492"/>
            <a:ext cx="203327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650" spc="-135" baseline="-17676">
                <a:latin typeface="楷体"/>
                <a:cs typeface="楷体"/>
              </a:rPr>
              <a:t>资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56</a:t>
            </a:r>
            <a:r>
              <a:rPr sz="1650" spc="-1650" baseline="-17676">
                <a:latin typeface="楷体"/>
                <a:cs typeface="楷体"/>
              </a:rPr>
              <a:t>料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523876/28022/20231218</a:t>
            </a:r>
            <a:r>
              <a:rPr sz="100">
                <a:solidFill>
                  <a:srgbClr val="FFFFFF"/>
                </a:solidFill>
                <a:latin typeface="Book Antiqua"/>
                <a:cs typeface="Book Antiqua"/>
              </a:rPr>
              <a:t> </a:t>
            </a:r>
            <a:r>
              <a:rPr sz="100" spc="-15">
                <a:solidFill>
                  <a:srgbClr val="FFFFFF"/>
                </a:solidFill>
                <a:latin typeface="Book Antiqua"/>
                <a:cs typeface="Book Antiqua"/>
              </a:rPr>
              <a:t>20:15</a:t>
            </a:r>
            <a:r>
              <a:rPr sz="1650" baseline="-17676">
                <a:latin typeface="楷体"/>
                <a:cs typeface="楷体"/>
              </a:rPr>
              <a:t>来</a:t>
            </a:r>
            <a:r>
              <a:rPr sz="1650" spc="-22" baseline="-17676">
                <a:latin typeface="楷体"/>
                <a:cs typeface="楷体"/>
              </a:rPr>
              <a:t>源</a:t>
            </a:r>
            <a:r>
              <a:rPr sz="1650" baseline="-17676">
                <a:latin typeface="楷体"/>
                <a:cs typeface="楷体"/>
              </a:rPr>
              <a:t>：东</a:t>
            </a:r>
            <a:r>
              <a:rPr sz="1650" spc="-22" baseline="-17676">
                <a:latin typeface="楷体"/>
                <a:cs typeface="楷体"/>
              </a:rPr>
              <a:t>吴</a:t>
            </a:r>
            <a:r>
              <a:rPr sz="1650" baseline="-17676">
                <a:latin typeface="楷体"/>
                <a:cs typeface="楷体"/>
              </a:rPr>
              <a:t>证券</a:t>
            </a:r>
            <a:r>
              <a:rPr sz="1650" spc="-22" baseline="-17676">
                <a:latin typeface="楷体"/>
                <a:cs typeface="楷体"/>
              </a:rPr>
              <a:t>研究</a:t>
            </a:r>
            <a:r>
              <a:rPr sz="1650" baseline="-17676">
                <a:latin typeface="楷体"/>
                <a:cs typeface="楷体"/>
              </a:rPr>
              <a:t>所整理</a:t>
            </a:r>
            <a:endParaRPr sz="1650" baseline="-17676">
              <a:latin typeface="楷体"/>
              <a:cs typeface="楷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1192" y="230885"/>
            <a:ext cx="37045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1.2</a:t>
            </a:r>
            <a:r>
              <a:rPr sz="2400" spc="-70"/>
              <a:t> </a:t>
            </a:r>
            <a:r>
              <a:rPr sz="2400"/>
              <a:t>多模态大模型框架概览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913891" y="6645656"/>
            <a:ext cx="15621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5">
                <a:latin typeface="楷体"/>
                <a:cs typeface="楷体"/>
              </a:rPr>
              <a:t>源</a:t>
            </a:r>
            <a:r>
              <a:rPr sz="1100">
                <a:latin typeface="楷体"/>
                <a:cs typeface="楷体"/>
              </a:rPr>
              <a:t>：东</a:t>
            </a:r>
            <a:r>
              <a:rPr sz="1100" spc="-15">
                <a:latin typeface="楷体"/>
                <a:cs typeface="楷体"/>
              </a:rPr>
              <a:t>吴</a:t>
            </a:r>
            <a:r>
              <a:rPr sz="1100">
                <a:latin typeface="楷体"/>
                <a:cs typeface="楷体"/>
              </a:rPr>
              <a:t>证券</a:t>
            </a:r>
            <a:r>
              <a:rPr sz="1100" spc="-15">
                <a:latin typeface="楷体"/>
                <a:cs typeface="楷体"/>
              </a:rPr>
              <a:t>研究</a:t>
            </a:r>
            <a:r>
              <a:rPr sz="1100">
                <a:latin typeface="楷体"/>
                <a:cs typeface="楷体"/>
              </a:rPr>
              <a:t>所整理</a:t>
            </a:r>
            <a:endParaRPr sz="1100">
              <a:latin typeface="楷体"/>
              <a:cs typeface="楷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935223" y="4459223"/>
            <a:ext cx="3400425" cy="547370"/>
          </a:xfrm>
          <a:prstGeom prst="rect">
            <a:avLst/>
          </a:prstGeom>
          <a:solidFill>
            <a:srgbClr val="375F92"/>
          </a:solidFill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" algn="ctr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多模态</a:t>
            </a:r>
            <a:r>
              <a:rPr sz="1400" spc="-15">
                <a:solidFill>
                  <a:srgbClr val="FFFFFF"/>
                </a:solidFill>
                <a:latin typeface="宋体"/>
                <a:cs typeface="宋体"/>
              </a:rPr>
              <a:t>模</a:t>
            </a: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型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22909" y="3377946"/>
            <a:ext cx="6937375" cy="326390"/>
          </a:xfrm>
          <a:prstGeom prst="rect">
            <a:avLst/>
          </a:prstGeom>
          <a:ln w="25400">
            <a:solidFill>
              <a:srgbClr val="385D89"/>
            </a:solidFill>
          </a:ln>
        </p:spPr>
        <p:txBody>
          <a:bodyPr vert="horz" wrap="square" lIns="0" tIns="61594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484"/>
              </a:spcBef>
            </a:pPr>
            <a:r>
              <a:rPr sz="1400" spc="5">
                <a:latin typeface="宋体"/>
                <a:cs typeface="宋体"/>
              </a:rPr>
              <a:t>数</a:t>
            </a:r>
            <a:r>
              <a:rPr sz="1400">
                <a:latin typeface="宋体"/>
                <a:cs typeface="宋体"/>
              </a:rPr>
              <a:t>据</a:t>
            </a:r>
            <a:r>
              <a:rPr sz="1400" spc="5">
                <a:latin typeface="宋体"/>
                <a:cs typeface="宋体"/>
              </a:rPr>
              <a:t>清</a:t>
            </a:r>
            <a:r>
              <a:rPr sz="1400" spc="-15">
                <a:latin typeface="宋体"/>
                <a:cs typeface="宋体"/>
              </a:rPr>
              <a:t>洗</a:t>
            </a:r>
            <a:r>
              <a:rPr sz="1400" spc="5">
                <a:latin typeface="宋体"/>
                <a:cs typeface="宋体"/>
              </a:rPr>
              <a:t>（</a:t>
            </a:r>
            <a:r>
              <a:rPr sz="1400">
                <a:latin typeface="宋体"/>
                <a:cs typeface="宋体"/>
              </a:rPr>
              <a:t>提</a:t>
            </a:r>
            <a:r>
              <a:rPr sz="1400" spc="-10">
                <a:latin typeface="宋体"/>
                <a:cs typeface="宋体"/>
              </a:rPr>
              <a:t>高数</a:t>
            </a:r>
            <a:r>
              <a:rPr sz="1400" spc="5">
                <a:latin typeface="宋体"/>
                <a:cs typeface="宋体"/>
              </a:rPr>
              <a:t>据</a:t>
            </a:r>
            <a:r>
              <a:rPr sz="1400">
                <a:latin typeface="宋体"/>
                <a:cs typeface="宋体"/>
              </a:rPr>
              <a:t>质</a:t>
            </a:r>
            <a:r>
              <a:rPr sz="1400" spc="5">
                <a:latin typeface="宋体"/>
                <a:cs typeface="宋体"/>
              </a:rPr>
              <a:t>量</a:t>
            </a:r>
            <a:r>
              <a:rPr sz="1400" spc="-5">
                <a:latin typeface="宋体"/>
                <a:cs typeface="宋体"/>
              </a:rPr>
              <a:t>），</a:t>
            </a:r>
            <a:r>
              <a:rPr sz="1400">
                <a:latin typeface="宋体"/>
                <a:cs typeface="宋体"/>
              </a:rPr>
              <a:t>数</a:t>
            </a:r>
            <a:r>
              <a:rPr sz="1400" spc="-10">
                <a:latin typeface="宋体"/>
                <a:cs typeface="宋体"/>
              </a:rPr>
              <a:t>据标</a:t>
            </a:r>
            <a:r>
              <a:rPr sz="1400" spc="5">
                <a:latin typeface="宋体"/>
                <a:cs typeface="宋体"/>
              </a:rPr>
              <a:t>注</a:t>
            </a:r>
            <a:r>
              <a:rPr sz="1400">
                <a:latin typeface="宋体"/>
                <a:cs typeface="宋体"/>
              </a:rPr>
              <a:t>和</a:t>
            </a:r>
            <a:r>
              <a:rPr sz="1400" spc="5">
                <a:latin typeface="宋体"/>
                <a:cs typeface="宋体"/>
              </a:rPr>
              <a:t>评估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92684" y="1040498"/>
            <a:ext cx="10125075" cy="1543050"/>
          </a:xfrm>
          <a:prstGeom prst="rect">
            <a:avLst/>
          </a:prstGeom>
        </p:spPr>
        <p:txBody>
          <a:bodyPr vert="horz" wrap="square" lIns="0" tIns="12192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60"/>
              </a:spcBef>
              <a:buFont typeface="Wingdings"/>
              <a:buChar char="◼"/>
              <a:tabLst>
                <a:tab pos="354965"/>
                <a:tab pos="355600"/>
              </a:tabLst>
            </a:pPr>
            <a:r>
              <a:rPr sz="1600" b="1" spc="5">
                <a:latin typeface="楷体"/>
                <a:cs typeface="楷体"/>
              </a:rPr>
              <a:t>数</a:t>
            </a:r>
            <a:r>
              <a:rPr sz="1600" b="1" spc="-5">
                <a:latin typeface="楷体"/>
                <a:cs typeface="楷体"/>
              </a:rPr>
              <a:t>据：</a:t>
            </a:r>
            <a:r>
              <a:rPr sz="1600" spc="5">
                <a:latin typeface="楷体"/>
                <a:cs typeface="楷体"/>
              </a:rPr>
              <a:t>文</a:t>
            </a:r>
            <a:r>
              <a:rPr sz="1600" spc="-5">
                <a:latin typeface="楷体"/>
                <a:cs typeface="楷体"/>
              </a:rPr>
              <a:t>本、视</a:t>
            </a:r>
            <a:r>
              <a:rPr sz="1600" spc="5">
                <a:latin typeface="楷体"/>
                <a:cs typeface="楷体"/>
              </a:rPr>
              <a:t>觉</a:t>
            </a:r>
            <a:r>
              <a:rPr sz="1600" spc="-5">
                <a:latin typeface="楷体"/>
                <a:cs typeface="楷体"/>
              </a:rPr>
              <a:t>、声</a:t>
            </a:r>
            <a:r>
              <a:rPr sz="1600" spc="5">
                <a:latin typeface="楷体"/>
                <a:cs typeface="楷体"/>
              </a:rPr>
              <a:t>音</a:t>
            </a:r>
            <a:r>
              <a:rPr sz="1600" spc="-5">
                <a:latin typeface="楷体"/>
                <a:cs typeface="楷体"/>
              </a:rPr>
              <a:t>、触觉</a:t>
            </a:r>
            <a:r>
              <a:rPr sz="1600" spc="5">
                <a:latin typeface="楷体"/>
                <a:cs typeface="楷体"/>
              </a:rPr>
              <a:t>、</a:t>
            </a:r>
            <a:r>
              <a:rPr sz="1600" spc="-5">
                <a:latin typeface="楷体"/>
                <a:cs typeface="楷体"/>
              </a:rPr>
              <a:t>气味</a:t>
            </a:r>
            <a:r>
              <a:rPr sz="1600" spc="5">
                <a:latin typeface="楷体"/>
                <a:cs typeface="楷体"/>
              </a:rPr>
              <a:t>等</a:t>
            </a:r>
            <a:r>
              <a:rPr sz="1600" spc="-5">
                <a:latin typeface="楷体"/>
                <a:cs typeface="楷体"/>
              </a:rPr>
              <a:t>。</a:t>
            </a:r>
            <a:endParaRPr sz="1600">
              <a:latin typeface="楷体"/>
              <a:cs typeface="楷体"/>
            </a:endParaRPr>
          </a:p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Wingdings"/>
              <a:buChar char="◼"/>
              <a:tabLst>
                <a:tab pos="354965"/>
                <a:tab pos="355600"/>
              </a:tabLst>
            </a:pPr>
            <a:r>
              <a:rPr sz="1600" b="1" spc="10">
                <a:latin typeface="楷体"/>
                <a:cs typeface="楷体"/>
              </a:rPr>
              <a:t>算</a:t>
            </a:r>
            <a:r>
              <a:rPr sz="1600" b="1" spc="-5">
                <a:latin typeface="楷体"/>
                <a:cs typeface="楷体"/>
              </a:rPr>
              <a:t>法</a:t>
            </a:r>
            <a:r>
              <a:rPr sz="1600" b="1">
                <a:latin typeface="楷体"/>
                <a:cs typeface="楷体"/>
              </a:rPr>
              <a:t>：</a:t>
            </a:r>
            <a:r>
              <a:rPr sz="1600">
                <a:latin typeface="楷体"/>
                <a:cs typeface="楷体"/>
              </a:rPr>
              <a:t>通</a:t>
            </a:r>
            <a:r>
              <a:rPr sz="1600" spc="-10">
                <a:latin typeface="楷体"/>
                <a:cs typeface="楷体"/>
              </a:rPr>
              <a:t>过</a:t>
            </a:r>
            <a:r>
              <a:rPr sz="1600" spc="-5">
                <a:latin typeface="楷体"/>
                <a:cs typeface="楷体"/>
              </a:rPr>
              <a:t>多</a:t>
            </a:r>
            <a:r>
              <a:rPr sz="1600" spc="-10">
                <a:latin typeface="楷体"/>
                <a:cs typeface="楷体"/>
              </a:rPr>
              <a:t>模</a:t>
            </a:r>
            <a:r>
              <a:rPr sz="1600">
                <a:latin typeface="楷体"/>
                <a:cs typeface="楷体"/>
              </a:rPr>
              <a:t>态</a:t>
            </a:r>
            <a:r>
              <a:rPr sz="1600" spc="-5">
                <a:latin typeface="楷体"/>
                <a:cs typeface="楷体"/>
              </a:rPr>
              <a:t>统</a:t>
            </a:r>
            <a:r>
              <a:rPr sz="1600" spc="-10">
                <a:latin typeface="楷体"/>
                <a:cs typeface="楷体"/>
              </a:rPr>
              <a:t>一</a:t>
            </a:r>
            <a:r>
              <a:rPr sz="1600">
                <a:latin typeface="楷体"/>
                <a:cs typeface="楷体"/>
              </a:rPr>
              <a:t>建</a:t>
            </a:r>
            <a:r>
              <a:rPr sz="1600" spc="-10">
                <a:latin typeface="楷体"/>
                <a:cs typeface="楷体"/>
              </a:rPr>
              <a:t>模，增</a:t>
            </a:r>
            <a:r>
              <a:rPr sz="1600">
                <a:latin typeface="楷体"/>
                <a:cs typeface="楷体"/>
              </a:rPr>
              <a:t>强</a:t>
            </a:r>
            <a:r>
              <a:rPr sz="1600" spc="-5">
                <a:latin typeface="楷体"/>
                <a:cs typeface="楷体"/>
              </a:rPr>
              <a:t>模</a:t>
            </a:r>
            <a:r>
              <a:rPr sz="1600" spc="-10">
                <a:latin typeface="楷体"/>
                <a:cs typeface="楷体"/>
              </a:rPr>
              <a:t>型</a:t>
            </a:r>
            <a:r>
              <a:rPr sz="1600">
                <a:latin typeface="楷体"/>
                <a:cs typeface="楷体"/>
              </a:rPr>
              <a:t>的</a:t>
            </a:r>
            <a:r>
              <a:rPr sz="1600" spc="-5">
                <a:latin typeface="楷体"/>
                <a:cs typeface="楷体"/>
              </a:rPr>
              <a:t>跨</a:t>
            </a:r>
            <a:r>
              <a:rPr sz="1600" spc="-10">
                <a:latin typeface="楷体"/>
                <a:cs typeface="楷体"/>
              </a:rPr>
              <a:t>模</a:t>
            </a:r>
            <a:r>
              <a:rPr sz="1600" spc="-5">
                <a:latin typeface="楷体"/>
                <a:cs typeface="楷体"/>
              </a:rPr>
              <a:t>态</a:t>
            </a:r>
            <a:r>
              <a:rPr sz="1600">
                <a:latin typeface="楷体"/>
                <a:cs typeface="楷体"/>
              </a:rPr>
              <a:t>语</a:t>
            </a:r>
            <a:r>
              <a:rPr sz="1600" spc="-5">
                <a:latin typeface="楷体"/>
                <a:cs typeface="楷体"/>
              </a:rPr>
              <a:t>义</a:t>
            </a:r>
            <a:r>
              <a:rPr sz="1600" spc="-10">
                <a:latin typeface="楷体"/>
                <a:cs typeface="楷体"/>
              </a:rPr>
              <a:t>对</a:t>
            </a:r>
            <a:r>
              <a:rPr sz="1600">
                <a:latin typeface="楷体"/>
                <a:cs typeface="楷体"/>
              </a:rPr>
              <a:t>齐</a:t>
            </a:r>
            <a:r>
              <a:rPr sz="1600" spc="-5">
                <a:latin typeface="楷体"/>
                <a:cs typeface="楷体"/>
              </a:rPr>
              <a:t>能力</a:t>
            </a:r>
            <a:r>
              <a:rPr sz="1600" spc="-10">
                <a:latin typeface="楷体"/>
                <a:cs typeface="楷体"/>
              </a:rPr>
              <a:t>，</a:t>
            </a:r>
            <a:r>
              <a:rPr sz="1600">
                <a:latin typeface="楷体"/>
                <a:cs typeface="楷体"/>
              </a:rPr>
              <a:t>打</a:t>
            </a:r>
            <a:r>
              <a:rPr sz="1600" spc="-5">
                <a:latin typeface="楷体"/>
                <a:cs typeface="楷体"/>
              </a:rPr>
              <a:t>通</a:t>
            </a:r>
            <a:r>
              <a:rPr sz="1600" spc="-10">
                <a:latin typeface="楷体"/>
                <a:cs typeface="楷体"/>
              </a:rPr>
              <a:t>各</a:t>
            </a:r>
            <a:r>
              <a:rPr sz="1600">
                <a:latin typeface="楷体"/>
                <a:cs typeface="楷体"/>
              </a:rPr>
              <a:t>模</a:t>
            </a:r>
            <a:r>
              <a:rPr sz="1600" spc="-5">
                <a:latin typeface="楷体"/>
                <a:cs typeface="楷体"/>
              </a:rPr>
              <a:t>态</a:t>
            </a:r>
            <a:r>
              <a:rPr sz="1600" spc="-10">
                <a:latin typeface="楷体"/>
                <a:cs typeface="楷体"/>
              </a:rPr>
              <a:t>之</a:t>
            </a:r>
            <a:r>
              <a:rPr sz="1600" spc="-5">
                <a:latin typeface="楷体"/>
                <a:cs typeface="楷体"/>
              </a:rPr>
              <a:t>间</a:t>
            </a:r>
            <a:r>
              <a:rPr sz="1600">
                <a:latin typeface="楷体"/>
                <a:cs typeface="楷体"/>
              </a:rPr>
              <a:t>的</a:t>
            </a:r>
            <a:r>
              <a:rPr sz="1600" spc="-5">
                <a:latin typeface="楷体"/>
                <a:cs typeface="楷体"/>
              </a:rPr>
              <a:t>关系</a:t>
            </a:r>
            <a:r>
              <a:rPr sz="1600">
                <a:latin typeface="楷体"/>
                <a:cs typeface="楷体"/>
              </a:rPr>
              <a:t>，</a:t>
            </a:r>
            <a:r>
              <a:rPr sz="1600" spc="-5">
                <a:latin typeface="楷体"/>
                <a:cs typeface="楷体"/>
              </a:rPr>
              <a:t>执</a:t>
            </a:r>
            <a:r>
              <a:rPr sz="1600" spc="-10">
                <a:latin typeface="楷体"/>
                <a:cs typeface="楷体"/>
              </a:rPr>
              <a:t>行</a:t>
            </a:r>
            <a:r>
              <a:rPr sz="1600" spc="-5">
                <a:latin typeface="楷体"/>
                <a:cs typeface="楷体"/>
              </a:rPr>
              <a:t>标</a:t>
            </a:r>
            <a:r>
              <a:rPr sz="1600">
                <a:latin typeface="楷体"/>
                <a:cs typeface="楷体"/>
              </a:rPr>
              <a:t>准</a:t>
            </a:r>
            <a:r>
              <a:rPr sz="1600" spc="-5">
                <a:latin typeface="楷体"/>
                <a:cs typeface="楷体"/>
              </a:rPr>
              <a:t>化</a:t>
            </a:r>
            <a:r>
              <a:rPr sz="1600" spc="-10">
                <a:latin typeface="楷体"/>
                <a:cs typeface="楷体"/>
              </a:rPr>
              <a:t>的</a:t>
            </a:r>
            <a:r>
              <a:rPr sz="1600">
                <a:latin typeface="楷体"/>
                <a:cs typeface="楷体"/>
              </a:rPr>
              <a:t>任</a:t>
            </a:r>
            <a:r>
              <a:rPr sz="1600" spc="-5">
                <a:latin typeface="楷体"/>
                <a:cs typeface="楷体"/>
              </a:rPr>
              <a:t>务。</a:t>
            </a:r>
            <a:endParaRPr sz="1600">
              <a:latin typeface="楷体"/>
              <a:cs typeface="楷体"/>
            </a:endParaRPr>
          </a:p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Wingdings"/>
              <a:buChar char="◼"/>
              <a:tabLst>
                <a:tab pos="354965"/>
                <a:tab pos="355600"/>
              </a:tabLst>
            </a:pPr>
            <a:r>
              <a:rPr sz="1600" b="1" spc="5">
                <a:latin typeface="楷体"/>
                <a:cs typeface="楷体"/>
              </a:rPr>
              <a:t>应</a:t>
            </a:r>
            <a:r>
              <a:rPr sz="1600" b="1" spc="-5">
                <a:latin typeface="楷体"/>
                <a:cs typeface="楷体"/>
              </a:rPr>
              <a:t>用：</a:t>
            </a:r>
            <a:r>
              <a:rPr sz="1600" spc="5">
                <a:latin typeface="楷体"/>
                <a:cs typeface="楷体"/>
              </a:rPr>
              <a:t>办</a:t>
            </a:r>
            <a:r>
              <a:rPr sz="1600" spc="-5">
                <a:latin typeface="楷体"/>
                <a:cs typeface="楷体"/>
              </a:rPr>
              <a:t>公、电</a:t>
            </a:r>
            <a:r>
              <a:rPr sz="1600" spc="5">
                <a:latin typeface="楷体"/>
                <a:cs typeface="楷体"/>
              </a:rPr>
              <a:t>商</a:t>
            </a:r>
            <a:r>
              <a:rPr sz="1600" spc="-5">
                <a:latin typeface="楷体"/>
                <a:cs typeface="楷体"/>
              </a:rPr>
              <a:t>、娱</a:t>
            </a:r>
            <a:r>
              <a:rPr sz="1600" spc="5">
                <a:latin typeface="楷体"/>
                <a:cs typeface="楷体"/>
              </a:rPr>
              <a:t>乐</a:t>
            </a:r>
            <a:r>
              <a:rPr sz="1600" spc="-5">
                <a:latin typeface="楷体"/>
                <a:cs typeface="楷体"/>
              </a:rPr>
              <a:t>、教育</a:t>
            </a:r>
            <a:r>
              <a:rPr sz="1600" spc="5">
                <a:latin typeface="楷体"/>
                <a:cs typeface="楷体"/>
              </a:rPr>
              <a:t>等</a:t>
            </a:r>
            <a:r>
              <a:rPr sz="1600" spc="-5">
                <a:latin typeface="楷体"/>
                <a:cs typeface="楷体"/>
              </a:rPr>
              <a:t>领域。</a:t>
            </a:r>
            <a:endParaRPr sz="1600">
              <a:latin typeface="楷体"/>
              <a:cs typeface="楷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300">
              <a:latin typeface="楷体"/>
              <a:cs typeface="楷体"/>
            </a:endParaRPr>
          </a:p>
          <a:p>
            <a:pPr marL="1104265" algn="ctr">
              <a:lnSpc>
                <a:spcPct val="100000"/>
              </a:lnSpc>
            </a:pPr>
            <a:r>
              <a:rPr sz="1600" b="1" spc="5">
                <a:latin typeface="楷体"/>
                <a:cs typeface="楷体"/>
              </a:rPr>
              <a:t>图</a:t>
            </a:r>
            <a:r>
              <a:rPr sz="1600" b="1" spc="-5">
                <a:latin typeface="楷体"/>
                <a:cs typeface="楷体"/>
              </a:rPr>
              <a:t>：多</a:t>
            </a:r>
            <a:r>
              <a:rPr sz="1600" b="1" spc="5">
                <a:latin typeface="楷体"/>
                <a:cs typeface="楷体"/>
              </a:rPr>
              <a:t>模</a:t>
            </a:r>
            <a:r>
              <a:rPr sz="1600" b="1" spc="-5">
                <a:latin typeface="楷体"/>
                <a:cs typeface="楷体"/>
              </a:rPr>
              <a:t>态</a:t>
            </a:r>
            <a:r>
              <a:rPr sz="1600" b="1" spc="5">
                <a:latin typeface="楷体"/>
                <a:cs typeface="楷体"/>
              </a:rPr>
              <a:t>大</a:t>
            </a:r>
            <a:r>
              <a:rPr sz="1600" b="1" spc="-5">
                <a:latin typeface="楷体"/>
                <a:cs typeface="楷体"/>
              </a:rPr>
              <a:t>模</a:t>
            </a:r>
            <a:r>
              <a:rPr sz="1600" b="1" spc="5">
                <a:latin typeface="楷体"/>
                <a:cs typeface="楷体"/>
              </a:rPr>
              <a:t>型</a:t>
            </a:r>
            <a:r>
              <a:rPr sz="1600" b="1" spc="-5">
                <a:latin typeface="楷体"/>
                <a:cs typeface="楷体"/>
              </a:rPr>
              <a:t>框</a:t>
            </a:r>
            <a:r>
              <a:rPr sz="1600" b="1" spc="-15">
                <a:latin typeface="楷体"/>
                <a:cs typeface="楷体"/>
              </a:rPr>
              <a:t>架</a:t>
            </a:r>
            <a:endParaRPr sz="1600">
              <a:latin typeface="楷体"/>
              <a:cs typeface="楷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5027" y="2801111"/>
            <a:ext cx="848994" cy="2609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29209" rIns="0" bIns="0" rtlCol="0">
            <a:spAutoFit/>
          </a:bodyPr>
          <a:lstStyle/>
          <a:p>
            <a:pPr marL="245745">
              <a:lnSpc>
                <a:spcPct val="100000"/>
              </a:lnSpc>
              <a:spcBef>
                <a:spcPts val="229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文本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51076" y="2801111"/>
            <a:ext cx="848994" cy="26860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33020" rIns="0" bIns="0" rtlCol="0">
            <a:spAutoFit/>
          </a:bodyPr>
          <a:lstStyle/>
          <a:p>
            <a:pPr marL="245745">
              <a:lnSpc>
                <a:spcPct val="100000"/>
              </a:lnSpc>
              <a:spcBef>
                <a:spcPts val="26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视觉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897123" y="2801111"/>
            <a:ext cx="848994" cy="2609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29209" rIns="0" bIns="0" rtlCol="0">
            <a:spAutoFit/>
          </a:bodyPr>
          <a:lstStyle/>
          <a:p>
            <a:pPr marL="245745">
              <a:lnSpc>
                <a:spcPct val="100000"/>
              </a:lnSpc>
              <a:spcBef>
                <a:spcPts val="229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声音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043171" y="2801111"/>
            <a:ext cx="848994" cy="2609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29209" rIns="0" bIns="0" rtlCol="0">
            <a:spAutoFit/>
          </a:bodyPr>
          <a:lstStyle/>
          <a:p>
            <a:pPr marL="246379">
              <a:lnSpc>
                <a:spcPct val="100000"/>
              </a:lnSpc>
              <a:spcBef>
                <a:spcPts val="229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触觉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189220" y="2801111"/>
            <a:ext cx="848994" cy="2609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29209" rIns="0" bIns="0" rtlCol="0">
            <a:spAutoFit/>
          </a:bodyPr>
          <a:lstStyle/>
          <a:p>
            <a:pPr marL="246379">
              <a:lnSpc>
                <a:spcPct val="100000"/>
              </a:lnSpc>
              <a:spcBef>
                <a:spcPts val="229"/>
              </a:spcBef>
            </a:pPr>
            <a:r>
              <a:rPr sz="1400" spc="5">
                <a:solidFill>
                  <a:srgbClr val="FFFFFF"/>
                </a:solidFill>
                <a:latin typeface="宋体"/>
                <a:cs typeface="宋体"/>
              </a:rPr>
              <a:t>气味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530210" y="2818257"/>
            <a:ext cx="7391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375D89"/>
                </a:solidFill>
                <a:latin typeface="宋体"/>
                <a:cs typeface="宋体"/>
              </a:rPr>
              <a:t>数据输入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992124" y="3061716"/>
            <a:ext cx="76200" cy="327025"/>
          </a:xfrm>
          <a:custGeom>
            <a:rect l="l" t="t" r="r" b="b"/>
            <a:pathLst>
              <a:path w="76200" h="327025">
                <a:moveTo>
                  <a:pt x="31750" y="250317"/>
                </a:moveTo>
                <a:lnTo>
                  <a:pt x="0" y="250317"/>
                </a:lnTo>
                <a:lnTo>
                  <a:pt x="38100" y="326517"/>
                </a:lnTo>
                <a:lnTo>
                  <a:pt x="69850" y="263017"/>
                </a:lnTo>
                <a:lnTo>
                  <a:pt x="31750" y="263017"/>
                </a:lnTo>
                <a:lnTo>
                  <a:pt x="31750" y="250317"/>
                </a:lnTo>
                <a:close/>
              </a:path>
              <a:path w="76200" h="327025">
                <a:moveTo>
                  <a:pt x="44450" y="0"/>
                </a:moveTo>
                <a:lnTo>
                  <a:pt x="31750" y="0"/>
                </a:lnTo>
                <a:lnTo>
                  <a:pt x="31750" y="263017"/>
                </a:lnTo>
                <a:lnTo>
                  <a:pt x="44450" y="263017"/>
                </a:lnTo>
                <a:lnTo>
                  <a:pt x="44450" y="0"/>
                </a:lnTo>
                <a:close/>
              </a:path>
              <a:path w="76200" h="327025">
                <a:moveTo>
                  <a:pt x="76200" y="250317"/>
                </a:moveTo>
                <a:lnTo>
                  <a:pt x="44450" y="250317"/>
                </a:lnTo>
                <a:lnTo>
                  <a:pt x="44450" y="263017"/>
                </a:lnTo>
                <a:lnTo>
                  <a:pt x="69850" y="263017"/>
                </a:lnTo>
                <a:lnTo>
                  <a:pt x="76200" y="250317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127504" y="3051048"/>
            <a:ext cx="76200" cy="327025"/>
          </a:xfrm>
          <a:custGeom>
            <a:rect l="l" t="t" r="r" b="b"/>
            <a:pathLst>
              <a:path w="76200" h="327025">
                <a:moveTo>
                  <a:pt x="31750" y="250316"/>
                </a:moveTo>
                <a:lnTo>
                  <a:pt x="0" y="250316"/>
                </a:lnTo>
                <a:lnTo>
                  <a:pt x="38100" y="326516"/>
                </a:lnTo>
                <a:lnTo>
                  <a:pt x="69850" y="263016"/>
                </a:lnTo>
                <a:lnTo>
                  <a:pt x="31750" y="263016"/>
                </a:lnTo>
                <a:lnTo>
                  <a:pt x="31750" y="250316"/>
                </a:lnTo>
                <a:close/>
              </a:path>
              <a:path w="76200" h="327025">
                <a:moveTo>
                  <a:pt x="44450" y="0"/>
                </a:moveTo>
                <a:lnTo>
                  <a:pt x="31750" y="0"/>
                </a:lnTo>
                <a:lnTo>
                  <a:pt x="31750" y="263016"/>
                </a:lnTo>
                <a:lnTo>
                  <a:pt x="44450" y="263016"/>
                </a:lnTo>
                <a:lnTo>
                  <a:pt x="44450" y="0"/>
                </a:lnTo>
                <a:close/>
              </a:path>
              <a:path w="76200" h="327025">
                <a:moveTo>
                  <a:pt x="76200" y="250316"/>
                </a:moveTo>
                <a:lnTo>
                  <a:pt x="44450" y="250316"/>
                </a:lnTo>
                <a:lnTo>
                  <a:pt x="44450" y="263016"/>
                </a:lnTo>
                <a:lnTo>
                  <a:pt x="69850" y="263016"/>
                </a:lnTo>
                <a:lnTo>
                  <a:pt x="76200" y="250316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291840" y="3051048"/>
            <a:ext cx="76200" cy="327025"/>
          </a:xfrm>
          <a:custGeom>
            <a:rect l="l" t="t" r="r" b="b"/>
            <a:pathLst>
              <a:path w="76200" h="327025">
                <a:moveTo>
                  <a:pt x="31750" y="250316"/>
                </a:moveTo>
                <a:lnTo>
                  <a:pt x="0" y="250316"/>
                </a:lnTo>
                <a:lnTo>
                  <a:pt x="38100" y="326516"/>
                </a:lnTo>
                <a:lnTo>
                  <a:pt x="69850" y="263016"/>
                </a:lnTo>
                <a:lnTo>
                  <a:pt x="31750" y="263016"/>
                </a:lnTo>
                <a:lnTo>
                  <a:pt x="31750" y="250316"/>
                </a:lnTo>
                <a:close/>
              </a:path>
              <a:path w="76200" h="327025">
                <a:moveTo>
                  <a:pt x="44450" y="0"/>
                </a:moveTo>
                <a:lnTo>
                  <a:pt x="31750" y="0"/>
                </a:lnTo>
                <a:lnTo>
                  <a:pt x="31750" y="263016"/>
                </a:lnTo>
                <a:lnTo>
                  <a:pt x="44450" y="263016"/>
                </a:lnTo>
                <a:lnTo>
                  <a:pt x="44450" y="0"/>
                </a:lnTo>
                <a:close/>
              </a:path>
              <a:path w="76200" h="327025">
                <a:moveTo>
                  <a:pt x="76200" y="250316"/>
                </a:moveTo>
                <a:lnTo>
                  <a:pt x="44450" y="250316"/>
                </a:lnTo>
                <a:lnTo>
                  <a:pt x="44450" y="263016"/>
                </a:lnTo>
                <a:lnTo>
                  <a:pt x="69850" y="263016"/>
                </a:lnTo>
                <a:lnTo>
                  <a:pt x="76200" y="250316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437888" y="3061716"/>
            <a:ext cx="76200" cy="327025"/>
          </a:xfrm>
          <a:custGeom>
            <a:rect l="l" t="t" r="r" b="b"/>
            <a:pathLst>
              <a:path w="76200" h="327025">
                <a:moveTo>
                  <a:pt x="31750" y="250317"/>
                </a:moveTo>
                <a:lnTo>
                  <a:pt x="0" y="250317"/>
                </a:lnTo>
                <a:lnTo>
                  <a:pt x="38100" y="326517"/>
                </a:lnTo>
                <a:lnTo>
                  <a:pt x="69850" y="263017"/>
                </a:lnTo>
                <a:lnTo>
                  <a:pt x="31750" y="263017"/>
                </a:lnTo>
                <a:lnTo>
                  <a:pt x="31750" y="250317"/>
                </a:lnTo>
                <a:close/>
              </a:path>
              <a:path w="76200" h="327025">
                <a:moveTo>
                  <a:pt x="44450" y="0"/>
                </a:moveTo>
                <a:lnTo>
                  <a:pt x="31750" y="0"/>
                </a:lnTo>
                <a:lnTo>
                  <a:pt x="31750" y="263017"/>
                </a:lnTo>
                <a:lnTo>
                  <a:pt x="44450" y="263017"/>
                </a:lnTo>
                <a:lnTo>
                  <a:pt x="44450" y="0"/>
                </a:lnTo>
                <a:close/>
              </a:path>
              <a:path w="76200" h="327025">
                <a:moveTo>
                  <a:pt x="76200" y="250317"/>
                </a:moveTo>
                <a:lnTo>
                  <a:pt x="44450" y="250317"/>
                </a:lnTo>
                <a:lnTo>
                  <a:pt x="44450" y="263017"/>
                </a:lnTo>
                <a:lnTo>
                  <a:pt x="69850" y="263017"/>
                </a:lnTo>
                <a:lnTo>
                  <a:pt x="76200" y="250317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5579364" y="3061716"/>
            <a:ext cx="76200" cy="327025"/>
          </a:xfrm>
          <a:custGeom>
            <a:rect l="l" t="t" r="r" b="b"/>
            <a:pathLst>
              <a:path w="76200" h="327025">
                <a:moveTo>
                  <a:pt x="31750" y="250317"/>
                </a:moveTo>
                <a:lnTo>
                  <a:pt x="0" y="250317"/>
                </a:lnTo>
                <a:lnTo>
                  <a:pt x="38100" y="326517"/>
                </a:lnTo>
                <a:lnTo>
                  <a:pt x="69850" y="263017"/>
                </a:lnTo>
                <a:lnTo>
                  <a:pt x="31750" y="263017"/>
                </a:lnTo>
                <a:lnTo>
                  <a:pt x="31750" y="250317"/>
                </a:lnTo>
                <a:close/>
              </a:path>
              <a:path w="76200" h="327025">
                <a:moveTo>
                  <a:pt x="44450" y="0"/>
                </a:moveTo>
                <a:lnTo>
                  <a:pt x="31750" y="0"/>
                </a:lnTo>
                <a:lnTo>
                  <a:pt x="31750" y="263017"/>
                </a:lnTo>
                <a:lnTo>
                  <a:pt x="44450" y="263017"/>
                </a:lnTo>
                <a:lnTo>
                  <a:pt x="44450" y="0"/>
                </a:lnTo>
                <a:close/>
              </a:path>
              <a:path w="76200" h="327025">
                <a:moveTo>
                  <a:pt x="76200" y="250317"/>
                </a:moveTo>
                <a:lnTo>
                  <a:pt x="44450" y="250317"/>
                </a:lnTo>
                <a:lnTo>
                  <a:pt x="44450" y="263017"/>
                </a:lnTo>
                <a:lnTo>
                  <a:pt x="69850" y="263017"/>
                </a:lnTo>
                <a:lnTo>
                  <a:pt x="76200" y="250317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742176" y="3069335"/>
            <a:ext cx="76200" cy="327025"/>
          </a:xfrm>
          <a:custGeom>
            <a:rect l="l" t="t" r="r" b="b"/>
            <a:pathLst>
              <a:path w="76200" h="327025">
                <a:moveTo>
                  <a:pt x="31750" y="250316"/>
                </a:moveTo>
                <a:lnTo>
                  <a:pt x="0" y="250316"/>
                </a:lnTo>
                <a:lnTo>
                  <a:pt x="38100" y="326516"/>
                </a:lnTo>
                <a:lnTo>
                  <a:pt x="69850" y="263016"/>
                </a:lnTo>
                <a:lnTo>
                  <a:pt x="31750" y="263016"/>
                </a:lnTo>
                <a:lnTo>
                  <a:pt x="31750" y="250316"/>
                </a:lnTo>
                <a:close/>
              </a:path>
              <a:path w="76200" h="327025">
                <a:moveTo>
                  <a:pt x="44450" y="0"/>
                </a:moveTo>
                <a:lnTo>
                  <a:pt x="31750" y="0"/>
                </a:lnTo>
                <a:lnTo>
                  <a:pt x="31750" y="263016"/>
                </a:lnTo>
                <a:lnTo>
                  <a:pt x="44450" y="263016"/>
                </a:lnTo>
                <a:lnTo>
                  <a:pt x="44450" y="0"/>
                </a:lnTo>
                <a:close/>
              </a:path>
              <a:path w="76200" h="327025">
                <a:moveTo>
                  <a:pt x="76200" y="250316"/>
                </a:moveTo>
                <a:lnTo>
                  <a:pt x="44450" y="250316"/>
                </a:lnTo>
                <a:lnTo>
                  <a:pt x="44450" y="263016"/>
                </a:lnTo>
                <a:lnTo>
                  <a:pt x="69850" y="263016"/>
                </a:lnTo>
                <a:lnTo>
                  <a:pt x="76200" y="250316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597908" y="3703320"/>
            <a:ext cx="76200" cy="755650"/>
          </a:xfrm>
          <a:custGeom>
            <a:rect l="l" t="t" r="r" b="b"/>
            <a:pathLst>
              <a:path w="76200" h="755650">
                <a:moveTo>
                  <a:pt x="31750" y="679195"/>
                </a:moveTo>
                <a:lnTo>
                  <a:pt x="0" y="679195"/>
                </a:lnTo>
                <a:lnTo>
                  <a:pt x="38100" y="755395"/>
                </a:lnTo>
                <a:lnTo>
                  <a:pt x="69850" y="691895"/>
                </a:lnTo>
                <a:lnTo>
                  <a:pt x="31750" y="691895"/>
                </a:lnTo>
                <a:lnTo>
                  <a:pt x="31750" y="679195"/>
                </a:lnTo>
                <a:close/>
              </a:path>
              <a:path w="76200" h="755650">
                <a:moveTo>
                  <a:pt x="44450" y="0"/>
                </a:moveTo>
                <a:lnTo>
                  <a:pt x="31750" y="0"/>
                </a:lnTo>
                <a:lnTo>
                  <a:pt x="31750" y="691895"/>
                </a:lnTo>
                <a:lnTo>
                  <a:pt x="44450" y="691895"/>
                </a:lnTo>
                <a:lnTo>
                  <a:pt x="44450" y="0"/>
                </a:lnTo>
                <a:close/>
              </a:path>
              <a:path w="76200" h="755650">
                <a:moveTo>
                  <a:pt x="76200" y="679195"/>
                </a:moveTo>
                <a:lnTo>
                  <a:pt x="44450" y="679195"/>
                </a:lnTo>
                <a:lnTo>
                  <a:pt x="44450" y="691895"/>
                </a:lnTo>
                <a:lnTo>
                  <a:pt x="69850" y="691895"/>
                </a:lnTo>
                <a:lnTo>
                  <a:pt x="76200" y="679195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4716271" y="3922014"/>
            <a:ext cx="144907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375D89"/>
                </a:solidFill>
                <a:latin typeface="宋体"/>
                <a:cs typeface="宋体"/>
              </a:rPr>
              <a:t>训练、</a:t>
            </a:r>
            <a:r>
              <a:rPr sz="1400" spc="-15">
                <a:solidFill>
                  <a:srgbClr val="375D89"/>
                </a:solidFill>
                <a:latin typeface="宋体"/>
                <a:cs typeface="宋体"/>
              </a:rPr>
              <a:t>验</a:t>
            </a:r>
            <a:r>
              <a:rPr sz="1400">
                <a:solidFill>
                  <a:srgbClr val="375D89"/>
                </a:solidFill>
                <a:latin typeface="宋体"/>
                <a:cs typeface="宋体"/>
              </a:rPr>
              <a:t>证、</a:t>
            </a:r>
            <a:r>
              <a:rPr sz="1400" spc="-15">
                <a:solidFill>
                  <a:srgbClr val="375D89"/>
                </a:solidFill>
                <a:latin typeface="宋体"/>
                <a:cs typeface="宋体"/>
              </a:rPr>
              <a:t>测</a:t>
            </a:r>
            <a:r>
              <a:rPr sz="1400">
                <a:solidFill>
                  <a:srgbClr val="375D89"/>
                </a:solidFill>
                <a:latin typeface="宋体"/>
                <a:cs typeface="宋体"/>
              </a:rPr>
              <a:t>试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212323" y="4450079"/>
            <a:ext cx="899160" cy="547370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50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"/>
              </a:spcBef>
            </a:pPr>
            <a:endParaRPr sz="1150">
              <a:latin typeface="Times New Roman"/>
              <a:cs typeface="Times New Roman"/>
            </a:endParaRPr>
          </a:p>
          <a:p>
            <a:pPr marL="272415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用户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586471" y="4459223"/>
            <a:ext cx="899160" cy="547370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1150">
              <a:latin typeface="Times New Roman"/>
              <a:cs typeface="Times New Roman"/>
            </a:endParaRPr>
          </a:p>
          <a:p>
            <a:pPr marL="271780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应用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8485631" y="4694554"/>
            <a:ext cx="1727200" cy="76200"/>
          </a:xfrm>
          <a:custGeom>
            <a:rect l="l" t="t" r="r" b="b"/>
            <a:pathLst>
              <a:path w="1727200" h="76200">
                <a:moveTo>
                  <a:pt x="76073" y="0"/>
                </a:moveTo>
                <a:lnTo>
                  <a:pt x="0" y="38481"/>
                </a:lnTo>
                <a:lnTo>
                  <a:pt x="76326" y="76200"/>
                </a:lnTo>
                <a:lnTo>
                  <a:pt x="76221" y="44450"/>
                </a:lnTo>
                <a:lnTo>
                  <a:pt x="63500" y="44450"/>
                </a:lnTo>
                <a:lnTo>
                  <a:pt x="63500" y="31750"/>
                </a:lnTo>
                <a:lnTo>
                  <a:pt x="76178" y="31687"/>
                </a:lnTo>
                <a:lnTo>
                  <a:pt x="76073" y="0"/>
                </a:lnTo>
                <a:close/>
              </a:path>
              <a:path w="1727200" h="76200">
                <a:moveTo>
                  <a:pt x="76178" y="31687"/>
                </a:moveTo>
                <a:lnTo>
                  <a:pt x="63500" y="31750"/>
                </a:lnTo>
                <a:lnTo>
                  <a:pt x="63500" y="44450"/>
                </a:lnTo>
                <a:lnTo>
                  <a:pt x="76220" y="44386"/>
                </a:lnTo>
                <a:lnTo>
                  <a:pt x="76178" y="31687"/>
                </a:lnTo>
                <a:close/>
              </a:path>
              <a:path w="1727200" h="76200">
                <a:moveTo>
                  <a:pt x="76220" y="44386"/>
                </a:moveTo>
                <a:lnTo>
                  <a:pt x="63500" y="44450"/>
                </a:lnTo>
                <a:lnTo>
                  <a:pt x="76221" y="44450"/>
                </a:lnTo>
                <a:close/>
              </a:path>
              <a:path w="1727200" h="76200">
                <a:moveTo>
                  <a:pt x="1726692" y="23495"/>
                </a:moveTo>
                <a:lnTo>
                  <a:pt x="76178" y="31687"/>
                </a:lnTo>
                <a:lnTo>
                  <a:pt x="76220" y="44386"/>
                </a:lnTo>
                <a:lnTo>
                  <a:pt x="1726692" y="36195"/>
                </a:lnTo>
                <a:lnTo>
                  <a:pt x="1726692" y="23495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8713469" y="4238625"/>
            <a:ext cx="1273810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2870" marR="5080" indent="-9017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宋体"/>
                <a:cs typeface="宋体"/>
              </a:rPr>
              <a:t>指令（</a:t>
            </a:r>
            <a:r>
              <a:rPr sz="1400" spc="-10">
                <a:latin typeface="宋体"/>
                <a:cs typeface="宋体"/>
              </a:rPr>
              <a:t>文</a:t>
            </a:r>
            <a:r>
              <a:rPr sz="1400">
                <a:latin typeface="宋体"/>
                <a:cs typeface="宋体"/>
              </a:rPr>
              <a:t>字、语 音、图</a:t>
            </a:r>
            <a:r>
              <a:rPr sz="1400" spc="-15">
                <a:latin typeface="宋体"/>
                <a:cs typeface="宋体"/>
              </a:rPr>
              <a:t>像</a:t>
            </a:r>
            <a:r>
              <a:rPr sz="1400">
                <a:latin typeface="宋体"/>
                <a:cs typeface="宋体"/>
              </a:rPr>
              <a:t>等）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6335267" y="4693920"/>
            <a:ext cx="1250315" cy="76200"/>
          </a:xfrm>
          <a:custGeom>
            <a:rect l="l" t="t" r="r" b="b"/>
            <a:pathLst>
              <a:path w="1250315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4449"/>
                </a:lnTo>
                <a:lnTo>
                  <a:pt x="63500" y="44449"/>
                </a:lnTo>
                <a:lnTo>
                  <a:pt x="63500" y="31749"/>
                </a:lnTo>
                <a:lnTo>
                  <a:pt x="76200" y="31749"/>
                </a:lnTo>
                <a:lnTo>
                  <a:pt x="76200" y="0"/>
                </a:lnTo>
                <a:close/>
              </a:path>
              <a:path w="1250315" h="76200">
                <a:moveTo>
                  <a:pt x="76200" y="31749"/>
                </a:moveTo>
                <a:lnTo>
                  <a:pt x="63500" y="31749"/>
                </a:lnTo>
                <a:lnTo>
                  <a:pt x="63500" y="44449"/>
                </a:lnTo>
                <a:lnTo>
                  <a:pt x="76200" y="44449"/>
                </a:lnTo>
                <a:lnTo>
                  <a:pt x="76200" y="31749"/>
                </a:lnTo>
                <a:close/>
              </a:path>
              <a:path w="1250315" h="76200">
                <a:moveTo>
                  <a:pt x="1250061" y="31749"/>
                </a:moveTo>
                <a:lnTo>
                  <a:pt x="76200" y="31749"/>
                </a:lnTo>
                <a:lnTo>
                  <a:pt x="76200" y="44449"/>
                </a:lnTo>
                <a:lnTo>
                  <a:pt x="1250061" y="44449"/>
                </a:lnTo>
                <a:lnTo>
                  <a:pt x="1250061" y="31749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6592316" y="4254246"/>
            <a:ext cx="739140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2235" marR="5080" indent="-9017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宋体"/>
                <a:cs typeface="宋体"/>
              </a:rPr>
              <a:t>信息转化 和输入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6361176" y="4861559"/>
            <a:ext cx="1224915" cy="76200"/>
          </a:xfrm>
          <a:custGeom>
            <a:rect l="l" t="t" r="r" b="b"/>
            <a:pathLst>
              <a:path w="1224915" h="76200">
                <a:moveTo>
                  <a:pt x="1148460" y="0"/>
                </a:moveTo>
                <a:lnTo>
                  <a:pt x="1148460" y="76200"/>
                </a:lnTo>
                <a:lnTo>
                  <a:pt x="1211960" y="44450"/>
                </a:lnTo>
                <a:lnTo>
                  <a:pt x="1161160" y="44450"/>
                </a:lnTo>
                <a:lnTo>
                  <a:pt x="1161160" y="31750"/>
                </a:lnTo>
                <a:lnTo>
                  <a:pt x="1211960" y="31750"/>
                </a:lnTo>
                <a:lnTo>
                  <a:pt x="1148460" y="0"/>
                </a:lnTo>
                <a:close/>
              </a:path>
              <a:path w="1224915" h="76200">
                <a:moveTo>
                  <a:pt x="1148460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1148460" y="44450"/>
                </a:lnTo>
                <a:lnTo>
                  <a:pt x="1148460" y="31750"/>
                </a:lnTo>
                <a:close/>
              </a:path>
              <a:path w="1224915" h="76200">
                <a:moveTo>
                  <a:pt x="1211960" y="31750"/>
                </a:moveTo>
                <a:lnTo>
                  <a:pt x="1161160" y="31750"/>
                </a:lnTo>
                <a:lnTo>
                  <a:pt x="1161160" y="44450"/>
                </a:lnTo>
                <a:lnTo>
                  <a:pt x="1211960" y="44450"/>
                </a:lnTo>
                <a:lnTo>
                  <a:pt x="1224660" y="38100"/>
                </a:lnTo>
                <a:lnTo>
                  <a:pt x="1211960" y="31750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6758431" y="4936947"/>
            <a:ext cx="38290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5">
                <a:latin typeface="宋体"/>
                <a:cs typeface="宋体"/>
              </a:rPr>
              <a:t>输出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585722" y="4169790"/>
            <a:ext cx="7391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宋体"/>
                <a:cs typeface="宋体"/>
              </a:rPr>
              <a:t>模型使用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1380744" y="4459223"/>
            <a:ext cx="1148080" cy="547370"/>
          </a:xfrm>
          <a:custGeom>
            <a:rect l="l" t="t" r="r" b="b"/>
            <a:pathLst>
              <a:path w="1148080" h="547370">
                <a:moveTo>
                  <a:pt x="0" y="547115"/>
                </a:moveTo>
                <a:lnTo>
                  <a:pt x="1147571" y="547115"/>
                </a:lnTo>
                <a:lnTo>
                  <a:pt x="1147571" y="0"/>
                </a:lnTo>
                <a:lnTo>
                  <a:pt x="0" y="0"/>
                </a:lnTo>
                <a:lnTo>
                  <a:pt x="0" y="547115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1380744" y="4459223"/>
            <a:ext cx="1148080" cy="547370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11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400" spc="-5">
                <a:solidFill>
                  <a:srgbClr val="FFFFFF"/>
                </a:solidFill>
                <a:latin typeface="宋体"/>
                <a:cs typeface="宋体"/>
              </a:rPr>
              <a:t>API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2528316" y="4693920"/>
            <a:ext cx="407670" cy="76200"/>
          </a:xfrm>
          <a:custGeom>
            <a:rect l="l" t="t" r="r" b="b"/>
            <a:pathLst>
              <a:path w="407669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4449"/>
                </a:lnTo>
                <a:lnTo>
                  <a:pt x="63500" y="44449"/>
                </a:lnTo>
                <a:lnTo>
                  <a:pt x="63500" y="31749"/>
                </a:lnTo>
                <a:lnTo>
                  <a:pt x="76200" y="31749"/>
                </a:lnTo>
                <a:lnTo>
                  <a:pt x="76200" y="0"/>
                </a:lnTo>
                <a:close/>
              </a:path>
              <a:path w="407669" h="76200">
                <a:moveTo>
                  <a:pt x="76200" y="31749"/>
                </a:moveTo>
                <a:lnTo>
                  <a:pt x="63500" y="31749"/>
                </a:lnTo>
                <a:lnTo>
                  <a:pt x="63500" y="44449"/>
                </a:lnTo>
                <a:lnTo>
                  <a:pt x="76200" y="44449"/>
                </a:lnTo>
                <a:lnTo>
                  <a:pt x="76200" y="31749"/>
                </a:lnTo>
                <a:close/>
              </a:path>
              <a:path w="407669" h="76200">
                <a:moveTo>
                  <a:pt x="407288" y="31749"/>
                </a:moveTo>
                <a:lnTo>
                  <a:pt x="76200" y="31749"/>
                </a:lnTo>
                <a:lnTo>
                  <a:pt x="76200" y="44449"/>
                </a:lnTo>
                <a:lnTo>
                  <a:pt x="407288" y="44449"/>
                </a:lnTo>
                <a:lnTo>
                  <a:pt x="407288" y="31749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7929371" y="5009388"/>
            <a:ext cx="76200" cy="777875"/>
          </a:xfrm>
          <a:custGeom>
            <a:rect l="l" t="t" r="r" b="b"/>
            <a:pathLst>
              <a:path w="76200" h="777875">
                <a:moveTo>
                  <a:pt x="44450" y="63500"/>
                </a:moveTo>
                <a:lnTo>
                  <a:pt x="31750" y="63500"/>
                </a:lnTo>
                <a:lnTo>
                  <a:pt x="31750" y="777278"/>
                </a:lnTo>
                <a:lnTo>
                  <a:pt x="44450" y="777278"/>
                </a:lnTo>
                <a:lnTo>
                  <a:pt x="44450" y="63500"/>
                </a:lnTo>
                <a:close/>
              </a:path>
              <a:path w="76200" h="777875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777875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2496311" y="4861559"/>
            <a:ext cx="439420" cy="76200"/>
          </a:xfrm>
          <a:custGeom>
            <a:rect l="l" t="t" r="r" b="b"/>
            <a:pathLst>
              <a:path w="439419" h="76200">
                <a:moveTo>
                  <a:pt x="363093" y="0"/>
                </a:moveTo>
                <a:lnTo>
                  <a:pt x="363093" y="76200"/>
                </a:lnTo>
                <a:lnTo>
                  <a:pt x="426593" y="44450"/>
                </a:lnTo>
                <a:lnTo>
                  <a:pt x="375793" y="44450"/>
                </a:lnTo>
                <a:lnTo>
                  <a:pt x="375793" y="31750"/>
                </a:lnTo>
                <a:lnTo>
                  <a:pt x="426593" y="31750"/>
                </a:lnTo>
                <a:lnTo>
                  <a:pt x="363093" y="0"/>
                </a:lnTo>
                <a:close/>
              </a:path>
              <a:path w="439419" h="76200">
                <a:moveTo>
                  <a:pt x="363093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363093" y="44450"/>
                </a:lnTo>
                <a:lnTo>
                  <a:pt x="363093" y="31750"/>
                </a:lnTo>
                <a:close/>
              </a:path>
              <a:path w="439419" h="76200">
                <a:moveTo>
                  <a:pt x="426593" y="31750"/>
                </a:moveTo>
                <a:lnTo>
                  <a:pt x="375793" y="31750"/>
                </a:lnTo>
                <a:lnTo>
                  <a:pt x="375793" y="44450"/>
                </a:lnTo>
                <a:lnTo>
                  <a:pt x="426593" y="44450"/>
                </a:lnTo>
                <a:lnTo>
                  <a:pt x="439293" y="38100"/>
                </a:lnTo>
                <a:lnTo>
                  <a:pt x="426593" y="31750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35" name="object 35"/>
          <p:cNvGraphicFramePr>
            <a:graphicFrameLocks noGrp="1"/>
          </p:cNvGraphicFramePr>
          <p:nvPr/>
        </p:nvGraphicFramePr>
        <p:xfrm>
          <a:off x="3611626" y="5775705"/>
          <a:ext cx="8255000" cy="604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95300"/>
                <a:gridCol w="495300"/>
                <a:gridCol w="315594"/>
                <a:gridCol w="495300"/>
                <a:gridCol w="494030"/>
                <a:gridCol w="309880"/>
                <a:gridCol w="495934"/>
                <a:gridCol w="495935"/>
                <a:gridCol w="259714"/>
                <a:gridCol w="495935"/>
                <a:gridCol w="495935"/>
                <a:gridCol w="281304"/>
                <a:gridCol w="495935"/>
                <a:gridCol w="495935"/>
                <a:gridCol w="305435"/>
                <a:gridCol w="495934"/>
                <a:gridCol w="495934"/>
                <a:gridCol w="824865"/>
              </a:tblGrid>
              <a:tr h="227691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C00000"/>
                      </a:solidFill>
                      <a:prstDash val="solid"/>
                    </a:lnR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C00000"/>
                      </a:solidFill>
                      <a:prstDash val="solid"/>
                    </a:lnL>
                    <a:lnR w="12700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C00000"/>
                      </a:solidFill>
                      <a:prstDash val="solid"/>
                    </a:lnL>
                    <a:lnR w="12700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C00000"/>
                      </a:solidFill>
                      <a:prstDash val="solid"/>
                    </a:lnL>
                    <a:lnR w="12700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C00000"/>
                      </a:solidFill>
                      <a:prstDash val="solid"/>
                    </a:lnL>
                    <a:lnR w="12700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C00000"/>
                      </a:solidFill>
                      <a:prstDash val="solid"/>
                    </a:lnL>
                    <a:lnR w="12700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C00000"/>
                      </a:solidFill>
                      <a:prstDash val="solid"/>
                    </a:lnL>
                    <a:lnR w="12700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359130">
                <a:tc gridSpan="2">
                  <a:txBody>
                    <a:bodyPr vert="horz" wrap="square"/>
                    <a:lstStyle/>
                    <a:p>
                      <a:pPr marL="227329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文生图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85090" marB="0">
                    <a:solidFill>
                      <a:srgbClr val="E36C09">
                        <a:alpha val="61175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13906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旅游攻略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85090" marB="0">
                    <a:solidFill>
                      <a:srgbClr val="E36C09">
                        <a:alpha val="61175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13906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购物推荐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85090" marB="0">
                    <a:solidFill>
                      <a:srgbClr val="E36C09">
                        <a:alpha val="61175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13970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影像生成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85090" marB="0">
                    <a:solidFill>
                      <a:srgbClr val="E36C09">
                        <a:alpha val="61175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22860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1400" spc="-5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AI</a:t>
                      </a:r>
                      <a:r>
                        <a:rPr sz="1400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解图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73660" marB="0">
                    <a:solidFill>
                      <a:srgbClr val="E36C09">
                        <a:alpha val="61175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22860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1400" spc="-5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AI</a:t>
                      </a:r>
                      <a:r>
                        <a:rPr sz="1400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陪伴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73660" marB="0">
                    <a:solidFill>
                      <a:srgbClr val="E36C09">
                        <a:alpha val="61175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36" name="object 36"/>
          <p:cNvSpPr txBox="1"/>
          <p:nvPr/>
        </p:nvSpPr>
        <p:spPr>
          <a:xfrm>
            <a:off x="1237284" y="6113170"/>
            <a:ext cx="216281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C00000"/>
                </a:solidFill>
                <a:latin typeface="宋体"/>
                <a:cs typeface="宋体"/>
              </a:rPr>
              <a:t>根据用</a:t>
            </a:r>
            <a:r>
              <a:rPr sz="1400" spc="-10">
                <a:solidFill>
                  <a:srgbClr val="C00000"/>
                </a:solidFill>
                <a:latin typeface="宋体"/>
                <a:cs typeface="宋体"/>
              </a:rPr>
              <a:t>户</a:t>
            </a:r>
            <a:r>
              <a:rPr sz="1400">
                <a:solidFill>
                  <a:srgbClr val="C00000"/>
                </a:solidFill>
                <a:latin typeface="宋体"/>
                <a:cs typeface="宋体"/>
              </a:rPr>
              <a:t>需求</a:t>
            </a:r>
            <a:r>
              <a:rPr sz="1400" spc="-10">
                <a:solidFill>
                  <a:srgbClr val="C00000"/>
                </a:solidFill>
                <a:latin typeface="宋体"/>
                <a:cs typeface="宋体"/>
              </a:rPr>
              <a:t>进行</a:t>
            </a:r>
            <a:r>
              <a:rPr sz="1400">
                <a:solidFill>
                  <a:srgbClr val="C00000"/>
                </a:solidFill>
                <a:latin typeface="宋体"/>
                <a:cs typeface="宋体"/>
              </a:rPr>
              <a:t>功能选择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1752326" y="6063183"/>
            <a:ext cx="20383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C00000"/>
                </a:solidFill>
                <a:latin typeface="宋体"/>
                <a:cs typeface="宋体"/>
              </a:rPr>
              <a:t>…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8485631" y="4846320"/>
            <a:ext cx="1727200" cy="76200"/>
          </a:xfrm>
          <a:custGeom>
            <a:rect l="l" t="t" r="r" b="b"/>
            <a:pathLst>
              <a:path w="1727200" h="76200">
                <a:moveTo>
                  <a:pt x="1650492" y="0"/>
                </a:moveTo>
                <a:lnTo>
                  <a:pt x="1650492" y="76199"/>
                </a:lnTo>
                <a:lnTo>
                  <a:pt x="1713992" y="44449"/>
                </a:lnTo>
                <a:lnTo>
                  <a:pt x="1663192" y="44449"/>
                </a:lnTo>
                <a:lnTo>
                  <a:pt x="1663192" y="31749"/>
                </a:lnTo>
                <a:lnTo>
                  <a:pt x="1713992" y="31749"/>
                </a:lnTo>
                <a:lnTo>
                  <a:pt x="1650492" y="0"/>
                </a:lnTo>
                <a:close/>
              </a:path>
              <a:path w="1727200" h="76200">
                <a:moveTo>
                  <a:pt x="1650492" y="31749"/>
                </a:moveTo>
                <a:lnTo>
                  <a:pt x="0" y="31749"/>
                </a:lnTo>
                <a:lnTo>
                  <a:pt x="0" y="44449"/>
                </a:lnTo>
                <a:lnTo>
                  <a:pt x="1650492" y="44449"/>
                </a:lnTo>
                <a:lnTo>
                  <a:pt x="1650492" y="31749"/>
                </a:lnTo>
                <a:close/>
              </a:path>
              <a:path w="1727200" h="76200">
                <a:moveTo>
                  <a:pt x="1713992" y="31749"/>
                </a:moveTo>
                <a:lnTo>
                  <a:pt x="1663192" y="31749"/>
                </a:lnTo>
                <a:lnTo>
                  <a:pt x="1663192" y="44449"/>
                </a:lnTo>
                <a:lnTo>
                  <a:pt x="1713992" y="44449"/>
                </a:lnTo>
                <a:lnTo>
                  <a:pt x="1726692" y="38099"/>
                </a:lnTo>
                <a:lnTo>
                  <a:pt x="1713992" y="31749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9049257" y="4908626"/>
            <a:ext cx="73914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宋体"/>
                <a:cs typeface="宋体"/>
              </a:rPr>
              <a:t>返回信息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6579234" y="2774391"/>
            <a:ext cx="38227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375D89"/>
                </a:solidFill>
                <a:latin typeface="宋体"/>
                <a:cs typeface="宋体"/>
              </a:rPr>
              <a:t>……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11726671" y="6657238"/>
            <a:ext cx="9588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Times New Roman"/>
                <a:cs typeface="Times New Roman"/>
              </a:rPr>
              <a:t>2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67868" y="6603492"/>
            <a:ext cx="36639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650" spc="-135" baseline="-17676">
                <a:latin typeface="楷体"/>
                <a:cs typeface="楷体"/>
              </a:rPr>
              <a:t>资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56</a:t>
            </a:r>
            <a:r>
              <a:rPr sz="1650" spc="-1650" baseline="-17676">
                <a:latin typeface="楷体"/>
                <a:cs typeface="楷体"/>
              </a:rPr>
              <a:t>料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523876/28022/20231218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 </a:t>
            </a:r>
            <a:r>
              <a:rPr sz="100" spc="-15">
                <a:solidFill>
                  <a:srgbClr val="FFFFFF"/>
                </a:solidFill>
                <a:latin typeface="Book Antiqua"/>
                <a:cs typeface="Book Antiqua"/>
              </a:rPr>
              <a:t>20:1</a:t>
            </a:r>
            <a:r>
              <a:rPr sz="1650" spc="-1620" baseline="-17676">
                <a:latin typeface="楷体"/>
                <a:cs typeface="楷体"/>
              </a:rPr>
              <a:t>来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5</a:t>
            </a:r>
            <a:endParaRPr sz="100">
              <a:latin typeface="Book Antiqua"/>
              <a:cs typeface="Book Antiqu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13891" y="6645656"/>
            <a:ext cx="896302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5">
                <a:latin typeface="楷体"/>
                <a:cs typeface="楷体"/>
              </a:rPr>
              <a:t>源</a:t>
            </a:r>
            <a:r>
              <a:rPr sz="1100">
                <a:latin typeface="楷体"/>
                <a:cs typeface="楷体"/>
              </a:rPr>
              <a:t>：论</a:t>
            </a:r>
            <a:r>
              <a:rPr sz="1100" spc="-15">
                <a:latin typeface="楷体"/>
                <a:cs typeface="楷体"/>
              </a:rPr>
              <a:t>文</a:t>
            </a:r>
            <a:r>
              <a:rPr sz="1100">
                <a:latin typeface="楷体"/>
                <a:cs typeface="楷体"/>
              </a:rPr>
              <a:t>“Will</a:t>
            </a:r>
            <a:r>
              <a:rPr sz="1100" spc="-5">
                <a:latin typeface="楷体"/>
                <a:cs typeface="楷体"/>
              </a:rPr>
              <a:t> </a:t>
            </a:r>
            <a:r>
              <a:rPr sz="1100" spc="-10">
                <a:latin typeface="楷体"/>
                <a:cs typeface="楷体"/>
              </a:rPr>
              <a:t>we</a:t>
            </a:r>
            <a:r>
              <a:rPr sz="1100" spc="10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run</a:t>
            </a:r>
            <a:r>
              <a:rPr sz="1100" spc="15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out</a:t>
            </a:r>
            <a:r>
              <a:rPr sz="1100" spc="10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of</a:t>
            </a:r>
            <a:r>
              <a:rPr sz="1100" spc="15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data?</a:t>
            </a:r>
            <a:r>
              <a:rPr sz="1100" spc="10">
                <a:latin typeface="楷体"/>
                <a:cs typeface="楷体"/>
              </a:rPr>
              <a:t> </a:t>
            </a:r>
            <a:r>
              <a:rPr sz="1100" spc="-10">
                <a:latin typeface="楷体"/>
                <a:cs typeface="楷体"/>
              </a:rPr>
              <a:t>An</a:t>
            </a:r>
            <a:r>
              <a:rPr sz="1100">
                <a:latin typeface="楷体"/>
                <a:cs typeface="楷体"/>
              </a:rPr>
              <a:t> analysis</a:t>
            </a:r>
            <a:r>
              <a:rPr sz="1100" spc="-5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of</a:t>
            </a:r>
            <a:r>
              <a:rPr sz="1100" spc="10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the</a:t>
            </a:r>
            <a:r>
              <a:rPr sz="1100" spc="15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limits </a:t>
            </a:r>
            <a:r>
              <a:rPr sz="1100">
                <a:latin typeface="楷体"/>
                <a:cs typeface="楷体"/>
              </a:rPr>
              <a:t>of</a:t>
            </a:r>
            <a:r>
              <a:rPr sz="1100" spc="15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scaling</a:t>
            </a:r>
            <a:r>
              <a:rPr sz="1100" spc="10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datasets </a:t>
            </a:r>
            <a:r>
              <a:rPr sz="1100" spc="-10">
                <a:latin typeface="楷体"/>
                <a:cs typeface="楷体"/>
              </a:rPr>
              <a:t>in</a:t>
            </a:r>
            <a:r>
              <a:rPr sz="1100" spc="10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Machine</a:t>
            </a:r>
            <a:r>
              <a:rPr sz="1100" spc="10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Learning”，</a:t>
            </a:r>
            <a:r>
              <a:rPr sz="1100">
                <a:latin typeface="楷体"/>
                <a:cs typeface="楷体"/>
              </a:rPr>
              <a:t>天翼智</a:t>
            </a:r>
            <a:r>
              <a:rPr sz="1100" spc="-15">
                <a:latin typeface="楷体"/>
                <a:cs typeface="楷体"/>
              </a:rPr>
              <a:t>库</a:t>
            </a:r>
            <a:r>
              <a:rPr sz="1100">
                <a:latin typeface="楷体"/>
                <a:cs typeface="楷体"/>
              </a:rPr>
              <a:t>，东</a:t>
            </a:r>
            <a:r>
              <a:rPr sz="1100" spc="-15">
                <a:latin typeface="楷体"/>
                <a:cs typeface="楷体"/>
              </a:rPr>
              <a:t>吴</a:t>
            </a:r>
            <a:r>
              <a:rPr sz="1100">
                <a:latin typeface="楷体"/>
                <a:cs typeface="楷体"/>
              </a:rPr>
              <a:t>证券</a:t>
            </a:r>
            <a:r>
              <a:rPr sz="1100" spc="-15">
                <a:latin typeface="楷体"/>
                <a:cs typeface="楷体"/>
              </a:rPr>
              <a:t>研究</a:t>
            </a:r>
            <a:r>
              <a:rPr sz="1100">
                <a:latin typeface="楷体"/>
                <a:cs typeface="楷体"/>
              </a:rPr>
              <a:t>所</a:t>
            </a:r>
            <a:endParaRPr sz="1100">
              <a:latin typeface="楷体"/>
              <a:cs typeface="楷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42696" y="1087272"/>
            <a:ext cx="11265535" cy="1903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41910" indent="-342900">
              <a:lnSpc>
                <a:spcPct val="150000"/>
              </a:lnSpc>
              <a:spcBef>
                <a:spcPts val="100"/>
              </a:spcBef>
              <a:buFont typeface="Wingdings"/>
              <a:buChar char="◼"/>
              <a:tabLst>
                <a:tab pos="354965"/>
                <a:tab pos="355600"/>
              </a:tabLst>
            </a:pPr>
            <a:r>
              <a:rPr sz="1600" b="1" spc="5">
                <a:latin typeface="楷体"/>
                <a:cs typeface="楷体"/>
              </a:rPr>
              <a:t>数据存量有</a:t>
            </a:r>
            <a:r>
              <a:rPr sz="1600" b="1" spc="-5">
                <a:latin typeface="楷体"/>
                <a:cs typeface="楷体"/>
              </a:rPr>
              <a:t>限</a:t>
            </a:r>
            <a:r>
              <a:rPr sz="1600" b="1" spc="-10">
                <a:latin typeface="楷体"/>
                <a:cs typeface="楷体"/>
              </a:rPr>
              <a:t>:</a:t>
            </a:r>
            <a:r>
              <a:rPr sz="1600" b="1" spc="-5">
                <a:latin typeface="楷体"/>
                <a:cs typeface="楷体"/>
              </a:rPr>
              <a:t> </a:t>
            </a:r>
            <a:r>
              <a:rPr sz="1600" b="1" spc="5">
                <a:latin typeface="楷体"/>
                <a:cs typeface="楷体"/>
              </a:rPr>
              <a:t>1）</a:t>
            </a:r>
            <a:r>
              <a:rPr sz="1600" spc="5">
                <a:latin typeface="楷体"/>
                <a:cs typeface="楷体"/>
              </a:rPr>
              <a:t>根据</a:t>
            </a:r>
            <a:r>
              <a:rPr sz="1600" spc="-5">
                <a:latin typeface="Calibri"/>
                <a:cs typeface="Calibri"/>
              </a:rPr>
              <a:t>Epochai</a:t>
            </a:r>
            <a:r>
              <a:rPr sz="1600" spc="-5">
                <a:latin typeface="楷体"/>
                <a:cs typeface="楷体"/>
              </a:rPr>
              <a:t>，在当</a:t>
            </a:r>
            <a:r>
              <a:rPr sz="1600" spc="5">
                <a:latin typeface="楷体"/>
                <a:cs typeface="楷体"/>
              </a:rPr>
              <a:t>前</a:t>
            </a:r>
            <a:r>
              <a:rPr sz="1600" spc="-5">
                <a:latin typeface="楷体"/>
                <a:cs typeface="楷体"/>
              </a:rPr>
              <a:t>大模</a:t>
            </a:r>
            <a:r>
              <a:rPr sz="1600" spc="5">
                <a:latin typeface="楷体"/>
                <a:cs typeface="楷体"/>
              </a:rPr>
              <a:t>型</a:t>
            </a:r>
            <a:r>
              <a:rPr sz="1600" spc="-5">
                <a:latin typeface="楷体"/>
                <a:cs typeface="楷体"/>
              </a:rPr>
              <a:t>高速</a:t>
            </a:r>
            <a:r>
              <a:rPr sz="1600" spc="5">
                <a:latin typeface="楷体"/>
                <a:cs typeface="楷体"/>
              </a:rPr>
              <a:t>发</a:t>
            </a:r>
            <a:r>
              <a:rPr sz="1600" spc="-5">
                <a:latin typeface="楷体"/>
                <a:cs typeface="楷体"/>
              </a:rPr>
              <a:t>展趋</a:t>
            </a:r>
            <a:r>
              <a:rPr sz="1600" spc="5">
                <a:latin typeface="楷体"/>
                <a:cs typeface="楷体"/>
              </a:rPr>
              <a:t>势</a:t>
            </a:r>
            <a:r>
              <a:rPr sz="1600" spc="-5">
                <a:latin typeface="楷体"/>
                <a:cs typeface="楷体"/>
              </a:rPr>
              <a:t>下，</a:t>
            </a:r>
            <a:r>
              <a:rPr sz="1600" spc="5">
                <a:latin typeface="楷体"/>
                <a:cs typeface="楷体"/>
              </a:rPr>
              <a:t>高</a:t>
            </a:r>
            <a:r>
              <a:rPr sz="1600" spc="-5">
                <a:latin typeface="楷体"/>
                <a:cs typeface="楷体"/>
              </a:rPr>
              <a:t>质量</a:t>
            </a:r>
            <a:r>
              <a:rPr sz="1600" spc="5">
                <a:latin typeface="楷体"/>
                <a:cs typeface="楷体"/>
              </a:rPr>
              <a:t>语</a:t>
            </a:r>
            <a:r>
              <a:rPr sz="1600" spc="-5">
                <a:latin typeface="楷体"/>
                <a:cs typeface="楷体"/>
              </a:rPr>
              <a:t>言数</a:t>
            </a:r>
            <a:r>
              <a:rPr sz="1600" spc="5">
                <a:latin typeface="楷体"/>
                <a:cs typeface="楷体"/>
              </a:rPr>
              <a:t>据</a:t>
            </a:r>
            <a:r>
              <a:rPr sz="1600" spc="-5">
                <a:latin typeface="楷体"/>
                <a:cs typeface="楷体"/>
              </a:rPr>
              <a:t>可能</a:t>
            </a:r>
            <a:r>
              <a:rPr sz="1600" spc="15">
                <a:latin typeface="楷体"/>
                <a:cs typeface="楷体"/>
              </a:rPr>
              <a:t>在</a:t>
            </a:r>
            <a:r>
              <a:rPr sz="1600" spc="-10">
                <a:latin typeface="Calibri"/>
                <a:cs typeface="Calibri"/>
              </a:rPr>
              <a:t>2026 </a:t>
            </a:r>
            <a:r>
              <a:rPr sz="1600" spc="5">
                <a:latin typeface="楷体"/>
                <a:cs typeface="楷体"/>
              </a:rPr>
              <a:t>年之前耗尽</a:t>
            </a:r>
            <a:r>
              <a:rPr sz="1600" spc="-5">
                <a:latin typeface="楷体"/>
                <a:cs typeface="楷体"/>
              </a:rPr>
              <a:t>，而</a:t>
            </a:r>
            <a:r>
              <a:rPr sz="1600" spc="5">
                <a:latin typeface="楷体"/>
                <a:cs typeface="楷体"/>
              </a:rPr>
              <a:t>低</a:t>
            </a:r>
            <a:r>
              <a:rPr sz="1600" spc="-5">
                <a:latin typeface="楷体"/>
                <a:cs typeface="楷体"/>
              </a:rPr>
              <a:t>质量</a:t>
            </a:r>
            <a:r>
              <a:rPr sz="1600" spc="5">
                <a:latin typeface="楷体"/>
                <a:cs typeface="楷体"/>
              </a:rPr>
              <a:t>语</a:t>
            </a:r>
            <a:r>
              <a:rPr sz="1600">
                <a:latin typeface="楷体"/>
                <a:cs typeface="楷体"/>
              </a:rPr>
              <a:t>言</a:t>
            </a:r>
            <a:r>
              <a:rPr sz="1600" spc="-5">
                <a:latin typeface="Calibri"/>
                <a:cs typeface="Calibri"/>
              </a:rPr>
              <a:t>/  </a:t>
            </a:r>
            <a:r>
              <a:rPr sz="1600" spc="5">
                <a:latin typeface="楷体"/>
                <a:cs typeface="楷体"/>
              </a:rPr>
              <a:t>视觉数据存</a:t>
            </a:r>
            <a:r>
              <a:rPr sz="1600" spc="-5">
                <a:latin typeface="楷体"/>
                <a:cs typeface="楷体"/>
              </a:rPr>
              <a:t>量也</a:t>
            </a:r>
            <a:r>
              <a:rPr sz="1600" spc="5">
                <a:latin typeface="楷体"/>
                <a:cs typeface="楷体"/>
              </a:rPr>
              <a:t>可</a:t>
            </a:r>
            <a:r>
              <a:rPr sz="1600" spc="-5">
                <a:latin typeface="楷体"/>
                <a:cs typeface="楷体"/>
              </a:rPr>
              <a:t>能将</a:t>
            </a:r>
            <a:r>
              <a:rPr sz="1600" spc="10">
                <a:latin typeface="楷体"/>
                <a:cs typeface="楷体"/>
              </a:rPr>
              <a:t>在</a:t>
            </a:r>
            <a:r>
              <a:rPr sz="1600" spc="-10">
                <a:latin typeface="Calibri"/>
                <a:cs typeface="Calibri"/>
              </a:rPr>
              <a:t>2030~2050/2030~2060</a:t>
            </a:r>
            <a:r>
              <a:rPr sz="1600" spc="5">
                <a:latin typeface="楷体"/>
                <a:cs typeface="楷体"/>
              </a:rPr>
              <a:t>年耗尽。</a:t>
            </a:r>
            <a:r>
              <a:rPr sz="1600" spc="-5">
                <a:latin typeface="Calibri"/>
                <a:cs typeface="Calibri"/>
              </a:rPr>
              <a:t>2</a:t>
            </a:r>
            <a:r>
              <a:rPr sz="1600" spc="-5">
                <a:latin typeface="楷体"/>
                <a:cs typeface="楷体"/>
              </a:rPr>
              <a:t>）</a:t>
            </a:r>
            <a:r>
              <a:rPr sz="1600" b="1" spc="5">
                <a:latin typeface="楷体"/>
                <a:cs typeface="楷体"/>
              </a:rPr>
              <a:t>高质量多模态数据集有</a:t>
            </a:r>
            <a:r>
              <a:rPr sz="1600" b="1" spc="-5">
                <a:latin typeface="楷体"/>
                <a:cs typeface="楷体"/>
              </a:rPr>
              <a:t>限</a:t>
            </a:r>
            <a:r>
              <a:rPr sz="1600" b="1">
                <a:latin typeface="楷体"/>
                <a:cs typeface="楷体"/>
              </a:rPr>
              <a:t>：</a:t>
            </a:r>
            <a:r>
              <a:rPr sz="1600" spc="5">
                <a:latin typeface="楷体"/>
                <a:cs typeface="楷体"/>
              </a:rPr>
              <a:t>由</a:t>
            </a:r>
            <a:r>
              <a:rPr sz="1600" spc="-5">
                <a:latin typeface="楷体"/>
                <a:cs typeface="楷体"/>
              </a:rPr>
              <a:t>于不</a:t>
            </a:r>
            <a:r>
              <a:rPr sz="1600" spc="5">
                <a:latin typeface="楷体"/>
                <a:cs typeface="楷体"/>
              </a:rPr>
              <a:t>同</a:t>
            </a:r>
            <a:r>
              <a:rPr sz="1600" spc="-5">
                <a:latin typeface="楷体"/>
                <a:cs typeface="楷体"/>
              </a:rPr>
              <a:t>类型</a:t>
            </a:r>
            <a:r>
              <a:rPr sz="1600" spc="5">
                <a:latin typeface="楷体"/>
                <a:cs typeface="楷体"/>
              </a:rPr>
              <a:t>的</a:t>
            </a:r>
            <a:r>
              <a:rPr sz="1600" spc="-5">
                <a:latin typeface="楷体"/>
                <a:cs typeface="楷体"/>
              </a:rPr>
              <a:t>标注</a:t>
            </a:r>
            <a:r>
              <a:rPr sz="1600" spc="5">
                <a:latin typeface="楷体"/>
                <a:cs typeface="楷体"/>
              </a:rPr>
              <a:t>成</a:t>
            </a:r>
            <a:r>
              <a:rPr sz="1600" spc="-5">
                <a:latin typeface="楷体"/>
                <a:cs typeface="楷体"/>
              </a:rPr>
              <a:t>本差</a:t>
            </a:r>
            <a:r>
              <a:rPr sz="1600" spc="5">
                <a:latin typeface="楷体"/>
                <a:cs typeface="楷体"/>
              </a:rPr>
              <a:t>异</a:t>
            </a:r>
            <a:r>
              <a:rPr sz="1600" spc="-5">
                <a:latin typeface="楷体"/>
                <a:cs typeface="楷体"/>
              </a:rPr>
              <a:t>大，  </a:t>
            </a:r>
            <a:r>
              <a:rPr sz="1600" spc="5">
                <a:latin typeface="楷体"/>
                <a:cs typeface="楷体"/>
              </a:rPr>
              <a:t>视</a:t>
            </a:r>
            <a:r>
              <a:rPr sz="1600" spc="-5">
                <a:latin typeface="楷体"/>
                <a:cs typeface="楷体"/>
              </a:rPr>
              <a:t>觉等</a:t>
            </a:r>
            <a:r>
              <a:rPr sz="1600" spc="5">
                <a:latin typeface="楷体"/>
                <a:cs typeface="楷体"/>
              </a:rPr>
              <a:t>模</a:t>
            </a:r>
            <a:r>
              <a:rPr sz="1600" spc="-5">
                <a:latin typeface="楷体"/>
                <a:cs typeface="楷体"/>
              </a:rPr>
              <a:t>态数据</a:t>
            </a:r>
            <a:r>
              <a:rPr sz="1600" spc="5">
                <a:latin typeface="楷体"/>
                <a:cs typeface="楷体"/>
              </a:rPr>
              <a:t>的</a:t>
            </a:r>
            <a:r>
              <a:rPr sz="1600" spc="-5">
                <a:latin typeface="楷体"/>
                <a:cs typeface="楷体"/>
              </a:rPr>
              <a:t>收集</a:t>
            </a:r>
            <a:r>
              <a:rPr sz="1600" spc="5">
                <a:latin typeface="楷体"/>
                <a:cs typeface="楷体"/>
              </a:rPr>
              <a:t>成</a:t>
            </a:r>
            <a:r>
              <a:rPr sz="1600" spc="-5">
                <a:latin typeface="楷体"/>
                <a:cs typeface="楷体"/>
              </a:rPr>
              <a:t>本比文</a:t>
            </a:r>
            <a:r>
              <a:rPr sz="1600" spc="5">
                <a:latin typeface="楷体"/>
                <a:cs typeface="楷体"/>
              </a:rPr>
              <a:t>本</a:t>
            </a:r>
            <a:r>
              <a:rPr sz="1600" spc="-5">
                <a:latin typeface="楷体"/>
                <a:cs typeface="楷体"/>
              </a:rPr>
              <a:t>数据</a:t>
            </a:r>
            <a:r>
              <a:rPr sz="1600" spc="5">
                <a:latin typeface="楷体"/>
                <a:cs typeface="楷体"/>
              </a:rPr>
              <a:t>高</a:t>
            </a:r>
            <a:r>
              <a:rPr sz="1600" spc="-5">
                <a:latin typeface="楷体"/>
                <a:cs typeface="楷体"/>
              </a:rPr>
              <a:t>，导致</a:t>
            </a:r>
            <a:r>
              <a:rPr sz="1600" spc="5">
                <a:latin typeface="楷体"/>
                <a:cs typeface="楷体"/>
              </a:rPr>
              <a:t>多</a:t>
            </a:r>
            <a:r>
              <a:rPr sz="1600" spc="-5">
                <a:latin typeface="楷体"/>
                <a:cs typeface="楷体"/>
              </a:rPr>
              <a:t>模态</a:t>
            </a:r>
            <a:r>
              <a:rPr sz="1600" spc="5">
                <a:latin typeface="楷体"/>
                <a:cs typeface="楷体"/>
              </a:rPr>
              <a:t>数</a:t>
            </a:r>
            <a:r>
              <a:rPr sz="1600" spc="-5">
                <a:latin typeface="楷体"/>
                <a:cs typeface="楷体"/>
              </a:rPr>
              <a:t>据集，</a:t>
            </a:r>
            <a:r>
              <a:rPr sz="1600" spc="5">
                <a:latin typeface="楷体"/>
                <a:cs typeface="楷体"/>
              </a:rPr>
              <a:t>尤</a:t>
            </a:r>
            <a:r>
              <a:rPr sz="1600" spc="-5">
                <a:latin typeface="楷体"/>
                <a:cs typeface="楷体"/>
              </a:rPr>
              <a:t>其是</a:t>
            </a:r>
            <a:r>
              <a:rPr sz="1600" spc="5">
                <a:latin typeface="楷体"/>
                <a:cs typeface="楷体"/>
              </a:rPr>
              <a:t>高</a:t>
            </a:r>
            <a:r>
              <a:rPr sz="1600" spc="-5">
                <a:latin typeface="楷体"/>
                <a:cs typeface="楷体"/>
              </a:rPr>
              <a:t>质量数</a:t>
            </a:r>
            <a:r>
              <a:rPr sz="1600" spc="5">
                <a:latin typeface="楷体"/>
                <a:cs typeface="楷体"/>
              </a:rPr>
              <a:t>据</a:t>
            </a:r>
            <a:r>
              <a:rPr sz="1600" spc="-5">
                <a:latin typeface="楷体"/>
                <a:cs typeface="楷体"/>
              </a:rPr>
              <a:t>集通</a:t>
            </a:r>
            <a:r>
              <a:rPr sz="1600" spc="5">
                <a:latin typeface="楷体"/>
                <a:cs typeface="楷体"/>
              </a:rPr>
              <a:t>常</a:t>
            </a:r>
            <a:r>
              <a:rPr sz="1600" spc="-5">
                <a:latin typeface="楷体"/>
                <a:cs typeface="楷体"/>
              </a:rPr>
              <a:t>比文本</a:t>
            </a:r>
            <a:r>
              <a:rPr sz="1600" spc="5">
                <a:latin typeface="楷体"/>
                <a:cs typeface="楷体"/>
              </a:rPr>
              <a:t>数</a:t>
            </a:r>
            <a:r>
              <a:rPr sz="1600" spc="-5">
                <a:latin typeface="楷体"/>
                <a:cs typeface="楷体"/>
              </a:rPr>
              <a:t>据集</a:t>
            </a:r>
            <a:r>
              <a:rPr sz="1600" spc="5">
                <a:latin typeface="楷体"/>
                <a:cs typeface="楷体"/>
              </a:rPr>
              <a:t>少</a:t>
            </a:r>
            <a:r>
              <a:rPr sz="1600" spc="-5">
                <a:latin typeface="楷体"/>
                <a:cs typeface="楷体"/>
              </a:rPr>
              <a:t>得多。</a:t>
            </a:r>
            <a:endParaRPr sz="1600">
              <a:latin typeface="楷体"/>
              <a:cs typeface="楷体"/>
            </a:endParaRPr>
          </a:p>
          <a:p>
            <a:pPr marL="355600" indent="-342900">
              <a:lnSpc>
                <a:spcPct val="100000"/>
              </a:lnSpc>
              <a:spcBef>
                <a:spcPts val="1345"/>
              </a:spcBef>
              <a:buFont typeface="Wingdings"/>
              <a:buChar char="◼"/>
              <a:tabLst>
                <a:tab pos="354965"/>
                <a:tab pos="355600"/>
              </a:tabLst>
            </a:pPr>
            <a:r>
              <a:rPr sz="1600">
                <a:latin typeface="楷体"/>
                <a:cs typeface="楷体"/>
              </a:rPr>
              <a:t>A</a:t>
            </a:r>
            <a:r>
              <a:rPr sz="1600" b="1">
                <a:latin typeface="楷体"/>
                <a:cs typeface="楷体"/>
              </a:rPr>
              <a:t>I</a:t>
            </a:r>
            <a:r>
              <a:rPr sz="1600" b="1" spc="-5">
                <a:latin typeface="楷体"/>
                <a:cs typeface="楷体"/>
              </a:rPr>
              <a:t>合成</a:t>
            </a:r>
            <a:r>
              <a:rPr sz="1600" b="1" spc="10">
                <a:latin typeface="楷体"/>
                <a:cs typeface="楷体"/>
              </a:rPr>
              <a:t>数</a:t>
            </a:r>
            <a:r>
              <a:rPr sz="1600" b="1" spc="-5">
                <a:latin typeface="楷体"/>
                <a:cs typeface="楷体"/>
              </a:rPr>
              <a:t>据</a:t>
            </a:r>
            <a:r>
              <a:rPr sz="1600" b="1" spc="10">
                <a:latin typeface="楷体"/>
                <a:cs typeface="楷体"/>
              </a:rPr>
              <a:t>或</a:t>
            </a:r>
            <a:r>
              <a:rPr sz="1600" b="1" spc="-5">
                <a:latin typeface="楷体"/>
                <a:cs typeface="楷体"/>
              </a:rPr>
              <a:t>有</a:t>
            </a:r>
            <a:r>
              <a:rPr sz="1600" b="1" spc="10">
                <a:latin typeface="楷体"/>
                <a:cs typeface="楷体"/>
              </a:rPr>
              <a:t>望</a:t>
            </a:r>
            <a:r>
              <a:rPr sz="1600" b="1" spc="-5">
                <a:latin typeface="楷体"/>
                <a:cs typeface="楷体"/>
              </a:rPr>
              <a:t>改善</a:t>
            </a:r>
            <a:r>
              <a:rPr sz="1600" b="1" spc="10">
                <a:latin typeface="楷体"/>
                <a:cs typeface="楷体"/>
              </a:rPr>
              <a:t>数</a:t>
            </a:r>
            <a:r>
              <a:rPr sz="1600" b="1" spc="-5">
                <a:latin typeface="楷体"/>
                <a:cs typeface="楷体"/>
              </a:rPr>
              <a:t>据</a:t>
            </a:r>
            <a:r>
              <a:rPr sz="1600" b="1" spc="10">
                <a:latin typeface="楷体"/>
                <a:cs typeface="楷体"/>
              </a:rPr>
              <a:t>枯</a:t>
            </a:r>
            <a:r>
              <a:rPr sz="1600" b="1" spc="-5">
                <a:latin typeface="楷体"/>
                <a:cs typeface="楷体"/>
              </a:rPr>
              <a:t>竭</a:t>
            </a:r>
            <a:r>
              <a:rPr sz="1600" b="1" spc="10">
                <a:latin typeface="楷体"/>
                <a:cs typeface="楷体"/>
              </a:rPr>
              <a:t>问</a:t>
            </a:r>
            <a:r>
              <a:rPr sz="1600" b="1" spc="-5">
                <a:latin typeface="楷体"/>
                <a:cs typeface="楷体"/>
              </a:rPr>
              <a:t>题</a:t>
            </a:r>
            <a:r>
              <a:rPr sz="1600" b="1" spc="30">
                <a:latin typeface="楷体"/>
                <a:cs typeface="楷体"/>
              </a:rPr>
              <a:t>。</a:t>
            </a:r>
            <a:r>
              <a:rPr sz="1600" spc="-10">
                <a:latin typeface="楷体"/>
                <a:cs typeface="楷体"/>
              </a:rPr>
              <a:t>1)</a:t>
            </a:r>
            <a:r>
              <a:rPr sz="1600" spc="50">
                <a:latin typeface="楷体"/>
                <a:cs typeface="楷体"/>
              </a:rPr>
              <a:t> </a:t>
            </a:r>
            <a:r>
              <a:rPr sz="1600">
                <a:latin typeface="楷体"/>
                <a:cs typeface="楷体"/>
              </a:rPr>
              <a:t>与</a:t>
            </a:r>
            <a:r>
              <a:rPr sz="1600" spc="-5">
                <a:latin typeface="楷体"/>
                <a:cs typeface="楷体"/>
              </a:rPr>
              <a:t>实</a:t>
            </a:r>
            <a:r>
              <a:rPr sz="1600" spc="-10">
                <a:latin typeface="楷体"/>
                <a:cs typeface="楷体"/>
              </a:rPr>
              <a:t>际</a:t>
            </a:r>
            <a:r>
              <a:rPr sz="1600">
                <a:latin typeface="楷体"/>
                <a:cs typeface="楷体"/>
              </a:rPr>
              <a:t>数</a:t>
            </a:r>
            <a:r>
              <a:rPr sz="1600" spc="-5">
                <a:latin typeface="楷体"/>
                <a:cs typeface="楷体"/>
              </a:rPr>
              <a:t>据</a:t>
            </a:r>
            <a:r>
              <a:rPr sz="1600" spc="-10">
                <a:latin typeface="楷体"/>
                <a:cs typeface="楷体"/>
              </a:rPr>
              <a:t>具</a:t>
            </a:r>
            <a:r>
              <a:rPr sz="1600">
                <a:latin typeface="楷体"/>
                <a:cs typeface="楷体"/>
              </a:rPr>
              <a:t>有</a:t>
            </a:r>
            <a:r>
              <a:rPr sz="1600" spc="-5">
                <a:latin typeface="楷体"/>
                <a:cs typeface="楷体"/>
              </a:rPr>
              <a:t>相</a:t>
            </a:r>
            <a:r>
              <a:rPr sz="1600" spc="-10">
                <a:latin typeface="楷体"/>
                <a:cs typeface="楷体"/>
              </a:rPr>
              <a:t>同</a:t>
            </a:r>
            <a:r>
              <a:rPr sz="1600" spc="-5">
                <a:latin typeface="楷体"/>
                <a:cs typeface="楷体"/>
              </a:rPr>
              <a:t>的</a:t>
            </a:r>
            <a:r>
              <a:rPr sz="1600">
                <a:latin typeface="楷体"/>
                <a:cs typeface="楷体"/>
              </a:rPr>
              <a:t>预</a:t>
            </a:r>
            <a:r>
              <a:rPr sz="1600" spc="-5">
                <a:latin typeface="楷体"/>
                <a:cs typeface="楷体"/>
              </a:rPr>
              <a:t>测</a:t>
            </a:r>
            <a:r>
              <a:rPr sz="1600" spc="-10">
                <a:latin typeface="楷体"/>
                <a:cs typeface="楷体"/>
              </a:rPr>
              <a:t>特</a:t>
            </a:r>
            <a:r>
              <a:rPr sz="1600">
                <a:latin typeface="楷体"/>
                <a:cs typeface="楷体"/>
              </a:rPr>
              <a:t>性。</a:t>
            </a:r>
            <a:r>
              <a:rPr sz="1600" spc="-10">
                <a:latin typeface="楷体"/>
                <a:cs typeface="楷体"/>
              </a:rPr>
              <a:t>2)</a:t>
            </a:r>
            <a:r>
              <a:rPr sz="1600" spc="-5">
                <a:latin typeface="楷体"/>
                <a:cs typeface="楷体"/>
              </a:rPr>
              <a:t>合</a:t>
            </a:r>
            <a:r>
              <a:rPr sz="1600">
                <a:latin typeface="楷体"/>
                <a:cs typeface="楷体"/>
              </a:rPr>
              <a:t>成</a:t>
            </a:r>
            <a:r>
              <a:rPr sz="1600" spc="-5">
                <a:latin typeface="楷体"/>
                <a:cs typeface="楷体"/>
              </a:rPr>
              <a:t>数</a:t>
            </a:r>
            <a:r>
              <a:rPr sz="1600" spc="-10">
                <a:latin typeface="楷体"/>
                <a:cs typeface="楷体"/>
              </a:rPr>
              <a:t>据</a:t>
            </a:r>
            <a:r>
              <a:rPr sz="1600">
                <a:latin typeface="楷体"/>
                <a:cs typeface="楷体"/>
              </a:rPr>
              <a:t>获</a:t>
            </a:r>
            <a:r>
              <a:rPr sz="1600" spc="-5">
                <a:latin typeface="楷体"/>
                <a:cs typeface="楷体"/>
              </a:rPr>
              <a:t>取</a:t>
            </a:r>
            <a:r>
              <a:rPr sz="1600" spc="-10">
                <a:latin typeface="楷体"/>
                <a:cs typeface="楷体"/>
              </a:rPr>
              <a:t>速</a:t>
            </a:r>
            <a:r>
              <a:rPr sz="1600" spc="-5">
                <a:latin typeface="楷体"/>
                <a:cs typeface="楷体"/>
              </a:rPr>
              <a:t>度</a:t>
            </a:r>
            <a:r>
              <a:rPr sz="1600">
                <a:latin typeface="楷体"/>
                <a:cs typeface="楷体"/>
              </a:rPr>
              <a:t>更</a:t>
            </a:r>
            <a:r>
              <a:rPr sz="1600" spc="-5">
                <a:latin typeface="楷体"/>
                <a:cs typeface="楷体"/>
              </a:rPr>
              <a:t>快</a:t>
            </a:r>
            <a:r>
              <a:rPr sz="1600" spc="-10">
                <a:latin typeface="楷体"/>
                <a:cs typeface="楷体"/>
              </a:rPr>
              <a:t>，</a:t>
            </a:r>
            <a:r>
              <a:rPr sz="1600">
                <a:latin typeface="楷体"/>
                <a:cs typeface="楷体"/>
              </a:rPr>
              <a:t>为</a:t>
            </a:r>
            <a:r>
              <a:rPr sz="1600" spc="-5">
                <a:latin typeface="楷体"/>
                <a:cs typeface="楷体"/>
              </a:rPr>
              <a:t>垂</a:t>
            </a:r>
            <a:r>
              <a:rPr sz="1600" spc="-10">
                <a:latin typeface="楷体"/>
                <a:cs typeface="楷体"/>
              </a:rPr>
              <a:t>直</a:t>
            </a:r>
            <a:r>
              <a:rPr sz="1600" spc="-5">
                <a:latin typeface="楷体"/>
                <a:cs typeface="楷体"/>
              </a:rPr>
              <a:t>模</a:t>
            </a:r>
            <a:r>
              <a:rPr sz="1600">
                <a:latin typeface="楷体"/>
                <a:cs typeface="楷体"/>
              </a:rPr>
              <a:t>型</a:t>
            </a:r>
            <a:r>
              <a:rPr sz="1600" spc="-5">
                <a:latin typeface="楷体"/>
                <a:cs typeface="楷体"/>
              </a:rPr>
              <a:t>的</a:t>
            </a:r>
            <a:r>
              <a:rPr sz="1600" spc="-10">
                <a:latin typeface="楷体"/>
                <a:cs typeface="楷体"/>
              </a:rPr>
              <a:t>训</a:t>
            </a:r>
            <a:r>
              <a:rPr sz="1600" spc="-5">
                <a:latin typeface="楷体"/>
                <a:cs typeface="楷体"/>
              </a:rPr>
              <a:t>练</a:t>
            </a:r>
            <a:endParaRPr sz="1600">
              <a:latin typeface="楷体"/>
              <a:cs typeface="楷体"/>
            </a:endParaRPr>
          </a:p>
          <a:p>
            <a:pPr marL="355600">
              <a:lnSpc>
                <a:spcPct val="100000"/>
              </a:lnSpc>
              <a:spcBef>
                <a:spcPts val="960"/>
              </a:spcBef>
            </a:pPr>
            <a:r>
              <a:rPr sz="1600" spc="5">
                <a:latin typeface="楷体"/>
                <a:cs typeface="楷体"/>
              </a:rPr>
              <a:t>更</a:t>
            </a:r>
            <a:r>
              <a:rPr sz="1600" spc="-5">
                <a:latin typeface="楷体"/>
                <a:cs typeface="楷体"/>
              </a:rPr>
              <a:t>快定</a:t>
            </a:r>
            <a:r>
              <a:rPr sz="1600" spc="5">
                <a:latin typeface="楷体"/>
                <a:cs typeface="楷体"/>
              </a:rPr>
              <a:t>制</a:t>
            </a:r>
            <a:r>
              <a:rPr sz="1600" spc="-5">
                <a:latin typeface="楷体"/>
                <a:cs typeface="楷体"/>
              </a:rPr>
              <a:t>数据集</a:t>
            </a:r>
            <a:r>
              <a:rPr sz="1600" spc="10">
                <a:latin typeface="楷体"/>
                <a:cs typeface="楷体"/>
              </a:rPr>
              <a:t>。</a:t>
            </a:r>
            <a:r>
              <a:rPr sz="1600" spc="-5">
                <a:latin typeface="楷体"/>
                <a:cs typeface="楷体"/>
              </a:rPr>
              <a:t>3)</a:t>
            </a:r>
            <a:r>
              <a:rPr sz="1600" spc="-10">
                <a:latin typeface="楷体"/>
                <a:cs typeface="楷体"/>
              </a:rPr>
              <a:t> </a:t>
            </a:r>
            <a:r>
              <a:rPr sz="1600" spc="-5">
                <a:latin typeface="楷体"/>
                <a:cs typeface="楷体"/>
              </a:rPr>
              <a:t>适应</a:t>
            </a:r>
            <a:r>
              <a:rPr sz="1600" spc="5">
                <a:latin typeface="楷体"/>
                <a:cs typeface="楷体"/>
              </a:rPr>
              <a:t>多</a:t>
            </a:r>
            <a:r>
              <a:rPr sz="1600" spc="-5">
                <a:latin typeface="楷体"/>
                <a:cs typeface="楷体"/>
              </a:rPr>
              <a:t>模态</a:t>
            </a:r>
            <a:r>
              <a:rPr sz="1600" spc="5">
                <a:latin typeface="楷体"/>
                <a:cs typeface="楷体"/>
              </a:rPr>
              <a:t>模</a:t>
            </a:r>
            <a:r>
              <a:rPr sz="1600" spc="-5">
                <a:latin typeface="楷体"/>
                <a:cs typeface="楷体"/>
              </a:rPr>
              <a:t>型的</a:t>
            </a:r>
            <a:r>
              <a:rPr sz="1600" spc="5">
                <a:latin typeface="楷体"/>
                <a:cs typeface="楷体"/>
              </a:rPr>
              <a:t>数</a:t>
            </a:r>
            <a:r>
              <a:rPr sz="1600" spc="-5">
                <a:latin typeface="楷体"/>
                <a:cs typeface="楷体"/>
              </a:rPr>
              <a:t>据模态</a:t>
            </a:r>
            <a:r>
              <a:rPr sz="1600" spc="5">
                <a:latin typeface="楷体"/>
                <a:cs typeface="楷体"/>
              </a:rPr>
              <a:t>组</a:t>
            </a:r>
            <a:r>
              <a:rPr sz="1600" spc="-5">
                <a:latin typeface="楷体"/>
                <a:cs typeface="楷体"/>
              </a:rPr>
              <a:t>合，</a:t>
            </a:r>
            <a:r>
              <a:rPr sz="1600" spc="5">
                <a:latin typeface="楷体"/>
                <a:cs typeface="楷体"/>
              </a:rPr>
              <a:t>能</a:t>
            </a:r>
            <a:r>
              <a:rPr sz="1600" spc="-5">
                <a:latin typeface="楷体"/>
                <a:cs typeface="楷体"/>
              </a:rPr>
              <a:t>够扩大</a:t>
            </a:r>
            <a:r>
              <a:rPr sz="1600" spc="5">
                <a:latin typeface="楷体"/>
                <a:cs typeface="楷体"/>
              </a:rPr>
              <a:t>所</a:t>
            </a:r>
            <a:r>
              <a:rPr sz="1600" spc="-5">
                <a:latin typeface="楷体"/>
                <a:cs typeface="楷体"/>
              </a:rPr>
              <a:t>有数</a:t>
            </a:r>
            <a:r>
              <a:rPr sz="1600" spc="5">
                <a:latin typeface="楷体"/>
                <a:cs typeface="楷体"/>
              </a:rPr>
              <a:t>据</a:t>
            </a:r>
            <a:r>
              <a:rPr sz="1600" spc="-5">
                <a:latin typeface="楷体"/>
                <a:cs typeface="楷体"/>
              </a:rPr>
              <a:t>模态存</a:t>
            </a:r>
            <a:r>
              <a:rPr sz="1600" spc="5">
                <a:latin typeface="楷体"/>
                <a:cs typeface="楷体"/>
              </a:rPr>
              <a:t>量</a:t>
            </a:r>
            <a:r>
              <a:rPr sz="1600" spc="-5">
                <a:latin typeface="楷体"/>
                <a:cs typeface="楷体"/>
              </a:rPr>
              <a:t>的组</a:t>
            </a:r>
            <a:r>
              <a:rPr sz="1600" spc="5">
                <a:latin typeface="楷体"/>
                <a:cs typeface="楷体"/>
              </a:rPr>
              <a:t>合</a:t>
            </a:r>
            <a:r>
              <a:rPr sz="1600" spc="-5">
                <a:latin typeface="楷体"/>
                <a:cs typeface="楷体"/>
              </a:rPr>
              <a:t>，有效</a:t>
            </a:r>
            <a:r>
              <a:rPr sz="1600" spc="5">
                <a:latin typeface="楷体"/>
                <a:cs typeface="楷体"/>
              </a:rPr>
              <a:t>增</a:t>
            </a:r>
            <a:r>
              <a:rPr sz="1600" spc="-5">
                <a:latin typeface="楷体"/>
                <a:cs typeface="楷体"/>
              </a:rPr>
              <a:t>加数</a:t>
            </a:r>
            <a:r>
              <a:rPr sz="1600" spc="5">
                <a:latin typeface="楷体"/>
                <a:cs typeface="楷体"/>
              </a:rPr>
              <a:t>据</a:t>
            </a:r>
            <a:r>
              <a:rPr sz="1600" spc="-5">
                <a:latin typeface="楷体"/>
                <a:cs typeface="楷体"/>
              </a:rPr>
              <a:t>存量。</a:t>
            </a:r>
            <a:endParaRPr sz="1600">
              <a:latin typeface="楷体"/>
              <a:cs typeface="楷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01497" y="230581"/>
            <a:ext cx="799338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1.3 数据：高质量多模态数据有限，合成数据发展或能改善</a:t>
            </a:r>
            <a:endParaRPr sz="2400"/>
          </a:p>
        </p:txBody>
      </p:sp>
      <p:sp>
        <p:nvSpPr>
          <p:cNvPr id="5" name="object 5"/>
          <p:cNvSpPr txBox="1"/>
          <p:nvPr/>
        </p:nvSpPr>
        <p:spPr>
          <a:xfrm>
            <a:off x="1412875" y="3613226"/>
            <a:ext cx="497014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5">
                <a:latin typeface="楷体"/>
                <a:cs typeface="楷体"/>
              </a:rPr>
              <a:t>图：</a:t>
            </a:r>
            <a:r>
              <a:rPr sz="1400" b="1" spc="-5">
                <a:latin typeface="楷体"/>
                <a:cs typeface="楷体"/>
              </a:rPr>
              <a:t>按</a:t>
            </a:r>
            <a:r>
              <a:rPr sz="1400" b="1">
                <a:latin typeface="楷体"/>
                <a:cs typeface="楷体"/>
              </a:rPr>
              <a:t>照</a:t>
            </a:r>
            <a:r>
              <a:rPr sz="1400" b="1" spc="-484">
                <a:latin typeface="楷体"/>
                <a:cs typeface="楷体"/>
              </a:rPr>
              <a:t> </a:t>
            </a:r>
            <a:r>
              <a:rPr sz="1400" b="1" spc="-5">
                <a:latin typeface="Calibri"/>
                <a:cs typeface="Calibri"/>
              </a:rPr>
              <a:t>ChatGPT</a:t>
            </a:r>
            <a:r>
              <a:rPr sz="1400" b="1">
                <a:latin typeface="楷体"/>
                <a:cs typeface="楷体"/>
              </a:rPr>
              <a:t>大</a:t>
            </a:r>
            <a:r>
              <a:rPr sz="1400" b="1" spc="-5">
                <a:latin typeface="楷体"/>
                <a:cs typeface="楷体"/>
              </a:rPr>
              <a:t>模</a:t>
            </a:r>
            <a:r>
              <a:rPr sz="1400" b="1">
                <a:latin typeface="楷体"/>
                <a:cs typeface="楷体"/>
              </a:rPr>
              <a:t>型</a:t>
            </a:r>
            <a:r>
              <a:rPr sz="1400" b="1" spc="-5">
                <a:latin typeface="楷体"/>
                <a:cs typeface="楷体"/>
              </a:rPr>
              <a:t>对</a:t>
            </a:r>
            <a:r>
              <a:rPr sz="1400" b="1" spc="-15">
                <a:latin typeface="楷体"/>
                <a:cs typeface="楷体"/>
              </a:rPr>
              <a:t>数</a:t>
            </a:r>
            <a:r>
              <a:rPr sz="1400" b="1">
                <a:latin typeface="楷体"/>
                <a:cs typeface="楷体"/>
              </a:rPr>
              <a:t>据</a:t>
            </a:r>
            <a:r>
              <a:rPr sz="1400" b="1" spc="-5">
                <a:latin typeface="楷体"/>
                <a:cs typeface="楷体"/>
              </a:rPr>
              <a:t>消</a:t>
            </a:r>
            <a:r>
              <a:rPr sz="1400" b="1" spc="-15">
                <a:latin typeface="楷体"/>
                <a:cs typeface="楷体"/>
              </a:rPr>
              <a:t>耗</a:t>
            </a:r>
            <a:r>
              <a:rPr sz="1400" b="1">
                <a:latin typeface="楷体"/>
                <a:cs typeface="楷体"/>
              </a:rPr>
              <a:t>速</a:t>
            </a:r>
            <a:r>
              <a:rPr sz="1400" b="1" spc="-5">
                <a:latin typeface="楷体"/>
                <a:cs typeface="楷体"/>
              </a:rPr>
              <a:t>率</a:t>
            </a:r>
            <a:r>
              <a:rPr sz="1400" b="1" spc="-20">
                <a:latin typeface="楷体"/>
                <a:cs typeface="楷体"/>
              </a:rPr>
              <a:t>的</a:t>
            </a:r>
            <a:r>
              <a:rPr sz="1400" b="1">
                <a:latin typeface="楷体"/>
                <a:cs typeface="楷体"/>
              </a:rPr>
              <a:t>不</a:t>
            </a:r>
            <a:r>
              <a:rPr sz="1400" b="1" spc="-5">
                <a:latin typeface="楷体"/>
                <a:cs typeface="楷体"/>
              </a:rPr>
              <a:t>同</a:t>
            </a:r>
            <a:r>
              <a:rPr sz="1400" b="1" spc="-15">
                <a:latin typeface="楷体"/>
                <a:cs typeface="楷体"/>
              </a:rPr>
              <a:t>数</a:t>
            </a:r>
            <a:r>
              <a:rPr sz="1400" b="1">
                <a:latin typeface="楷体"/>
                <a:cs typeface="楷体"/>
              </a:rPr>
              <a:t>据</a:t>
            </a:r>
            <a:r>
              <a:rPr sz="1400" b="1" spc="-5">
                <a:latin typeface="楷体"/>
                <a:cs typeface="楷体"/>
              </a:rPr>
              <a:t>使</a:t>
            </a:r>
            <a:r>
              <a:rPr sz="1400" b="1" spc="-15">
                <a:latin typeface="楷体"/>
                <a:cs typeface="楷体"/>
              </a:rPr>
              <a:t>用</a:t>
            </a:r>
            <a:r>
              <a:rPr sz="1400" b="1">
                <a:latin typeface="楷体"/>
                <a:cs typeface="楷体"/>
              </a:rPr>
              <a:t>量</a:t>
            </a:r>
            <a:r>
              <a:rPr sz="1400" b="1" spc="-5">
                <a:latin typeface="楷体"/>
                <a:cs typeface="楷体"/>
              </a:rPr>
              <a:t>预</a:t>
            </a:r>
            <a:r>
              <a:rPr sz="1400" b="1">
                <a:latin typeface="楷体"/>
                <a:cs typeface="楷体"/>
              </a:rPr>
              <a:t>测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99246" y="4009509"/>
            <a:ext cx="6855046" cy="198438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37159" y="6403340"/>
            <a:ext cx="139700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楷体"/>
                <a:cs typeface="楷体"/>
              </a:rPr>
              <a:t>注：虚线为数据存量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16381" y="6038189"/>
            <a:ext cx="1854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楷体"/>
                <a:cs typeface="楷体"/>
              </a:rPr>
              <a:t>低质量语言数据使用量预测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926460" y="6039408"/>
            <a:ext cx="1854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楷体"/>
                <a:cs typeface="楷体"/>
              </a:rPr>
              <a:t>高质量语言数据使用量预测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37175" y="6038189"/>
            <a:ext cx="1397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楷体"/>
                <a:cs typeface="楷体"/>
              </a:rPr>
              <a:t>视觉数据使用量预测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182102" y="3613226"/>
            <a:ext cx="269494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>
                <a:latin typeface="楷体"/>
                <a:cs typeface="楷体"/>
              </a:rPr>
              <a:t>表：</a:t>
            </a:r>
            <a:r>
              <a:rPr sz="1400" b="1">
                <a:latin typeface="楷体"/>
                <a:cs typeface="楷体"/>
              </a:rPr>
              <a:t>合</a:t>
            </a:r>
            <a:r>
              <a:rPr sz="1400" b="1" spc="-20">
                <a:latin typeface="楷体"/>
                <a:cs typeface="楷体"/>
              </a:rPr>
              <a:t>成</a:t>
            </a:r>
            <a:r>
              <a:rPr sz="1400" b="1">
                <a:latin typeface="楷体"/>
                <a:cs typeface="楷体"/>
              </a:rPr>
              <a:t>数</a:t>
            </a:r>
            <a:r>
              <a:rPr sz="1400" b="1" spc="-5">
                <a:latin typeface="楷体"/>
                <a:cs typeface="楷体"/>
              </a:rPr>
              <a:t>据</a:t>
            </a:r>
            <a:r>
              <a:rPr sz="1400" b="1" spc="-15">
                <a:latin typeface="楷体"/>
                <a:cs typeface="楷体"/>
              </a:rPr>
              <a:t>产业</a:t>
            </a:r>
            <a:r>
              <a:rPr sz="1400" b="1">
                <a:latin typeface="楷体"/>
                <a:cs typeface="楷体"/>
              </a:rPr>
              <a:t>分</a:t>
            </a:r>
            <a:r>
              <a:rPr sz="1400" b="1" spc="-5">
                <a:latin typeface="楷体"/>
                <a:cs typeface="楷体"/>
              </a:rPr>
              <a:t>类</a:t>
            </a:r>
            <a:r>
              <a:rPr sz="1400" b="1">
                <a:latin typeface="楷体"/>
                <a:cs typeface="楷体"/>
              </a:rPr>
              <a:t>与</a:t>
            </a:r>
            <a:r>
              <a:rPr sz="1400" b="1" spc="-20">
                <a:latin typeface="楷体"/>
                <a:cs typeface="楷体"/>
              </a:rPr>
              <a:t>代</a:t>
            </a:r>
            <a:r>
              <a:rPr sz="1400" b="1">
                <a:latin typeface="楷体"/>
                <a:cs typeface="楷体"/>
              </a:rPr>
              <a:t>表</a:t>
            </a:r>
            <a:r>
              <a:rPr sz="1400" b="1" spc="-5">
                <a:latin typeface="楷体"/>
                <a:cs typeface="楷体"/>
              </a:rPr>
              <a:t>企</a:t>
            </a:r>
            <a:r>
              <a:rPr sz="1400" b="1">
                <a:latin typeface="楷体"/>
                <a:cs typeface="楷体"/>
              </a:rPr>
              <a:t>业</a:t>
            </a:r>
            <a:endParaRPr sz="1400">
              <a:latin typeface="楷体"/>
              <a:cs typeface="楷体"/>
            </a:endParaRP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7461250" y="4016883"/>
          <a:ext cx="4528820" cy="22987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3805"/>
                <a:gridCol w="1043940"/>
                <a:gridCol w="2232025"/>
              </a:tblGrid>
              <a:tr h="274319"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200" b="1">
                          <a:latin typeface="Microsoft JhengHei"/>
                          <a:cs typeface="Microsoft JhengHei"/>
                        </a:rPr>
                        <a:t>合成数据产业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200" b="1">
                          <a:latin typeface="Microsoft JhengHei"/>
                          <a:cs typeface="Microsoft JhengHei"/>
                        </a:rPr>
                        <a:t>代表企业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200" b="1">
                          <a:latin typeface="Microsoft JhengHei"/>
                          <a:cs typeface="Microsoft JhengHei"/>
                        </a:rPr>
                        <a:t>企业服务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64008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</a:pPr>
                      <a:r>
                        <a:rPr sz="1200">
                          <a:latin typeface="宋体"/>
                          <a:cs typeface="宋体"/>
                        </a:rPr>
                        <a:t>结构化数据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</a:pPr>
                      <a:r>
                        <a:rPr sz="1200">
                          <a:latin typeface="宋体"/>
                          <a:cs typeface="宋体"/>
                        </a:rPr>
                        <a:t>Mostly</a:t>
                      </a:r>
                      <a:r>
                        <a:rPr sz="1200" spc="-25">
                          <a:latin typeface="宋体"/>
                          <a:cs typeface="宋体"/>
                        </a:rPr>
                        <a:t> </a:t>
                      </a:r>
                      <a:r>
                        <a:rPr sz="1200">
                          <a:latin typeface="宋体"/>
                          <a:cs typeface="宋体"/>
                        </a:rPr>
                        <a:t>Al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 marR="14986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提供合成数据生成器 MostlyGenerate，能够生成与 真实数据相当的匿名数据集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非结构化数据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32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DataGen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32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 marR="15049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为计算机视觉团队提供设计合 成数据集的自助服务平台。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57187"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测试数据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32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Informatica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32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 marR="15049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提供具有合成数据功能的测试 数据解决方案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开源服务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32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Twinify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32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用于为给定的敏感数据集生成</a:t>
                      </a:r>
                      <a:endParaRPr sz="1200">
                        <a:latin typeface="宋体"/>
                        <a:cs typeface="宋体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</a:pPr>
                      <a:r>
                        <a:rPr sz="1200">
                          <a:latin typeface="宋体"/>
                          <a:cs typeface="宋体"/>
                        </a:rPr>
                        <a:t>1个保护隐私的合成数据集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3" name="object 13"/>
          <p:cNvSpPr txBox="1"/>
          <p:nvPr/>
        </p:nvSpPr>
        <p:spPr>
          <a:xfrm>
            <a:off x="11726671" y="6657238"/>
            <a:ext cx="9588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Times New Roman"/>
                <a:cs typeface="Times New Roman"/>
              </a:rPr>
              <a:t>3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67868" y="6603492"/>
            <a:ext cx="36639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650" spc="-135" baseline="-17676">
                <a:latin typeface="楷体"/>
                <a:cs typeface="楷体"/>
              </a:rPr>
              <a:t>资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56</a:t>
            </a:r>
            <a:r>
              <a:rPr sz="1650" spc="-1650" baseline="-17676">
                <a:latin typeface="楷体"/>
                <a:cs typeface="楷体"/>
              </a:rPr>
              <a:t>料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523876/28022/20231218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 </a:t>
            </a:r>
            <a:r>
              <a:rPr sz="100" spc="-15">
                <a:solidFill>
                  <a:srgbClr val="FFFFFF"/>
                </a:solidFill>
                <a:latin typeface="Book Antiqua"/>
                <a:cs typeface="Book Antiqua"/>
              </a:rPr>
              <a:t>20:1</a:t>
            </a:r>
            <a:r>
              <a:rPr sz="1650" spc="-1620" baseline="-17676">
                <a:latin typeface="楷体"/>
                <a:cs typeface="楷体"/>
              </a:rPr>
              <a:t>来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5</a:t>
            </a:r>
            <a:endParaRPr sz="100">
              <a:latin typeface="Book Antiqua"/>
              <a:cs typeface="Book Antiqu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1192" y="230885"/>
            <a:ext cx="63112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1.4</a:t>
            </a:r>
            <a:r>
              <a:rPr sz="2400" spc="-65"/>
              <a:t> </a:t>
            </a:r>
            <a:r>
              <a:rPr sz="2400"/>
              <a:t>算法：技术要求更高，LLM发展提供突破口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914196" y="6645656"/>
            <a:ext cx="763714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5">
                <a:latin typeface="楷体"/>
                <a:cs typeface="楷体"/>
              </a:rPr>
              <a:t>源</a:t>
            </a:r>
            <a:r>
              <a:rPr sz="1100" spc="-5">
                <a:latin typeface="楷体"/>
                <a:cs typeface="楷体"/>
              </a:rPr>
              <a:t>：CMU，</a:t>
            </a:r>
            <a:r>
              <a:rPr sz="1100">
                <a:latin typeface="楷体"/>
                <a:cs typeface="楷体"/>
              </a:rPr>
              <a:t>论</a:t>
            </a:r>
            <a:r>
              <a:rPr sz="1100" spc="-15">
                <a:latin typeface="楷体"/>
                <a:cs typeface="楷体"/>
              </a:rPr>
              <a:t>文</a:t>
            </a:r>
            <a:r>
              <a:rPr sz="1100" spc="-5">
                <a:latin typeface="楷体"/>
                <a:cs typeface="楷体"/>
              </a:rPr>
              <a:t>“Multimodal</a:t>
            </a:r>
            <a:r>
              <a:rPr sz="1100" spc="20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Foundation</a:t>
            </a:r>
            <a:r>
              <a:rPr sz="1100" spc="5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Models:</a:t>
            </a:r>
            <a:r>
              <a:rPr sz="1100" spc="20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From</a:t>
            </a:r>
            <a:r>
              <a:rPr sz="1100" spc="20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Specialists</a:t>
            </a:r>
            <a:r>
              <a:rPr sz="1100" spc="20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to</a:t>
            </a:r>
            <a:r>
              <a:rPr sz="1100" spc="20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General-Purpose</a:t>
            </a:r>
            <a:r>
              <a:rPr sz="1100" spc="5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Assistants”，</a:t>
            </a:r>
            <a:r>
              <a:rPr sz="1100">
                <a:latin typeface="楷体"/>
                <a:cs typeface="楷体"/>
              </a:rPr>
              <a:t>东吴</a:t>
            </a:r>
            <a:r>
              <a:rPr sz="1100" spc="-15">
                <a:latin typeface="楷体"/>
                <a:cs typeface="楷体"/>
              </a:rPr>
              <a:t>证券</a:t>
            </a:r>
            <a:r>
              <a:rPr sz="1100">
                <a:latin typeface="楷体"/>
                <a:cs typeface="楷体"/>
              </a:rPr>
              <a:t>研究所</a:t>
            </a:r>
            <a:endParaRPr sz="1100">
              <a:latin typeface="楷体"/>
              <a:cs typeface="楷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79298" y="938250"/>
            <a:ext cx="11641455" cy="2021205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355600" indent="-342900" algn="just">
              <a:lnSpc>
                <a:spcPct val="100000"/>
              </a:lnSpc>
              <a:spcBef>
                <a:spcPts val="855"/>
              </a:spcBef>
              <a:buFont typeface="Wingdings"/>
              <a:buChar char="◼"/>
              <a:tabLst>
                <a:tab pos="355600"/>
              </a:tabLst>
            </a:pPr>
            <a:r>
              <a:rPr sz="1400" b="1" spc="-5">
                <a:latin typeface="楷体"/>
                <a:cs typeface="楷体"/>
              </a:rPr>
              <a:t>相比单</a:t>
            </a:r>
            <a:r>
              <a:rPr sz="1400" b="1" spc="-20">
                <a:latin typeface="楷体"/>
                <a:cs typeface="楷体"/>
              </a:rPr>
              <a:t>模</a:t>
            </a:r>
            <a:r>
              <a:rPr sz="1400" b="1" spc="-5">
                <a:latin typeface="楷体"/>
                <a:cs typeface="楷体"/>
              </a:rPr>
              <a:t>态，</a:t>
            </a:r>
            <a:r>
              <a:rPr sz="1400" b="1" spc="-20">
                <a:latin typeface="楷体"/>
                <a:cs typeface="楷体"/>
              </a:rPr>
              <a:t>多模</a:t>
            </a:r>
            <a:r>
              <a:rPr sz="1400" b="1" spc="-5">
                <a:latin typeface="楷体"/>
                <a:cs typeface="楷体"/>
              </a:rPr>
              <a:t>态大模</a:t>
            </a:r>
            <a:r>
              <a:rPr sz="1400" b="1" spc="-20">
                <a:latin typeface="楷体"/>
                <a:cs typeface="楷体"/>
              </a:rPr>
              <a:t>型</a:t>
            </a:r>
            <a:r>
              <a:rPr sz="1400" b="1" spc="-5">
                <a:latin typeface="楷体"/>
                <a:cs typeface="楷体"/>
              </a:rPr>
              <a:t>算法</a:t>
            </a:r>
            <a:r>
              <a:rPr sz="1400" b="1" spc="-20">
                <a:latin typeface="楷体"/>
                <a:cs typeface="楷体"/>
              </a:rPr>
              <a:t>和工</a:t>
            </a:r>
            <a:r>
              <a:rPr sz="1400" b="1" spc="-5">
                <a:latin typeface="楷体"/>
                <a:cs typeface="楷体"/>
              </a:rPr>
              <a:t>程难度</a:t>
            </a:r>
            <a:r>
              <a:rPr sz="1400" b="1" spc="-20">
                <a:latin typeface="楷体"/>
                <a:cs typeface="楷体"/>
              </a:rPr>
              <a:t>更</a:t>
            </a:r>
            <a:r>
              <a:rPr sz="1400" b="1" spc="-5">
                <a:latin typeface="楷体"/>
                <a:cs typeface="楷体"/>
              </a:rPr>
              <a:t>大，</a:t>
            </a:r>
            <a:r>
              <a:rPr sz="1400" spc="-15">
                <a:latin typeface="楷体"/>
                <a:cs typeface="楷体"/>
              </a:rPr>
              <a:t>在表</a:t>
            </a:r>
            <a:r>
              <a:rPr sz="1400">
                <a:latin typeface="楷体"/>
                <a:cs typeface="楷体"/>
              </a:rPr>
              <a:t>征、对</a:t>
            </a:r>
            <a:r>
              <a:rPr sz="1400" spc="-15">
                <a:latin typeface="楷体"/>
                <a:cs typeface="楷体"/>
              </a:rPr>
              <a:t>齐</a:t>
            </a:r>
            <a:r>
              <a:rPr sz="1400">
                <a:latin typeface="楷体"/>
                <a:cs typeface="楷体"/>
              </a:rPr>
              <a:t>、推</a:t>
            </a:r>
            <a:r>
              <a:rPr sz="1400" spc="-15">
                <a:latin typeface="楷体"/>
                <a:cs typeface="楷体"/>
              </a:rPr>
              <a:t>理、</a:t>
            </a:r>
            <a:r>
              <a:rPr sz="1400">
                <a:latin typeface="楷体"/>
                <a:cs typeface="楷体"/>
              </a:rPr>
              <a:t>生成、</a:t>
            </a:r>
            <a:r>
              <a:rPr sz="1400" spc="-15">
                <a:latin typeface="楷体"/>
                <a:cs typeface="楷体"/>
              </a:rPr>
              <a:t>迁</a:t>
            </a:r>
            <a:r>
              <a:rPr sz="1400">
                <a:latin typeface="楷体"/>
                <a:cs typeface="楷体"/>
              </a:rPr>
              <a:t>移、</a:t>
            </a:r>
            <a:r>
              <a:rPr sz="1400" spc="-15">
                <a:latin typeface="楷体"/>
                <a:cs typeface="楷体"/>
              </a:rPr>
              <a:t>量化</a:t>
            </a:r>
            <a:r>
              <a:rPr sz="1400">
                <a:latin typeface="楷体"/>
                <a:cs typeface="楷体"/>
              </a:rPr>
              <a:t>等环节</a:t>
            </a:r>
            <a:r>
              <a:rPr sz="1400" spc="-15">
                <a:latin typeface="楷体"/>
                <a:cs typeface="楷体"/>
              </a:rPr>
              <a:t>均</a:t>
            </a:r>
            <a:r>
              <a:rPr sz="1400">
                <a:latin typeface="楷体"/>
                <a:cs typeface="楷体"/>
              </a:rPr>
              <a:t>面临</a:t>
            </a:r>
            <a:r>
              <a:rPr sz="1400" spc="-15">
                <a:latin typeface="楷体"/>
                <a:cs typeface="楷体"/>
              </a:rPr>
              <a:t>更多</a:t>
            </a:r>
            <a:r>
              <a:rPr sz="1400">
                <a:latin typeface="楷体"/>
                <a:cs typeface="楷体"/>
              </a:rPr>
              <a:t>难点。</a:t>
            </a:r>
            <a:endParaRPr sz="1400">
              <a:latin typeface="楷体"/>
              <a:cs typeface="楷体"/>
            </a:endParaRPr>
          </a:p>
          <a:p>
            <a:pPr marL="354965" marR="5080" indent="-342900" algn="just">
              <a:lnSpc>
                <a:spcPct val="125000"/>
              </a:lnSpc>
              <a:spcBef>
                <a:spcPts val="335"/>
              </a:spcBef>
              <a:buFont typeface="Wingdings"/>
              <a:buChar char="◼"/>
              <a:tabLst>
                <a:tab pos="355600"/>
              </a:tabLst>
            </a:pPr>
            <a:r>
              <a:rPr sz="1400" b="1" spc="15">
                <a:latin typeface="楷体"/>
                <a:cs typeface="楷体"/>
              </a:rPr>
              <a:t>预</a:t>
            </a:r>
            <a:r>
              <a:rPr sz="1400" b="1" spc="5">
                <a:latin typeface="楷体"/>
                <a:cs typeface="楷体"/>
              </a:rPr>
              <a:t>训</a:t>
            </a:r>
            <a:r>
              <a:rPr sz="1400" b="1" spc="15">
                <a:latin typeface="楷体"/>
                <a:cs typeface="楷体"/>
              </a:rPr>
              <a:t>练</a:t>
            </a:r>
            <a:r>
              <a:rPr sz="1400" b="1" spc="5">
                <a:latin typeface="楷体"/>
                <a:cs typeface="楷体"/>
              </a:rPr>
              <a:t>为</a:t>
            </a:r>
            <a:r>
              <a:rPr sz="1400" b="1" spc="15">
                <a:latin typeface="楷体"/>
                <a:cs typeface="楷体"/>
              </a:rPr>
              <a:t>多</a:t>
            </a:r>
            <a:r>
              <a:rPr sz="1400" b="1" spc="5">
                <a:latin typeface="楷体"/>
                <a:cs typeface="楷体"/>
              </a:rPr>
              <a:t>模</a:t>
            </a:r>
            <a:r>
              <a:rPr sz="1400" b="1" spc="15">
                <a:latin typeface="楷体"/>
                <a:cs typeface="楷体"/>
              </a:rPr>
              <a:t>态</a:t>
            </a:r>
            <a:r>
              <a:rPr sz="1400" b="1" spc="5">
                <a:latin typeface="楷体"/>
                <a:cs typeface="楷体"/>
              </a:rPr>
              <a:t>主</a:t>
            </a:r>
            <a:r>
              <a:rPr sz="1400" b="1" spc="15">
                <a:latin typeface="楷体"/>
                <a:cs typeface="楷体"/>
              </a:rPr>
              <a:t>流</a:t>
            </a:r>
            <a:r>
              <a:rPr sz="1400" b="1" spc="5">
                <a:latin typeface="楷体"/>
                <a:cs typeface="楷体"/>
              </a:rPr>
              <a:t>训</a:t>
            </a:r>
            <a:r>
              <a:rPr sz="1400" b="1" spc="15">
                <a:latin typeface="楷体"/>
                <a:cs typeface="楷体"/>
              </a:rPr>
              <a:t>练</a:t>
            </a:r>
            <a:r>
              <a:rPr sz="1400" b="1" spc="5">
                <a:latin typeface="楷体"/>
                <a:cs typeface="楷体"/>
              </a:rPr>
              <a:t>方</a:t>
            </a:r>
            <a:r>
              <a:rPr sz="1400" b="1" spc="20">
                <a:latin typeface="楷体"/>
                <a:cs typeface="楷体"/>
              </a:rPr>
              <a:t>式</a:t>
            </a:r>
            <a:r>
              <a:rPr sz="1400" b="1" spc="15">
                <a:latin typeface="楷体"/>
                <a:cs typeface="楷体"/>
              </a:rPr>
              <a:t>。</a:t>
            </a:r>
            <a:r>
              <a:rPr sz="1400" spc="10">
                <a:latin typeface="楷体"/>
                <a:cs typeface="楷体"/>
              </a:rPr>
              <a:t>由于</a:t>
            </a:r>
            <a:r>
              <a:rPr sz="1400" spc="20">
                <a:latin typeface="楷体"/>
                <a:cs typeface="楷体"/>
              </a:rPr>
              <a:t>高</a:t>
            </a:r>
            <a:r>
              <a:rPr sz="1400" spc="10">
                <a:latin typeface="楷体"/>
                <a:cs typeface="楷体"/>
              </a:rPr>
              <a:t>质</a:t>
            </a:r>
            <a:r>
              <a:rPr sz="1400" spc="20">
                <a:latin typeface="楷体"/>
                <a:cs typeface="楷体"/>
              </a:rPr>
              <a:t>量</a:t>
            </a:r>
            <a:r>
              <a:rPr sz="1400" spc="10">
                <a:latin typeface="楷体"/>
                <a:cs typeface="楷体"/>
              </a:rPr>
              <a:t>的多</a:t>
            </a:r>
            <a:r>
              <a:rPr sz="1400" spc="20">
                <a:latin typeface="楷体"/>
                <a:cs typeface="楷体"/>
              </a:rPr>
              <a:t>模</a:t>
            </a:r>
            <a:r>
              <a:rPr sz="1400" spc="10">
                <a:latin typeface="楷体"/>
                <a:cs typeface="楷体"/>
              </a:rPr>
              <a:t>态标</a:t>
            </a:r>
            <a:r>
              <a:rPr sz="1400" spc="20">
                <a:latin typeface="楷体"/>
                <a:cs typeface="楷体"/>
              </a:rPr>
              <a:t>注</a:t>
            </a:r>
            <a:r>
              <a:rPr sz="1400" spc="10">
                <a:latin typeface="楷体"/>
                <a:cs typeface="楷体"/>
              </a:rPr>
              <a:t>数</a:t>
            </a:r>
            <a:r>
              <a:rPr sz="1400" spc="20">
                <a:latin typeface="楷体"/>
                <a:cs typeface="楷体"/>
              </a:rPr>
              <a:t>据</a:t>
            </a:r>
            <a:r>
              <a:rPr sz="1400" spc="10">
                <a:latin typeface="楷体"/>
                <a:cs typeface="楷体"/>
              </a:rPr>
              <a:t>较</a:t>
            </a:r>
            <a:r>
              <a:rPr sz="1400" spc="25">
                <a:latin typeface="楷体"/>
                <a:cs typeface="楷体"/>
              </a:rPr>
              <a:t>少</a:t>
            </a:r>
            <a:r>
              <a:rPr sz="1400" spc="20">
                <a:latin typeface="楷体"/>
                <a:cs typeface="楷体"/>
              </a:rPr>
              <a:t>，</a:t>
            </a:r>
            <a:r>
              <a:rPr sz="1400" spc="10">
                <a:latin typeface="楷体"/>
                <a:cs typeface="楷体"/>
              </a:rPr>
              <a:t>基</a:t>
            </a:r>
            <a:r>
              <a:rPr sz="1400" spc="20">
                <a:latin typeface="楷体"/>
                <a:cs typeface="楷体"/>
              </a:rPr>
              <a:t>于</a:t>
            </a:r>
            <a:r>
              <a:rPr sz="1400" spc="-5">
                <a:latin typeface="楷体"/>
                <a:cs typeface="楷体"/>
              </a:rPr>
              <a:t>Transformer</a:t>
            </a:r>
            <a:r>
              <a:rPr sz="1400" spc="20">
                <a:latin typeface="楷体"/>
                <a:cs typeface="楷体"/>
              </a:rPr>
              <a:t>结</a:t>
            </a:r>
            <a:r>
              <a:rPr sz="1400" spc="10">
                <a:latin typeface="楷体"/>
                <a:cs typeface="楷体"/>
              </a:rPr>
              <a:t>构的</a:t>
            </a:r>
            <a:r>
              <a:rPr sz="1400" spc="20">
                <a:latin typeface="楷体"/>
                <a:cs typeface="楷体"/>
              </a:rPr>
              <a:t>多</a:t>
            </a:r>
            <a:r>
              <a:rPr sz="1400" spc="10">
                <a:latin typeface="楷体"/>
                <a:cs typeface="楷体"/>
              </a:rPr>
              <a:t>模</a:t>
            </a:r>
            <a:r>
              <a:rPr sz="1400" spc="20">
                <a:latin typeface="楷体"/>
                <a:cs typeface="楷体"/>
              </a:rPr>
              <a:t>态</a:t>
            </a:r>
            <a:r>
              <a:rPr sz="1400" spc="10">
                <a:latin typeface="楷体"/>
                <a:cs typeface="楷体"/>
              </a:rPr>
              <a:t>预训</a:t>
            </a:r>
            <a:r>
              <a:rPr sz="1400" spc="20">
                <a:latin typeface="楷体"/>
                <a:cs typeface="楷体"/>
              </a:rPr>
              <a:t>练</a:t>
            </a:r>
            <a:r>
              <a:rPr sz="1400" spc="10">
                <a:latin typeface="楷体"/>
                <a:cs typeface="楷体"/>
              </a:rPr>
              <a:t>模型</a:t>
            </a:r>
            <a:r>
              <a:rPr sz="1400" spc="20">
                <a:latin typeface="楷体"/>
                <a:cs typeface="楷体"/>
              </a:rPr>
              <a:t>逐</a:t>
            </a:r>
            <a:r>
              <a:rPr sz="1400" spc="10">
                <a:latin typeface="楷体"/>
                <a:cs typeface="楷体"/>
              </a:rPr>
              <a:t>渐</a:t>
            </a:r>
            <a:r>
              <a:rPr sz="1400" spc="20">
                <a:latin typeface="楷体"/>
                <a:cs typeface="楷体"/>
              </a:rPr>
              <a:t>成</a:t>
            </a:r>
            <a:r>
              <a:rPr sz="1400" spc="10">
                <a:latin typeface="楷体"/>
                <a:cs typeface="楷体"/>
              </a:rPr>
              <a:t>为主</a:t>
            </a:r>
            <a:r>
              <a:rPr sz="1400" spc="40">
                <a:latin typeface="楷体"/>
                <a:cs typeface="楷体"/>
              </a:rPr>
              <a:t>流</a:t>
            </a:r>
            <a:r>
              <a:rPr sz="1400" spc="10">
                <a:latin typeface="楷体"/>
                <a:cs typeface="楷体"/>
              </a:rPr>
              <a:t>，通</a:t>
            </a:r>
            <a:r>
              <a:rPr sz="1400" spc="20">
                <a:latin typeface="楷体"/>
                <a:cs typeface="楷体"/>
              </a:rPr>
              <a:t>过</a:t>
            </a:r>
            <a:r>
              <a:rPr sz="1400" spc="10">
                <a:latin typeface="楷体"/>
                <a:cs typeface="楷体"/>
              </a:rPr>
              <a:t>海</a:t>
            </a:r>
            <a:r>
              <a:rPr sz="1400" spc="20">
                <a:latin typeface="楷体"/>
                <a:cs typeface="楷体"/>
              </a:rPr>
              <a:t>量</a:t>
            </a:r>
            <a:r>
              <a:rPr sz="1400" spc="10">
                <a:latin typeface="楷体"/>
                <a:cs typeface="楷体"/>
              </a:rPr>
              <a:t>无</a:t>
            </a:r>
            <a:r>
              <a:rPr sz="1400" spc="20">
                <a:latin typeface="楷体"/>
                <a:cs typeface="楷体"/>
              </a:rPr>
              <a:t>标</a:t>
            </a:r>
            <a:r>
              <a:rPr sz="1400" spc="-875">
                <a:latin typeface="楷体"/>
                <a:cs typeface="楷体"/>
              </a:rPr>
              <a:t>注 </a:t>
            </a:r>
            <a:r>
              <a:rPr sz="1400" spc="10">
                <a:latin typeface="楷体"/>
                <a:cs typeface="楷体"/>
              </a:rPr>
              <a:t>数</a:t>
            </a:r>
            <a:r>
              <a:rPr sz="1400">
                <a:latin typeface="楷体"/>
                <a:cs typeface="楷体"/>
              </a:rPr>
              <a:t>据进</a:t>
            </a:r>
            <a:r>
              <a:rPr sz="1400" spc="10">
                <a:latin typeface="楷体"/>
                <a:cs typeface="楷体"/>
              </a:rPr>
              <a:t>行</a:t>
            </a:r>
            <a:r>
              <a:rPr sz="1400">
                <a:latin typeface="楷体"/>
                <a:cs typeface="楷体"/>
              </a:rPr>
              <a:t>预</a:t>
            </a:r>
            <a:r>
              <a:rPr sz="1400" spc="10">
                <a:latin typeface="楷体"/>
                <a:cs typeface="楷体"/>
              </a:rPr>
              <a:t>训</a:t>
            </a:r>
            <a:r>
              <a:rPr sz="1400" spc="5">
                <a:latin typeface="楷体"/>
                <a:cs typeface="楷体"/>
              </a:rPr>
              <a:t>练</a:t>
            </a:r>
            <a:r>
              <a:rPr sz="1400">
                <a:latin typeface="楷体"/>
                <a:cs typeface="楷体"/>
              </a:rPr>
              <a:t>，</a:t>
            </a:r>
            <a:r>
              <a:rPr sz="1400" spc="10">
                <a:latin typeface="楷体"/>
                <a:cs typeface="楷体"/>
              </a:rPr>
              <a:t>再</a:t>
            </a:r>
            <a:r>
              <a:rPr sz="1400">
                <a:latin typeface="楷体"/>
                <a:cs typeface="楷体"/>
              </a:rPr>
              <a:t>使用</a:t>
            </a:r>
            <a:r>
              <a:rPr sz="1400" spc="10">
                <a:latin typeface="楷体"/>
                <a:cs typeface="楷体"/>
              </a:rPr>
              <a:t>少</a:t>
            </a:r>
            <a:r>
              <a:rPr sz="1400">
                <a:latin typeface="楷体"/>
                <a:cs typeface="楷体"/>
              </a:rPr>
              <a:t>量有</a:t>
            </a:r>
            <a:r>
              <a:rPr sz="1400" spc="10">
                <a:latin typeface="楷体"/>
                <a:cs typeface="楷体"/>
              </a:rPr>
              <a:t>标</a:t>
            </a:r>
            <a:r>
              <a:rPr sz="1400">
                <a:latin typeface="楷体"/>
                <a:cs typeface="楷体"/>
              </a:rPr>
              <a:t>注</a:t>
            </a:r>
            <a:r>
              <a:rPr sz="1400" spc="10">
                <a:latin typeface="楷体"/>
                <a:cs typeface="楷体"/>
              </a:rPr>
              <a:t>数</a:t>
            </a:r>
            <a:r>
              <a:rPr sz="1400">
                <a:latin typeface="楷体"/>
                <a:cs typeface="楷体"/>
              </a:rPr>
              <a:t>据进</a:t>
            </a:r>
            <a:r>
              <a:rPr sz="1400" spc="10">
                <a:latin typeface="楷体"/>
                <a:cs typeface="楷体"/>
              </a:rPr>
              <a:t>行</a:t>
            </a:r>
            <a:r>
              <a:rPr sz="1400">
                <a:latin typeface="楷体"/>
                <a:cs typeface="楷体"/>
              </a:rPr>
              <a:t>微</a:t>
            </a:r>
            <a:r>
              <a:rPr sz="1400" spc="5">
                <a:latin typeface="楷体"/>
                <a:cs typeface="楷体"/>
              </a:rPr>
              <a:t>调</a:t>
            </a:r>
            <a:r>
              <a:rPr sz="1400" spc="10">
                <a:latin typeface="楷体"/>
                <a:cs typeface="楷体"/>
              </a:rPr>
              <a:t>。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原</a:t>
            </a:r>
            <a:r>
              <a:rPr sz="1400" u="sng" spc="1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生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多模</a:t>
            </a:r>
            <a:r>
              <a:rPr sz="1400" u="sng" spc="1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态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大模</a:t>
            </a:r>
            <a:r>
              <a:rPr sz="1400" u="sng" spc="1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型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是</a:t>
            </a:r>
            <a:r>
              <a:rPr sz="1400" u="sng" spc="1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未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来发</a:t>
            </a:r>
            <a:r>
              <a:rPr sz="1400" u="sng" spc="1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展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趋</a:t>
            </a:r>
            <a:r>
              <a:rPr sz="1400" u="sng" spc="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势</a:t>
            </a:r>
            <a:r>
              <a:rPr sz="1400" spc="10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即</a:t>
            </a:r>
            <a:r>
              <a:rPr sz="1400" spc="10">
                <a:latin typeface="楷体"/>
                <a:cs typeface="楷体"/>
              </a:rPr>
              <a:t>设</a:t>
            </a:r>
            <a:r>
              <a:rPr sz="1400">
                <a:latin typeface="楷体"/>
                <a:cs typeface="楷体"/>
              </a:rPr>
              <a:t>计时</a:t>
            </a:r>
            <a:r>
              <a:rPr sz="1400" spc="10">
                <a:latin typeface="楷体"/>
                <a:cs typeface="楷体"/>
              </a:rPr>
              <a:t>原</a:t>
            </a:r>
            <a:r>
              <a:rPr sz="1400">
                <a:latin typeface="楷体"/>
                <a:cs typeface="楷体"/>
              </a:rPr>
              <a:t>生支</a:t>
            </a:r>
            <a:r>
              <a:rPr sz="1400" spc="10">
                <a:latin typeface="楷体"/>
                <a:cs typeface="楷体"/>
              </a:rPr>
              <a:t>持</a:t>
            </a:r>
            <a:r>
              <a:rPr sz="1400">
                <a:latin typeface="楷体"/>
                <a:cs typeface="楷体"/>
              </a:rPr>
              <a:t>多</a:t>
            </a:r>
            <a:r>
              <a:rPr sz="1400" spc="10">
                <a:latin typeface="楷体"/>
                <a:cs typeface="楷体"/>
              </a:rPr>
              <a:t>模</a:t>
            </a:r>
            <a:r>
              <a:rPr sz="1400">
                <a:latin typeface="楷体"/>
                <a:cs typeface="楷体"/>
              </a:rPr>
              <a:t>态，</a:t>
            </a:r>
            <a:r>
              <a:rPr sz="1400" spc="10">
                <a:latin typeface="楷体"/>
                <a:cs typeface="楷体"/>
              </a:rPr>
              <a:t>具</a:t>
            </a:r>
            <a:r>
              <a:rPr sz="1400">
                <a:latin typeface="楷体"/>
                <a:cs typeface="楷体"/>
              </a:rPr>
              <a:t>有处</a:t>
            </a:r>
            <a:r>
              <a:rPr sz="1400" spc="10">
                <a:latin typeface="楷体"/>
                <a:cs typeface="楷体"/>
              </a:rPr>
              <a:t>理</a:t>
            </a:r>
            <a:r>
              <a:rPr sz="1400">
                <a:latin typeface="楷体"/>
                <a:cs typeface="楷体"/>
              </a:rPr>
              <a:t>不</a:t>
            </a:r>
            <a:r>
              <a:rPr sz="1400" spc="15">
                <a:latin typeface="楷体"/>
                <a:cs typeface="楷体"/>
              </a:rPr>
              <a:t>同</a:t>
            </a:r>
            <a:r>
              <a:rPr sz="1400">
                <a:latin typeface="楷体"/>
                <a:cs typeface="楷体"/>
              </a:rPr>
              <a:t>形式</a:t>
            </a:r>
            <a:r>
              <a:rPr sz="1400" spc="10">
                <a:latin typeface="楷体"/>
                <a:cs typeface="楷体"/>
              </a:rPr>
              <a:t>数</a:t>
            </a:r>
            <a:r>
              <a:rPr sz="1400">
                <a:latin typeface="楷体"/>
                <a:cs typeface="楷体"/>
              </a:rPr>
              <a:t>据</a:t>
            </a:r>
            <a:r>
              <a:rPr sz="1400" spc="1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能 </a:t>
            </a:r>
            <a:r>
              <a:rPr sz="1400" spc="10">
                <a:latin typeface="楷体"/>
                <a:cs typeface="楷体"/>
              </a:rPr>
              <a:t>力</a:t>
            </a:r>
            <a:r>
              <a:rPr sz="1400">
                <a:latin typeface="楷体"/>
                <a:cs typeface="楷体"/>
              </a:rPr>
              <a:t>，但</a:t>
            </a:r>
            <a:r>
              <a:rPr sz="1400" spc="10">
                <a:latin typeface="楷体"/>
                <a:cs typeface="楷体"/>
              </a:rPr>
              <a:t>各</a:t>
            </a:r>
            <a:r>
              <a:rPr sz="1400">
                <a:latin typeface="楷体"/>
                <a:cs typeface="楷体"/>
              </a:rPr>
              <a:t>环</a:t>
            </a:r>
            <a:r>
              <a:rPr sz="1400" spc="10">
                <a:latin typeface="楷体"/>
                <a:cs typeface="楷体"/>
              </a:rPr>
              <a:t>节</a:t>
            </a:r>
            <a:r>
              <a:rPr sz="1400">
                <a:latin typeface="楷体"/>
                <a:cs typeface="楷体"/>
              </a:rPr>
              <a:t>难度</a:t>
            </a:r>
            <a:r>
              <a:rPr sz="1400" spc="10">
                <a:latin typeface="楷体"/>
                <a:cs typeface="楷体"/>
              </a:rPr>
              <a:t>会</a:t>
            </a:r>
            <a:r>
              <a:rPr sz="1400">
                <a:latin typeface="楷体"/>
                <a:cs typeface="楷体"/>
              </a:rPr>
              <a:t>更</a:t>
            </a:r>
            <a:r>
              <a:rPr sz="1400" spc="5">
                <a:latin typeface="楷体"/>
                <a:cs typeface="楷体"/>
              </a:rPr>
              <a:t>高</a:t>
            </a:r>
            <a:r>
              <a:rPr sz="1400" spc="10">
                <a:latin typeface="楷体"/>
                <a:cs typeface="楷体"/>
              </a:rPr>
              <a:t>。</a:t>
            </a:r>
            <a:r>
              <a:rPr sz="1400" spc="-5">
                <a:latin typeface="楷体"/>
                <a:cs typeface="楷体"/>
              </a:rPr>
              <a:t>23</a:t>
            </a:r>
            <a:r>
              <a:rPr sz="1400" spc="10">
                <a:latin typeface="楷体"/>
                <a:cs typeface="楷体"/>
              </a:rPr>
              <a:t>年</a:t>
            </a:r>
            <a:r>
              <a:rPr sz="1400" spc="-5">
                <a:latin typeface="楷体"/>
                <a:cs typeface="楷体"/>
              </a:rPr>
              <a:t>12</a:t>
            </a:r>
            <a:r>
              <a:rPr sz="1400">
                <a:latin typeface="楷体"/>
                <a:cs typeface="楷体"/>
              </a:rPr>
              <a:t>月</a:t>
            </a:r>
            <a:r>
              <a:rPr sz="1400" spc="10">
                <a:latin typeface="楷体"/>
                <a:cs typeface="楷体"/>
              </a:rPr>
              <a:t>谷歌</a:t>
            </a:r>
            <a:r>
              <a:rPr sz="1400" spc="-10">
                <a:latin typeface="楷体"/>
                <a:cs typeface="楷体"/>
              </a:rPr>
              <a:t>GEMINI</a:t>
            </a:r>
            <a:r>
              <a:rPr sz="1400" spc="10">
                <a:latin typeface="楷体"/>
                <a:cs typeface="楷体"/>
              </a:rPr>
              <a:t>即为</a:t>
            </a:r>
            <a:r>
              <a:rPr sz="1400">
                <a:latin typeface="楷体"/>
                <a:cs typeface="楷体"/>
              </a:rPr>
              <a:t>原</a:t>
            </a:r>
            <a:r>
              <a:rPr sz="1400" spc="10">
                <a:latin typeface="楷体"/>
                <a:cs typeface="楷体"/>
              </a:rPr>
              <a:t>生</a:t>
            </a:r>
            <a:r>
              <a:rPr sz="1400">
                <a:latin typeface="楷体"/>
                <a:cs typeface="楷体"/>
              </a:rPr>
              <a:t>多模</a:t>
            </a:r>
            <a:r>
              <a:rPr sz="1400" spc="10">
                <a:latin typeface="楷体"/>
                <a:cs typeface="楷体"/>
              </a:rPr>
              <a:t>态</a:t>
            </a:r>
            <a:r>
              <a:rPr sz="1400">
                <a:latin typeface="楷体"/>
                <a:cs typeface="楷体"/>
              </a:rPr>
              <a:t>，</a:t>
            </a:r>
            <a:r>
              <a:rPr sz="1400" spc="10">
                <a:latin typeface="楷体"/>
                <a:cs typeface="楷体"/>
              </a:rPr>
              <a:t>一</a:t>
            </a:r>
            <a:r>
              <a:rPr sz="1400">
                <a:latin typeface="楷体"/>
                <a:cs typeface="楷体"/>
              </a:rPr>
              <a:t>开始</a:t>
            </a:r>
            <a:r>
              <a:rPr sz="1400" spc="10">
                <a:latin typeface="楷体"/>
                <a:cs typeface="楷体"/>
              </a:rPr>
              <a:t>就</a:t>
            </a:r>
            <a:r>
              <a:rPr sz="1400">
                <a:latin typeface="楷体"/>
                <a:cs typeface="楷体"/>
              </a:rPr>
              <a:t>在不</a:t>
            </a:r>
            <a:r>
              <a:rPr sz="1400" spc="10">
                <a:latin typeface="楷体"/>
                <a:cs typeface="楷体"/>
              </a:rPr>
              <a:t>同</a:t>
            </a:r>
            <a:r>
              <a:rPr sz="1400">
                <a:latin typeface="楷体"/>
                <a:cs typeface="楷体"/>
              </a:rPr>
              <a:t>模</a:t>
            </a:r>
            <a:r>
              <a:rPr sz="1400" spc="10">
                <a:latin typeface="楷体"/>
                <a:cs typeface="楷体"/>
              </a:rPr>
              <a:t>态</a:t>
            </a:r>
            <a:r>
              <a:rPr sz="1400">
                <a:latin typeface="楷体"/>
                <a:cs typeface="楷体"/>
              </a:rPr>
              <a:t>上进</a:t>
            </a:r>
            <a:r>
              <a:rPr sz="1400" spc="10">
                <a:latin typeface="楷体"/>
                <a:cs typeface="楷体"/>
              </a:rPr>
              <a:t>行</a:t>
            </a:r>
            <a:r>
              <a:rPr sz="1400">
                <a:latin typeface="楷体"/>
                <a:cs typeface="楷体"/>
              </a:rPr>
              <a:t>预训</a:t>
            </a:r>
            <a:r>
              <a:rPr sz="1400" spc="15">
                <a:latin typeface="楷体"/>
                <a:cs typeface="楷体"/>
              </a:rPr>
              <a:t>练</a:t>
            </a:r>
            <a:r>
              <a:rPr sz="1400">
                <a:latin typeface="楷体"/>
                <a:cs typeface="楷体"/>
              </a:rPr>
              <a:t>，利</a:t>
            </a:r>
            <a:r>
              <a:rPr sz="1400" spc="10">
                <a:latin typeface="楷体"/>
                <a:cs typeface="楷体"/>
              </a:rPr>
              <a:t>用</a:t>
            </a:r>
            <a:r>
              <a:rPr sz="1400">
                <a:latin typeface="楷体"/>
                <a:cs typeface="楷体"/>
              </a:rPr>
              <a:t>额</a:t>
            </a:r>
            <a:r>
              <a:rPr sz="1400" spc="10">
                <a:latin typeface="楷体"/>
                <a:cs typeface="楷体"/>
              </a:rPr>
              <a:t>外</a:t>
            </a:r>
            <a:r>
              <a:rPr sz="1400">
                <a:latin typeface="楷体"/>
                <a:cs typeface="楷体"/>
              </a:rPr>
              <a:t>的多</a:t>
            </a:r>
            <a:r>
              <a:rPr sz="1400" spc="10">
                <a:latin typeface="楷体"/>
                <a:cs typeface="楷体"/>
              </a:rPr>
              <a:t>模</a:t>
            </a:r>
            <a:r>
              <a:rPr sz="1400">
                <a:latin typeface="楷体"/>
                <a:cs typeface="楷体"/>
              </a:rPr>
              <a:t>态数</a:t>
            </a:r>
            <a:r>
              <a:rPr sz="1400" spc="10">
                <a:latin typeface="楷体"/>
                <a:cs typeface="楷体"/>
              </a:rPr>
              <a:t>据</a:t>
            </a:r>
            <a:r>
              <a:rPr sz="1400">
                <a:latin typeface="楷体"/>
                <a:cs typeface="楷体"/>
              </a:rPr>
              <a:t>进</a:t>
            </a:r>
            <a:r>
              <a:rPr sz="1400" spc="10">
                <a:latin typeface="楷体"/>
                <a:cs typeface="楷体"/>
              </a:rPr>
              <a:t>行</a:t>
            </a:r>
            <a:r>
              <a:rPr sz="1400">
                <a:latin typeface="楷体"/>
                <a:cs typeface="楷体"/>
              </a:rPr>
              <a:t>微调</a:t>
            </a:r>
            <a:r>
              <a:rPr sz="1400" spc="10">
                <a:latin typeface="楷体"/>
                <a:cs typeface="楷体"/>
              </a:rPr>
              <a:t>以</a:t>
            </a:r>
            <a:r>
              <a:rPr sz="1400">
                <a:latin typeface="楷体"/>
                <a:cs typeface="楷体"/>
              </a:rPr>
              <a:t>提</a:t>
            </a:r>
            <a:r>
              <a:rPr sz="1400" spc="10">
                <a:latin typeface="楷体"/>
                <a:cs typeface="楷体"/>
              </a:rPr>
              <a:t>升</a:t>
            </a:r>
            <a:r>
              <a:rPr sz="1400">
                <a:latin typeface="楷体"/>
                <a:cs typeface="楷体"/>
              </a:rPr>
              <a:t>有 效性，</a:t>
            </a:r>
            <a:r>
              <a:rPr sz="1400" spc="-10">
                <a:latin typeface="楷体"/>
                <a:cs typeface="楷体"/>
              </a:rPr>
              <a:t>行</a:t>
            </a:r>
            <a:r>
              <a:rPr sz="1400" spc="5">
                <a:latin typeface="楷体"/>
                <a:cs typeface="楷体"/>
              </a:rPr>
              <a:t>业</a:t>
            </a:r>
            <a:r>
              <a:rPr sz="1400">
                <a:latin typeface="楷体"/>
                <a:cs typeface="楷体"/>
              </a:rPr>
              <a:t>技</a:t>
            </a:r>
            <a:r>
              <a:rPr sz="1400" spc="-10">
                <a:latin typeface="楷体"/>
                <a:cs typeface="楷体"/>
              </a:rPr>
              <a:t>术取</a:t>
            </a:r>
            <a:r>
              <a:rPr sz="1400" spc="5">
                <a:latin typeface="楷体"/>
                <a:cs typeface="楷体"/>
              </a:rPr>
              <a:t>得</a:t>
            </a:r>
            <a:r>
              <a:rPr sz="1400">
                <a:latin typeface="楷体"/>
                <a:cs typeface="楷体"/>
              </a:rPr>
              <a:t>进</a:t>
            </a:r>
            <a:r>
              <a:rPr sz="1400" spc="5">
                <a:latin typeface="楷体"/>
                <a:cs typeface="楷体"/>
              </a:rPr>
              <a:t>一</a:t>
            </a:r>
            <a:r>
              <a:rPr sz="1400" spc="-15">
                <a:latin typeface="楷体"/>
                <a:cs typeface="楷体"/>
              </a:rPr>
              <a:t>步</a:t>
            </a:r>
            <a:r>
              <a:rPr sz="1400" spc="5">
                <a:latin typeface="楷体"/>
                <a:cs typeface="楷体"/>
              </a:rPr>
              <a:t>突</a:t>
            </a:r>
            <a:r>
              <a:rPr sz="1400">
                <a:latin typeface="楷体"/>
                <a:cs typeface="楷体"/>
              </a:rPr>
              <a:t>破</a:t>
            </a:r>
            <a:r>
              <a:rPr sz="1400" spc="5">
                <a:latin typeface="楷体"/>
                <a:cs typeface="楷体"/>
              </a:rPr>
              <a:t>。</a:t>
            </a:r>
            <a:endParaRPr sz="1400">
              <a:latin typeface="楷体"/>
              <a:cs typeface="楷体"/>
            </a:endParaRPr>
          </a:p>
          <a:p>
            <a:pPr marL="354965" marR="7620" indent="-342900" algn="just">
              <a:lnSpc>
                <a:spcPct val="125000"/>
              </a:lnSpc>
              <a:spcBef>
                <a:spcPts val="340"/>
              </a:spcBef>
              <a:buFont typeface="Wingdings"/>
              <a:buChar char="◼"/>
              <a:tabLst>
                <a:tab pos="355600"/>
              </a:tabLst>
            </a:pPr>
            <a:r>
              <a:rPr sz="1400" b="1" spc="5">
                <a:latin typeface="楷体"/>
                <a:cs typeface="楷体"/>
              </a:rPr>
              <a:t>这</a:t>
            </a:r>
            <a:r>
              <a:rPr sz="1400" b="1" spc="-5">
                <a:latin typeface="楷体"/>
                <a:cs typeface="楷体"/>
              </a:rPr>
              <a:t>一波</a:t>
            </a:r>
            <a:r>
              <a:rPr sz="1400" b="1" spc="5">
                <a:latin typeface="楷体"/>
                <a:cs typeface="楷体"/>
              </a:rPr>
              <a:t>大</a:t>
            </a:r>
            <a:r>
              <a:rPr sz="1400" b="1" spc="-5">
                <a:latin typeface="楷体"/>
                <a:cs typeface="楷体"/>
              </a:rPr>
              <a:t>语</a:t>
            </a:r>
            <a:r>
              <a:rPr sz="1400" b="1" spc="5">
                <a:latin typeface="楷体"/>
                <a:cs typeface="楷体"/>
              </a:rPr>
              <a:t>言</a:t>
            </a:r>
            <a:r>
              <a:rPr sz="1400" b="1" spc="-5">
                <a:latin typeface="楷体"/>
                <a:cs typeface="楷体"/>
              </a:rPr>
              <a:t>模型</a:t>
            </a:r>
            <a:r>
              <a:rPr sz="1400" b="1" spc="5">
                <a:latin typeface="楷体"/>
                <a:cs typeface="楷体"/>
              </a:rPr>
              <a:t>发</a:t>
            </a:r>
            <a:r>
              <a:rPr sz="1400" b="1" spc="-5">
                <a:latin typeface="楷体"/>
                <a:cs typeface="楷体"/>
              </a:rPr>
              <a:t>展给</a:t>
            </a:r>
            <a:r>
              <a:rPr sz="1400" b="1" spc="5">
                <a:latin typeface="楷体"/>
                <a:cs typeface="楷体"/>
              </a:rPr>
              <a:t>多</a:t>
            </a:r>
            <a:r>
              <a:rPr sz="1400" b="1" spc="-5">
                <a:latin typeface="楷体"/>
                <a:cs typeface="楷体"/>
              </a:rPr>
              <a:t>模态</a:t>
            </a:r>
            <a:r>
              <a:rPr sz="1400" b="1" spc="5">
                <a:latin typeface="楷体"/>
                <a:cs typeface="楷体"/>
              </a:rPr>
              <a:t>带</a:t>
            </a:r>
            <a:r>
              <a:rPr sz="1400" b="1" spc="-5">
                <a:latin typeface="楷体"/>
                <a:cs typeface="楷体"/>
              </a:rPr>
              <a:t>来</a:t>
            </a:r>
            <a:r>
              <a:rPr sz="1400" b="1" spc="5">
                <a:latin typeface="楷体"/>
                <a:cs typeface="楷体"/>
              </a:rPr>
              <a:t>新</a:t>
            </a:r>
            <a:r>
              <a:rPr sz="1400" b="1" spc="-5">
                <a:latin typeface="楷体"/>
                <a:cs typeface="楷体"/>
              </a:rPr>
              <a:t>突破</a:t>
            </a:r>
            <a:r>
              <a:rPr sz="1400" b="1" spc="5">
                <a:latin typeface="楷体"/>
                <a:cs typeface="楷体"/>
              </a:rPr>
              <a:t>：1）</a:t>
            </a:r>
            <a:r>
              <a:rPr sz="1400">
                <a:latin typeface="楷体"/>
                <a:cs typeface="楷体"/>
              </a:rPr>
              <a:t>大语言</a:t>
            </a:r>
            <a:r>
              <a:rPr sz="1400" spc="10">
                <a:latin typeface="楷体"/>
                <a:cs typeface="楷体"/>
              </a:rPr>
              <a:t>模型</a:t>
            </a:r>
            <a:r>
              <a:rPr sz="1400" spc="-5">
                <a:latin typeface="楷体"/>
                <a:cs typeface="楷体"/>
              </a:rPr>
              <a:t>LLM</a:t>
            </a:r>
            <a:r>
              <a:rPr sz="1400">
                <a:latin typeface="楷体"/>
                <a:cs typeface="楷体"/>
              </a:rPr>
              <a:t>可充</a:t>
            </a:r>
            <a:r>
              <a:rPr sz="1400" spc="10">
                <a:latin typeface="楷体"/>
                <a:cs typeface="楷体"/>
              </a:rPr>
              <a:t>当</a:t>
            </a:r>
            <a:r>
              <a:rPr sz="1400">
                <a:latin typeface="楷体"/>
                <a:cs typeface="楷体"/>
              </a:rPr>
              <a:t>大脑</a:t>
            </a:r>
            <a:r>
              <a:rPr sz="1400" spc="10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处理</a:t>
            </a:r>
            <a:r>
              <a:rPr sz="1400" spc="10">
                <a:latin typeface="楷体"/>
                <a:cs typeface="楷体"/>
              </a:rPr>
              <a:t>各</a:t>
            </a:r>
            <a:r>
              <a:rPr sz="1400">
                <a:latin typeface="楷体"/>
                <a:cs typeface="楷体"/>
              </a:rPr>
              <a:t>种模</a:t>
            </a:r>
            <a:r>
              <a:rPr sz="1400" spc="10">
                <a:latin typeface="楷体"/>
                <a:cs typeface="楷体"/>
              </a:rPr>
              <a:t>态</a:t>
            </a:r>
            <a:r>
              <a:rPr sz="1400">
                <a:latin typeface="楷体"/>
                <a:cs typeface="楷体"/>
              </a:rPr>
              <a:t>信</a:t>
            </a:r>
            <a:r>
              <a:rPr sz="1400" spc="15">
                <a:latin typeface="楷体"/>
                <a:cs typeface="楷体"/>
              </a:rPr>
              <a:t>息</a:t>
            </a:r>
            <a:r>
              <a:rPr sz="1400">
                <a:latin typeface="楷体"/>
                <a:cs typeface="楷体"/>
              </a:rPr>
              <a:t>，将</a:t>
            </a:r>
            <a:r>
              <a:rPr sz="1400" spc="10">
                <a:latin typeface="楷体"/>
                <a:cs typeface="楷体"/>
              </a:rPr>
              <a:t>其</a:t>
            </a:r>
            <a:r>
              <a:rPr sz="1400">
                <a:latin typeface="楷体"/>
                <a:cs typeface="楷体"/>
              </a:rPr>
              <a:t>它模</a:t>
            </a:r>
            <a:r>
              <a:rPr sz="1400" spc="10">
                <a:latin typeface="楷体"/>
                <a:cs typeface="楷体"/>
              </a:rPr>
              <a:t>态</a:t>
            </a:r>
            <a:r>
              <a:rPr sz="1400">
                <a:latin typeface="楷体"/>
                <a:cs typeface="楷体"/>
              </a:rPr>
              <a:t>信</a:t>
            </a:r>
            <a:r>
              <a:rPr sz="1400" spc="10">
                <a:latin typeface="楷体"/>
                <a:cs typeface="楷体"/>
              </a:rPr>
              <a:t>息</a:t>
            </a:r>
            <a:r>
              <a:rPr sz="1400">
                <a:latin typeface="楷体"/>
                <a:cs typeface="楷体"/>
              </a:rPr>
              <a:t>对齐</a:t>
            </a:r>
            <a:r>
              <a:rPr sz="1400" spc="15">
                <a:latin typeface="楷体"/>
                <a:cs typeface="楷体"/>
              </a:rPr>
              <a:t>到</a:t>
            </a:r>
            <a:r>
              <a:rPr sz="1400" spc="-5">
                <a:latin typeface="楷体"/>
                <a:cs typeface="楷体"/>
              </a:rPr>
              <a:t>LLM</a:t>
            </a:r>
            <a:r>
              <a:rPr sz="1400" spc="10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语义</a:t>
            </a:r>
            <a:r>
              <a:rPr sz="1400" spc="10">
                <a:latin typeface="楷体"/>
                <a:cs typeface="楷体"/>
              </a:rPr>
              <a:t>空</a:t>
            </a:r>
            <a:r>
              <a:rPr sz="1400">
                <a:latin typeface="楷体"/>
                <a:cs typeface="楷体"/>
              </a:rPr>
              <a:t>间</a:t>
            </a:r>
            <a:r>
              <a:rPr sz="1400" spc="10">
                <a:latin typeface="楷体"/>
                <a:cs typeface="楷体"/>
              </a:rPr>
              <a:t>。</a:t>
            </a:r>
            <a:r>
              <a:rPr sz="1400">
                <a:latin typeface="楷体"/>
                <a:cs typeface="楷体"/>
              </a:rPr>
              <a:t>2）</a:t>
            </a:r>
            <a:r>
              <a:rPr sz="1400" spc="-1019">
                <a:latin typeface="楷体"/>
                <a:cs typeface="楷体"/>
              </a:rPr>
              <a:t>大 </a:t>
            </a:r>
            <a:r>
              <a:rPr sz="1400">
                <a:latin typeface="楷体"/>
                <a:cs typeface="楷体"/>
              </a:rPr>
              <a:t>语言模</a:t>
            </a:r>
            <a:r>
              <a:rPr sz="1400" spc="-15">
                <a:latin typeface="楷体"/>
                <a:cs typeface="楷体"/>
              </a:rPr>
              <a:t>型</a:t>
            </a:r>
            <a:r>
              <a:rPr sz="1400">
                <a:latin typeface="楷体"/>
                <a:cs typeface="楷体"/>
              </a:rPr>
              <a:t>在训</a:t>
            </a:r>
            <a:r>
              <a:rPr sz="1400" spc="-15">
                <a:latin typeface="楷体"/>
                <a:cs typeface="楷体"/>
              </a:rPr>
              <a:t>练方</a:t>
            </a:r>
            <a:r>
              <a:rPr sz="1400">
                <a:latin typeface="楷体"/>
                <a:cs typeface="楷体"/>
              </a:rPr>
              <a:t>式上给</a:t>
            </a:r>
            <a:r>
              <a:rPr sz="1400" spc="-15">
                <a:latin typeface="楷体"/>
                <a:cs typeface="楷体"/>
              </a:rPr>
              <a:t>多</a:t>
            </a:r>
            <a:r>
              <a:rPr sz="1400">
                <a:latin typeface="楷体"/>
                <a:cs typeface="楷体"/>
              </a:rPr>
              <a:t>模态</a:t>
            </a:r>
            <a:r>
              <a:rPr sz="1400" spc="-15">
                <a:latin typeface="楷体"/>
                <a:cs typeface="楷体"/>
              </a:rPr>
              <a:t>模型</a:t>
            </a:r>
            <a:r>
              <a:rPr sz="1400">
                <a:latin typeface="楷体"/>
                <a:cs typeface="楷体"/>
              </a:rPr>
              <a:t>提供前</a:t>
            </a:r>
            <a:r>
              <a:rPr sz="1400" spc="-15">
                <a:latin typeface="楷体"/>
                <a:cs typeface="楷体"/>
              </a:rPr>
              <a:t>进</a:t>
            </a:r>
            <a:r>
              <a:rPr sz="1400">
                <a:latin typeface="楷体"/>
                <a:cs typeface="楷体"/>
              </a:rPr>
              <a:t>方向</a:t>
            </a:r>
            <a:r>
              <a:rPr sz="1400" spc="-15">
                <a:latin typeface="楷体"/>
                <a:cs typeface="楷体"/>
              </a:rPr>
              <a:t>参</a:t>
            </a:r>
            <a:r>
              <a:rPr sz="1400" spc="-5">
                <a:latin typeface="楷体"/>
                <a:cs typeface="楷体"/>
              </a:rPr>
              <a:t>考</a:t>
            </a:r>
            <a:r>
              <a:rPr sz="1400">
                <a:latin typeface="楷体"/>
                <a:cs typeface="楷体"/>
              </a:rPr>
              <a:t>，如自</a:t>
            </a:r>
            <a:r>
              <a:rPr sz="1400" spc="-15">
                <a:latin typeface="楷体"/>
                <a:cs typeface="楷体"/>
              </a:rPr>
              <a:t>监</a:t>
            </a:r>
            <a:r>
              <a:rPr sz="1400">
                <a:latin typeface="楷体"/>
                <a:cs typeface="楷体"/>
              </a:rPr>
              <a:t>督、</a:t>
            </a:r>
            <a:r>
              <a:rPr sz="1400" spc="-15">
                <a:latin typeface="楷体"/>
                <a:cs typeface="楷体"/>
              </a:rPr>
              <a:t>预训</a:t>
            </a:r>
            <a:r>
              <a:rPr sz="1400">
                <a:latin typeface="楷体"/>
                <a:cs typeface="楷体"/>
              </a:rPr>
              <a:t>练、上</a:t>
            </a:r>
            <a:r>
              <a:rPr sz="1400" spc="-15">
                <a:latin typeface="楷体"/>
                <a:cs typeface="楷体"/>
              </a:rPr>
              <a:t>下</a:t>
            </a:r>
            <a:r>
              <a:rPr sz="1400">
                <a:latin typeface="楷体"/>
                <a:cs typeface="楷体"/>
              </a:rPr>
              <a:t>文学</a:t>
            </a:r>
            <a:r>
              <a:rPr sz="1400" spc="-10">
                <a:latin typeface="楷体"/>
                <a:cs typeface="楷体"/>
              </a:rPr>
              <a:t>习</a:t>
            </a:r>
            <a:r>
              <a:rPr sz="1400" spc="-15">
                <a:latin typeface="楷体"/>
                <a:cs typeface="楷体"/>
              </a:rPr>
              <a:t>、</a:t>
            </a:r>
            <a:r>
              <a:rPr sz="1400">
                <a:latin typeface="楷体"/>
                <a:cs typeface="楷体"/>
              </a:rPr>
              <a:t>指令遵</a:t>
            </a:r>
            <a:r>
              <a:rPr sz="1400" spc="-15">
                <a:latin typeface="楷体"/>
                <a:cs typeface="楷体"/>
              </a:rPr>
              <a:t>循</a:t>
            </a:r>
            <a:r>
              <a:rPr sz="1400">
                <a:latin typeface="楷体"/>
                <a:cs typeface="楷体"/>
              </a:rPr>
              <a:t>等。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57274" y="3189477"/>
            <a:ext cx="304736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>
                <a:latin typeface="楷体"/>
                <a:cs typeface="楷体"/>
              </a:rPr>
              <a:t>表：多</a:t>
            </a:r>
            <a:r>
              <a:rPr sz="1400" b="1" spc="-20">
                <a:latin typeface="楷体"/>
                <a:cs typeface="楷体"/>
              </a:rPr>
              <a:t>模</a:t>
            </a:r>
            <a:r>
              <a:rPr sz="1400" b="1" spc="-5">
                <a:latin typeface="楷体"/>
                <a:cs typeface="楷体"/>
              </a:rPr>
              <a:t>态大</a:t>
            </a:r>
            <a:r>
              <a:rPr sz="1400" b="1" spc="-20">
                <a:latin typeface="楷体"/>
                <a:cs typeface="楷体"/>
              </a:rPr>
              <a:t>模型</a:t>
            </a:r>
            <a:r>
              <a:rPr sz="1400" b="1" spc="-5">
                <a:latin typeface="楷体"/>
                <a:cs typeface="楷体"/>
              </a:rPr>
              <a:t>算法面</a:t>
            </a:r>
            <a:r>
              <a:rPr sz="1400" b="1" spc="-20">
                <a:latin typeface="楷体"/>
                <a:cs typeface="楷体"/>
              </a:rPr>
              <a:t>临</a:t>
            </a:r>
            <a:r>
              <a:rPr sz="1400" b="1" spc="-5">
                <a:latin typeface="楷体"/>
                <a:cs typeface="楷体"/>
              </a:rPr>
              <a:t>的技</a:t>
            </a:r>
            <a:r>
              <a:rPr sz="1400" b="1" spc="-20">
                <a:latin typeface="楷体"/>
                <a:cs typeface="楷体"/>
              </a:rPr>
              <a:t>术挑</a:t>
            </a:r>
            <a:r>
              <a:rPr sz="1400" b="1" spc="-5">
                <a:latin typeface="楷体"/>
                <a:cs typeface="楷体"/>
              </a:rPr>
              <a:t>战</a:t>
            </a:r>
            <a:endParaRPr sz="1400">
              <a:latin typeface="楷体"/>
              <a:cs typeface="楷体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121234" y="3435603"/>
          <a:ext cx="6023610" cy="32131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5945"/>
                <a:gridCol w="5427980"/>
              </a:tblGrid>
              <a:tr h="274320">
                <a:tc>
                  <a:txBody>
                    <a:bodyPr vert="horz" wrap="square"/>
                    <a:lstStyle/>
                    <a:p>
                      <a:pPr marL="133985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200" b="1" spc="-5">
                          <a:latin typeface="楷体"/>
                          <a:cs typeface="楷体"/>
                        </a:rPr>
                        <a:t>环节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21590" algn="ctr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200" b="1" spc="-5">
                          <a:latin typeface="楷体"/>
                          <a:cs typeface="楷体"/>
                        </a:rPr>
                        <a:t>难点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640080"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200" b="1" spc="-5">
                          <a:latin typeface="楷体"/>
                          <a:cs typeface="楷体"/>
                        </a:rPr>
                        <a:t>表征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 marR="146685" algn="just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对不同模态数据提取特征学习跨模态数据的信息交互，以及多模态数据的共同 </a:t>
                      </a:r>
                      <a:r>
                        <a:rPr sz="1200" spc="-5">
                          <a:latin typeface="楷体"/>
                          <a:cs typeface="楷体"/>
                        </a:rPr>
                        <a:t>表示。不同模态间的异构性为表征带来挑战，如语言通常是符号表示，而语音 </a:t>
                      </a:r>
                      <a:r>
                        <a:rPr sz="1200">
                          <a:latin typeface="楷体"/>
                          <a:cs typeface="楷体"/>
                        </a:rPr>
                        <a:t>通常是信号表示。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200" b="1" spc="-5">
                          <a:latin typeface="楷体"/>
                          <a:cs typeface="楷体"/>
                        </a:rPr>
                        <a:t>对齐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 marR="146685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识别跨模态数据的联系。多模态之间数据异构，可能存在一对一、多对多、甚 至不存在对齐关系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57199"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200" b="1" spc="-5">
                          <a:latin typeface="楷体"/>
                          <a:cs typeface="楷体"/>
                        </a:rPr>
                        <a:t>推理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 marR="146685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结合知识，利用多模态对产与问题结构多步推理。如利用音频信号与视觉描述 的嘴唇运动预测声音信号，容易产生不同的预测结果与噪声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200" b="1" spc="-10">
                          <a:latin typeface="楷体"/>
                          <a:cs typeface="楷体"/>
                        </a:rPr>
                        <a:t>生成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200" spc="-5">
                          <a:latin typeface="楷体"/>
                          <a:cs typeface="楷体"/>
                        </a:rPr>
                        <a:t>学习生成式过程，产生能够反映交叉模态相互关系、结构、连贯性，包括总结、</a:t>
                      </a:r>
                      <a:endParaRPr sz="1200">
                        <a:latin typeface="楷体"/>
                        <a:cs typeface="楷体"/>
                      </a:endParaRPr>
                    </a:p>
                    <a:p>
                      <a:pPr marL="91440" marR="2159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翻译、创造等任务。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r>
                        <a:rPr sz="1200" b="1" spc="-5">
                          <a:latin typeface="楷体"/>
                          <a:cs typeface="楷体"/>
                        </a:rPr>
                        <a:t>迁移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14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 marR="146685"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在不同模态的模型间进行知识迁移，尤其当主模态缺乏标注数据、输入噪声大 时具有更大的困难，因为次模态信息的迁移会产生主模态从未见过的新行为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14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r>
                        <a:rPr sz="1200" b="1" spc="-5">
                          <a:latin typeface="楷体"/>
                          <a:cs typeface="楷体"/>
                        </a:rPr>
                        <a:t>量化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14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多模态模型需要通过更深入的实证与理论研究，提高其在实际应用中的稳健性、 可解释性和可靠性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14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6682485" y="3148076"/>
            <a:ext cx="482536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>
                <a:latin typeface="楷体"/>
                <a:cs typeface="楷体"/>
              </a:rPr>
              <a:t>图：自</a:t>
            </a:r>
            <a:r>
              <a:rPr sz="1400" b="1" spc="-20">
                <a:latin typeface="楷体"/>
                <a:cs typeface="楷体"/>
              </a:rPr>
              <a:t>然</a:t>
            </a:r>
            <a:r>
              <a:rPr sz="1400" b="1" spc="-5">
                <a:latin typeface="楷体"/>
                <a:cs typeface="楷体"/>
              </a:rPr>
              <a:t>语言</a:t>
            </a:r>
            <a:r>
              <a:rPr sz="1400" b="1" spc="-20">
                <a:latin typeface="楷体"/>
                <a:cs typeface="楷体"/>
              </a:rPr>
              <a:t>基础</a:t>
            </a:r>
            <a:r>
              <a:rPr sz="1400" b="1" spc="-5">
                <a:latin typeface="楷体"/>
                <a:cs typeface="楷体"/>
              </a:rPr>
              <a:t>模型开</a:t>
            </a:r>
            <a:r>
              <a:rPr sz="1400" b="1" spc="-20">
                <a:latin typeface="楷体"/>
                <a:cs typeface="楷体"/>
              </a:rPr>
              <a:t>发</a:t>
            </a:r>
            <a:r>
              <a:rPr sz="1400" b="1" spc="-5">
                <a:latin typeface="楷体"/>
                <a:cs typeface="楷体"/>
              </a:rPr>
              <a:t>轨迹</a:t>
            </a:r>
            <a:r>
              <a:rPr sz="1400" b="1" spc="-20">
                <a:latin typeface="楷体"/>
                <a:cs typeface="楷体"/>
              </a:rPr>
              <a:t>为多</a:t>
            </a:r>
            <a:r>
              <a:rPr sz="1400" b="1" spc="-5">
                <a:latin typeface="楷体"/>
                <a:cs typeface="楷体"/>
              </a:rPr>
              <a:t>模态的</a:t>
            </a:r>
            <a:r>
              <a:rPr sz="1400" b="1" spc="-20">
                <a:latin typeface="楷体"/>
                <a:cs typeface="楷体"/>
              </a:rPr>
              <a:t>基</a:t>
            </a:r>
            <a:r>
              <a:rPr sz="1400" b="1" spc="-5">
                <a:latin typeface="楷体"/>
                <a:cs typeface="楷体"/>
              </a:rPr>
              <a:t>础模</a:t>
            </a:r>
            <a:r>
              <a:rPr sz="1400" b="1" spc="-20">
                <a:latin typeface="楷体"/>
                <a:cs typeface="楷体"/>
              </a:rPr>
              <a:t>型提</a:t>
            </a:r>
            <a:r>
              <a:rPr sz="1400" b="1" spc="-5">
                <a:latin typeface="楷体"/>
                <a:cs typeface="楷体"/>
              </a:rPr>
              <a:t>供启发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320052" y="3906108"/>
            <a:ext cx="5804873" cy="214721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6999731" y="4149852"/>
            <a:ext cx="1111250" cy="2794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97790">
              <a:lnSpc>
                <a:spcPct val="100000"/>
              </a:lnSpc>
              <a:spcBef>
                <a:spcPts val="420"/>
              </a:spcBef>
            </a:pPr>
            <a:r>
              <a:rPr sz="1200" b="1">
                <a:latin typeface="Microsoft JhengHei"/>
                <a:cs typeface="Microsoft JhengHei"/>
              </a:rPr>
              <a:t>特定任务模型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51519" y="4149852"/>
            <a:ext cx="779145" cy="279400"/>
          </a:xfrm>
          <a:prstGeom prst="rect">
            <a:avLst/>
          </a:prstGeom>
          <a:solidFill>
            <a:srgbClr val="F6F6F6"/>
          </a:solidFill>
        </p:spPr>
        <p:txBody>
          <a:bodyPr vert="horz" wrap="square" lIns="0" tIns="53340" rIns="0" bIns="0" rtlCol="0">
            <a:spAutoFit/>
          </a:bodyPr>
          <a:lstStyle/>
          <a:p>
            <a:pPr marL="8255">
              <a:lnSpc>
                <a:spcPct val="100000"/>
              </a:lnSpc>
              <a:spcBef>
                <a:spcPts val="420"/>
              </a:spcBef>
            </a:pPr>
            <a:r>
              <a:rPr sz="1200" b="1">
                <a:latin typeface="Microsoft JhengHei"/>
                <a:cs typeface="Microsoft JhengHei"/>
              </a:rPr>
              <a:t>预训练模型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369552" y="4149852"/>
            <a:ext cx="1252855" cy="330835"/>
          </a:xfrm>
          <a:prstGeom prst="rect">
            <a:avLst/>
          </a:prstGeom>
          <a:solidFill>
            <a:srgbClr val="F6F6F6"/>
          </a:solidFill>
        </p:spPr>
        <p:txBody>
          <a:bodyPr vert="horz" wrap="square" lIns="0" tIns="0" rIns="0" bIns="0" rtlCol="0">
            <a:spAutoFit/>
          </a:bodyPr>
          <a:lstStyle/>
          <a:p>
            <a:pPr marL="2540" algn="ctr">
              <a:lnSpc>
                <a:spcPts val="1345"/>
              </a:lnSpc>
            </a:pPr>
            <a:r>
              <a:rPr sz="1200" b="1">
                <a:latin typeface="Microsoft JhengHei"/>
                <a:cs typeface="Microsoft JhengHei"/>
              </a:rPr>
              <a:t>具备涌现能力的统</a:t>
            </a:r>
            <a:endParaRPr sz="1200">
              <a:latin typeface="Microsoft JhengHei"/>
              <a:cs typeface="Microsoft JhengHei"/>
            </a:endParaRPr>
          </a:p>
          <a:p>
            <a:pPr marL="2540" algn="ctr">
              <a:lnSpc>
                <a:spcPts val="1260"/>
              </a:lnSpc>
            </a:pPr>
            <a:r>
              <a:rPr sz="1200" b="1">
                <a:latin typeface="Microsoft JhengHei"/>
                <a:cs typeface="Microsoft JhengHei"/>
              </a:rPr>
              <a:t>一模型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1090147" y="4145279"/>
            <a:ext cx="969644" cy="330835"/>
          </a:xfrm>
          <a:custGeom>
            <a:rect l="l" t="t" r="r" b="b"/>
            <a:pathLst>
              <a:path w="969644" h="330835">
                <a:moveTo>
                  <a:pt x="0" y="330708"/>
                </a:moveTo>
                <a:lnTo>
                  <a:pt x="969263" y="330708"/>
                </a:lnTo>
                <a:lnTo>
                  <a:pt x="969263" y="0"/>
                </a:lnTo>
                <a:lnTo>
                  <a:pt x="0" y="0"/>
                </a:lnTo>
                <a:lnTo>
                  <a:pt x="0" y="330708"/>
                </a:lnTo>
                <a:close/>
              </a:path>
            </a:pathLst>
          </a:custGeom>
          <a:solidFill>
            <a:srgbClr val="F6F6F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11257280" y="4212082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通用助手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9467088" y="4568952"/>
            <a:ext cx="1155700" cy="248920"/>
          </a:xfrm>
          <a:custGeom>
            <a:rect l="l" t="t" r="r" b="b"/>
            <a:pathLst>
              <a:path w="1155700" h="248920">
                <a:moveTo>
                  <a:pt x="0" y="248412"/>
                </a:moveTo>
                <a:lnTo>
                  <a:pt x="1155192" y="248412"/>
                </a:lnTo>
                <a:lnTo>
                  <a:pt x="1155192" y="0"/>
                </a:lnTo>
                <a:lnTo>
                  <a:pt x="0" y="0"/>
                </a:lnTo>
                <a:lnTo>
                  <a:pt x="0" y="2484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0922507" y="4564379"/>
            <a:ext cx="1202690" cy="250190"/>
          </a:xfrm>
          <a:custGeom>
            <a:rect l="l" t="t" r="r" b="b"/>
            <a:pathLst>
              <a:path w="1202690" h="250189">
                <a:moveTo>
                  <a:pt x="0" y="249936"/>
                </a:moveTo>
                <a:lnTo>
                  <a:pt x="1202436" y="249936"/>
                </a:lnTo>
                <a:lnTo>
                  <a:pt x="1202436" y="0"/>
                </a:lnTo>
                <a:lnTo>
                  <a:pt x="0" y="0"/>
                </a:lnTo>
                <a:lnTo>
                  <a:pt x="0" y="24993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11067668" y="4598814"/>
            <a:ext cx="913765" cy="185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spc="-45">
                <a:solidFill>
                  <a:srgbClr val="7E7E7E"/>
                </a:solidFill>
                <a:latin typeface="宋体"/>
                <a:cs typeface="宋体"/>
              </a:rPr>
              <a:t>指</a:t>
            </a:r>
            <a:r>
              <a:rPr sz="1050" spc="-55">
                <a:solidFill>
                  <a:srgbClr val="7E7E7E"/>
                </a:solidFill>
                <a:latin typeface="宋体"/>
                <a:cs typeface="宋体"/>
              </a:rPr>
              <a:t>令遵</a:t>
            </a:r>
            <a:r>
              <a:rPr sz="1050" spc="-45">
                <a:solidFill>
                  <a:srgbClr val="7E7E7E"/>
                </a:solidFill>
                <a:latin typeface="宋体"/>
                <a:cs typeface="宋体"/>
              </a:rPr>
              <a:t>循</a:t>
            </a:r>
            <a:r>
              <a:rPr sz="1050" spc="-55">
                <a:solidFill>
                  <a:srgbClr val="7E7E7E"/>
                </a:solidFill>
                <a:latin typeface="宋体"/>
                <a:cs typeface="宋体"/>
              </a:rPr>
              <a:t>、交互</a:t>
            </a:r>
            <a:endParaRPr sz="1050">
              <a:latin typeface="宋体"/>
              <a:cs typeface="宋体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0888980" y="4479035"/>
            <a:ext cx="1202690" cy="114300"/>
          </a:xfrm>
          <a:custGeom>
            <a:rect l="l" t="t" r="r" b="b"/>
            <a:pathLst>
              <a:path w="1202690" h="114300">
                <a:moveTo>
                  <a:pt x="0" y="114300"/>
                </a:moveTo>
                <a:lnTo>
                  <a:pt x="1202435" y="114300"/>
                </a:lnTo>
                <a:lnTo>
                  <a:pt x="1202435" y="0"/>
                </a:lnTo>
                <a:lnTo>
                  <a:pt x="0" y="0"/>
                </a:lnTo>
                <a:lnTo>
                  <a:pt x="0" y="1143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7196328" y="4882896"/>
            <a:ext cx="835660" cy="30670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6350" rIns="0" bIns="0" rtlCol="0">
            <a:spAutoFit/>
          </a:bodyPr>
          <a:lstStyle/>
          <a:p>
            <a:pPr marL="173355" indent="-172720">
              <a:lnSpc>
                <a:spcPct val="100000"/>
              </a:lnSpc>
              <a:spcBef>
                <a:spcPts val="50"/>
              </a:spcBef>
              <a:buFont typeface="Arial"/>
              <a:buChar char="•"/>
              <a:tabLst>
                <a:tab pos="173355"/>
                <a:tab pos="173990"/>
              </a:tabLst>
            </a:pPr>
            <a:r>
              <a:rPr sz="1000" spc="5">
                <a:latin typeface="宋体"/>
                <a:cs typeface="宋体"/>
              </a:rPr>
              <a:t>情</a:t>
            </a:r>
            <a:r>
              <a:rPr sz="1000" spc="-5">
                <a:latin typeface="宋体"/>
                <a:cs typeface="宋体"/>
              </a:rPr>
              <a:t>感分析</a:t>
            </a:r>
            <a:endParaRPr sz="1000">
              <a:latin typeface="宋体"/>
              <a:cs typeface="宋体"/>
            </a:endParaRPr>
          </a:p>
          <a:p>
            <a:pPr marL="173355" indent="-172720">
              <a:lnSpc>
                <a:spcPts val="1160"/>
              </a:lnSpc>
              <a:buFont typeface="Arial"/>
              <a:buChar char="•"/>
              <a:tabLst>
                <a:tab pos="173355"/>
                <a:tab pos="173990"/>
              </a:tabLst>
            </a:pPr>
            <a:r>
              <a:rPr sz="1000" spc="5">
                <a:latin typeface="宋体"/>
                <a:cs typeface="宋体"/>
              </a:rPr>
              <a:t>翻译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196328" y="5394959"/>
            <a:ext cx="835660" cy="518159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35560" rIns="0" bIns="0" rtlCol="0">
            <a:spAutoFit/>
          </a:bodyPr>
          <a:lstStyle/>
          <a:p>
            <a:pPr marL="173355" indent="-172720">
              <a:lnSpc>
                <a:spcPct val="100000"/>
              </a:lnSpc>
              <a:spcBef>
                <a:spcPts val="280"/>
              </a:spcBef>
              <a:buFont typeface="Arial"/>
              <a:buChar char="•"/>
              <a:tabLst>
                <a:tab pos="173355"/>
                <a:tab pos="173990"/>
              </a:tabLst>
            </a:pPr>
            <a:r>
              <a:rPr sz="1000" spc="5">
                <a:latin typeface="宋体"/>
                <a:cs typeface="宋体"/>
              </a:rPr>
              <a:t>分类</a:t>
            </a:r>
            <a:endParaRPr sz="1000">
              <a:latin typeface="宋体"/>
              <a:cs typeface="宋体"/>
            </a:endParaRPr>
          </a:p>
          <a:p>
            <a:pPr marL="173355" indent="-172720">
              <a:lnSpc>
                <a:spcPct val="100000"/>
              </a:lnSpc>
              <a:buFont typeface="Arial"/>
              <a:buChar char="•"/>
              <a:tabLst>
                <a:tab pos="173355"/>
                <a:tab pos="173990"/>
              </a:tabLst>
            </a:pPr>
            <a:r>
              <a:rPr sz="1000" spc="5">
                <a:latin typeface="宋体"/>
                <a:cs typeface="宋体"/>
              </a:rPr>
              <a:t>检索</a:t>
            </a:r>
            <a:endParaRPr sz="1000">
              <a:latin typeface="宋体"/>
              <a:cs typeface="宋体"/>
            </a:endParaRPr>
          </a:p>
          <a:p>
            <a:pPr marL="173355" indent="-172720">
              <a:lnSpc>
                <a:spcPct val="100000"/>
              </a:lnSpc>
              <a:buFont typeface="Arial"/>
              <a:buChar char="•"/>
              <a:tabLst>
                <a:tab pos="173355"/>
                <a:tab pos="173990"/>
              </a:tabLst>
            </a:pPr>
            <a:r>
              <a:rPr sz="1000" spc="5">
                <a:latin typeface="宋体"/>
                <a:cs typeface="宋体"/>
              </a:rPr>
              <a:t>风</a:t>
            </a:r>
            <a:r>
              <a:rPr sz="1000" spc="-5">
                <a:latin typeface="宋体"/>
                <a:cs typeface="宋体"/>
              </a:rPr>
              <a:t>格转化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6246876" y="5494020"/>
            <a:ext cx="771525" cy="279400"/>
          </a:xfrm>
          <a:custGeom>
            <a:rect l="l" t="t" r="r" b="b"/>
            <a:pathLst>
              <a:path w="771525" h="279400">
                <a:moveTo>
                  <a:pt x="0" y="278891"/>
                </a:moveTo>
                <a:lnTo>
                  <a:pt x="771144" y="278891"/>
                </a:lnTo>
                <a:lnTo>
                  <a:pt x="771144" y="0"/>
                </a:lnTo>
                <a:lnTo>
                  <a:pt x="0" y="0"/>
                </a:lnTo>
                <a:lnTo>
                  <a:pt x="0" y="27889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6391402" y="5534659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多模态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246876" y="4872228"/>
            <a:ext cx="771525" cy="279400"/>
          </a:xfrm>
          <a:custGeom>
            <a:rect l="l" t="t" r="r" b="b"/>
            <a:pathLst>
              <a:path w="771525" h="279400">
                <a:moveTo>
                  <a:pt x="0" y="278892"/>
                </a:moveTo>
                <a:lnTo>
                  <a:pt x="771144" y="278892"/>
                </a:lnTo>
                <a:lnTo>
                  <a:pt x="771144" y="0"/>
                </a:lnTo>
                <a:lnTo>
                  <a:pt x="0" y="0"/>
                </a:lnTo>
                <a:lnTo>
                  <a:pt x="0" y="27889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6467602" y="4913121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语言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10856976" y="5268467"/>
            <a:ext cx="1202690" cy="116205"/>
          </a:xfrm>
          <a:custGeom>
            <a:rect l="l" t="t" r="r" b="b"/>
            <a:pathLst>
              <a:path w="1202690" h="116204">
                <a:moveTo>
                  <a:pt x="0" y="115824"/>
                </a:moveTo>
                <a:lnTo>
                  <a:pt x="1202435" y="115824"/>
                </a:lnTo>
                <a:lnTo>
                  <a:pt x="1202435" y="0"/>
                </a:lnTo>
                <a:lnTo>
                  <a:pt x="0" y="0"/>
                </a:lnTo>
                <a:lnTo>
                  <a:pt x="0" y="1158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0823447" y="5888735"/>
            <a:ext cx="1202690" cy="114300"/>
          </a:xfrm>
          <a:custGeom>
            <a:rect l="l" t="t" r="r" b="b"/>
            <a:pathLst>
              <a:path w="1202690" h="114300">
                <a:moveTo>
                  <a:pt x="0" y="114300"/>
                </a:moveTo>
                <a:lnTo>
                  <a:pt x="1202436" y="114300"/>
                </a:lnTo>
                <a:lnTo>
                  <a:pt x="1202436" y="0"/>
                </a:lnTo>
                <a:lnTo>
                  <a:pt x="0" y="0"/>
                </a:lnTo>
                <a:lnTo>
                  <a:pt x="0" y="1143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8144636" y="4603005"/>
            <a:ext cx="2461895" cy="185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06195"/>
              </a:tabLst>
            </a:pPr>
            <a:r>
              <a:rPr sz="1050" spc="-45">
                <a:solidFill>
                  <a:srgbClr val="7E7E7E"/>
                </a:solidFill>
                <a:latin typeface="宋体"/>
                <a:cs typeface="宋体"/>
              </a:rPr>
              <a:t>自</a:t>
            </a:r>
            <a:r>
              <a:rPr sz="1050" spc="-55">
                <a:solidFill>
                  <a:srgbClr val="7E7E7E"/>
                </a:solidFill>
                <a:latin typeface="宋体"/>
                <a:cs typeface="宋体"/>
              </a:rPr>
              <a:t>监督</a:t>
            </a:r>
            <a:r>
              <a:rPr sz="1050" spc="-45">
                <a:solidFill>
                  <a:srgbClr val="7E7E7E"/>
                </a:solidFill>
                <a:latin typeface="宋体"/>
                <a:cs typeface="宋体"/>
              </a:rPr>
              <a:t>学</a:t>
            </a:r>
            <a:r>
              <a:rPr sz="1050" spc="-55">
                <a:solidFill>
                  <a:srgbClr val="7E7E7E"/>
                </a:solidFill>
                <a:latin typeface="宋体"/>
                <a:cs typeface="宋体"/>
              </a:rPr>
              <a:t>习、</a:t>
            </a:r>
            <a:r>
              <a:rPr sz="1050" spc="-45">
                <a:solidFill>
                  <a:srgbClr val="7E7E7E"/>
                </a:solidFill>
                <a:latin typeface="宋体"/>
                <a:cs typeface="宋体"/>
              </a:rPr>
              <a:t>预</a:t>
            </a:r>
            <a:r>
              <a:rPr sz="1050" spc="-55">
                <a:solidFill>
                  <a:srgbClr val="7E7E7E"/>
                </a:solidFill>
                <a:latin typeface="宋体"/>
                <a:cs typeface="宋体"/>
              </a:rPr>
              <a:t>训练</a:t>
            </a:r>
            <a:r>
              <a:rPr sz="1050">
                <a:solidFill>
                  <a:srgbClr val="7E7E7E"/>
                </a:solidFill>
                <a:latin typeface="宋体"/>
                <a:cs typeface="宋体"/>
              </a:rPr>
              <a:t>	</a:t>
            </a:r>
            <a:r>
              <a:rPr sz="1050" spc="-45">
                <a:solidFill>
                  <a:srgbClr val="7E7E7E"/>
                </a:solidFill>
                <a:latin typeface="宋体"/>
                <a:cs typeface="宋体"/>
              </a:rPr>
              <a:t>上</a:t>
            </a:r>
            <a:r>
              <a:rPr sz="1050" spc="-55">
                <a:solidFill>
                  <a:srgbClr val="7E7E7E"/>
                </a:solidFill>
                <a:latin typeface="宋体"/>
                <a:cs typeface="宋体"/>
              </a:rPr>
              <a:t>下文</a:t>
            </a:r>
            <a:r>
              <a:rPr sz="1050" spc="-45">
                <a:solidFill>
                  <a:srgbClr val="7E7E7E"/>
                </a:solidFill>
                <a:latin typeface="宋体"/>
                <a:cs typeface="宋体"/>
              </a:rPr>
              <a:t>学</a:t>
            </a:r>
            <a:r>
              <a:rPr sz="1050" spc="-55">
                <a:solidFill>
                  <a:srgbClr val="7E7E7E"/>
                </a:solidFill>
                <a:latin typeface="宋体"/>
                <a:cs typeface="宋体"/>
              </a:rPr>
              <a:t>习、</a:t>
            </a:r>
            <a:r>
              <a:rPr sz="1050" spc="-45">
                <a:solidFill>
                  <a:srgbClr val="7E7E7E"/>
                </a:solidFill>
                <a:latin typeface="宋体"/>
                <a:cs typeface="宋体"/>
              </a:rPr>
              <a:t>思</a:t>
            </a:r>
            <a:r>
              <a:rPr sz="1050" spc="-55">
                <a:solidFill>
                  <a:srgbClr val="7E7E7E"/>
                </a:solidFill>
                <a:latin typeface="宋体"/>
                <a:cs typeface="宋体"/>
              </a:rPr>
              <a:t>维链</a:t>
            </a:r>
            <a:endParaRPr sz="105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459092" y="4625611"/>
            <a:ext cx="406400" cy="185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b="1" spc="-45">
                <a:solidFill>
                  <a:srgbClr val="7E7E7E"/>
                </a:solidFill>
                <a:latin typeface="Microsoft JhengHei"/>
                <a:cs typeface="Microsoft JhengHei"/>
              </a:rPr>
              <a:t>新</a:t>
            </a:r>
            <a:r>
              <a:rPr sz="1050" b="1" spc="-55">
                <a:solidFill>
                  <a:srgbClr val="7E7E7E"/>
                </a:solidFill>
                <a:latin typeface="Microsoft JhengHei"/>
                <a:cs typeface="Microsoft JhengHei"/>
              </a:rPr>
              <a:t>技术</a:t>
            </a:r>
            <a:endParaRPr sz="1050">
              <a:latin typeface="Microsoft JhengHei"/>
              <a:cs typeface="Microsoft JhengHe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1726671" y="6657238"/>
            <a:ext cx="9588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Times New Roman"/>
                <a:cs typeface="Times New Roman"/>
              </a:rPr>
              <a:t>4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68172" y="6603492"/>
            <a:ext cx="36576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650" spc="-142" baseline="-17676">
                <a:latin typeface="楷体"/>
                <a:cs typeface="楷体"/>
              </a:rPr>
              <a:t>资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56</a:t>
            </a:r>
            <a:r>
              <a:rPr sz="1650" spc="-1657" baseline="-17676">
                <a:latin typeface="楷体"/>
                <a:cs typeface="楷体"/>
              </a:rPr>
              <a:t>料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523876/28022/20231218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 </a:t>
            </a:r>
            <a:r>
              <a:rPr sz="100" spc="-15">
                <a:solidFill>
                  <a:srgbClr val="FFFFFF"/>
                </a:solidFill>
                <a:latin typeface="Book Antiqua"/>
                <a:cs typeface="Book Antiqua"/>
              </a:rPr>
              <a:t>20:1</a:t>
            </a:r>
            <a:r>
              <a:rPr sz="1650" spc="-1620" baseline="-17676">
                <a:latin typeface="楷体"/>
                <a:cs typeface="楷体"/>
              </a:rPr>
              <a:t>来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5</a:t>
            </a:r>
            <a:endParaRPr sz="100">
              <a:latin typeface="Book Antiqua"/>
              <a:cs typeface="Book Antiqu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1192" y="230885"/>
            <a:ext cx="52368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1.5</a:t>
            </a:r>
            <a:r>
              <a:rPr sz="2400" spc="-70"/>
              <a:t> </a:t>
            </a:r>
            <a:r>
              <a:rPr sz="2400"/>
              <a:t>算力：需求更</a:t>
            </a:r>
            <a:r>
              <a:rPr sz="2400" spc="5"/>
              <a:t>大</a:t>
            </a:r>
            <a:r>
              <a:rPr sz="2400"/>
              <a:t>，催化产业新机遇</a:t>
            </a:r>
            <a:endParaRPr sz="2400"/>
          </a:p>
        </p:txBody>
      </p:sp>
      <p:sp>
        <p:nvSpPr>
          <p:cNvPr id="3" name="object 3"/>
          <p:cNvSpPr/>
          <p:nvPr/>
        </p:nvSpPr>
        <p:spPr>
          <a:xfrm>
            <a:off x="2240279" y="3368040"/>
            <a:ext cx="4075429" cy="2859405"/>
          </a:xfrm>
          <a:custGeom>
            <a:rect l="l" t="t" r="r" b="b"/>
            <a:pathLst>
              <a:path w="4075429" h="2859404">
                <a:moveTo>
                  <a:pt x="0" y="2859024"/>
                </a:moveTo>
                <a:lnTo>
                  <a:pt x="4075176" y="2859024"/>
                </a:lnTo>
                <a:lnTo>
                  <a:pt x="4075176" y="0"/>
                </a:lnTo>
                <a:lnTo>
                  <a:pt x="0" y="0"/>
                </a:lnTo>
                <a:lnTo>
                  <a:pt x="0" y="2859024"/>
                </a:lnTo>
                <a:close/>
              </a:path>
            </a:pathLst>
          </a:custGeom>
          <a:solidFill>
            <a:srgbClr val="F1F1F1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7350252" y="3368040"/>
            <a:ext cx="3022600" cy="2859405"/>
          </a:xfrm>
          <a:custGeom>
            <a:rect l="l" t="t" r="r" b="b"/>
            <a:pathLst>
              <a:path w="3022600" h="2859404">
                <a:moveTo>
                  <a:pt x="0" y="2859024"/>
                </a:moveTo>
                <a:lnTo>
                  <a:pt x="3022092" y="2859024"/>
                </a:lnTo>
                <a:lnTo>
                  <a:pt x="3022092" y="0"/>
                </a:lnTo>
                <a:lnTo>
                  <a:pt x="0" y="0"/>
                </a:lnTo>
                <a:lnTo>
                  <a:pt x="0" y="2859024"/>
                </a:lnTo>
                <a:close/>
              </a:path>
            </a:pathLst>
          </a:custGeom>
          <a:solidFill>
            <a:srgbClr val="E6DFEB">
              <a:alpha val="4784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301740" y="3355847"/>
            <a:ext cx="1045844" cy="2859405"/>
          </a:xfrm>
          <a:custGeom>
            <a:rect l="l" t="t" r="r" b="b"/>
            <a:pathLst>
              <a:path w="1045844" h="2859404">
                <a:moveTo>
                  <a:pt x="0" y="2859024"/>
                </a:moveTo>
                <a:lnTo>
                  <a:pt x="1045463" y="2859024"/>
                </a:lnTo>
                <a:lnTo>
                  <a:pt x="1045463" y="0"/>
                </a:lnTo>
                <a:lnTo>
                  <a:pt x="0" y="0"/>
                </a:lnTo>
                <a:lnTo>
                  <a:pt x="0" y="2859024"/>
                </a:lnTo>
                <a:close/>
              </a:path>
            </a:pathLst>
          </a:custGeom>
          <a:solidFill>
            <a:srgbClr val="DCE6F1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239517" y="6173342"/>
            <a:ext cx="8178800" cy="118110"/>
          </a:xfrm>
          <a:custGeom>
            <a:rect l="l" t="t" r="r" b="b"/>
            <a:pathLst>
              <a:path w="8178800" h="118110">
                <a:moveTo>
                  <a:pt x="8077834" y="0"/>
                </a:moveTo>
                <a:lnTo>
                  <a:pt x="8070087" y="2044"/>
                </a:lnTo>
                <a:lnTo>
                  <a:pt x="8062976" y="14160"/>
                </a:lnTo>
                <a:lnTo>
                  <a:pt x="8065008" y="21932"/>
                </a:lnTo>
                <a:lnTo>
                  <a:pt x="8106666" y="46285"/>
                </a:lnTo>
                <a:lnTo>
                  <a:pt x="8153908" y="46329"/>
                </a:lnTo>
                <a:lnTo>
                  <a:pt x="8153908" y="71729"/>
                </a:lnTo>
                <a:lnTo>
                  <a:pt x="8106584" y="71729"/>
                </a:lnTo>
                <a:lnTo>
                  <a:pt x="8070977" y="92430"/>
                </a:lnTo>
                <a:lnTo>
                  <a:pt x="8065008" y="95961"/>
                </a:lnTo>
                <a:lnTo>
                  <a:pt x="8062849" y="103733"/>
                </a:lnTo>
                <a:lnTo>
                  <a:pt x="8069960" y="115862"/>
                </a:lnTo>
                <a:lnTo>
                  <a:pt x="8077708" y="117906"/>
                </a:lnTo>
                <a:lnTo>
                  <a:pt x="8157040" y="71729"/>
                </a:lnTo>
                <a:lnTo>
                  <a:pt x="8153908" y="71729"/>
                </a:lnTo>
                <a:lnTo>
                  <a:pt x="8157116" y="71685"/>
                </a:lnTo>
                <a:lnTo>
                  <a:pt x="8178800" y="59054"/>
                </a:lnTo>
                <a:lnTo>
                  <a:pt x="8077834" y="0"/>
                </a:lnTo>
                <a:close/>
              </a:path>
              <a:path w="8178800" h="118110">
                <a:moveTo>
                  <a:pt x="8128438" y="59024"/>
                </a:moveTo>
                <a:lnTo>
                  <a:pt x="8106660" y="71685"/>
                </a:lnTo>
                <a:lnTo>
                  <a:pt x="8153908" y="71729"/>
                </a:lnTo>
                <a:lnTo>
                  <a:pt x="8153908" y="69989"/>
                </a:lnTo>
                <a:lnTo>
                  <a:pt x="8147177" y="69989"/>
                </a:lnTo>
                <a:lnTo>
                  <a:pt x="8128438" y="59024"/>
                </a:lnTo>
                <a:close/>
              </a:path>
              <a:path w="8178800" h="118110">
                <a:moveTo>
                  <a:pt x="0" y="38734"/>
                </a:moveTo>
                <a:lnTo>
                  <a:pt x="0" y="64134"/>
                </a:lnTo>
                <a:lnTo>
                  <a:pt x="8106660" y="71685"/>
                </a:lnTo>
                <a:lnTo>
                  <a:pt x="8128438" y="59024"/>
                </a:lnTo>
                <a:lnTo>
                  <a:pt x="8106666" y="46285"/>
                </a:lnTo>
                <a:lnTo>
                  <a:pt x="0" y="38734"/>
                </a:lnTo>
                <a:close/>
              </a:path>
              <a:path w="8178800" h="118110">
                <a:moveTo>
                  <a:pt x="8147304" y="48056"/>
                </a:moveTo>
                <a:lnTo>
                  <a:pt x="8128438" y="59024"/>
                </a:lnTo>
                <a:lnTo>
                  <a:pt x="8147177" y="69989"/>
                </a:lnTo>
                <a:lnTo>
                  <a:pt x="8147304" y="48056"/>
                </a:lnTo>
                <a:close/>
              </a:path>
              <a:path w="8178800" h="118110">
                <a:moveTo>
                  <a:pt x="8153908" y="48056"/>
                </a:moveTo>
                <a:lnTo>
                  <a:pt x="8147304" y="48056"/>
                </a:lnTo>
                <a:lnTo>
                  <a:pt x="8147177" y="69989"/>
                </a:lnTo>
                <a:lnTo>
                  <a:pt x="8153908" y="69989"/>
                </a:lnTo>
                <a:lnTo>
                  <a:pt x="8153908" y="48056"/>
                </a:lnTo>
                <a:close/>
              </a:path>
              <a:path w="8178800" h="118110">
                <a:moveTo>
                  <a:pt x="8106666" y="46285"/>
                </a:moveTo>
                <a:lnTo>
                  <a:pt x="8128438" y="59024"/>
                </a:lnTo>
                <a:lnTo>
                  <a:pt x="8147304" y="48056"/>
                </a:lnTo>
                <a:lnTo>
                  <a:pt x="8153908" y="48056"/>
                </a:lnTo>
                <a:lnTo>
                  <a:pt x="8153908" y="46329"/>
                </a:lnTo>
                <a:lnTo>
                  <a:pt x="8106666" y="46285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180844" y="3559302"/>
            <a:ext cx="118110" cy="2680335"/>
          </a:xfrm>
          <a:custGeom>
            <a:rect l="l" t="t" r="r" b="b"/>
            <a:pathLst>
              <a:path w="118110" h="2680335">
                <a:moveTo>
                  <a:pt x="58765" y="50365"/>
                </a:moveTo>
                <a:lnTo>
                  <a:pt x="46195" y="72011"/>
                </a:lnTo>
                <a:lnTo>
                  <a:pt x="46191" y="115950"/>
                </a:lnTo>
                <a:lnTo>
                  <a:pt x="52324" y="2679725"/>
                </a:lnTo>
                <a:lnTo>
                  <a:pt x="77724" y="2679674"/>
                </a:lnTo>
                <a:lnTo>
                  <a:pt x="71486" y="72011"/>
                </a:lnTo>
                <a:lnTo>
                  <a:pt x="58765" y="50365"/>
                </a:lnTo>
                <a:close/>
              </a:path>
              <a:path w="118110" h="2680335">
                <a:moveTo>
                  <a:pt x="58674" y="0"/>
                </a:moveTo>
                <a:lnTo>
                  <a:pt x="3429" y="95123"/>
                </a:lnTo>
                <a:lnTo>
                  <a:pt x="0" y="101092"/>
                </a:lnTo>
                <a:lnTo>
                  <a:pt x="2031" y="108966"/>
                </a:lnTo>
                <a:lnTo>
                  <a:pt x="8128" y="112395"/>
                </a:lnTo>
                <a:lnTo>
                  <a:pt x="14097" y="115950"/>
                </a:lnTo>
                <a:lnTo>
                  <a:pt x="21970" y="113918"/>
                </a:lnTo>
                <a:lnTo>
                  <a:pt x="25473" y="107696"/>
                </a:lnTo>
                <a:lnTo>
                  <a:pt x="46086" y="72199"/>
                </a:lnTo>
                <a:lnTo>
                  <a:pt x="45974" y="25146"/>
                </a:lnTo>
                <a:lnTo>
                  <a:pt x="73418" y="25146"/>
                </a:lnTo>
                <a:lnTo>
                  <a:pt x="58674" y="0"/>
                </a:lnTo>
                <a:close/>
              </a:path>
              <a:path w="118110" h="2680335">
                <a:moveTo>
                  <a:pt x="73418" y="25146"/>
                </a:moveTo>
                <a:lnTo>
                  <a:pt x="71374" y="25146"/>
                </a:lnTo>
                <a:lnTo>
                  <a:pt x="71486" y="72011"/>
                </a:lnTo>
                <a:lnTo>
                  <a:pt x="92531" y="107823"/>
                </a:lnTo>
                <a:lnTo>
                  <a:pt x="96012" y="113665"/>
                </a:lnTo>
                <a:lnTo>
                  <a:pt x="103758" y="115697"/>
                </a:lnTo>
                <a:lnTo>
                  <a:pt x="109728" y="112141"/>
                </a:lnTo>
                <a:lnTo>
                  <a:pt x="115824" y="108585"/>
                </a:lnTo>
                <a:lnTo>
                  <a:pt x="117856" y="100837"/>
                </a:lnTo>
                <a:lnTo>
                  <a:pt x="114300" y="94868"/>
                </a:lnTo>
                <a:lnTo>
                  <a:pt x="73418" y="25146"/>
                </a:lnTo>
                <a:close/>
              </a:path>
              <a:path w="118110" h="2680335">
                <a:moveTo>
                  <a:pt x="71374" y="25146"/>
                </a:moveTo>
                <a:lnTo>
                  <a:pt x="45974" y="25146"/>
                </a:lnTo>
                <a:lnTo>
                  <a:pt x="46086" y="72199"/>
                </a:lnTo>
                <a:lnTo>
                  <a:pt x="58765" y="50365"/>
                </a:lnTo>
                <a:lnTo>
                  <a:pt x="47751" y="31623"/>
                </a:lnTo>
                <a:lnTo>
                  <a:pt x="71389" y="31496"/>
                </a:lnTo>
                <a:lnTo>
                  <a:pt x="71374" y="25146"/>
                </a:lnTo>
                <a:close/>
              </a:path>
              <a:path w="118110" h="2680335">
                <a:moveTo>
                  <a:pt x="71389" y="31496"/>
                </a:moveTo>
                <a:lnTo>
                  <a:pt x="69723" y="31496"/>
                </a:lnTo>
                <a:lnTo>
                  <a:pt x="58765" y="50365"/>
                </a:lnTo>
                <a:lnTo>
                  <a:pt x="71486" y="72011"/>
                </a:lnTo>
                <a:lnTo>
                  <a:pt x="71389" y="31496"/>
                </a:lnTo>
                <a:close/>
              </a:path>
              <a:path w="118110" h="2680335">
                <a:moveTo>
                  <a:pt x="69723" y="31496"/>
                </a:moveTo>
                <a:lnTo>
                  <a:pt x="47751" y="31623"/>
                </a:lnTo>
                <a:lnTo>
                  <a:pt x="58765" y="50365"/>
                </a:lnTo>
                <a:lnTo>
                  <a:pt x="69723" y="31496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106929" y="5705094"/>
            <a:ext cx="139700" cy="0"/>
          </a:xfrm>
          <a:custGeom>
            <a:rect l="l" t="t" r="r" b="b"/>
            <a:pathLst>
              <a:path w="139700">
                <a:moveTo>
                  <a:pt x="0" y="0"/>
                </a:moveTo>
                <a:lnTo>
                  <a:pt x="139700" y="0"/>
                </a:lnTo>
              </a:path>
            </a:pathLst>
          </a:custGeom>
          <a:ln w="25400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106929" y="5263134"/>
            <a:ext cx="139700" cy="0"/>
          </a:xfrm>
          <a:custGeom>
            <a:rect l="l" t="t" r="r" b="b"/>
            <a:pathLst>
              <a:path w="139700">
                <a:moveTo>
                  <a:pt x="0" y="0"/>
                </a:moveTo>
                <a:lnTo>
                  <a:pt x="139700" y="0"/>
                </a:lnTo>
              </a:path>
            </a:pathLst>
          </a:custGeom>
          <a:ln w="25400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099310" y="4821173"/>
            <a:ext cx="139700" cy="0"/>
          </a:xfrm>
          <a:custGeom>
            <a:rect l="l" t="t" r="r" b="b"/>
            <a:pathLst>
              <a:path w="139700">
                <a:moveTo>
                  <a:pt x="0" y="0"/>
                </a:moveTo>
                <a:lnTo>
                  <a:pt x="139700" y="0"/>
                </a:lnTo>
              </a:path>
            </a:pathLst>
          </a:custGeom>
          <a:ln w="25400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106929" y="4379214"/>
            <a:ext cx="139700" cy="0"/>
          </a:xfrm>
          <a:custGeom>
            <a:rect l="l" t="t" r="r" b="b"/>
            <a:pathLst>
              <a:path w="139700">
                <a:moveTo>
                  <a:pt x="0" y="0"/>
                </a:moveTo>
                <a:lnTo>
                  <a:pt x="139700" y="0"/>
                </a:lnTo>
              </a:path>
            </a:pathLst>
          </a:custGeom>
          <a:ln w="25400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106929" y="3937253"/>
            <a:ext cx="139700" cy="0"/>
          </a:xfrm>
          <a:custGeom>
            <a:rect l="l" t="t" r="r" b="b"/>
            <a:pathLst>
              <a:path w="139700">
                <a:moveTo>
                  <a:pt x="0" y="0"/>
                </a:moveTo>
                <a:lnTo>
                  <a:pt x="139700" y="0"/>
                </a:lnTo>
              </a:path>
            </a:pathLst>
          </a:custGeom>
          <a:ln w="25400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341626" y="5063490"/>
            <a:ext cx="3975100" cy="641350"/>
          </a:xfrm>
          <a:custGeom>
            <a:rect l="l" t="t" r="r" b="b"/>
            <a:pathLst>
              <a:path w="3975100" h="641350">
                <a:moveTo>
                  <a:pt x="0" y="641350"/>
                </a:moveTo>
                <a:lnTo>
                  <a:pt x="3975100" y="0"/>
                </a:lnTo>
              </a:path>
            </a:pathLst>
          </a:custGeom>
          <a:ln w="254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1537461" y="5578551"/>
            <a:ext cx="38417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7E7E7E"/>
                </a:solidFill>
                <a:latin typeface="Times New Roman"/>
                <a:cs typeface="Times New Roman"/>
              </a:rPr>
              <a:t>1e+4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54277" y="5137150"/>
            <a:ext cx="47434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7E7E7E"/>
                </a:solidFill>
                <a:latin typeface="Times New Roman"/>
                <a:cs typeface="Times New Roman"/>
              </a:rPr>
              <a:t>1e+</a:t>
            </a:r>
            <a:r>
              <a:rPr sz="1400" spc="5">
                <a:solidFill>
                  <a:srgbClr val="7E7E7E"/>
                </a:solidFill>
                <a:latin typeface="Times New Roman"/>
                <a:cs typeface="Times New Roman"/>
              </a:rPr>
              <a:t>1</a:t>
            </a:r>
            <a:r>
              <a:rPr sz="1400">
                <a:solidFill>
                  <a:srgbClr val="7E7E7E"/>
                </a:solidFill>
                <a:latin typeface="Times New Roman"/>
                <a:cs typeface="Times New Roman"/>
              </a:rPr>
              <a:t>0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54277" y="4695825"/>
            <a:ext cx="47434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7E7E7E"/>
                </a:solidFill>
                <a:latin typeface="Times New Roman"/>
                <a:cs typeface="Times New Roman"/>
              </a:rPr>
              <a:t>1e+</a:t>
            </a:r>
            <a:r>
              <a:rPr sz="1400" spc="5">
                <a:solidFill>
                  <a:srgbClr val="7E7E7E"/>
                </a:solidFill>
                <a:latin typeface="Times New Roman"/>
                <a:cs typeface="Times New Roman"/>
              </a:rPr>
              <a:t>1</a:t>
            </a:r>
            <a:r>
              <a:rPr sz="1400">
                <a:solidFill>
                  <a:srgbClr val="7E7E7E"/>
                </a:solidFill>
                <a:latin typeface="Times New Roman"/>
                <a:cs typeface="Times New Roman"/>
              </a:rPr>
              <a:t>6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454277" y="4231081"/>
            <a:ext cx="47434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7E7E7E"/>
                </a:solidFill>
                <a:latin typeface="Times New Roman"/>
                <a:cs typeface="Times New Roman"/>
              </a:rPr>
              <a:t>1e+22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454277" y="3809746"/>
            <a:ext cx="47434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7E7E7E"/>
                </a:solidFill>
                <a:latin typeface="Times New Roman"/>
                <a:cs typeface="Times New Roman"/>
              </a:rPr>
              <a:t>1e+</a:t>
            </a:r>
            <a:r>
              <a:rPr sz="1400" spc="5">
                <a:solidFill>
                  <a:srgbClr val="7E7E7E"/>
                </a:solidFill>
                <a:latin typeface="Times New Roman"/>
                <a:cs typeface="Times New Roman"/>
              </a:rPr>
              <a:t>2</a:t>
            </a:r>
            <a:r>
              <a:rPr sz="1400">
                <a:solidFill>
                  <a:srgbClr val="7E7E7E"/>
                </a:solidFill>
                <a:latin typeface="Times New Roman"/>
                <a:cs typeface="Times New Roman"/>
              </a:rPr>
              <a:t>8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58774" y="3261740"/>
            <a:ext cx="153797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楷体"/>
                <a:cs typeface="楷体"/>
              </a:rPr>
              <a:t>训练算</a:t>
            </a:r>
            <a:r>
              <a:rPr sz="1400" spc="-10">
                <a:latin typeface="楷体"/>
                <a:cs typeface="楷体"/>
              </a:rPr>
              <a:t>力</a:t>
            </a:r>
            <a:r>
              <a:rPr sz="1400" spc="-5">
                <a:latin typeface="楷体"/>
                <a:cs typeface="楷体"/>
              </a:rPr>
              <a:t>（FLOPs）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6316217" y="4491990"/>
            <a:ext cx="1031240" cy="571500"/>
          </a:xfrm>
          <a:custGeom>
            <a:rect l="l" t="t" r="r" b="b"/>
            <a:pathLst>
              <a:path w="1031240" h="571500">
                <a:moveTo>
                  <a:pt x="0" y="571500"/>
                </a:moveTo>
                <a:lnTo>
                  <a:pt x="1031239" y="0"/>
                </a:lnTo>
              </a:path>
            </a:pathLst>
          </a:custGeom>
          <a:ln w="25399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7347966" y="3940302"/>
            <a:ext cx="825500" cy="328295"/>
          </a:xfrm>
          <a:custGeom>
            <a:rect l="l" t="t" r="r" b="b"/>
            <a:pathLst>
              <a:path w="825500" h="328295">
                <a:moveTo>
                  <a:pt x="0" y="328295"/>
                </a:moveTo>
                <a:lnTo>
                  <a:pt x="825500" y="0"/>
                </a:lnTo>
              </a:path>
            </a:pathLst>
          </a:custGeom>
          <a:ln w="25400">
            <a:solidFill>
              <a:srgbClr val="17375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 flipH="1">
            <a:off x="7347204" y="4267200"/>
            <a:ext cx="0" cy="200025"/>
          </a:xfrm>
          <a:custGeom>
            <a:rect l="l" t="t" r="r" b="b"/>
            <a:pathLst>
              <a:path h="200025">
                <a:moveTo>
                  <a:pt x="0" y="200025"/>
                </a:moveTo>
                <a:lnTo>
                  <a:pt x="0" y="0"/>
                </a:lnTo>
              </a:path>
            </a:pathLst>
          </a:custGeom>
          <a:ln w="9525">
            <a:solidFill>
              <a:srgbClr val="BEBEBE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10265156" y="6280505"/>
            <a:ext cx="38227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楷体"/>
                <a:cs typeface="楷体"/>
              </a:rPr>
              <a:t>阶段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662553" y="4739385"/>
            <a:ext cx="1449070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9230" marR="5080" indent="-177165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楷体"/>
                <a:cs typeface="楷体"/>
              </a:rPr>
              <a:t>前深度</a:t>
            </a:r>
            <a:r>
              <a:rPr sz="1400" spc="-15">
                <a:latin typeface="楷体"/>
                <a:cs typeface="楷体"/>
              </a:rPr>
              <a:t>学</a:t>
            </a:r>
            <a:r>
              <a:rPr sz="1400">
                <a:latin typeface="楷体"/>
                <a:cs typeface="楷体"/>
              </a:rPr>
              <a:t>习阶</a:t>
            </a:r>
            <a:r>
              <a:rPr sz="1400" spc="-15">
                <a:latin typeface="楷体"/>
                <a:cs typeface="楷体"/>
              </a:rPr>
              <a:t>段</a:t>
            </a:r>
            <a:r>
              <a:rPr sz="1400">
                <a:latin typeface="楷体"/>
                <a:cs typeface="楷体"/>
              </a:rPr>
              <a:t>， 增速相</a:t>
            </a:r>
            <a:r>
              <a:rPr sz="1400" spc="-15">
                <a:latin typeface="楷体"/>
                <a:cs typeface="楷体"/>
              </a:rPr>
              <a:t>对</a:t>
            </a:r>
            <a:r>
              <a:rPr sz="1400">
                <a:latin typeface="楷体"/>
                <a:cs typeface="楷体"/>
              </a:rPr>
              <a:t>缓慢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017011" y="6282029"/>
            <a:ext cx="242760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楷体"/>
                <a:cs typeface="楷体"/>
              </a:rPr>
              <a:t>前深度</a:t>
            </a:r>
            <a:r>
              <a:rPr sz="1400" spc="-15">
                <a:latin typeface="楷体"/>
                <a:cs typeface="楷体"/>
              </a:rPr>
              <a:t>学</a:t>
            </a:r>
            <a:r>
              <a:rPr sz="1400">
                <a:latin typeface="楷体"/>
                <a:cs typeface="楷体"/>
              </a:rPr>
              <a:t>习时</a:t>
            </a:r>
            <a:r>
              <a:rPr sz="1400" spc="-15">
                <a:latin typeface="楷体"/>
                <a:cs typeface="楷体"/>
              </a:rPr>
              <a:t>代</a:t>
            </a:r>
            <a:r>
              <a:rPr sz="1400" spc="-5">
                <a:latin typeface="楷体"/>
                <a:cs typeface="楷体"/>
              </a:rPr>
              <a:t>（1952-2010）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282054" y="6246063"/>
            <a:ext cx="1182370" cy="453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楷体"/>
                <a:cs typeface="楷体"/>
              </a:rPr>
              <a:t>深度学</a:t>
            </a:r>
            <a:r>
              <a:rPr sz="1400" spc="-15">
                <a:latin typeface="楷体"/>
                <a:cs typeface="楷体"/>
              </a:rPr>
              <a:t>习</a:t>
            </a:r>
            <a:r>
              <a:rPr sz="1400">
                <a:latin typeface="楷体"/>
                <a:cs typeface="楷体"/>
              </a:rPr>
              <a:t>时代</a:t>
            </a:r>
            <a:endParaRPr sz="1400">
              <a:latin typeface="楷体"/>
              <a:cs typeface="楷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spc="-5">
                <a:latin typeface="楷体"/>
                <a:cs typeface="楷体"/>
              </a:rPr>
              <a:t>（2010-2016）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903209" y="6282029"/>
            <a:ext cx="198310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楷体"/>
                <a:cs typeface="楷体"/>
              </a:rPr>
              <a:t>大模型</a:t>
            </a:r>
            <a:r>
              <a:rPr sz="1400" spc="-15">
                <a:latin typeface="楷体"/>
                <a:cs typeface="楷体"/>
              </a:rPr>
              <a:t>时</a:t>
            </a:r>
            <a:r>
              <a:rPr sz="1400">
                <a:latin typeface="楷体"/>
                <a:cs typeface="楷体"/>
              </a:rPr>
              <a:t>代</a:t>
            </a:r>
            <a:r>
              <a:rPr sz="1400" spc="-10">
                <a:latin typeface="楷体"/>
                <a:cs typeface="楷体"/>
              </a:rPr>
              <a:t>（2017</a:t>
            </a:r>
            <a:r>
              <a:rPr sz="1400">
                <a:latin typeface="楷体"/>
                <a:cs typeface="楷体"/>
              </a:rPr>
              <a:t>之后）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884034" y="4794961"/>
            <a:ext cx="144970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5">
                <a:latin typeface="楷体"/>
                <a:cs typeface="楷体"/>
              </a:rPr>
              <a:t>深</a:t>
            </a:r>
            <a:r>
              <a:rPr sz="1400">
                <a:latin typeface="楷体"/>
                <a:cs typeface="楷体"/>
              </a:rPr>
              <a:t>度</a:t>
            </a:r>
            <a:r>
              <a:rPr sz="1400" spc="5">
                <a:latin typeface="楷体"/>
                <a:cs typeface="楷体"/>
              </a:rPr>
              <a:t>学</a:t>
            </a:r>
            <a:r>
              <a:rPr sz="1400" spc="-15">
                <a:latin typeface="楷体"/>
                <a:cs typeface="楷体"/>
              </a:rPr>
              <a:t>习</a:t>
            </a:r>
            <a:r>
              <a:rPr sz="1400" spc="5">
                <a:latin typeface="楷体"/>
                <a:cs typeface="楷体"/>
              </a:rPr>
              <a:t>阶</a:t>
            </a:r>
            <a:r>
              <a:rPr sz="1400">
                <a:latin typeface="楷体"/>
                <a:cs typeface="楷体"/>
              </a:rPr>
              <a:t>段</a:t>
            </a:r>
            <a:r>
              <a:rPr sz="1400" spc="-10">
                <a:latin typeface="楷体"/>
                <a:cs typeface="楷体"/>
              </a:rPr>
              <a:t>，</a:t>
            </a:r>
            <a:r>
              <a:rPr sz="1400" spc="5">
                <a:latin typeface="楷体"/>
                <a:cs typeface="楷体"/>
              </a:rPr>
              <a:t>整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884034" y="5008879"/>
            <a:ext cx="144907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楷体"/>
                <a:cs typeface="楷体"/>
              </a:rPr>
              <a:t>体趋势</a:t>
            </a:r>
            <a:r>
              <a:rPr sz="1400" spc="-15">
                <a:latin typeface="楷体"/>
                <a:cs typeface="楷体"/>
              </a:rPr>
              <a:t>加</a:t>
            </a:r>
            <a:r>
              <a:rPr sz="1400">
                <a:latin typeface="楷体"/>
                <a:cs typeface="楷体"/>
              </a:rPr>
              <a:t>速，</a:t>
            </a:r>
            <a:r>
              <a:rPr sz="1400" spc="-15">
                <a:latin typeface="楷体"/>
                <a:cs typeface="楷体"/>
              </a:rPr>
              <a:t>算</a:t>
            </a:r>
            <a:r>
              <a:rPr sz="1400">
                <a:latin typeface="楷体"/>
                <a:cs typeface="楷体"/>
              </a:rPr>
              <a:t>力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884034" y="5222240"/>
            <a:ext cx="144907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楷体"/>
                <a:cs typeface="楷体"/>
              </a:rPr>
              <a:t>每</a:t>
            </a:r>
            <a:r>
              <a:rPr sz="1400" spc="-10">
                <a:latin typeface="楷体"/>
                <a:cs typeface="楷体"/>
              </a:rPr>
              <a:t>4</a:t>
            </a:r>
            <a:r>
              <a:rPr sz="1400">
                <a:latin typeface="楷体"/>
                <a:cs typeface="楷体"/>
              </a:rPr>
              <a:t>至</a:t>
            </a:r>
            <a:r>
              <a:rPr sz="1400" spc="-10">
                <a:latin typeface="楷体"/>
                <a:cs typeface="楷体"/>
              </a:rPr>
              <a:t>9</a:t>
            </a:r>
            <a:r>
              <a:rPr sz="1400">
                <a:latin typeface="楷体"/>
                <a:cs typeface="楷体"/>
              </a:rPr>
              <a:t>个月翻</a:t>
            </a:r>
            <a:r>
              <a:rPr sz="1400" spc="-15">
                <a:latin typeface="楷体"/>
                <a:cs typeface="楷体"/>
              </a:rPr>
              <a:t>一</a:t>
            </a:r>
            <a:r>
              <a:rPr sz="1400">
                <a:latin typeface="楷体"/>
                <a:cs typeface="楷体"/>
              </a:rPr>
              <a:t>番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8171688" y="3485388"/>
            <a:ext cx="699770" cy="451484"/>
          </a:xfrm>
          <a:custGeom>
            <a:rect l="l" t="t" r="r" b="b"/>
            <a:pathLst>
              <a:path w="699770" h="451484">
                <a:moveTo>
                  <a:pt x="0" y="451104"/>
                </a:moveTo>
                <a:lnTo>
                  <a:pt x="30708" y="437893"/>
                </a:lnTo>
                <a:lnTo>
                  <a:pt x="68820" y="421998"/>
                </a:lnTo>
                <a:lnTo>
                  <a:pt x="112872" y="403708"/>
                </a:lnTo>
                <a:lnTo>
                  <a:pt x="161397" y="383310"/>
                </a:lnTo>
                <a:lnTo>
                  <a:pt x="212931" y="361092"/>
                </a:lnTo>
                <a:lnTo>
                  <a:pt x="266008" y="337343"/>
                </a:lnTo>
                <a:lnTo>
                  <a:pt x="319162" y="312350"/>
                </a:lnTo>
                <a:lnTo>
                  <a:pt x="370929" y="286402"/>
                </a:lnTo>
                <a:lnTo>
                  <a:pt x="419843" y="259786"/>
                </a:lnTo>
                <a:lnTo>
                  <a:pt x="464438" y="232791"/>
                </a:lnTo>
                <a:lnTo>
                  <a:pt x="519561" y="193716"/>
                </a:lnTo>
                <a:lnTo>
                  <a:pt x="565693" y="154582"/>
                </a:lnTo>
                <a:lnTo>
                  <a:pt x="603921" y="116588"/>
                </a:lnTo>
                <a:lnTo>
                  <a:pt x="635331" y="80933"/>
                </a:lnTo>
                <a:lnTo>
                  <a:pt x="661009" y="48816"/>
                </a:lnTo>
                <a:lnTo>
                  <a:pt x="682042" y="21439"/>
                </a:lnTo>
                <a:lnTo>
                  <a:pt x="699515" y="0"/>
                </a:lnTo>
              </a:path>
            </a:pathLst>
          </a:custGeom>
          <a:ln w="9525">
            <a:solidFill>
              <a:srgbClr val="17375E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 txBox="1"/>
          <p:nvPr/>
        </p:nvSpPr>
        <p:spPr>
          <a:xfrm>
            <a:off x="6823709" y="3398265"/>
            <a:ext cx="109410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>
                <a:solidFill>
                  <a:srgbClr val="FF0000"/>
                </a:solidFill>
                <a:latin typeface="楷体"/>
                <a:cs typeface="楷体"/>
              </a:rPr>
              <a:t>大模型</a:t>
            </a:r>
            <a:r>
              <a:rPr sz="1400" b="1" spc="-20">
                <a:solidFill>
                  <a:srgbClr val="FF0000"/>
                </a:solidFill>
                <a:latin typeface="楷体"/>
                <a:cs typeface="楷体"/>
              </a:rPr>
              <a:t>时</a:t>
            </a:r>
            <a:r>
              <a:rPr sz="1400" b="1" spc="-5">
                <a:solidFill>
                  <a:srgbClr val="FF0000"/>
                </a:solidFill>
                <a:latin typeface="楷体"/>
                <a:cs typeface="楷体"/>
              </a:rPr>
              <a:t>代算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867906" y="3611626"/>
            <a:ext cx="100520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>
                <a:solidFill>
                  <a:srgbClr val="FF0000"/>
                </a:solidFill>
                <a:latin typeface="楷体"/>
                <a:cs typeface="楷体"/>
              </a:rPr>
              <a:t>力需求</a:t>
            </a:r>
            <a:r>
              <a:rPr sz="1400" b="1" spc="-20">
                <a:solidFill>
                  <a:srgbClr val="FF0000"/>
                </a:solidFill>
                <a:latin typeface="楷体"/>
                <a:cs typeface="楷体"/>
              </a:rPr>
              <a:t>跃</a:t>
            </a:r>
            <a:r>
              <a:rPr sz="1400" b="1" spc="-5">
                <a:solidFill>
                  <a:srgbClr val="FF0000"/>
                </a:solidFill>
                <a:latin typeface="楷体"/>
                <a:cs typeface="楷体"/>
              </a:rPr>
              <a:t>升2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000493" y="3824985"/>
            <a:ext cx="74041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>
                <a:solidFill>
                  <a:srgbClr val="FF0000"/>
                </a:solidFill>
                <a:latin typeface="楷体"/>
                <a:cs typeface="楷体"/>
              </a:rPr>
              <a:t>个数量级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8751823" y="3679316"/>
            <a:ext cx="1272540" cy="453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>
                <a:solidFill>
                  <a:srgbClr val="FF0000"/>
                </a:solidFill>
                <a:latin typeface="楷体"/>
                <a:cs typeface="楷体"/>
              </a:rPr>
              <a:t>多模态</a:t>
            </a:r>
            <a:r>
              <a:rPr sz="1400" b="1" spc="-20">
                <a:solidFill>
                  <a:srgbClr val="FF0000"/>
                </a:solidFill>
                <a:latin typeface="楷体"/>
                <a:cs typeface="楷体"/>
              </a:rPr>
              <a:t>大</a:t>
            </a:r>
            <a:r>
              <a:rPr sz="1400" b="1" spc="-5">
                <a:solidFill>
                  <a:srgbClr val="FF0000"/>
                </a:solidFill>
                <a:latin typeface="楷体"/>
                <a:cs typeface="楷体"/>
              </a:rPr>
              <a:t>模型催</a:t>
            </a:r>
            <a:endParaRPr sz="1400">
              <a:latin typeface="楷体"/>
              <a:cs typeface="楷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>
                <a:solidFill>
                  <a:srgbClr val="FF0000"/>
                </a:solidFill>
                <a:latin typeface="楷体"/>
                <a:cs typeface="楷体"/>
              </a:rPr>
              <a:t>生</a:t>
            </a:r>
            <a:r>
              <a:rPr sz="1400" b="1" spc="-5">
                <a:solidFill>
                  <a:srgbClr val="FF0000"/>
                </a:solidFill>
                <a:latin typeface="楷体"/>
                <a:cs typeface="楷体"/>
              </a:rPr>
              <a:t>更</a:t>
            </a:r>
            <a:r>
              <a:rPr sz="1400" b="1">
                <a:solidFill>
                  <a:srgbClr val="FF0000"/>
                </a:solidFill>
                <a:latin typeface="楷体"/>
                <a:cs typeface="楷体"/>
              </a:rPr>
              <a:t>大</a:t>
            </a:r>
            <a:r>
              <a:rPr sz="1400" b="1" spc="-20">
                <a:solidFill>
                  <a:srgbClr val="FF0000"/>
                </a:solidFill>
                <a:latin typeface="楷体"/>
                <a:cs typeface="楷体"/>
              </a:rPr>
              <a:t>算</a:t>
            </a:r>
            <a:r>
              <a:rPr sz="1400" b="1">
                <a:solidFill>
                  <a:srgbClr val="FF0000"/>
                </a:solidFill>
                <a:latin typeface="楷体"/>
                <a:cs typeface="楷体"/>
              </a:rPr>
              <a:t>力</a:t>
            </a:r>
            <a:r>
              <a:rPr sz="1400" b="1" spc="-5">
                <a:solidFill>
                  <a:srgbClr val="FF0000"/>
                </a:solidFill>
                <a:latin typeface="楷体"/>
                <a:cs typeface="楷体"/>
              </a:rPr>
              <a:t>需</a:t>
            </a:r>
            <a:r>
              <a:rPr sz="1400" b="1">
                <a:solidFill>
                  <a:srgbClr val="FF0000"/>
                </a:solidFill>
                <a:latin typeface="楷体"/>
                <a:cs typeface="楷体"/>
              </a:rPr>
              <a:t>求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36" name="object 36"/>
          <p:cNvSpPr/>
          <p:nvPr/>
        </p:nvSpPr>
        <p:spPr>
          <a:xfrm flipH="1">
            <a:off x="7326630" y="6168390"/>
            <a:ext cx="0" cy="88900"/>
          </a:xfrm>
          <a:custGeom>
            <a:rect l="l" t="t" r="r" b="b"/>
            <a:pathLst>
              <a:path h="88900">
                <a:moveTo>
                  <a:pt x="0" y="88900"/>
                </a:moveTo>
                <a:lnTo>
                  <a:pt x="0" y="0"/>
                </a:lnTo>
              </a:path>
            </a:pathLst>
          </a:custGeom>
          <a:ln w="25400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 flipH="1">
            <a:off x="6316217" y="6168390"/>
            <a:ext cx="0" cy="88900"/>
          </a:xfrm>
          <a:custGeom>
            <a:rect l="l" t="t" r="r" b="b"/>
            <a:pathLst>
              <a:path h="88900">
                <a:moveTo>
                  <a:pt x="0" y="88900"/>
                </a:moveTo>
                <a:lnTo>
                  <a:pt x="0" y="0"/>
                </a:lnTo>
              </a:path>
            </a:pathLst>
          </a:custGeom>
          <a:ln w="25400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 txBox="1"/>
          <p:nvPr/>
        </p:nvSpPr>
        <p:spPr>
          <a:xfrm>
            <a:off x="435965" y="990752"/>
            <a:ext cx="11322685" cy="2246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25000"/>
              </a:lnSpc>
              <a:spcBef>
                <a:spcPts val="100"/>
              </a:spcBef>
              <a:buFont typeface="Wingdings"/>
              <a:buChar char="◼"/>
              <a:tabLst>
                <a:tab pos="355600"/>
              </a:tabLst>
            </a:pPr>
            <a:r>
              <a:rPr sz="1600" b="1" spc="30">
                <a:latin typeface="楷体"/>
                <a:cs typeface="楷体"/>
              </a:rPr>
              <a:t>多</a:t>
            </a:r>
            <a:r>
              <a:rPr sz="1600" b="1" spc="20">
                <a:latin typeface="楷体"/>
                <a:cs typeface="楷体"/>
              </a:rPr>
              <a:t>模态大</a:t>
            </a:r>
            <a:r>
              <a:rPr sz="1600" b="1" spc="30">
                <a:latin typeface="楷体"/>
                <a:cs typeface="楷体"/>
              </a:rPr>
              <a:t>模</a:t>
            </a:r>
            <a:r>
              <a:rPr sz="1600" b="1" spc="20">
                <a:latin typeface="楷体"/>
                <a:cs typeface="楷体"/>
              </a:rPr>
              <a:t>型对</a:t>
            </a:r>
            <a:r>
              <a:rPr sz="1600" b="1" spc="30">
                <a:latin typeface="楷体"/>
                <a:cs typeface="楷体"/>
              </a:rPr>
              <a:t>算</a:t>
            </a:r>
            <a:r>
              <a:rPr sz="1600" b="1" spc="25">
                <a:latin typeface="楷体"/>
                <a:cs typeface="楷体"/>
              </a:rPr>
              <a:t>力</a:t>
            </a:r>
            <a:r>
              <a:rPr sz="1600" b="1" spc="20">
                <a:latin typeface="楷体"/>
                <a:cs typeface="楷体"/>
              </a:rPr>
              <a:t>的需</a:t>
            </a:r>
            <a:r>
              <a:rPr sz="1600" b="1" spc="30">
                <a:latin typeface="楷体"/>
                <a:cs typeface="楷体"/>
              </a:rPr>
              <a:t>求</a:t>
            </a:r>
            <a:r>
              <a:rPr sz="1600" b="1" spc="20">
                <a:latin typeface="楷体"/>
                <a:cs typeface="楷体"/>
              </a:rPr>
              <a:t>高于</a:t>
            </a:r>
            <a:r>
              <a:rPr sz="1600" b="1" spc="30">
                <a:latin typeface="楷体"/>
                <a:cs typeface="楷体"/>
              </a:rPr>
              <a:t>单</a:t>
            </a:r>
            <a:r>
              <a:rPr sz="1600" b="1" spc="20">
                <a:latin typeface="楷体"/>
                <a:cs typeface="楷体"/>
              </a:rPr>
              <a:t>模</a:t>
            </a:r>
            <a:r>
              <a:rPr sz="1600" b="1" spc="25">
                <a:latin typeface="楷体"/>
                <a:cs typeface="楷体"/>
              </a:rPr>
              <a:t>态</a:t>
            </a:r>
            <a:r>
              <a:rPr sz="1600" b="1" spc="20">
                <a:latin typeface="楷体"/>
                <a:cs typeface="楷体"/>
              </a:rPr>
              <a:t>。</a:t>
            </a:r>
            <a:r>
              <a:rPr sz="1600" spc="15">
                <a:latin typeface="楷体"/>
                <a:cs typeface="楷体"/>
              </a:rPr>
              <a:t>一</a:t>
            </a:r>
            <a:r>
              <a:rPr sz="1600" spc="30">
                <a:latin typeface="楷体"/>
                <a:cs typeface="楷体"/>
              </a:rPr>
              <a:t>般</a:t>
            </a:r>
            <a:r>
              <a:rPr sz="1600" spc="15">
                <a:latin typeface="楷体"/>
                <a:cs typeface="楷体"/>
              </a:rPr>
              <a:t>在同</a:t>
            </a:r>
            <a:r>
              <a:rPr sz="1600" spc="30">
                <a:latin typeface="楷体"/>
                <a:cs typeface="楷体"/>
              </a:rPr>
              <a:t>样</a:t>
            </a:r>
            <a:r>
              <a:rPr sz="1600" spc="15">
                <a:latin typeface="楷体"/>
                <a:cs typeface="楷体"/>
              </a:rPr>
              <a:t>信息量情况</a:t>
            </a:r>
            <a:r>
              <a:rPr sz="1600" spc="35">
                <a:latin typeface="楷体"/>
                <a:cs typeface="楷体"/>
              </a:rPr>
              <a:t>下</a:t>
            </a:r>
            <a:r>
              <a:rPr sz="1600" spc="30">
                <a:latin typeface="楷体"/>
                <a:cs typeface="楷体"/>
              </a:rPr>
              <a:t>，</a:t>
            </a:r>
            <a:r>
              <a:rPr sz="1600" spc="15">
                <a:latin typeface="楷体"/>
                <a:cs typeface="楷体"/>
              </a:rPr>
              <a:t>文字数据</a:t>
            </a:r>
            <a:r>
              <a:rPr sz="1600" spc="30">
                <a:latin typeface="楷体"/>
                <a:cs typeface="楷体"/>
              </a:rPr>
              <a:t>量</a:t>
            </a:r>
            <a:r>
              <a:rPr sz="1600" spc="10">
                <a:latin typeface="楷体"/>
                <a:cs typeface="楷体"/>
              </a:rPr>
              <a:t>&lt;</a:t>
            </a:r>
            <a:r>
              <a:rPr sz="1600" spc="15">
                <a:latin typeface="楷体"/>
                <a:cs typeface="楷体"/>
              </a:rPr>
              <a:t>图</a:t>
            </a:r>
            <a:r>
              <a:rPr sz="1600" spc="30">
                <a:latin typeface="楷体"/>
                <a:cs typeface="楷体"/>
              </a:rPr>
              <a:t>片</a:t>
            </a:r>
            <a:r>
              <a:rPr sz="1600" spc="15">
                <a:latin typeface="楷体"/>
                <a:cs typeface="楷体"/>
              </a:rPr>
              <a:t>数据</a:t>
            </a:r>
            <a:r>
              <a:rPr sz="1600" spc="35">
                <a:latin typeface="楷体"/>
                <a:cs typeface="楷体"/>
              </a:rPr>
              <a:t>量</a:t>
            </a:r>
            <a:r>
              <a:rPr sz="1600" spc="10">
                <a:latin typeface="楷体"/>
                <a:cs typeface="楷体"/>
              </a:rPr>
              <a:t>&lt;</a:t>
            </a:r>
            <a:r>
              <a:rPr sz="1600" spc="15">
                <a:latin typeface="楷体"/>
                <a:cs typeface="楷体"/>
              </a:rPr>
              <a:t>视频数</a:t>
            </a:r>
            <a:r>
              <a:rPr sz="1600" spc="30">
                <a:latin typeface="楷体"/>
                <a:cs typeface="楷体"/>
              </a:rPr>
              <a:t>据</a:t>
            </a:r>
            <a:r>
              <a:rPr sz="1600" spc="25">
                <a:latin typeface="楷体"/>
                <a:cs typeface="楷体"/>
              </a:rPr>
              <a:t>量</a:t>
            </a:r>
            <a:r>
              <a:rPr sz="1600" spc="15">
                <a:latin typeface="楷体"/>
                <a:cs typeface="楷体"/>
              </a:rPr>
              <a:t>，多模态大</a:t>
            </a:r>
            <a:r>
              <a:rPr sz="1600" spc="30">
                <a:latin typeface="楷体"/>
                <a:cs typeface="楷体"/>
              </a:rPr>
              <a:t>模</a:t>
            </a:r>
            <a:r>
              <a:rPr sz="1600" spc="-1105">
                <a:latin typeface="楷体"/>
                <a:cs typeface="楷体"/>
              </a:rPr>
              <a:t>型 </a:t>
            </a:r>
            <a:r>
              <a:rPr sz="1600" spc="30">
                <a:latin typeface="楷体"/>
                <a:cs typeface="楷体"/>
              </a:rPr>
              <a:t>需处</a:t>
            </a:r>
            <a:r>
              <a:rPr sz="1600" spc="15">
                <a:latin typeface="楷体"/>
                <a:cs typeface="楷体"/>
              </a:rPr>
              <a:t>理</a:t>
            </a:r>
            <a:r>
              <a:rPr sz="1600" spc="30">
                <a:latin typeface="楷体"/>
                <a:cs typeface="楷体"/>
              </a:rPr>
              <a:t>的数</a:t>
            </a:r>
            <a:r>
              <a:rPr sz="1600" spc="15">
                <a:latin typeface="楷体"/>
                <a:cs typeface="楷体"/>
              </a:rPr>
              <a:t>据量</a:t>
            </a:r>
            <a:r>
              <a:rPr sz="1600" spc="30">
                <a:latin typeface="楷体"/>
                <a:cs typeface="楷体"/>
              </a:rPr>
              <a:t>更</a:t>
            </a:r>
            <a:r>
              <a:rPr sz="1600" spc="40">
                <a:latin typeface="楷体"/>
                <a:cs typeface="楷体"/>
              </a:rPr>
              <a:t>大</a:t>
            </a:r>
            <a:r>
              <a:rPr sz="1600" spc="15">
                <a:latin typeface="楷体"/>
                <a:cs typeface="楷体"/>
              </a:rPr>
              <a:t>，</a:t>
            </a:r>
            <a:r>
              <a:rPr sz="1600" spc="30">
                <a:latin typeface="楷体"/>
                <a:cs typeface="楷体"/>
              </a:rPr>
              <a:t>再加</a:t>
            </a:r>
            <a:r>
              <a:rPr sz="1600" spc="15">
                <a:latin typeface="楷体"/>
                <a:cs typeface="楷体"/>
              </a:rPr>
              <a:t>上训</a:t>
            </a:r>
            <a:r>
              <a:rPr sz="1600" spc="30">
                <a:latin typeface="楷体"/>
                <a:cs typeface="楷体"/>
              </a:rPr>
              <a:t>练工</a:t>
            </a:r>
            <a:r>
              <a:rPr sz="1600" spc="15">
                <a:latin typeface="楷体"/>
                <a:cs typeface="楷体"/>
              </a:rPr>
              <a:t>程</a:t>
            </a:r>
            <a:r>
              <a:rPr sz="1600" spc="30">
                <a:latin typeface="楷体"/>
                <a:cs typeface="楷体"/>
              </a:rPr>
              <a:t>上难</a:t>
            </a:r>
            <a:r>
              <a:rPr sz="1600" spc="15">
                <a:latin typeface="楷体"/>
                <a:cs typeface="楷体"/>
              </a:rPr>
              <a:t>点更</a:t>
            </a:r>
            <a:r>
              <a:rPr sz="1600" spc="45">
                <a:latin typeface="楷体"/>
                <a:cs typeface="楷体"/>
              </a:rPr>
              <a:t>多</a:t>
            </a:r>
            <a:r>
              <a:rPr sz="1600" spc="30">
                <a:latin typeface="楷体"/>
                <a:cs typeface="楷体"/>
              </a:rPr>
              <a:t>，</a:t>
            </a:r>
            <a:r>
              <a:rPr sz="1600" spc="15">
                <a:latin typeface="楷体"/>
                <a:cs typeface="楷体"/>
              </a:rPr>
              <a:t>对</a:t>
            </a:r>
            <a:r>
              <a:rPr sz="1600" spc="30">
                <a:latin typeface="楷体"/>
                <a:cs typeface="楷体"/>
              </a:rPr>
              <a:t>应算</a:t>
            </a:r>
            <a:r>
              <a:rPr sz="1600" spc="15">
                <a:latin typeface="楷体"/>
                <a:cs typeface="楷体"/>
              </a:rPr>
              <a:t>力需</a:t>
            </a:r>
            <a:r>
              <a:rPr sz="1600" spc="30">
                <a:latin typeface="楷体"/>
                <a:cs typeface="楷体"/>
              </a:rPr>
              <a:t>求更</a:t>
            </a:r>
            <a:r>
              <a:rPr sz="1600" spc="25">
                <a:latin typeface="楷体"/>
                <a:cs typeface="楷体"/>
              </a:rPr>
              <a:t>高</a:t>
            </a:r>
            <a:r>
              <a:rPr sz="1600" spc="30">
                <a:latin typeface="楷体"/>
                <a:cs typeface="楷体"/>
              </a:rPr>
              <a:t>。参</a:t>
            </a:r>
            <a:r>
              <a:rPr sz="1600" spc="20">
                <a:latin typeface="楷体"/>
                <a:cs typeface="楷体"/>
              </a:rPr>
              <a:t>考</a:t>
            </a:r>
            <a:r>
              <a:rPr sz="1600" spc="15">
                <a:latin typeface="楷体"/>
                <a:cs typeface="楷体"/>
              </a:rPr>
              <a:t>前</a:t>
            </a:r>
            <a:r>
              <a:rPr sz="1600" spc="30">
                <a:latin typeface="楷体"/>
                <a:cs typeface="楷体"/>
              </a:rPr>
              <a:t>深度</a:t>
            </a:r>
            <a:r>
              <a:rPr sz="1600" spc="15">
                <a:latin typeface="楷体"/>
                <a:cs typeface="楷体"/>
              </a:rPr>
              <a:t>学</a:t>
            </a:r>
            <a:r>
              <a:rPr sz="1600" spc="30">
                <a:latin typeface="楷体"/>
                <a:cs typeface="楷体"/>
              </a:rPr>
              <a:t>习时</a:t>
            </a:r>
            <a:r>
              <a:rPr sz="1600" spc="15">
                <a:latin typeface="楷体"/>
                <a:cs typeface="楷体"/>
              </a:rPr>
              <a:t>代向</a:t>
            </a:r>
            <a:r>
              <a:rPr sz="1600" spc="30">
                <a:latin typeface="楷体"/>
                <a:cs typeface="楷体"/>
              </a:rPr>
              <a:t>深度</a:t>
            </a:r>
            <a:r>
              <a:rPr sz="1600" spc="15">
                <a:latin typeface="楷体"/>
                <a:cs typeface="楷体"/>
              </a:rPr>
              <a:t>学</a:t>
            </a:r>
            <a:r>
              <a:rPr sz="1600" spc="30">
                <a:latin typeface="楷体"/>
                <a:cs typeface="楷体"/>
              </a:rPr>
              <a:t>习</a:t>
            </a:r>
            <a:r>
              <a:rPr sz="1600" spc="15">
                <a:latin typeface="楷体"/>
                <a:cs typeface="楷体"/>
              </a:rPr>
              <a:t>时</a:t>
            </a:r>
            <a:r>
              <a:rPr sz="1600" spc="45">
                <a:latin typeface="楷体"/>
                <a:cs typeface="楷体"/>
              </a:rPr>
              <a:t>代</a:t>
            </a:r>
            <a:r>
              <a:rPr sz="1600" spc="15">
                <a:latin typeface="楷体"/>
                <a:cs typeface="楷体"/>
              </a:rPr>
              <a:t>过</a:t>
            </a:r>
            <a:r>
              <a:rPr sz="1600" spc="30">
                <a:latin typeface="楷体"/>
                <a:cs typeface="楷体"/>
              </a:rPr>
              <a:t>渡，以及 从“大炼</a:t>
            </a:r>
            <a:r>
              <a:rPr sz="1600" spc="15">
                <a:latin typeface="楷体"/>
                <a:cs typeface="楷体"/>
              </a:rPr>
              <a:t>模</a:t>
            </a:r>
            <a:r>
              <a:rPr sz="1600" spc="35">
                <a:latin typeface="楷体"/>
                <a:cs typeface="楷体"/>
              </a:rPr>
              <a:t>型</a:t>
            </a:r>
            <a:r>
              <a:rPr sz="1600" spc="15">
                <a:latin typeface="楷体"/>
                <a:cs typeface="楷体"/>
              </a:rPr>
              <a:t>”</a:t>
            </a:r>
            <a:r>
              <a:rPr sz="1600" spc="30">
                <a:latin typeface="楷体"/>
                <a:cs typeface="楷体"/>
              </a:rPr>
              <a:t>进入“炼</a:t>
            </a:r>
            <a:r>
              <a:rPr sz="1600" spc="15">
                <a:latin typeface="楷体"/>
                <a:cs typeface="楷体"/>
              </a:rPr>
              <a:t>大</a:t>
            </a:r>
            <a:r>
              <a:rPr sz="1600" spc="30">
                <a:latin typeface="楷体"/>
                <a:cs typeface="楷体"/>
              </a:rPr>
              <a:t>模</a:t>
            </a:r>
            <a:r>
              <a:rPr sz="1600" spc="20">
                <a:latin typeface="楷体"/>
                <a:cs typeface="楷体"/>
              </a:rPr>
              <a:t>型</a:t>
            </a:r>
            <a:r>
              <a:rPr sz="1600" spc="30">
                <a:latin typeface="楷体"/>
                <a:cs typeface="楷体"/>
              </a:rPr>
              <a:t>”切换之</a:t>
            </a:r>
            <a:r>
              <a:rPr sz="1600" spc="15">
                <a:latin typeface="楷体"/>
                <a:cs typeface="楷体"/>
              </a:rPr>
              <a:t>后</a:t>
            </a:r>
            <a:r>
              <a:rPr sz="1600" spc="30">
                <a:latin typeface="楷体"/>
                <a:cs typeface="楷体"/>
              </a:rPr>
              <a:t>，</a:t>
            </a:r>
            <a:r>
              <a:rPr sz="1600" spc="15">
                <a:latin typeface="楷体"/>
                <a:cs typeface="楷体"/>
              </a:rPr>
              <a:t>算</a:t>
            </a:r>
            <a:r>
              <a:rPr sz="1600" spc="30">
                <a:latin typeface="楷体"/>
                <a:cs typeface="楷体"/>
              </a:rPr>
              <a:t>力需求均</a:t>
            </a:r>
            <a:r>
              <a:rPr sz="1600" spc="15">
                <a:latin typeface="楷体"/>
                <a:cs typeface="楷体"/>
              </a:rPr>
              <a:t>有</a:t>
            </a:r>
            <a:r>
              <a:rPr sz="1600" spc="30">
                <a:latin typeface="楷体"/>
                <a:cs typeface="楷体"/>
              </a:rPr>
              <a:t>明</a:t>
            </a:r>
            <a:r>
              <a:rPr sz="1600" spc="15">
                <a:latin typeface="楷体"/>
                <a:cs typeface="楷体"/>
              </a:rPr>
              <a:t>显</a:t>
            </a:r>
            <a:r>
              <a:rPr sz="1600" spc="30">
                <a:latin typeface="楷体"/>
                <a:cs typeface="楷体"/>
              </a:rPr>
              <a:t>提</a:t>
            </a:r>
            <a:r>
              <a:rPr sz="1600" spc="40">
                <a:latin typeface="楷体"/>
                <a:cs typeface="楷体"/>
              </a:rPr>
              <a:t>升</a:t>
            </a:r>
            <a:r>
              <a:rPr sz="1600" spc="30">
                <a:latin typeface="楷体"/>
                <a:cs typeface="楷体"/>
              </a:rPr>
              <a:t>。根</a:t>
            </a:r>
            <a:r>
              <a:rPr sz="1600" spc="15">
                <a:latin typeface="楷体"/>
                <a:cs typeface="楷体"/>
              </a:rPr>
              <a:t>据</a:t>
            </a:r>
            <a:r>
              <a:rPr sz="1600" spc="30">
                <a:latin typeface="楷体"/>
                <a:cs typeface="楷体"/>
              </a:rPr>
              <a:t>机</a:t>
            </a:r>
            <a:r>
              <a:rPr sz="1600" spc="15">
                <a:latin typeface="楷体"/>
                <a:cs typeface="楷体"/>
              </a:rPr>
              <a:t>器</a:t>
            </a:r>
            <a:r>
              <a:rPr sz="1600" spc="30">
                <a:latin typeface="楷体"/>
                <a:cs typeface="楷体"/>
              </a:rPr>
              <a:t>之</a:t>
            </a:r>
            <a:r>
              <a:rPr sz="1600" spc="35">
                <a:latin typeface="楷体"/>
                <a:cs typeface="楷体"/>
              </a:rPr>
              <a:t>心</a:t>
            </a:r>
            <a:r>
              <a:rPr sz="1600" spc="30">
                <a:latin typeface="楷体"/>
                <a:cs typeface="楷体"/>
              </a:rPr>
              <a:t>，谷</a:t>
            </a:r>
            <a:r>
              <a:rPr sz="1600" spc="15">
                <a:latin typeface="楷体"/>
                <a:cs typeface="楷体"/>
              </a:rPr>
              <a:t>歌</a:t>
            </a:r>
            <a:r>
              <a:rPr sz="1600" spc="-5">
                <a:latin typeface="楷体"/>
                <a:cs typeface="楷体"/>
              </a:rPr>
              <a:t>Gemini</a:t>
            </a:r>
            <a:r>
              <a:rPr sz="1600" spc="30">
                <a:latin typeface="楷体"/>
                <a:cs typeface="楷体"/>
              </a:rPr>
              <a:t>有万亿参</a:t>
            </a:r>
            <a:r>
              <a:rPr sz="1600" spc="20">
                <a:latin typeface="楷体"/>
                <a:cs typeface="楷体"/>
              </a:rPr>
              <a:t>数</a:t>
            </a:r>
            <a:r>
              <a:rPr sz="1600" spc="30">
                <a:latin typeface="楷体"/>
                <a:cs typeface="楷体"/>
              </a:rPr>
              <a:t>，</a:t>
            </a:r>
            <a:r>
              <a:rPr sz="1600" spc="15">
                <a:latin typeface="楷体"/>
                <a:cs typeface="楷体"/>
              </a:rPr>
              <a:t>训</a:t>
            </a:r>
            <a:r>
              <a:rPr sz="1600" spc="30">
                <a:latin typeface="楷体"/>
                <a:cs typeface="楷体"/>
              </a:rPr>
              <a:t>练动</a:t>
            </a:r>
            <a:r>
              <a:rPr sz="1600" spc="-5">
                <a:latin typeface="楷体"/>
                <a:cs typeface="楷体"/>
              </a:rPr>
              <a:t>用 </a:t>
            </a:r>
            <a:r>
              <a:rPr sz="1600" spc="5">
                <a:latin typeface="楷体"/>
                <a:cs typeface="楷体"/>
              </a:rPr>
              <a:t>的</a:t>
            </a:r>
            <a:r>
              <a:rPr sz="1600" spc="-5">
                <a:latin typeface="楷体"/>
                <a:cs typeface="楷体"/>
              </a:rPr>
              <a:t>算力是</a:t>
            </a:r>
            <a:r>
              <a:rPr sz="1600" spc="10">
                <a:latin typeface="楷体"/>
                <a:cs typeface="楷体"/>
              </a:rPr>
              <a:t> </a:t>
            </a:r>
            <a:r>
              <a:rPr sz="1600" spc="-5">
                <a:latin typeface="楷体"/>
                <a:cs typeface="楷体"/>
              </a:rPr>
              <a:t>GPT-4 </a:t>
            </a:r>
            <a:r>
              <a:rPr sz="1600" spc="5">
                <a:latin typeface="楷体"/>
                <a:cs typeface="楷体"/>
              </a:rPr>
              <a:t>的</a:t>
            </a:r>
            <a:r>
              <a:rPr sz="1600" spc="-5">
                <a:latin typeface="楷体"/>
                <a:cs typeface="楷体"/>
              </a:rPr>
              <a:t>五倍。</a:t>
            </a:r>
            <a:endParaRPr sz="1600">
              <a:latin typeface="楷体"/>
              <a:cs typeface="楷体"/>
            </a:endParaRPr>
          </a:p>
          <a:p>
            <a:pPr marL="355600" indent="-342900" algn="just">
              <a:lnSpc>
                <a:spcPct val="100000"/>
              </a:lnSpc>
              <a:spcBef>
                <a:spcPts val="865"/>
              </a:spcBef>
              <a:buFont typeface="Wingdings"/>
              <a:buChar char="◼"/>
              <a:tabLst>
                <a:tab pos="355600"/>
              </a:tabLst>
            </a:pPr>
            <a:r>
              <a:rPr sz="1600" spc="5">
                <a:latin typeface="楷体"/>
                <a:cs typeface="楷体"/>
              </a:rPr>
              <a:t>未</a:t>
            </a:r>
            <a:r>
              <a:rPr sz="1600" spc="-5">
                <a:latin typeface="楷体"/>
                <a:cs typeface="楷体"/>
              </a:rPr>
              <a:t>来随</a:t>
            </a:r>
            <a:r>
              <a:rPr sz="1600" spc="5">
                <a:latin typeface="楷体"/>
                <a:cs typeface="楷体"/>
              </a:rPr>
              <a:t>着</a:t>
            </a:r>
            <a:r>
              <a:rPr sz="1600" spc="-5">
                <a:latin typeface="楷体"/>
                <a:cs typeface="楷体"/>
              </a:rPr>
              <a:t>算力需</a:t>
            </a:r>
            <a:r>
              <a:rPr sz="1600" spc="5">
                <a:latin typeface="楷体"/>
                <a:cs typeface="楷体"/>
              </a:rPr>
              <a:t>求</a:t>
            </a:r>
            <a:r>
              <a:rPr sz="1600" spc="-5">
                <a:latin typeface="楷体"/>
                <a:cs typeface="楷体"/>
              </a:rPr>
              <a:t>的进</a:t>
            </a:r>
            <a:r>
              <a:rPr sz="1600" spc="5">
                <a:latin typeface="楷体"/>
                <a:cs typeface="楷体"/>
              </a:rPr>
              <a:t>一</a:t>
            </a:r>
            <a:r>
              <a:rPr sz="1600" spc="-5">
                <a:latin typeface="楷体"/>
                <a:cs typeface="楷体"/>
              </a:rPr>
              <a:t>步提</a:t>
            </a:r>
            <a:r>
              <a:rPr sz="1600">
                <a:latin typeface="楷体"/>
                <a:cs typeface="楷体"/>
              </a:rPr>
              <a:t>升</a:t>
            </a:r>
            <a:r>
              <a:rPr sz="1600" spc="5">
                <a:latin typeface="楷体"/>
                <a:cs typeface="楷体"/>
              </a:rPr>
              <a:t>，</a:t>
            </a:r>
            <a:r>
              <a:rPr sz="1600" spc="-5">
                <a:latin typeface="楷体"/>
                <a:cs typeface="楷体"/>
              </a:rPr>
              <a:t>芯片</a:t>
            </a:r>
            <a:r>
              <a:rPr sz="1600" spc="5">
                <a:latin typeface="楷体"/>
                <a:cs typeface="楷体"/>
              </a:rPr>
              <a:t>制</a:t>
            </a:r>
            <a:r>
              <a:rPr sz="1600" spc="-5">
                <a:latin typeface="楷体"/>
                <a:cs typeface="楷体"/>
              </a:rPr>
              <a:t>造、提</a:t>
            </a:r>
            <a:r>
              <a:rPr sz="1600" spc="5">
                <a:latin typeface="楷体"/>
                <a:cs typeface="楷体"/>
              </a:rPr>
              <a:t>供</a:t>
            </a:r>
            <a:r>
              <a:rPr sz="1600" spc="-5">
                <a:latin typeface="楷体"/>
                <a:cs typeface="楷体"/>
              </a:rPr>
              <a:t>云服</a:t>
            </a:r>
            <a:r>
              <a:rPr sz="1600" spc="5">
                <a:latin typeface="楷体"/>
                <a:cs typeface="楷体"/>
              </a:rPr>
              <a:t>务</a:t>
            </a:r>
            <a:r>
              <a:rPr sz="1600" spc="-5">
                <a:latin typeface="楷体"/>
                <a:cs typeface="楷体"/>
              </a:rPr>
              <a:t>以及模</a:t>
            </a:r>
            <a:r>
              <a:rPr sz="1600" spc="5">
                <a:latin typeface="楷体"/>
                <a:cs typeface="楷体"/>
              </a:rPr>
              <a:t>型</a:t>
            </a:r>
            <a:r>
              <a:rPr sz="1600" spc="-5">
                <a:latin typeface="楷体"/>
                <a:cs typeface="楷体"/>
              </a:rPr>
              <a:t>微调</a:t>
            </a:r>
            <a:r>
              <a:rPr sz="1600" spc="5">
                <a:latin typeface="楷体"/>
                <a:cs typeface="楷体"/>
              </a:rPr>
              <a:t>的</a:t>
            </a:r>
            <a:r>
              <a:rPr sz="1600" spc="-5">
                <a:latin typeface="楷体"/>
                <a:cs typeface="楷体"/>
              </a:rPr>
              <a:t>企业有</a:t>
            </a:r>
            <a:r>
              <a:rPr sz="1600" spc="5">
                <a:latin typeface="楷体"/>
                <a:cs typeface="楷体"/>
              </a:rPr>
              <a:t>望</a:t>
            </a:r>
            <a:r>
              <a:rPr sz="1600" spc="-5">
                <a:latin typeface="楷体"/>
                <a:cs typeface="楷体"/>
              </a:rPr>
              <a:t>迎来</a:t>
            </a:r>
            <a:r>
              <a:rPr sz="1600" spc="5">
                <a:latin typeface="楷体"/>
                <a:cs typeface="楷体"/>
              </a:rPr>
              <a:t>更</a:t>
            </a:r>
            <a:r>
              <a:rPr sz="1600" spc="-5">
                <a:latin typeface="楷体"/>
                <a:cs typeface="楷体"/>
              </a:rPr>
              <a:t>多发展</a:t>
            </a:r>
            <a:r>
              <a:rPr sz="1600" spc="5">
                <a:latin typeface="楷体"/>
                <a:cs typeface="楷体"/>
              </a:rPr>
              <a:t>机</a:t>
            </a:r>
            <a:r>
              <a:rPr sz="1600">
                <a:latin typeface="楷体"/>
                <a:cs typeface="楷体"/>
              </a:rPr>
              <a:t>会</a:t>
            </a:r>
            <a:r>
              <a:rPr sz="1600" spc="-5">
                <a:latin typeface="楷体"/>
                <a:cs typeface="楷体"/>
              </a:rPr>
              <a:t>。</a:t>
            </a:r>
            <a:endParaRPr sz="1600">
              <a:latin typeface="楷体"/>
              <a:cs typeface="楷体"/>
            </a:endParaRPr>
          </a:p>
          <a:p>
            <a:pPr>
              <a:lnSpc>
                <a:spcPct val="100000"/>
              </a:lnSpc>
            </a:pPr>
            <a:endParaRPr sz="1700">
              <a:latin typeface="楷体"/>
              <a:cs typeface="楷体"/>
            </a:endParaRPr>
          </a:p>
          <a:p>
            <a:pPr marL="523875" algn="ctr">
              <a:lnSpc>
                <a:spcPct val="100000"/>
              </a:lnSpc>
              <a:spcBef>
                <a:spcPts val="1240"/>
              </a:spcBef>
            </a:pPr>
            <a:r>
              <a:rPr sz="1400" b="1" spc="-5">
                <a:latin typeface="楷体"/>
                <a:cs typeface="楷体"/>
              </a:rPr>
              <a:t>图：机</a:t>
            </a:r>
            <a:r>
              <a:rPr sz="1400" b="1" spc="-20">
                <a:latin typeface="楷体"/>
                <a:cs typeface="楷体"/>
              </a:rPr>
              <a:t>器</a:t>
            </a:r>
            <a:r>
              <a:rPr sz="1400" b="1" spc="-5">
                <a:latin typeface="楷体"/>
                <a:cs typeface="楷体"/>
              </a:rPr>
              <a:t>学习</a:t>
            </a:r>
            <a:r>
              <a:rPr sz="1400" b="1" spc="-20">
                <a:latin typeface="楷体"/>
                <a:cs typeface="楷体"/>
              </a:rPr>
              <a:t>史上</a:t>
            </a:r>
            <a:r>
              <a:rPr sz="1400" b="1" spc="-5">
                <a:latin typeface="楷体"/>
                <a:cs typeface="楷体"/>
              </a:rPr>
              <a:t>算力需</a:t>
            </a:r>
            <a:r>
              <a:rPr sz="1400" b="1" spc="-20">
                <a:latin typeface="楷体"/>
                <a:cs typeface="楷体"/>
              </a:rPr>
              <a:t>求</a:t>
            </a:r>
            <a:r>
              <a:rPr sz="1400" b="1" spc="-5">
                <a:latin typeface="楷体"/>
                <a:cs typeface="楷体"/>
              </a:rPr>
              <a:t>里程碑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1726671" y="6657238"/>
            <a:ext cx="9588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Times New Roman"/>
                <a:cs typeface="Times New Roman"/>
              </a:rPr>
              <a:t>5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75792" y="6666992"/>
            <a:ext cx="803846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100" spc="-155">
                <a:latin typeface="楷体"/>
                <a:cs typeface="楷体"/>
              </a:rPr>
              <a:t>资</a:t>
            </a:r>
            <a:r>
              <a:rPr sz="150" spc="-22" baseline="277777">
                <a:solidFill>
                  <a:srgbClr val="FFFFFF"/>
                </a:solidFill>
                <a:latin typeface="Book Antiqua"/>
                <a:cs typeface="Book Antiqua"/>
              </a:rPr>
              <a:t>5652</a:t>
            </a:r>
            <a:r>
              <a:rPr sz="1100" spc="-1070">
                <a:latin typeface="楷体"/>
                <a:cs typeface="楷体"/>
              </a:rPr>
              <a:t>料</a:t>
            </a:r>
            <a:r>
              <a:rPr sz="150" spc="-15" baseline="277777">
                <a:solidFill>
                  <a:srgbClr val="FFFFFF"/>
                </a:solidFill>
                <a:latin typeface="Book Antiqua"/>
                <a:cs typeface="Book Antiqua"/>
              </a:rPr>
              <a:t>3876/28022/20231218</a:t>
            </a:r>
            <a:r>
              <a:rPr sz="150" spc="-7" baseline="277777">
                <a:solidFill>
                  <a:srgbClr val="FFFFFF"/>
                </a:solidFill>
                <a:latin typeface="Book Antiqua"/>
                <a:cs typeface="Book Antiqua"/>
              </a:rPr>
              <a:t> </a:t>
            </a:r>
            <a:r>
              <a:rPr sz="150" spc="-15" baseline="277777">
                <a:solidFill>
                  <a:srgbClr val="FFFFFF"/>
                </a:solidFill>
                <a:latin typeface="Book Antiqua"/>
                <a:cs typeface="Book Antiqua"/>
              </a:rPr>
              <a:t>20:15</a:t>
            </a:r>
            <a:r>
              <a:rPr sz="1100">
                <a:latin typeface="楷体"/>
                <a:cs typeface="楷体"/>
              </a:rPr>
              <a:t>来</a:t>
            </a:r>
            <a:r>
              <a:rPr sz="1100" spc="-15">
                <a:latin typeface="楷体"/>
                <a:cs typeface="楷体"/>
              </a:rPr>
              <a:t>源</a:t>
            </a:r>
            <a:r>
              <a:rPr sz="1100">
                <a:latin typeface="楷体"/>
                <a:cs typeface="楷体"/>
              </a:rPr>
              <a:t>：论</a:t>
            </a:r>
            <a:r>
              <a:rPr sz="1100" spc="-15">
                <a:latin typeface="楷体"/>
                <a:cs typeface="楷体"/>
              </a:rPr>
              <a:t>文</a:t>
            </a:r>
            <a:r>
              <a:rPr sz="1100" spc="-5">
                <a:latin typeface="楷体"/>
                <a:cs typeface="楷体"/>
              </a:rPr>
              <a:t>“COMPUTE</a:t>
            </a:r>
            <a:r>
              <a:rPr sz="1100" spc="30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TRENDS</a:t>
            </a:r>
            <a:r>
              <a:rPr sz="1100" spc="20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ACROSS</a:t>
            </a:r>
            <a:r>
              <a:rPr sz="1100" spc="30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THREE</a:t>
            </a:r>
            <a:r>
              <a:rPr sz="1100" spc="15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ERAS</a:t>
            </a:r>
            <a:r>
              <a:rPr sz="1100" spc="30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OF</a:t>
            </a:r>
            <a:r>
              <a:rPr sz="1100" spc="15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MACHINE</a:t>
            </a:r>
            <a:r>
              <a:rPr sz="1100" spc="35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LEARNING”，</a:t>
            </a:r>
            <a:r>
              <a:rPr sz="1100" spc="-15">
                <a:latin typeface="楷体"/>
                <a:cs typeface="楷体"/>
              </a:rPr>
              <a:t>量</a:t>
            </a:r>
            <a:r>
              <a:rPr sz="1100">
                <a:latin typeface="楷体"/>
                <a:cs typeface="楷体"/>
              </a:rPr>
              <a:t>子位</a:t>
            </a:r>
            <a:r>
              <a:rPr sz="1100" spc="-5">
                <a:latin typeface="楷体"/>
                <a:cs typeface="楷体"/>
              </a:rPr>
              <a:t>，CSDN，Google</a:t>
            </a:r>
            <a:r>
              <a:rPr sz="1100" spc="30">
                <a:latin typeface="楷体"/>
                <a:cs typeface="楷体"/>
              </a:rPr>
              <a:t> </a:t>
            </a:r>
            <a:r>
              <a:rPr sz="1100" spc="-5">
                <a:latin typeface="楷体"/>
                <a:cs typeface="楷体"/>
              </a:rPr>
              <a:t>APIs</a:t>
            </a:r>
            <a:r>
              <a:rPr sz="1100" spc="30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，</a:t>
            </a:r>
            <a:r>
              <a:rPr sz="1100" spc="-15">
                <a:latin typeface="楷体"/>
                <a:cs typeface="楷体"/>
              </a:rPr>
              <a:t>东</a:t>
            </a:r>
            <a:r>
              <a:rPr sz="1100">
                <a:latin typeface="楷体"/>
                <a:cs typeface="楷体"/>
              </a:rPr>
              <a:t>吴证</a:t>
            </a:r>
            <a:r>
              <a:rPr sz="1100" spc="-15">
                <a:latin typeface="楷体"/>
                <a:cs typeface="楷体"/>
              </a:rPr>
              <a:t>券研</a:t>
            </a:r>
            <a:r>
              <a:rPr sz="1100">
                <a:latin typeface="楷体"/>
                <a:cs typeface="楷体"/>
              </a:rPr>
              <a:t>究所</a:t>
            </a:r>
            <a:endParaRPr sz="1100">
              <a:latin typeface="楷体"/>
              <a:cs typeface="楷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746759" y="3825240"/>
            <a:ext cx="0" cy="2331720"/>
          </a:xfrm>
          <a:custGeom>
            <a:rect l="l" t="t" r="r" b="b"/>
            <a:pathLst>
              <a:path h="2331720">
                <a:moveTo>
                  <a:pt x="0" y="2331720"/>
                </a:moveTo>
                <a:lnTo>
                  <a:pt x="0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746759" y="6156959"/>
            <a:ext cx="41275" cy="0"/>
          </a:xfrm>
          <a:custGeom>
            <a:rect l="l" t="t" r="r" b="b"/>
            <a:pathLst>
              <a:path w="41275">
                <a:moveTo>
                  <a:pt x="0" y="0"/>
                </a:moveTo>
                <a:lnTo>
                  <a:pt x="41148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746759" y="5897879"/>
            <a:ext cx="41275" cy="0"/>
          </a:xfrm>
          <a:custGeom>
            <a:rect l="l" t="t" r="r" b="b"/>
            <a:pathLst>
              <a:path w="41275">
                <a:moveTo>
                  <a:pt x="0" y="0"/>
                </a:moveTo>
                <a:lnTo>
                  <a:pt x="41148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46759" y="5638800"/>
            <a:ext cx="41275" cy="0"/>
          </a:xfrm>
          <a:custGeom>
            <a:rect l="l" t="t" r="r" b="b"/>
            <a:pathLst>
              <a:path w="41275">
                <a:moveTo>
                  <a:pt x="0" y="0"/>
                </a:moveTo>
                <a:lnTo>
                  <a:pt x="41148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746759" y="5379720"/>
            <a:ext cx="41275" cy="0"/>
          </a:xfrm>
          <a:custGeom>
            <a:rect l="l" t="t" r="r" b="b"/>
            <a:pathLst>
              <a:path w="41275">
                <a:moveTo>
                  <a:pt x="0" y="0"/>
                </a:moveTo>
                <a:lnTo>
                  <a:pt x="41148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746759" y="5120640"/>
            <a:ext cx="41275" cy="0"/>
          </a:xfrm>
          <a:custGeom>
            <a:rect l="l" t="t" r="r" b="b"/>
            <a:pathLst>
              <a:path w="41275">
                <a:moveTo>
                  <a:pt x="0" y="0"/>
                </a:moveTo>
                <a:lnTo>
                  <a:pt x="41148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46759" y="4861559"/>
            <a:ext cx="41275" cy="0"/>
          </a:xfrm>
          <a:custGeom>
            <a:rect l="l" t="t" r="r" b="b"/>
            <a:pathLst>
              <a:path w="41275">
                <a:moveTo>
                  <a:pt x="0" y="0"/>
                </a:moveTo>
                <a:lnTo>
                  <a:pt x="41148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746759" y="4602479"/>
            <a:ext cx="41275" cy="0"/>
          </a:xfrm>
          <a:custGeom>
            <a:rect l="l" t="t" r="r" b="b"/>
            <a:pathLst>
              <a:path w="41275">
                <a:moveTo>
                  <a:pt x="0" y="0"/>
                </a:moveTo>
                <a:lnTo>
                  <a:pt x="41148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46759" y="4343400"/>
            <a:ext cx="41275" cy="0"/>
          </a:xfrm>
          <a:custGeom>
            <a:rect l="l" t="t" r="r" b="b"/>
            <a:pathLst>
              <a:path w="41275">
                <a:moveTo>
                  <a:pt x="0" y="0"/>
                </a:moveTo>
                <a:lnTo>
                  <a:pt x="41148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746759" y="4084320"/>
            <a:ext cx="41275" cy="0"/>
          </a:xfrm>
          <a:custGeom>
            <a:rect l="l" t="t" r="r" b="b"/>
            <a:pathLst>
              <a:path w="41275">
                <a:moveTo>
                  <a:pt x="0" y="0"/>
                </a:moveTo>
                <a:lnTo>
                  <a:pt x="41148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746759" y="3825240"/>
            <a:ext cx="41275" cy="0"/>
          </a:xfrm>
          <a:custGeom>
            <a:rect l="l" t="t" r="r" b="b"/>
            <a:pathLst>
              <a:path w="41275">
                <a:moveTo>
                  <a:pt x="0" y="0"/>
                </a:moveTo>
                <a:lnTo>
                  <a:pt x="41148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746759" y="6156959"/>
            <a:ext cx="7983220" cy="0"/>
          </a:xfrm>
          <a:custGeom>
            <a:rect l="l" t="t" r="r" b="b"/>
            <a:pathLst>
              <a:path w="7983220">
                <a:moveTo>
                  <a:pt x="0" y="0"/>
                </a:moveTo>
                <a:lnTo>
                  <a:pt x="7982712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746759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912875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1078991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1245108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 flipH="1">
            <a:off x="1411224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1577339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1743455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 flipH="1">
            <a:off x="1911095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 flipH="1">
            <a:off x="2077211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 flipH="1">
            <a:off x="2243327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 flipH="1">
            <a:off x="2409444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 flipH="1">
            <a:off x="2575560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 flipH="1">
            <a:off x="2741676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2907792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 flipH="1">
            <a:off x="3075432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3241548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 flipH="1">
            <a:off x="3407664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 flipH="1">
            <a:off x="3573779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 flipH="1">
            <a:off x="3739896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 flipH="1">
            <a:off x="3906011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 flipH="1">
            <a:off x="4072128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 flipH="1">
            <a:off x="4238244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 flipH="1">
            <a:off x="4405884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 flipH="1">
            <a:off x="4572000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 flipH="1">
            <a:off x="4738115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4904232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 flipH="1">
            <a:off x="5070347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 flipH="1">
            <a:off x="5236464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 flipH="1">
            <a:off x="5402579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 flipH="1">
            <a:off x="5570220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 flipH="1">
            <a:off x="5736335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 flipH="1">
            <a:off x="5902452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 flipH="1">
            <a:off x="6068567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 flipH="1">
            <a:off x="6234684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 flipH="1">
            <a:off x="6400800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 flipH="1">
            <a:off x="6566916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 flipH="1">
            <a:off x="6733031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 flipH="1">
            <a:off x="6900671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 flipH="1">
            <a:off x="7066788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 flipH="1">
            <a:off x="7232904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 flipH="1">
            <a:off x="7399019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 flipH="1">
            <a:off x="7565135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 flipH="1">
            <a:off x="7731252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 flipH="1">
            <a:off x="7897368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 flipH="1">
            <a:off x="8063483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 flipH="1">
            <a:off x="8231123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 flipH="1">
            <a:off x="8397240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 flipH="1">
            <a:off x="8563356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 flipH="1">
            <a:off x="8729471" y="6114288"/>
            <a:ext cx="0" cy="43180"/>
          </a:xfrm>
          <a:custGeom>
            <a:rect l="l" t="t" r="r" b="b"/>
            <a:pathLst>
              <a:path h="43179">
                <a:moveTo>
                  <a:pt x="0" y="0"/>
                </a:moveTo>
                <a:lnTo>
                  <a:pt x="0" y="426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829817" y="4773929"/>
            <a:ext cx="7816850" cy="1377950"/>
          </a:xfrm>
          <a:custGeom>
            <a:rect l="l" t="t" r="r" b="b"/>
            <a:pathLst>
              <a:path w="7816850" h="1377950">
                <a:moveTo>
                  <a:pt x="0" y="1377696"/>
                </a:moveTo>
                <a:lnTo>
                  <a:pt x="166115" y="1371600"/>
                </a:lnTo>
                <a:lnTo>
                  <a:pt x="332231" y="1360932"/>
                </a:lnTo>
                <a:lnTo>
                  <a:pt x="498347" y="1353312"/>
                </a:lnTo>
                <a:lnTo>
                  <a:pt x="664463" y="1348740"/>
                </a:lnTo>
                <a:lnTo>
                  <a:pt x="830580" y="1338072"/>
                </a:lnTo>
                <a:lnTo>
                  <a:pt x="998219" y="1322832"/>
                </a:lnTo>
                <a:lnTo>
                  <a:pt x="1164336" y="1306068"/>
                </a:lnTo>
                <a:lnTo>
                  <a:pt x="1330452" y="1293876"/>
                </a:lnTo>
                <a:lnTo>
                  <a:pt x="1496568" y="1280160"/>
                </a:lnTo>
                <a:lnTo>
                  <a:pt x="1662683" y="1269492"/>
                </a:lnTo>
                <a:lnTo>
                  <a:pt x="1828800" y="1260348"/>
                </a:lnTo>
                <a:lnTo>
                  <a:pt x="1994915" y="1249680"/>
                </a:lnTo>
                <a:lnTo>
                  <a:pt x="2161032" y="1239012"/>
                </a:lnTo>
                <a:lnTo>
                  <a:pt x="2328672" y="1223772"/>
                </a:lnTo>
                <a:lnTo>
                  <a:pt x="2494787" y="1205484"/>
                </a:lnTo>
                <a:lnTo>
                  <a:pt x="2660904" y="1171956"/>
                </a:lnTo>
                <a:lnTo>
                  <a:pt x="2827020" y="1110996"/>
                </a:lnTo>
                <a:lnTo>
                  <a:pt x="2993135" y="1054608"/>
                </a:lnTo>
                <a:lnTo>
                  <a:pt x="3159252" y="996696"/>
                </a:lnTo>
                <a:lnTo>
                  <a:pt x="3325368" y="944880"/>
                </a:lnTo>
                <a:lnTo>
                  <a:pt x="3493007" y="885444"/>
                </a:lnTo>
                <a:lnTo>
                  <a:pt x="3659124" y="838200"/>
                </a:lnTo>
                <a:lnTo>
                  <a:pt x="3825240" y="790956"/>
                </a:lnTo>
                <a:lnTo>
                  <a:pt x="3991355" y="754380"/>
                </a:lnTo>
                <a:lnTo>
                  <a:pt x="4157472" y="717804"/>
                </a:lnTo>
                <a:lnTo>
                  <a:pt x="4323587" y="685800"/>
                </a:lnTo>
                <a:lnTo>
                  <a:pt x="4489704" y="652272"/>
                </a:lnTo>
                <a:lnTo>
                  <a:pt x="4655820" y="617220"/>
                </a:lnTo>
                <a:lnTo>
                  <a:pt x="4823459" y="582168"/>
                </a:lnTo>
                <a:lnTo>
                  <a:pt x="4989576" y="563880"/>
                </a:lnTo>
                <a:lnTo>
                  <a:pt x="5155692" y="542544"/>
                </a:lnTo>
                <a:lnTo>
                  <a:pt x="5321808" y="518160"/>
                </a:lnTo>
                <a:lnTo>
                  <a:pt x="5487924" y="490728"/>
                </a:lnTo>
                <a:lnTo>
                  <a:pt x="5654040" y="463296"/>
                </a:lnTo>
                <a:lnTo>
                  <a:pt x="5820156" y="435864"/>
                </a:lnTo>
                <a:lnTo>
                  <a:pt x="5986272" y="409956"/>
                </a:lnTo>
                <a:lnTo>
                  <a:pt x="6153911" y="382524"/>
                </a:lnTo>
                <a:lnTo>
                  <a:pt x="6320028" y="344424"/>
                </a:lnTo>
                <a:lnTo>
                  <a:pt x="6486143" y="309372"/>
                </a:lnTo>
                <a:lnTo>
                  <a:pt x="6652259" y="275844"/>
                </a:lnTo>
                <a:lnTo>
                  <a:pt x="6818376" y="211836"/>
                </a:lnTo>
                <a:lnTo>
                  <a:pt x="6984491" y="164592"/>
                </a:lnTo>
                <a:lnTo>
                  <a:pt x="7150608" y="100584"/>
                </a:lnTo>
                <a:lnTo>
                  <a:pt x="7318248" y="73152"/>
                </a:lnTo>
                <a:lnTo>
                  <a:pt x="7484363" y="45720"/>
                </a:lnTo>
                <a:lnTo>
                  <a:pt x="7650480" y="21336"/>
                </a:lnTo>
                <a:lnTo>
                  <a:pt x="7816596" y="0"/>
                </a:lnTo>
              </a:path>
            </a:pathLst>
          </a:custGeom>
          <a:ln w="28575">
            <a:solidFill>
              <a:srgbClr val="4571A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829817" y="3975353"/>
            <a:ext cx="7816850" cy="2136775"/>
          </a:xfrm>
          <a:custGeom>
            <a:rect l="l" t="t" r="r" b="b"/>
            <a:pathLst>
              <a:path w="7816850" h="2136775">
                <a:moveTo>
                  <a:pt x="0" y="2136648"/>
                </a:moveTo>
                <a:lnTo>
                  <a:pt x="166115" y="2124456"/>
                </a:lnTo>
                <a:lnTo>
                  <a:pt x="332231" y="2104644"/>
                </a:lnTo>
                <a:lnTo>
                  <a:pt x="498347" y="2071116"/>
                </a:lnTo>
                <a:lnTo>
                  <a:pt x="664463" y="2029968"/>
                </a:lnTo>
                <a:lnTo>
                  <a:pt x="830580" y="1993392"/>
                </a:lnTo>
                <a:lnTo>
                  <a:pt x="998219" y="1952244"/>
                </a:lnTo>
                <a:lnTo>
                  <a:pt x="1164336" y="1914144"/>
                </a:lnTo>
                <a:lnTo>
                  <a:pt x="1330452" y="1877568"/>
                </a:lnTo>
                <a:lnTo>
                  <a:pt x="1496568" y="1833372"/>
                </a:lnTo>
                <a:lnTo>
                  <a:pt x="1662683" y="1786128"/>
                </a:lnTo>
                <a:lnTo>
                  <a:pt x="1828800" y="1748028"/>
                </a:lnTo>
                <a:lnTo>
                  <a:pt x="1994915" y="1709928"/>
                </a:lnTo>
                <a:lnTo>
                  <a:pt x="2161032" y="1671828"/>
                </a:lnTo>
                <a:lnTo>
                  <a:pt x="2328672" y="1629156"/>
                </a:lnTo>
                <a:lnTo>
                  <a:pt x="2494787" y="1583436"/>
                </a:lnTo>
                <a:lnTo>
                  <a:pt x="2660904" y="1531620"/>
                </a:lnTo>
                <a:lnTo>
                  <a:pt x="2827020" y="1472184"/>
                </a:lnTo>
                <a:lnTo>
                  <a:pt x="2993135" y="1402080"/>
                </a:lnTo>
                <a:lnTo>
                  <a:pt x="3159252" y="1350264"/>
                </a:lnTo>
                <a:lnTo>
                  <a:pt x="3325368" y="1280160"/>
                </a:lnTo>
                <a:lnTo>
                  <a:pt x="3493007" y="1213104"/>
                </a:lnTo>
                <a:lnTo>
                  <a:pt x="3659124" y="1138428"/>
                </a:lnTo>
                <a:lnTo>
                  <a:pt x="3825240" y="1068324"/>
                </a:lnTo>
                <a:lnTo>
                  <a:pt x="3991355" y="989076"/>
                </a:lnTo>
                <a:lnTo>
                  <a:pt x="4157472" y="903732"/>
                </a:lnTo>
                <a:lnTo>
                  <a:pt x="4323587" y="818388"/>
                </a:lnTo>
                <a:lnTo>
                  <a:pt x="4489704" y="740664"/>
                </a:lnTo>
                <a:lnTo>
                  <a:pt x="4655820" y="658368"/>
                </a:lnTo>
                <a:lnTo>
                  <a:pt x="4823459" y="588264"/>
                </a:lnTo>
                <a:lnTo>
                  <a:pt x="4989576" y="548640"/>
                </a:lnTo>
                <a:lnTo>
                  <a:pt x="5155692" y="515112"/>
                </a:lnTo>
                <a:lnTo>
                  <a:pt x="5321808" y="505968"/>
                </a:lnTo>
                <a:lnTo>
                  <a:pt x="5487924" y="489204"/>
                </a:lnTo>
                <a:lnTo>
                  <a:pt x="5654040" y="496824"/>
                </a:lnTo>
                <a:lnTo>
                  <a:pt x="5820156" y="469392"/>
                </a:lnTo>
                <a:lnTo>
                  <a:pt x="5986272" y="413004"/>
                </a:lnTo>
                <a:lnTo>
                  <a:pt x="6153911" y="344424"/>
                </a:lnTo>
                <a:lnTo>
                  <a:pt x="6320028" y="225552"/>
                </a:lnTo>
                <a:lnTo>
                  <a:pt x="6486143" y="152400"/>
                </a:lnTo>
                <a:lnTo>
                  <a:pt x="6652259" y="126492"/>
                </a:lnTo>
                <a:lnTo>
                  <a:pt x="6818376" y="106680"/>
                </a:lnTo>
                <a:lnTo>
                  <a:pt x="6984491" y="114300"/>
                </a:lnTo>
                <a:lnTo>
                  <a:pt x="7150608" y="115824"/>
                </a:lnTo>
                <a:lnTo>
                  <a:pt x="7318248" y="89916"/>
                </a:lnTo>
                <a:lnTo>
                  <a:pt x="7484363" y="53340"/>
                </a:lnTo>
                <a:lnTo>
                  <a:pt x="7650480" y="19812"/>
                </a:lnTo>
                <a:lnTo>
                  <a:pt x="7816596" y="0"/>
                </a:lnTo>
              </a:path>
            </a:pathLst>
          </a:custGeom>
          <a:ln w="2857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 txBox="1"/>
          <p:nvPr/>
        </p:nvSpPr>
        <p:spPr>
          <a:xfrm>
            <a:off x="195783" y="3625697"/>
            <a:ext cx="445134" cy="2616835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820"/>
              </a:spcBef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180</a:t>
            </a:r>
            <a:r>
              <a:rPr sz="1100" spc="-15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00</a:t>
            </a:r>
            <a:endParaRPr sz="110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  <a:spcBef>
                <a:spcPts val="720"/>
              </a:spcBef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160</a:t>
            </a:r>
            <a:r>
              <a:rPr sz="1100" spc="-15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00</a:t>
            </a:r>
            <a:endParaRPr sz="110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  <a:spcBef>
                <a:spcPts val="720"/>
              </a:spcBef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140</a:t>
            </a:r>
            <a:r>
              <a:rPr sz="1100" spc="-15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00</a:t>
            </a:r>
            <a:endParaRPr sz="110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  <a:spcBef>
                <a:spcPts val="720"/>
              </a:spcBef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120</a:t>
            </a:r>
            <a:r>
              <a:rPr sz="1100" spc="-15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00</a:t>
            </a:r>
            <a:endParaRPr sz="110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  <a:spcBef>
                <a:spcPts val="720"/>
              </a:spcBef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100</a:t>
            </a:r>
            <a:r>
              <a:rPr sz="1100" spc="-15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00</a:t>
            </a:r>
            <a:endParaRPr sz="110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  <a:spcBef>
                <a:spcPts val="720"/>
              </a:spcBef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800</a:t>
            </a:r>
            <a:r>
              <a:rPr sz="1100" spc="-15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endParaRPr sz="110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  <a:spcBef>
                <a:spcPts val="720"/>
              </a:spcBef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600</a:t>
            </a:r>
            <a:r>
              <a:rPr sz="1100" spc="-15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endParaRPr sz="110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  <a:spcBef>
                <a:spcPts val="720"/>
              </a:spcBef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400</a:t>
            </a:r>
            <a:r>
              <a:rPr sz="1100" spc="-15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endParaRPr sz="110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  <a:spcBef>
                <a:spcPts val="720"/>
              </a:spcBef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200</a:t>
            </a:r>
            <a:r>
              <a:rPr sz="1100" spc="-15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endParaRPr sz="110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  <a:spcBef>
                <a:spcPts val="725"/>
              </a:spcBef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0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6665214" y="6212840"/>
            <a:ext cx="30607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2017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7330567" y="6212840"/>
            <a:ext cx="30607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2019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7995919" y="6212840"/>
            <a:ext cx="30607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2021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2972561" y="6457950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4571A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 txBox="1"/>
          <p:nvPr/>
        </p:nvSpPr>
        <p:spPr>
          <a:xfrm>
            <a:off x="677062" y="6212840"/>
            <a:ext cx="4298315" cy="361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320"/>
              </a:lnSpc>
              <a:spcBef>
                <a:spcPts val="100"/>
              </a:spcBef>
              <a:tabLst>
                <a:tab pos="677545"/>
                <a:tab pos="1343025"/>
                <a:tab pos="2008505"/>
                <a:tab pos="2673985"/>
                <a:tab pos="3339465"/>
                <a:tab pos="4004310"/>
              </a:tabLst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1999	2001	2003	2005	2007	2009	2011</a:t>
            </a:r>
            <a:endParaRPr sz="1100">
              <a:latin typeface="Times New Roman"/>
              <a:cs typeface="Times New Roman"/>
            </a:endParaRPr>
          </a:p>
          <a:p>
            <a:pPr marL="2564765">
              <a:lnSpc>
                <a:spcPts val="1320"/>
              </a:lnSpc>
            </a:pPr>
            <a:r>
              <a:rPr sz="1100">
                <a:solidFill>
                  <a:srgbClr val="585858"/>
                </a:solidFill>
                <a:latin typeface="宋体"/>
                <a:cs typeface="宋体"/>
              </a:rPr>
              <a:t>中国网</a:t>
            </a:r>
            <a:r>
              <a:rPr sz="1100" spc="-15">
                <a:solidFill>
                  <a:srgbClr val="585858"/>
                </a:solidFill>
                <a:latin typeface="宋体"/>
                <a:cs typeface="宋体"/>
              </a:rPr>
              <a:t>民</a:t>
            </a:r>
            <a:r>
              <a:rPr sz="1100">
                <a:solidFill>
                  <a:srgbClr val="585858"/>
                </a:solidFill>
                <a:latin typeface="宋体"/>
                <a:cs typeface="宋体"/>
              </a:rPr>
              <a:t>规模</a:t>
            </a:r>
            <a:r>
              <a:rPr sz="1100" spc="-15">
                <a:solidFill>
                  <a:srgbClr val="585858"/>
                </a:solidFill>
                <a:latin typeface="宋体"/>
                <a:cs typeface="宋体"/>
              </a:rPr>
              <a:t>（</a:t>
            </a:r>
            <a:r>
              <a:rPr sz="1100">
                <a:solidFill>
                  <a:srgbClr val="585858"/>
                </a:solidFill>
                <a:latin typeface="宋体"/>
                <a:cs typeface="宋体"/>
              </a:rPr>
              <a:t>万人）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71" name="object 71"/>
          <p:cNvSpPr/>
          <p:nvPr/>
        </p:nvSpPr>
        <p:spPr>
          <a:xfrm>
            <a:off x="4758690" y="6457950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 txBox="1"/>
          <p:nvPr/>
        </p:nvSpPr>
        <p:spPr>
          <a:xfrm>
            <a:off x="5016500" y="6212840"/>
            <a:ext cx="1563370" cy="361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3815" algn="ctr">
              <a:lnSpc>
                <a:spcPts val="1320"/>
              </a:lnSpc>
              <a:spcBef>
                <a:spcPts val="100"/>
              </a:spcBef>
              <a:tabLst>
                <a:tab pos="708660"/>
              </a:tabLst>
            </a:pPr>
            <a:r>
              <a:rPr sz="1100">
                <a:solidFill>
                  <a:srgbClr val="585858"/>
                </a:solidFill>
                <a:latin typeface="Times New Roman"/>
                <a:cs typeface="Times New Roman"/>
              </a:rPr>
              <a:t>2013	2015</a:t>
            </a:r>
            <a:endParaRPr sz="1100">
              <a:latin typeface="Times New Roman"/>
              <a:cs typeface="Times New Roman"/>
            </a:endParaRPr>
          </a:p>
          <a:p>
            <a:pPr algn="ctr">
              <a:lnSpc>
                <a:spcPts val="1320"/>
              </a:lnSpc>
            </a:pPr>
            <a:r>
              <a:rPr sz="1100">
                <a:solidFill>
                  <a:srgbClr val="585858"/>
                </a:solidFill>
                <a:latin typeface="宋体"/>
                <a:cs typeface="宋体"/>
              </a:rPr>
              <a:t>移动电</a:t>
            </a:r>
            <a:r>
              <a:rPr sz="1100" spc="-15">
                <a:solidFill>
                  <a:srgbClr val="585858"/>
                </a:solidFill>
                <a:latin typeface="宋体"/>
                <a:cs typeface="宋体"/>
              </a:rPr>
              <a:t>话</a:t>
            </a:r>
            <a:r>
              <a:rPr sz="1100">
                <a:solidFill>
                  <a:srgbClr val="585858"/>
                </a:solidFill>
                <a:latin typeface="宋体"/>
                <a:cs typeface="宋体"/>
              </a:rPr>
              <a:t>用户</a:t>
            </a:r>
            <a:r>
              <a:rPr sz="1100" spc="-15">
                <a:solidFill>
                  <a:srgbClr val="585858"/>
                </a:solidFill>
                <a:latin typeface="宋体"/>
                <a:cs typeface="宋体"/>
              </a:rPr>
              <a:t>数</a:t>
            </a:r>
            <a:r>
              <a:rPr sz="1100">
                <a:solidFill>
                  <a:srgbClr val="585858"/>
                </a:solidFill>
                <a:latin typeface="宋体"/>
                <a:cs typeface="宋体"/>
              </a:rPr>
              <a:t>（万</a:t>
            </a:r>
            <a:r>
              <a:rPr sz="1100" spc="-15">
                <a:solidFill>
                  <a:srgbClr val="585858"/>
                </a:solidFill>
                <a:latin typeface="宋体"/>
                <a:cs typeface="宋体"/>
              </a:rPr>
              <a:t>户</a:t>
            </a:r>
            <a:r>
              <a:rPr sz="1100">
                <a:solidFill>
                  <a:srgbClr val="585858"/>
                </a:solidFill>
                <a:latin typeface="宋体"/>
                <a:cs typeface="宋体"/>
              </a:rPr>
              <a:t>）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286511" y="3429000"/>
            <a:ext cx="3747770" cy="243840"/>
          </a:xfrm>
          <a:prstGeom prst="rect">
            <a:avLst/>
          </a:prstGeom>
          <a:solidFill>
            <a:srgbClr val="1F487C"/>
          </a:solidFill>
        </p:spPr>
        <p:txBody>
          <a:bodyPr vert="horz" wrap="square" lIns="0" tIns="20955" rIns="0" bIns="0" rtlCol="0">
            <a:spAutoFit/>
          </a:bodyPr>
          <a:lstStyle/>
          <a:p>
            <a:pPr marL="2540" algn="ctr">
              <a:lnSpc>
                <a:spcPct val="100000"/>
              </a:lnSpc>
              <a:spcBef>
                <a:spcPts val="165"/>
              </a:spcBef>
            </a:pPr>
            <a:r>
              <a:rPr sz="1400" b="1" spc="-245">
                <a:solidFill>
                  <a:srgbClr val="FFFFFF"/>
                </a:solidFill>
                <a:latin typeface="Microsoft JhengHei"/>
                <a:cs typeface="Microsoft JhengHei"/>
              </a:rPr>
              <a:t>2G</a:t>
            </a:r>
            <a:r>
              <a:rPr sz="1400" b="1">
                <a:solidFill>
                  <a:srgbClr val="FFFFFF"/>
                </a:solidFill>
                <a:latin typeface="Microsoft JhengHei"/>
                <a:cs typeface="Microsoft JhengHei"/>
              </a:rPr>
              <a:t>时代</a:t>
            </a:r>
            <a:r>
              <a:rPr sz="1400" b="1" spc="85">
                <a:solidFill>
                  <a:srgbClr val="FFFFFF"/>
                </a:solidFill>
                <a:latin typeface="Microsoft JhengHei"/>
                <a:cs typeface="Microsoft JhengHei"/>
              </a:rPr>
              <a:t>-</a:t>
            </a:r>
            <a:r>
              <a:rPr sz="1400" b="1">
                <a:solidFill>
                  <a:srgbClr val="FFFFFF"/>
                </a:solidFill>
                <a:latin typeface="Microsoft JhengHei"/>
                <a:cs typeface="Microsoft JhengHei"/>
              </a:rPr>
              <a:t>文字</a:t>
            </a:r>
            <a:endParaRPr sz="1400">
              <a:latin typeface="Microsoft JhengHei"/>
              <a:cs typeface="Microsoft JhengHei"/>
            </a:endParaRPr>
          </a:p>
        </p:txBody>
      </p:sp>
      <p:graphicFrame>
        <p:nvGraphicFramePr>
          <p:cNvPr id="74" name="object 74"/>
          <p:cNvGraphicFramePr>
            <a:graphicFrameLocks noGrp="1"/>
          </p:cNvGraphicFramePr>
          <p:nvPr/>
        </p:nvGraphicFramePr>
        <p:xfrm>
          <a:off x="4034028" y="3429761"/>
          <a:ext cx="4852670" cy="248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9730"/>
                <a:gridCol w="1385570"/>
                <a:gridCol w="1797050"/>
              </a:tblGrid>
              <a:tr h="234696">
                <a:tc>
                  <a:txBody>
                    <a:bodyPr vert="horz" wrap="square"/>
                    <a:lstStyle/>
                    <a:p>
                      <a:pPr marL="335280">
                        <a:lnSpc>
                          <a:spcPts val="1639"/>
                        </a:lnSpc>
                        <a:spcBef>
                          <a:spcPts val="105"/>
                        </a:spcBef>
                      </a:pPr>
                      <a:r>
                        <a:rPr sz="1400" b="1" spc="-245">
                          <a:latin typeface="Microsoft JhengHei"/>
                          <a:cs typeface="Microsoft JhengHei"/>
                        </a:rPr>
                        <a:t>3G</a:t>
                      </a:r>
                      <a:r>
                        <a:rPr sz="1400" b="1" spc="5">
                          <a:latin typeface="Microsoft JhengHei"/>
                          <a:cs typeface="Microsoft JhengHei"/>
                        </a:rPr>
                        <a:t>时</a:t>
                      </a:r>
                      <a:r>
                        <a:rPr sz="1400" b="1">
                          <a:latin typeface="Microsoft JhengHei"/>
                          <a:cs typeface="Microsoft JhengHei"/>
                        </a:rPr>
                        <a:t>代</a:t>
                      </a:r>
                      <a:r>
                        <a:rPr sz="1400" b="1" spc="85">
                          <a:latin typeface="Microsoft JhengHei"/>
                          <a:cs typeface="Microsoft JhengHei"/>
                        </a:rPr>
                        <a:t>-</a:t>
                      </a:r>
                      <a:r>
                        <a:rPr sz="1400" b="1">
                          <a:latin typeface="Microsoft JhengHei"/>
                          <a:cs typeface="Microsoft JhengHei"/>
                        </a:rPr>
                        <a:t>图文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1333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solidFill>
                      <a:srgbClr val="8EB4E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2565">
                        <a:lnSpc>
                          <a:spcPts val="1614"/>
                        </a:lnSpc>
                        <a:spcBef>
                          <a:spcPts val="135"/>
                        </a:spcBef>
                      </a:pPr>
                      <a:r>
                        <a:rPr sz="1400" b="1" spc="-245">
                          <a:latin typeface="Microsoft JhengHei"/>
                          <a:cs typeface="Microsoft JhengHei"/>
                        </a:rPr>
                        <a:t>4G</a:t>
                      </a:r>
                      <a:r>
                        <a:rPr sz="1400" b="1">
                          <a:latin typeface="Microsoft JhengHei"/>
                          <a:cs typeface="Microsoft JhengHei"/>
                        </a:rPr>
                        <a:t>时代</a:t>
                      </a:r>
                      <a:r>
                        <a:rPr sz="1400" b="1" spc="80">
                          <a:latin typeface="Microsoft JhengHei"/>
                          <a:cs typeface="Microsoft JhengHei"/>
                        </a:rPr>
                        <a:t>-</a:t>
                      </a:r>
                      <a:r>
                        <a:rPr sz="1400" b="1">
                          <a:latin typeface="Microsoft JhengHei"/>
                          <a:cs typeface="Microsoft JhengHei"/>
                        </a:rPr>
                        <a:t>视频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1714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solidFill>
                      <a:srgbClr val="DCE6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ts val="1620"/>
                        </a:lnSpc>
                        <a:spcBef>
                          <a:spcPts val="125"/>
                        </a:spcBef>
                      </a:pPr>
                      <a:r>
                        <a:rPr sz="1400" b="1" spc="-245">
                          <a:latin typeface="Microsoft JhengHei"/>
                          <a:cs typeface="Microsoft JhengHei"/>
                        </a:rPr>
                        <a:t>5G</a:t>
                      </a:r>
                      <a:r>
                        <a:rPr sz="1400" b="1">
                          <a:latin typeface="Microsoft JhengHei"/>
                          <a:cs typeface="Microsoft JhengHei"/>
                        </a:rPr>
                        <a:t>时代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15875" marB="0">
                    <a:lnL w="19050">
                      <a:solidFill>
                        <a:srgbClr val="FFFFFF"/>
                      </a:solidFill>
                      <a:prstDash val="solid"/>
                    </a:lnL>
                    <a:solidFill>
                      <a:srgbClr val="DBEDF4"/>
                    </a:solidFill>
                  </a:tcPr>
                </a:tc>
              </a:tr>
            </a:tbl>
          </a:graphicData>
        </a:graphic>
      </p:graphicFrame>
      <p:sp>
        <p:nvSpPr>
          <p:cNvPr id="75" name="object 75"/>
          <p:cNvSpPr/>
          <p:nvPr/>
        </p:nvSpPr>
        <p:spPr>
          <a:xfrm>
            <a:off x="3880103" y="4783810"/>
            <a:ext cx="323875" cy="35435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2644139" y="5152631"/>
            <a:ext cx="340639" cy="37415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1609344" y="4407395"/>
            <a:ext cx="323875" cy="39396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2045207" y="5301996"/>
            <a:ext cx="336804" cy="36728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4152900" y="4166615"/>
            <a:ext cx="355091" cy="38861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765048" y="5047488"/>
            <a:ext cx="318515" cy="367284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4527803" y="4460747"/>
            <a:ext cx="361188" cy="376427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5666232" y="3986771"/>
            <a:ext cx="384822" cy="416826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4378452" y="5007864"/>
            <a:ext cx="361188" cy="394716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4888991" y="4160520"/>
            <a:ext cx="355091" cy="39014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3064764" y="4402693"/>
            <a:ext cx="256031" cy="321825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6411467" y="3930396"/>
            <a:ext cx="361188" cy="396239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4739640" y="5516879"/>
            <a:ext cx="336803" cy="368807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 txBox="1">
            <a:spLocks noGrp="1"/>
          </p:cNvSpPr>
          <p:nvPr>
            <p:ph type="title"/>
          </p:nvPr>
        </p:nvSpPr>
        <p:spPr>
          <a:xfrm>
            <a:off x="501192" y="230885"/>
            <a:ext cx="55473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1.6</a:t>
            </a:r>
            <a:r>
              <a:rPr sz="2400" spc="-65"/>
              <a:t> </a:t>
            </a:r>
            <a:r>
              <a:rPr sz="2400"/>
              <a:t>多模态是AI时代真正的商业宏图起点</a:t>
            </a:r>
            <a:endParaRPr sz="2400"/>
          </a:p>
        </p:txBody>
      </p:sp>
      <p:sp>
        <p:nvSpPr>
          <p:cNvPr id="89" name="object 89"/>
          <p:cNvSpPr txBox="1"/>
          <p:nvPr/>
        </p:nvSpPr>
        <p:spPr>
          <a:xfrm>
            <a:off x="108915" y="916564"/>
            <a:ext cx="11888470" cy="2219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10795" indent="-342900" algn="just">
              <a:lnSpc>
                <a:spcPct val="150100"/>
              </a:lnSpc>
              <a:spcBef>
                <a:spcPts val="95"/>
              </a:spcBef>
              <a:buFont typeface="Wingdings"/>
              <a:buChar char="◼"/>
              <a:tabLst>
                <a:tab pos="355600"/>
              </a:tabLst>
            </a:pPr>
            <a:r>
              <a:rPr sz="1600" b="1" spc="15">
                <a:latin typeface="楷体"/>
                <a:cs typeface="楷体"/>
              </a:rPr>
              <a:t>2B：</a:t>
            </a:r>
            <a:r>
              <a:rPr sz="1600" spc="15">
                <a:latin typeface="楷体"/>
                <a:cs typeface="楷体"/>
              </a:rPr>
              <a:t>更符合真</a:t>
            </a:r>
            <a:r>
              <a:rPr sz="1600" spc="5">
                <a:latin typeface="楷体"/>
                <a:cs typeface="楷体"/>
              </a:rPr>
              <a:t>实</a:t>
            </a:r>
            <a:r>
              <a:rPr sz="1600" spc="15">
                <a:latin typeface="楷体"/>
                <a:cs typeface="楷体"/>
              </a:rPr>
              <a:t>世界生产需</a:t>
            </a:r>
            <a:r>
              <a:rPr sz="1600" spc="35">
                <a:latin typeface="楷体"/>
                <a:cs typeface="楷体"/>
              </a:rPr>
              <a:t>要</a:t>
            </a:r>
            <a:r>
              <a:rPr sz="1600" spc="5">
                <a:latin typeface="楷体"/>
                <a:cs typeface="楷体"/>
              </a:rPr>
              <a:t>，</a:t>
            </a:r>
            <a:r>
              <a:rPr sz="1600" spc="15">
                <a:latin typeface="楷体"/>
                <a:cs typeface="楷体"/>
              </a:rPr>
              <a:t>有望提高电商</a:t>
            </a:r>
            <a:r>
              <a:rPr sz="1600" spc="5">
                <a:latin typeface="楷体"/>
                <a:cs typeface="楷体"/>
              </a:rPr>
              <a:t>、</a:t>
            </a:r>
            <a:r>
              <a:rPr sz="1600" spc="20">
                <a:latin typeface="楷体"/>
                <a:cs typeface="楷体"/>
              </a:rPr>
              <a:t>营</a:t>
            </a:r>
            <a:r>
              <a:rPr sz="1600" spc="15">
                <a:latin typeface="楷体"/>
                <a:cs typeface="楷体"/>
              </a:rPr>
              <a:t>销、金融、</a:t>
            </a:r>
            <a:r>
              <a:rPr sz="1600" spc="5">
                <a:latin typeface="楷体"/>
                <a:cs typeface="楷体"/>
              </a:rPr>
              <a:t>教</a:t>
            </a:r>
            <a:r>
              <a:rPr sz="1600" spc="15">
                <a:latin typeface="楷体"/>
                <a:cs typeface="楷体"/>
              </a:rPr>
              <a:t>育等行业的生</a:t>
            </a:r>
            <a:r>
              <a:rPr sz="1600" spc="5">
                <a:latin typeface="楷体"/>
                <a:cs typeface="楷体"/>
              </a:rPr>
              <a:t>产</a:t>
            </a:r>
            <a:r>
              <a:rPr sz="1600" spc="30">
                <a:latin typeface="楷体"/>
                <a:cs typeface="楷体"/>
              </a:rPr>
              <a:t>力</a:t>
            </a:r>
            <a:r>
              <a:rPr sz="1600" spc="15">
                <a:latin typeface="楷体"/>
                <a:cs typeface="楷体"/>
              </a:rPr>
              <a:t>，真正为企</a:t>
            </a:r>
            <a:r>
              <a:rPr sz="1600" spc="5">
                <a:latin typeface="楷体"/>
                <a:cs typeface="楷体"/>
              </a:rPr>
              <a:t>业</a:t>
            </a:r>
            <a:r>
              <a:rPr sz="1600" spc="15">
                <a:latin typeface="楷体"/>
                <a:cs typeface="楷体"/>
              </a:rPr>
              <a:t>降本增</a:t>
            </a:r>
            <a:r>
              <a:rPr sz="1600" spc="30">
                <a:latin typeface="楷体"/>
                <a:cs typeface="楷体"/>
              </a:rPr>
              <a:t>效</a:t>
            </a:r>
            <a:r>
              <a:rPr sz="1600" spc="15">
                <a:latin typeface="楷体"/>
                <a:cs typeface="楷体"/>
              </a:rPr>
              <a:t>（</a:t>
            </a:r>
            <a:r>
              <a:rPr sz="1600" spc="20">
                <a:latin typeface="楷体"/>
                <a:cs typeface="楷体"/>
              </a:rPr>
              <a:t>我</a:t>
            </a:r>
            <a:r>
              <a:rPr sz="1600" spc="5">
                <a:latin typeface="楷体"/>
                <a:cs typeface="楷体"/>
              </a:rPr>
              <a:t>们</a:t>
            </a:r>
            <a:r>
              <a:rPr sz="1600" spc="20">
                <a:latin typeface="楷体"/>
                <a:cs typeface="楷体"/>
              </a:rPr>
              <a:t>在此</a:t>
            </a:r>
            <a:r>
              <a:rPr sz="1600" spc="15">
                <a:latin typeface="楷体"/>
                <a:cs typeface="楷体"/>
              </a:rPr>
              <a:t>前</a:t>
            </a:r>
            <a:r>
              <a:rPr sz="1600" spc="5">
                <a:latin typeface="楷体"/>
                <a:cs typeface="楷体"/>
              </a:rPr>
              <a:t>AI</a:t>
            </a:r>
            <a:r>
              <a:rPr sz="1600" spc="15">
                <a:latin typeface="楷体"/>
                <a:cs typeface="楷体"/>
              </a:rPr>
              <a:t>应</a:t>
            </a:r>
            <a:r>
              <a:rPr sz="1600" spc="5">
                <a:latin typeface="楷体"/>
                <a:cs typeface="楷体"/>
              </a:rPr>
              <a:t>用</a:t>
            </a:r>
            <a:r>
              <a:rPr sz="1600" spc="-1080">
                <a:latin typeface="楷体"/>
                <a:cs typeface="楷体"/>
              </a:rPr>
              <a:t>系 </a:t>
            </a:r>
            <a:r>
              <a:rPr sz="1600">
                <a:latin typeface="楷体"/>
                <a:cs typeface="楷体"/>
              </a:rPr>
              <a:t>列深度报</a:t>
            </a:r>
            <a:r>
              <a:rPr sz="1600" spc="-5">
                <a:latin typeface="楷体"/>
                <a:cs typeface="楷体"/>
              </a:rPr>
              <a:t>告</a:t>
            </a:r>
            <a:r>
              <a:rPr sz="1600">
                <a:latin typeface="楷体"/>
                <a:cs typeface="楷体"/>
              </a:rPr>
              <a:t>中</a:t>
            </a:r>
            <a:r>
              <a:rPr sz="1600" spc="-5">
                <a:latin typeface="楷体"/>
                <a:cs typeface="楷体"/>
              </a:rPr>
              <a:t>已</a:t>
            </a:r>
            <a:r>
              <a:rPr sz="1600">
                <a:latin typeface="楷体"/>
                <a:cs typeface="楷体"/>
              </a:rPr>
              <a:t>有较详细</a:t>
            </a:r>
            <a:r>
              <a:rPr sz="1600" spc="-5">
                <a:latin typeface="楷体"/>
                <a:cs typeface="楷体"/>
              </a:rPr>
              <a:t>分</a:t>
            </a:r>
            <a:r>
              <a:rPr sz="1600" spc="15">
                <a:latin typeface="楷体"/>
                <a:cs typeface="楷体"/>
              </a:rPr>
              <a:t>析</a:t>
            </a:r>
            <a:r>
              <a:rPr sz="1600" spc="-10">
                <a:latin typeface="楷体"/>
                <a:cs typeface="楷体"/>
              </a:rPr>
              <a:t>，</a:t>
            </a:r>
            <a:r>
              <a:rPr sz="1600">
                <a:latin typeface="楷体"/>
                <a:cs typeface="楷体"/>
              </a:rPr>
              <a:t>此处不多</a:t>
            </a:r>
            <a:r>
              <a:rPr sz="1600" spc="-5">
                <a:latin typeface="楷体"/>
                <a:cs typeface="楷体"/>
              </a:rPr>
              <a:t>赘</a:t>
            </a:r>
            <a:r>
              <a:rPr sz="1600" spc="5">
                <a:latin typeface="楷体"/>
                <a:cs typeface="楷体"/>
              </a:rPr>
              <a:t>述</a:t>
            </a:r>
            <a:r>
              <a:rPr sz="1600">
                <a:latin typeface="楷体"/>
                <a:cs typeface="楷体"/>
              </a:rPr>
              <a:t>）；</a:t>
            </a:r>
            <a:r>
              <a:rPr sz="1600" spc="5">
                <a:latin typeface="楷体"/>
                <a:cs typeface="楷体"/>
              </a:rPr>
              <a:t>企业可</a:t>
            </a:r>
            <a:r>
              <a:rPr sz="1600" spc="-5">
                <a:latin typeface="楷体"/>
                <a:cs typeface="楷体"/>
              </a:rPr>
              <a:t>将</a:t>
            </a:r>
            <a:r>
              <a:rPr sz="1600" spc="5">
                <a:latin typeface="楷体"/>
                <a:cs typeface="楷体"/>
              </a:rPr>
              <a:t>节</a:t>
            </a:r>
            <a:r>
              <a:rPr sz="1600" spc="-5">
                <a:latin typeface="楷体"/>
                <a:cs typeface="楷体"/>
              </a:rPr>
              <a:t>省</a:t>
            </a:r>
            <a:r>
              <a:rPr sz="1600" spc="5">
                <a:latin typeface="楷体"/>
                <a:cs typeface="楷体"/>
              </a:rPr>
              <a:t>的成本用</a:t>
            </a:r>
            <a:r>
              <a:rPr sz="1600" spc="-5">
                <a:latin typeface="楷体"/>
                <a:cs typeface="楷体"/>
              </a:rPr>
              <a:t>于</a:t>
            </a:r>
            <a:r>
              <a:rPr sz="1600" spc="5">
                <a:latin typeface="楷体"/>
                <a:cs typeface="楷体"/>
              </a:rPr>
              <a:t>提</a:t>
            </a:r>
            <a:r>
              <a:rPr sz="1600" spc="-5">
                <a:latin typeface="楷体"/>
                <a:cs typeface="楷体"/>
              </a:rPr>
              <a:t>高</a:t>
            </a:r>
            <a:r>
              <a:rPr sz="1600" spc="5">
                <a:latin typeface="楷体"/>
                <a:cs typeface="楷体"/>
              </a:rPr>
              <a:t>产</a:t>
            </a:r>
            <a:r>
              <a:rPr sz="1600" spc="-20">
                <a:latin typeface="楷体"/>
                <a:cs typeface="楷体"/>
              </a:rPr>
              <a:t>品</a:t>
            </a:r>
            <a:r>
              <a:rPr sz="1600" spc="-5">
                <a:latin typeface="楷体"/>
                <a:cs typeface="楷体"/>
              </a:rPr>
              <a:t>/</a:t>
            </a:r>
            <a:r>
              <a:rPr sz="1600">
                <a:latin typeface="楷体"/>
                <a:cs typeface="楷体"/>
              </a:rPr>
              <a:t>服务</a:t>
            </a:r>
            <a:r>
              <a:rPr sz="1600" spc="-5">
                <a:latin typeface="楷体"/>
                <a:cs typeface="楷体"/>
              </a:rPr>
              <a:t>质</a:t>
            </a:r>
            <a:r>
              <a:rPr sz="1600">
                <a:latin typeface="楷体"/>
                <a:cs typeface="楷体"/>
              </a:rPr>
              <a:t>量</a:t>
            </a:r>
            <a:r>
              <a:rPr sz="1600" spc="-5">
                <a:latin typeface="楷体"/>
                <a:cs typeface="楷体"/>
              </a:rPr>
              <a:t>或</a:t>
            </a:r>
            <a:r>
              <a:rPr sz="1600">
                <a:latin typeface="楷体"/>
                <a:cs typeface="楷体"/>
              </a:rPr>
              <a:t>者技术创新</a:t>
            </a:r>
            <a:r>
              <a:rPr sz="1600" spc="5">
                <a:latin typeface="楷体"/>
                <a:cs typeface="楷体"/>
              </a:rPr>
              <a:t>，</a:t>
            </a:r>
            <a:r>
              <a:rPr sz="1600" spc="-5">
                <a:latin typeface="楷体"/>
                <a:cs typeface="楷体"/>
              </a:rPr>
              <a:t>推</a:t>
            </a:r>
            <a:r>
              <a:rPr sz="1600">
                <a:latin typeface="楷体"/>
                <a:cs typeface="楷体"/>
              </a:rPr>
              <a:t>动生产</a:t>
            </a:r>
            <a:r>
              <a:rPr sz="1600" spc="-5">
                <a:latin typeface="楷体"/>
                <a:cs typeface="楷体"/>
              </a:rPr>
              <a:t>力</a:t>
            </a:r>
            <a:r>
              <a:rPr sz="1600">
                <a:latin typeface="楷体"/>
                <a:cs typeface="楷体"/>
              </a:rPr>
              <a:t>进</a:t>
            </a:r>
            <a:r>
              <a:rPr sz="1600" spc="-5">
                <a:latin typeface="楷体"/>
                <a:cs typeface="楷体"/>
              </a:rPr>
              <a:t>一步 </a:t>
            </a:r>
            <a:r>
              <a:rPr sz="1600" spc="5">
                <a:latin typeface="楷体"/>
                <a:cs typeface="楷体"/>
              </a:rPr>
              <a:t>提</a:t>
            </a:r>
            <a:r>
              <a:rPr sz="1600" spc="-5">
                <a:latin typeface="楷体"/>
                <a:cs typeface="楷体"/>
              </a:rPr>
              <a:t>升。</a:t>
            </a:r>
            <a:endParaRPr sz="1600">
              <a:latin typeface="楷体"/>
              <a:cs typeface="楷体"/>
            </a:endParaRPr>
          </a:p>
          <a:p>
            <a:pPr marL="355600" marR="5080" indent="-342900" algn="just">
              <a:lnSpc>
                <a:spcPct val="150000"/>
              </a:lnSpc>
              <a:buFont typeface="Wingdings"/>
              <a:buChar char="◼"/>
              <a:tabLst>
                <a:tab pos="355600"/>
              </a:tabLst>
            </a:pPr>
            <a:r>
              <a:rPr sz="1600" b="1" spc="25">
                <a:latin typeface="楷体"/>
                <a:cs typeface="楷体"/>
              </a:rPr>
              <a:t>2C：</a:t>
            </a:r>
            <a:r>
              <a:rPr sz="1600" b="1" spc="40">
                <a:latin typeface="楷体"/>
                <a:cs typeface="楷体"/>
              </a:rPr>
              <a:t>多</a:t>
            </a:r>
            <a:r>
              <a:rPr sz="1600" b="1" spc="30">
                <a:latin typeface="楷体"/>
                <a:cs typeface="楷体"/>
              </a:rPr>
              <a:t>模</a:t>
            </a:r>
            <a:r>
              <a:rPr sz="1600" b="1" spc="40">
                <a:latin typeface="楷体"/>
                <a:cs typeface="楷体"/>
              </a:rPr>
              <a:t>态</a:t>
            </a:r>
            <a:r>
              <a:rPr sz="1600" b="1" spc="30">
                <a:latin typeface="楷体"/>
                <a:cs typeface="楷体"/>
              </a:rPr>
              <a:t>大模</a:t>
            </a:r>
            <a:r>
              <a:rPr sz="1600" b="1" spc="40">
                <a:latin typeface="楷体"/>
                <a:cs typeface="楷体"/>
              </a:rPr>
              <a:t>型</a:t>
            </a:r>
            <a:r>
              <a:rPr sz="1600" b="1" spc="30">
                <a:latin typeface="楷体"/>
                <a:cs typeface="楷体"/>
              </a:rPr>
              <a:t>发</a:t>
            </a:r>
            <a:r>
              <a:rPr sz="1600" b="1" spc="40">
                <a:latin typeface="楷体"/>
                <a:cs typeface="楷体"/>
              </a:rPr>
              <a:t>展</a:t>
            </a:r>
            <a:r>
              <a:rPr sz="1600" b="1" spc="30">
                <a:latin typeface="楷体"/>
                <a:cs typeface="楷体"/>
              </a:rPr>
              <a:t>带来</a:t>
            </a:r>
            <a:r>
              <a:rPr sz="1600" b="1" spc="40">
                <a:latin typeface="楷体"/>
                <a:cs typeface="楷体"/>
              </a:rPr>
              <a:t>技</a:t>
            </a:r>
            <a:r>
              <a:rPr sz="1600" b="1" spc="30">
                <a:latin typeface="楷体"/>
                <a:cs typeface="楷体"/>
              </a:rPr>
              <a:t>术</a:t>
            </a:r>
            <a:r>
              <a:rPr sz="1600" b="1" spc="40">
                <a:latin typeface="楷体"/>
                <a:cs typeface="楷体"/>
              </a:rPr>
              <a:t>平</a:t>
            </a:r>
            <a:r>
              <a:rPr sz="1600" b="1" spc="50">
                <a:latin typeface="楷体"/>
                <a:cs typeface="楷体"/>
              </a:rPr>
              <a:t>权</a:t>
            </a:r>
            <a:r>
              <a:rPr sz="1600" b="1" spc="40">
                <a:latin typeface="楷体"/>
                <a:cs typeface="楷体"/>
              </a:rPr>
              <a:t>，C端</a:t>
            </a:r>
            <a:r>
              <a:rPr sz="1600" b="1" spc="30">
                <a:latin typeface="楷体"/>
                <a:cs typeface="楷体"/>
              </a:rPr>
              <a:t>内容</a:t>
            </a:r>
            <a:r>
              <a:rPr sz="1600" b="1" spc="40">
                <a:latin typeface="楷体"/>
                <a:cs typeface="楷体"/>
              </a:rPr>
              <a:t>创</a:t>
            </a:r>
            <a:r>
              <a:rPr sz="1600" b="1" spc="30">
                <a:latin typeface="楷体"/>
                <a:cs typeface="楷体"/>
              </a:rPr>
              <a:t>作达</a:t>
            </a:r>
            <a:r>
              <a:rPr sz="1600" b="1" spc="40">
                <a:latin typeface="楷体"/>
                <a:cs typeface="楷体"/>
              </a:rPr>
              <a:t>到</a:t>
            </a:r>
            <a:r>
              <a:rPr sz="1600" b="1" spc="30">
                <a:latin typeface="楷体"/>
                <a:cs typeface="楷体"/>
              </a:rPr>
              <a:t>一</a:t>
            </a:r>
            <a:r>
              <a:rPr sz="1600" b="1" spc="40">
                <a:latin typeface="楷体"/>
                <a:cs typeface="楷体"/>
              </a:rPr>
              <a:t>个</a:t>
            </a:r>
            <a:r>
              <a:rPr sz="1600" b="1" spc="30">
                <a:latin typeface="楷体"/>
                <a:cs typeface="楷体"/>
              </a:rPr>
              <a:t>成</a:t>
            </a:r>
            <a:r>
              <a:rPr sz="1600" b="1" spc="40">
                <a:latin typeface="楷体"/>
                <a:cs typeface="楷体"/>
              </a:rPr>
              <a:t>本</a:t>
            </a:r>
            <a:r>
              <a:rPr sz="1600" b="1" spc="30">
                <a:latin typeface="楷体"/>
                <a:cs typeface="楷体"/>
              </a:rPr>
              <a:t>与质</a:t>
            </a:r>
            <a:r>
              <a:rPr sz="1600" b="1" spc="40">
                <a:latin typeface="楷体"/>
                <a:cs typeface="楷体"/>
              </a:rPr>
              <a:t>量</a:t>
            </a:r>
            <a:r>
              <a:rPr sz="1600" b="1" spc="30">
                <a:latin typeface="楷体"/>
                <a:cs typeface="楷体"/>
              </a:rPr>
              <a:t>更</a:t>
            </a:r>
            <a:r>
              <a:rPr sz="1600" b="1" spc="40">
                <a:latin typeface="楷体"/>
                <a:cs typeface="楷体"/>
              </a:rPr>
              <a:t>优</a:t>
            </a:r>
            <a:r>
              <a:rPr sz="1600" b="1" spc="30">
                <a:latin typeface="楷体"/>
                <a:cs typeface="楷体"/>
              </a:rPr>
              <a:t>的</a:t>
            </a:r>
            <a:r>
              <a:rPr sz="1600" b="1" spc="40">
                <a:latin typeface="楷体"/>
                <a:cs typeface="楷体"/>
              </a:rPr>
              <a:t>均</a:t>
            </a:r>
            <a:r>
              <a:rPr sz="1600" b="1" spc="30">
                <a:latin typeface="楷体"/>
                <a:cs typeface="楷体"/>
              </a:rPr>
              <a:t>衡</a:t>
            </a:r>
            <a:r>
              <a:rPr sz="1600" b="1" spc="60">
                <a:latin typeface="楷体"/>
                <a:cs typeface="楷体"/>
              </a:rPr>
              <a:t>点</a:t>
            </a:r>
            <a:r>
              <a:rPr sz="1600" b="1" spc="45">
                <a:latin typeface="楷体"/>
                <a:cs typeface="楷体"/>
              </a:rPr>
              <a:t>，</a:t>
            </a:r>
            <a:r>
              <a:rPr sz="1600" b="1" spc="30">
                <a:latin typeface="楷体"/>
                <a:cs typeface="楷体"/>
              </a:rPr>
              <a:t>或</a:t>
            </a:r>
            <a:r>
              <a:rPr sz="1600" b="1" spc="40">
                <a:latin typeface="楷体"/>
                <a:cs typeface="楷体"/>
              </a:rPr>
              <a:t>出</a:t>
            </a:r>
            <a:r>
              <a:rPr sz="1600" b="1" spc="30">
                <a:latin typeface="楷体"/>
                <a:cs typeface="楷体"/>
              </a:rPr>
              <a:t>现</a:t>
            </a:r>
            <a:r>
              <a:rPr sz="1600" b="1" spc="40">
                <a:latin typeface="楷体"/>
                <a:cs typeface="楷体"/>
              </a:rPr>
              <a:t>新</a:t>
            </a:r>
            <a:r>
              <a:rPr sz="1600" b="1" spc="30">
                <a:latin typeface="楷体"/>
                <a:cs typeface="楷体"/>
              </a:rPr>
              <a:t>的空</a:t>
            </a:r>
            <a:r>
              <a:rPr sz="1600" b="1" spc="40">
                <a:latin typeface="楷体"/>
                <a:cs typeface="楷体"/>
              </a:rPr>
              <a:t>间</a:t>
            </a:r>
            <a:r>
              <a:rPr sz="1600" b="1" spc="30">
                <a:latin typeface="楷体"/>
                <a:cs typeface="楷体"/>
              </a:rPr>
              <a:t>更</a:t>
            </a:r>
            <a:r>
              <a:rPr sz="1600" b="1" spc="40">
                <a:latin typeface="楷体"/>
                <a:cs typeface="楷体"/>
              </a:rPr>
              <a:t>大</a:t>
            </a:r>
            <a:r>
              <a:rPr sz="1600" b="1" spc="45">
                <a:latin typeface="楷体"/>
                <a:cs typeface="楷体"/>
              </a:rPr>
              <a:t>的</a:t>
            </a:r>
            <a:r>
              <a:rPr sz="1600" b="1" spc="15">
                <a:latin typeface="楷体"/>
                <a:cs typeface="楷体"/>
              </a:rPr>
              <a:t>UGC</a:t>
            </a:r>
            <a:r>
              <a:rPr sz="1600" b="1" spc="45">
                <a:latin typeface="楷体"/>
                <a:cs typeface="楷体"/>
              </a:rPr>
              <a:t>平</a:t>
            </a:r>
            <a:r>
              <a:rPr sz="1600" b="1" spc="30">
                <a:latin typeface="楷体"/>
                <a:cs typeface="楷体"/>
              </a:rPr>
              <a:t>台。</a:t>
            </a:r>
            <a:r>
              <a:rPr sz="1600" spc="30">
                <a:latin typeface="楷体"/>
                <a:cs typeface="楷体"/>
              </a:rPr>
              <a:t>过</a:t>
            </a:r>
            <a:r>
              <a:rPr sz="1600" spc="-1060">
                <a:latin typeface="楷体"/>
                <a:cs typeface="楷体"/>
              </a:rPr>
              <a:t>去 </a:t>
            </a:r>
            <a:r>
              <a:rPr sz="1600">
                <a:latin typeface="楷体"/>
                <a:cs typeface="楷体"/>
              </a:rPr>
              <a:t>UGC</a:t>
            </a:r>
            <a:r>
              <a:rPr sz="1600" spc="5">
                <a:latin typeface="楷体"/>
                <a:cs typeface="楷体"/>
              </a:rPr>
              <a:t>平台</a:t>
            </a:r>
            <a:r>
              <a:rPr sz="1600" spc="-5">
                <a:latin typeface="楷体"/>
                <a:cs typeface="楷体"/>
              </a:rPr>
              <a:t>如</a:t>
            </a:r>
            <a:r>
              <a:rPr sz="1600" spc="5">
                <a:latin typeface="楷体"/>
                <a:cs typeface="楷体"/>
              </a:rPr>
              <a:t>小红</a:t>
            </a:r>
            <a:r>
              <a:rPr sz="1600" spc="-5">
                <a:latin typeface="楷体"/>
                <a:cs typeface="楷体"/>
              </a:rPr>
              <a:t>书</a:t>
            </a:r>
            <a:r>
              <a:rPr sz="1600" spc="5">
                <a:latin typeface="楷体"/>
                <a:cs typeface="楷体"/>
              </a:rPr>
              <a:t>、知乎、</a:t>
            </a:r>
            <a:r>
              <a:rPr sz="1600" spc="-5">
                <a:latin typeface="楷体"/>
                <a:cs typeface="楷体"/>
              </a:rPr>
              <a:t>抖</a:t>
            </a:r>
            <a:r>
              <a:rPr sz="1600" spc="5">
                <a:latin typeface="楷体"/>
                <a:cs typeface="楷体"/>
              </a:rPr>
              <a:t>音</a:t>
            </a:r>
            <a:r>
              <a:rPr sz="1600" spc="-5">
                <a:latin typeface="楷体"/>
                <a:cs typeface="楷体"/>
              </a:rPr>
              <a:t>、</a:t>
            </a:r>
            <a:r>
              <a:rPr sz="1600" spc="5">
                <a:latin typeface="楷体"/>
                <a:cs typeface="楷体"/>
              </a:rPr>
              <a:t>快手等，</a:t>
            </a:r>
            <a:r>
              <a:rPr sz="1600" spc="-5">
                <a:latin typeface="楷体"/>
                <a:cs typeface="楷体"/>
              </a:rPr>
              <a:t>用</a:t>
            </a:r>
            <a:r>
              <a:rPr sz="1600" spc="5">
                <a:latin typeface="楷体"/>
                <a:cs typeface="楷体"/>
              </a:rPr>
              <a:t>户</a:t>
            </a:r>
            <a:r>
              <a:rPr sz="1600" spc="-5">
                <a:latin typeface="楷体"/>
                <a:cs typeface="楷体"/>
              </a:rPr>
              <a:t>创</a:t>
            </a:r>
            <a:r>
              <a:rPr sz="1600" spc="5">
                <a:latin typeface="楷体"/>
                <a:cs typeface="楷体"/>
              </a:rPr>
              <a:t>造内容的</a:t>
            </a:r>
            <a:r>
              <a:rPr sz="1600" spc="-5">
                <a:latin typeface="楷体"/>
                <a:cs typeface="楷体"/>
              </a:rPr>
              <a:t>门</a:t>
            </a:r>
            <a:r>
              <a:rPr sz="1600" spc="5">
                <a:latin typeface="楷体"/>
                <a:cs typeface="楷体"/>
              </a:rPr>
              <a:t>槛</a:t>
            </a:r>
            <a:r>
              <a:rPr sz="1600" spc="-5">
                <a:latin typeface="楷体"/>
                <a:cs typeface="楷体"/>
              </a:rPr>
              <a:t>每</a:t>
            </a:r>
            <a:r>
              <a:rPr sz="1600" spc="5">
                <a:latin typeface="楷体"/>
                <a:cs typeface="楷体"/>
              </a:rPr>
              <a:t>降低一</a:t>
            </a:r>
            <a:r>
              <a:rPr sz="1600" spc="15">
                <a:latin typeface="楷体"/>
                <a:cs typeface="楷体"/>
              </a:rPr>
              <a:t>倍</a:t>
            </a:r>
            <a:r>
              <a:rPr sz="1600" spc="-5">
                <a:latin typeface="楷体"/>
                <a:cs typeface="楷体"/>
              </a:rPr>
              <a:t>，</a:t>
            </a:r>
            <a:r>
              <a:rPr sz="1600" spc="5">
                <a:latin typeface="楷体"/>
                <a:cs typeface="楷体"/>
              </a:rPr>
              <a:t>用</a:t>
            </a:r>
            <a:r>
              <a:rPr sz="1600" spc="-5">
                <a:latin typeface="楷体"/>
                <a:cs typeface="楷体"/>
              </a:rPr>
              <a:t>户</a:t>
            </a:r>
            <a:r>
              <a:rPr sz="1600" spc="5">
                <a:latin typeface="楷体"/>
                <a:cs typeface="楷体"/>
              </a:rPr>
              <a:t>创造内容</a:t>
            </a:r>
            <a:r>
              <a:rPr sz="1600" spc="-5">
                <a:latin typeface="楷体"/>
                <a:cs typeface="楷体"/>
              </a:rPr>
              <a:t>的</a:t>
            </a:r>
            <a:r>
              <a:rPr sz="1600" spc="5">
                <a:latin typeface="楷体"/>
                <a:cs typeface="楷体"/>
              </a:rPr>
              <a:t>数</a:t>
            </a:r>
            <a:r>
              <a:rPr sz="1600" spc="-5">
                <a:latin typeface="楷体"/>
                <a:cs typeface="楷体"/>
              </a:rPr>
              <a:t>量</a:t>
            </a:r>
            <a:r>
              <a:rPr sz="1600" spc="5">
                <a:latin typeface="楷体"/>
                <a:cs typeface="楷体"/>
              </a:rPr>
              <a:t>会增加十倍，</a:t>
            </a:r>
            <a:r>
              <a:rPr sz="1600" spc="-5">
                <a:latin typeface="楷体"/>
                <a:cs typeface="楷体"/>
              </a:rPr>
              <a:t>对</a:t>
            </a:r>
            <a:r>
              <a:rPr sz="1600" spc="5">
                <a:latin typeface="楷体"/>
                <a:cs typeface="楷体"/>
              </a:rPr>
              <a:t>应平台用</a:t>
            </a:r>
            <a:r>
              <a:rPr sz="1600" spc="-5">
                <a:latin typeface="楷体"/>
                <a:cs typeface="楷体"/>
              </a:rPr>
              <a:t>户</a:t>
            </a:r>
            <a:r>
              <a:rPr sz="1600" spc="5">
                <a:latin typeface="楷体"/>
                <a:cs typeface="楷体"/>
              </a:rPr>
              <a:t>规</a:t>
            </a:r>
            <a:r>
              <a:rPr sz="1600" spc="-5">
                <a:latin typeface="楷体"/>
                <a:cs typeface="楷体"/>
              </a:rPr>
              <a:t>模 </a:t>
            </a:r>
            <a:r>
              <a:rPr sz="1600">
                <a:latin typeface="楷体"/>
                <a:cs typeface="楷体"/>
              </a:rPr>
              <a:t>也</a:t>
            </a:r>
            <a:r>
              <a:rPr sz="1600" spc="-5">
                <a:latin typeface="楷体"/>
                <a:cs typeface="楷体"/>
              </a:rPr>
              <a:t>会</a:t>
            </a:r>
            <a:r>
              <a:rPr sz="1600" spc="-10">
                <a:latin typeface="楷体"/>
                <a:cs typeface="楷体"/>
              </a:rPr>
              <a:t>大</a:t>
            </a:r>
            <a:r>
              <a:rPr sz="1600">
                <a:latin typeface="楷体"/>
                <a:cs typeface="楷体"/>
              </a:rPr>
              <a:t>幅</a:t>
            </a:r>
            <a:r>
              <a:rPr sz="1600" spc="-5">
                <a:latin typeface="楷体"/>
                <a:cs typeface="楷体"/>
              </a:rPr>
              <a:t>增</a:t>
            </a:r>
            <a:r>
              <a:rPr sz="1600" spc="-10">
                <a:latin typeface="楷体"/>
                <a:cs typeface="楷体"/>
              </a:rPr>
              <a:t>加。</a:t>
            </a:r>
            <a:r>
              <a:rPr sz="1600" spc="5">
                <a:latin typeface="楷体"/>
                <a:cs typeface="楷体"/>
              </a:rPr>
              <a:t>图</a:t>
            </a:r>
            <a:r>
              <a:rPr sz="1600" spc="-10">
                <a:latin typeface="楷体"/>
                <a:cs typeface="楷体"/>
              </a:rPr>
              <a:t>像、</a:t>
            </a:r>
            <a:r>
              <a:rPr sz="1600">
                <a:latin typeface="楷体"/>
                <a:cs typeface="楷体"/>
              </a:rPr>
              <a:t>视</a:t>
            </a:r>
            <a:r>
              <a:rPr sz="1600" spc="-10">
                <a:latin typeface="楷体"/>
                <a:cs typeface="楷体"/>
              </a:rPr>
              <a:t>频、音</a:t>
            </a:r>
            <a:r>
              <a:rPr sz="1600">
                <a:latin typeface="楷体"/>
                <a:cs typeface="楷体"/>
              </a:rPr>
              <a:t>频</a:t>
            </a:r>
            <a:r>
              <a:rPr sz="1600" spc="-10">
                <a:latin typeface="楷体"/>
                <a:cs typeface="楷体"/>
              </a:rPr>
              <a:t>、3D</a:t>
            </a:r>
            <a:r>
              <a:rPr sz="1600">
                <a:latin typeface="楷体"/>
                <a:cs typeface="楷体"/>
              </a:rPr>
              <a:t>资</a:t>
            </a:r>
            <a:r>
              <a:rPr sz="1600" spc="-5">
                <a:latin typeface="楷体"/>
                <a:cs typeface="楷体"/>
              </a:rPr>
              <a:t>产</a:t>
            </a:r>
            <a:r>
              <a:rPr sz="1600" spc="-10">
                <a:latin typeface="楷体"/>
                <a:cs typeface="楷体"/>
              </a:rPr>
              <a:t>等</a:t>
            </a:r>
            <a:r>
              <a:rPr sz="1600" spc="-5">
                <a:latin typeface="楷体"/>
                <a:cs typeface="楷体"/>
              </a:rPr>
              <a:t>多</a:t>
            </a:r>
            <a:r>
              <a:rPr sz="1600">
                <a:latin typeface="楷体"/>
                <a:cs typeface="楷体"/>
              </a:rPr>
              <a:t>模</a:t>
            </a:r>
            <a:r>
              <a:rPr sz="1600" spc="-5">
                <a:latin typeface="楷体"/>
                <a:cs typeface="楷体"/>
              </a:rPr>
              <a:t>态</a:t>
            </a:r>
            <a:r>
              <a:rPr sz="1600" spc="-10">
                <a:latin typeface="楷体"/>
                <a:cs typeface="楷体"/>
              </a:rPr>
              <a:t>技</a:t>
            </a:r>
            <a:r>
              <a:rPr sz="1600">
                <a:latin typeface="楷体"/>
                <a:cs typeface="楷体"/>
              </a:rPr>
              <a:t>术</a:t>
            </a:r>
            <a:r>
              <a:rPr sz="1600" spc="-5">
                <a:latin typeface="楷体"/>
                <a:cs typeface="楷体"/>
              </a:rPr>
              <a:t>进</a:t>
            </a:r>
            <a:r>
              <a:rPr sz="1600" spc="-10">
                <a:latin typeface="楷体"/>
                <a:cs typeface="楷体"/>
              </a:rPr>
              <a:t>一</a:t>
            </a:r>
            <a:r>
              <a:rPr sz="1600" spc="-5">
                <a:latin typeface="楷体"/>
                <a:cs typeface="楷体"/>
              </a:rPr>
              <a:t>步</a:t>
            </a:r>
            <a:r>
              <a:rPr sz="1600">
                <a:latin typeface="楷体"/>
                <a:cs typeface="楷体"/>
              </a:rPr>
              <a:t>发</a:t>
            </a:r>
            <a:r>
              <a:rPr sz="1600" spc="-5">
                <a:latin typeface="楷体"/>
                <a:cs typeface="楷体"/>
              </a:rPr>
              <a:t>展</a:t>
            </a:r>
            <a:r>
              <a:rPr sz="1600" spc="-10">
                <a:latin typeface="楷体"/>
                <a:cs typeface="楷体"/>
              </a:rPr>
              <a:t>有</a:t>
            </a:r>
            <a:r>
              <a:rPr sz="1600">
                <a:latin typeface="楷体"/>
                <a:cs typeface="楷体"/>
              </a:rPr>
              <a:t>望</a:t>
            </a:r>
            <a:r>
              <a:rPr sz="1600" spc="-5">
                <a:latin typeface="楷体"/>
                <a:cs typeface="楷体"/>
              </a:rPr>
              <a:t>驱</a:t>
            </a:r>
            <a:r>
              <a:rPr sz="1600" spc="10">
                <a:latin typeface="楷体"/>
                <a:cs typeface="楷体"/>
              </a:rPr>
              <a:t>动</a:t>
            </a:r>
            <a:r>
              <a:rPr sz="1600" spc="-5">
                <a:latin typeface="楷体"/>
                <a:cs typeface="楷体"/>
              </a:rPr>
              <a:t>AIGC时</a:t>
            </a:r>
            <a:r>
              <a:rPr sz="1600">
                <a:latin typeface="楷体"/>
                <a:cs typeface="楷体"/>
              </a:rPr>
              <a:t>代</a:t>
            </a:r>
            <a:r>
              <a:rPr sz="1600" spc="-5">
                <a:latin typeface="楷体"/>
                <a:cs typeface="楷体"/>
              </a:rPr>
              <a:t>真</a:t>
            </a:r>
            <a:r>
              <a:rPr sz="1600" spc="-10">
                <a:latin typeface="楷体"/>
                <a:cs typeface="楷体"/>
              </a:rPr>
              <a:t>正</a:t>
            </a:r>
            <a:r>
              <a:rPr sz="1600">
                <a:latin typeface="楷体"/>
                <a:cs typeface="楷体"/>
              </a:rPr>
              <a:t>到</a:t>
            </a:r>
            <a:r>
              <a:rPr sz="1600" spc="-5">
                <a:latin typeface="楷体"/>
                <a:cs typeface="楷体"/>
              </a:rPr>
              <a:t>来。</a:t>
            </a:r>
            <a:endParaRPr sz="1600">
              <a:latin typeface="楷体"/>
              <a:cs typeface="楷体"/>
            </a:endParaRPr>
          </a:p>
        </p:txBody>
      </p:sp>
      <p:sp>
        <p:nvSpPr>
          <p:cNvPr id="90" name="object 90"/>
          <p:cNvSpPr/>
          <p:nvPr/>
        </p:nvSpPr>
        <p:spPr>
          <a:xfrm>
            <a:off x="9339071" y="5690615"/>
            <a:ext cx="2159000" cy="76200"/>
          </a:xfrm>
          <a:custGeom>
            <a:rect l="l" t="t" r="r" b="b"/>
            <a:pathLst>
              <a:path w="2159000" h="76200">
                <a:moveTo>
                  <a:pt x="2082546" y="0"/>
                </a:moveTo>
                <a:lnTo>
                  <a:pt x="2082546" y="76200"/>
                </a:lnTo>
                <a:lnTo>
                  <a:pt x="2146046" y="44450"/>
                </a:lnTo>
                <a:lnTo>
                  <a:pt x="2095246" y="44450"/>
                </a:lnTo>
                <a:lnTo>
                  <a:pt x="2095246" y="31750"/>
                </a:lnTo>
                <a:lnTo>
                  <a:pt x="2146046" y="31750"/>
                </a:lnTo>
                <a:lnTo>
                  <a:pt x="2082546" y="0"/>
                </a:lnTo>
                <a:close/>
              </a:path>
              <a:path w="2159000" h="76200">
                <a:moveTo>
                  <a:pt x="2082546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2082546" y="44450"/>
                </a:lnTo>
                <a:lnTo>
                  <a:pt x="2082546" y="31750"/>
                </a:lnTo>
                <a:close/>
              </a:path>
              <a:path w="2159000" h="76200">
                <a:moveTo>
                  <a:pt x="2146046" y="31750"/>
                </a:moveTo>
                <a:lnTo>
                  <a:pt x="2095246" y="31750"/>
                </a:lnTo>
                <a:lnTo>
                  <a:pt x="2095246" y="44450"/>
                </a:lnTo>
                <a:lnTo>
                  <a:pt x="2146046" y="44450"/>
                </a:lnTo>
                <a:lnTo>
                  <a:pt x="2158746" y="38100"/>
                </a:lnTo>
                <a:lnTo>
                  <a:pt x="2146046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9291828" y="4085844"/>
            <a:ext cx="76200" cy="1642110"/>
          </a:xfrm>
          <a:custGeom>
            <a:rect l="l" t="t" r="r" b="b"/>
            <a:pathLst>
              <a:path w="76200" h="1642110">
                <a:moveTo>
                  <a:pt x="44450" y="63499"/>
                </a:moveTo>
                <a:lnTo>
                  <a:pt x="31750" y="63499"/>
                </a:lnTo>
                <a:lnTo>
                  <a:pt x="31750" y="1642084"/>
                </a:lnTo>
                <a:lnTo>
                  <a:pt x="44450" y="1642084"/>
                </a:lnTo>
                <a:lnTo>
                  <a:pt x="44450" y="63499"/>
                </a:lnTo>
                <a:close/>
              </a:path>
              <a:path w="76200" h="1642110">
                <a:moveTo>
                  <a:pt x="38100" y="0"/>
                </a:moveTo>
                <a:lnTo>
                  <a:pt x="0" y="76199"/>
                </a:lnTo>
                <a:lnTo>
                  <a:pt x="31750" y="76199"/>
                </a:lnTo>
                <a:lnTo>
                  <a:pt x="31750" y="63499"/>
                </a:lnTo>
                <a:lnTo>
                  <a:pt x="69850" y="63499"/>
                </a:lnTo>
                <a:lnTo>
                  <a:pt x="38100" y="0"/>
                </a:lnTo>
                <a:close/>
              </a:path>
              <a:path w="76200" h="1642110">
                <a:moveTo>
                  <a:pt x="69850" y="63499"/>
                </a:moveTo>
                <a:lnTo>
                  <a:pt x="44450" y="63499"/>
                </a:lnTo>
                <a:lnTo>
                  <a:pt x="44450" y="76199"/>
                </a:lnTo>
                <a:lnTo>
                  <a:pt x="76200" y="76199"/>
                </a:lnTo>
                <a:lnTo>
                  <a:pt x="69850" y="6349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 txBox="1"/>
          <p:nvPr/>
        </p:nvSpPr>
        <p:spPr>
          <a:xfrm>
            <a:off x="11286870" y="5748629"/>
            <a:ext cx="38227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楷体"/>
                <a:cs typeface="楷体"/>
              </a:rPr>
              <a:t>数量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8876538" y="4127372"/>
            <a:ext cx="38227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楷体"/>
                <a:cs typeface="楷体"/>
              </a:rPr>
              <a:t>质量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94" name="object 94"/>
          <p:cNvSpPr/>
          <p:nvPr/>
        </p:nvSpPr>
        <p:spPr>
          <a:xfrm>
            <a:off x="9671747" y="4297298"/>
            <a:ext cx="1440815" cy="1315085"/>
          </a:xfrm>
          <a:custGeom>
            <a:rect l="l" t="t" r="r" b="b"/>
            <a:pathLst>
              <a:path w="1440815" h="1315085">
                <a:moveTo>
                  <a:pt x="1440244" y="1314665"/>
                </a:moveTo>
                <a:lnTo>
                  <a:pt x="1383486" y="1302875"/>
                </a:lnTo>
                <a:lnTo>
                  <a:pt x="1327359" y="1289928"/>
                </a:lnTo>
                <a:lnTo>
                  <a:pt x="1271901" y="1275854"/>
                </a:lnTo>
                <a:lnTo>
                  <a:pt x="1217144" y="1260683"/>
                </a:lnTo>
                <a:lnTo>
                  <a:pt x="1163125" y="1244444"/>
                </a:lnTo>
                <a:lnTo>
                  <a:pt x="1109877" y="1227166"/>
                </a:lnTo>
                <a:lnTo>
                  <a:pt x="1057436" y="1208880"/>
                </a:lnTo>
                <a:lnTo>
                  <a:pt x="1005836" y="1189614"/>
                </a:lnTo>
                <a:lnTo>
                  <a:pt x="955112" y="1169398"/>
                </a:lnTo>
                <a:lnTo>
                  <a:pt x="905299" y="1148262"/>
                </a:lnTo>
                <a:lnTo>
                  <a:pt x="856431" y="1126235"/>
                </a:lnTo>
                <a:lnTo>
                  <a:pt x="808544" y="1103347"/>
                </a:lnTo>
                <a:lnTo>
                  <a:pt x="761672" y="1079627"/>
                </a:lnTo>
                <a:lnTo>
                  <a:pt x="715850" y="1055105"/>
                </a:lnTo>
                <a:lnTo>
                  <a:pt x="671112" y="1029810"/>
                </a:lnTo>
                <a:lnTo>
                  <a:pt x="627494" y="1003772"/>
                </a:lnTo>
                <a:lnTo>
                  <a:pt x="585030" y="977021"/>
                </a:lnTo>
                <a:lnTo>
                  <a:pt x="543755" y="949585"/>
                </a:lnTo>
                <a:lnTo>
                  <a:pt x="503704" y="921495"/>
                </a:lnTo>
                <a:lnTo>
                  <a:pt x="464911" y="892779"/>
                </a:lnTo>
                <a:lnTo>
                  <a:pt x="427411" y="863468"/>
                </a:lnTo>
                <a:lnTo>
                  <a:pt x="391240" y="833591"/>
                </a:lnTo>
                <a:lnTo>
                  <a:pt x="356432" y="803177"/>
                </a:lnTo>
                <a:lnTo>
                  <a:pt x="323021" y="772257"/>
                </a:lnTo>
                <a:lnTo>
                  <a:pt x="291042" y="740859"/>
                </a:lnTo>
                <a:lnTo>
                  <a:pt x="260530" y="709012"/>
                </a:lnTo>
                <a:lnTo>
                  <a:pt x="231521" y="676748"/>
                </a:lnTo>
                <a:lnTo>
                  <a:pt x="204048" y="644094"/>
                </a:lnTo>
                <a:lnTo>
                  <a:pt x="178147" y="611082"/>
                </a:lnTo>
                <a:lnTo>
                  <a:pt x="153851" y="577739"/>
                </a:lnTo>
                <a:lnTo>
                  <a:pt x="131197" y="544096"/>
                </a:lnTo>
                <a:lnTo>
                  <a:pt x="110219" y="510182"/>
                </a:lnTo>
                <a:lnTo>
                  <a:pt x="90951" y="476027"/>
                </a:lnTo>
                <a:lnTo>
                  <a:pt x="73428" y="441660"/>
                </a:lnTo>
                <a:lnTo>
                  <a:pt x="43758" y="372408"/>
                </a:lnTo>
                <a:lnTo>
                  <a:pt x="21486" y="302664"/>
                </a:lnTo>
                <a:lnTo>
                  <a:pt x="6890" y="232663"/>
                </a:lnTo>
                <a:lnTo>
                  <a:pt x="250" y="162642"/>
                </a:lnTo>
                <a:lnTo>
                  <a:pt x="0" y="127698"/>
                </a:lnTo>
                <a:lnTo>
                  <a:pt x="1842" y="92837"/>
                </a:lnTo>
                <a:lnTo>
                  <a:pt x="4341" y="69294"/>
                </a:lnTo>
                <a:lnTo>
                  <a:pt x="7827" y="45942"/>
                </a:lnTo>
                <a:lnTo>
                  <a:pt x="12290" y="22828"/>
                </a:lnTo>
                <a:lnTo>
                  <a:pt x="17717" y="0"/>
                </a:lnTo>
              </a:path>
            </a:pathLst>
          </a:custGeom>
          <a:ln w="9525">
            <a:solidFill>
              <a:srgbClr val="497DB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9782809" y="4598796"/>
            <a:ext cx="1189355" cy="802640"/>
          </a:xfrm>
          <a:custGeom>
            <a:rect l="l" t="t" r="r" b="b"/>
            <a:pathLst>
              <a:path w="1189354" h="802639">
                <a:moveTo>
                  <a:pt x="1189101" y="0"/>
                </a:moveTo>
                <a:lnTo>
                  <a:pt x="1175295" y="49099"/>
                </a:lnTo>
                <a:lnTo>
                  <a:pt x="1159544" y="97112"/>
                </a:lnTo>
                <a:lnTo>
                  <a:pt x="1141916" y="143991"/>
                </a:lnTo>
                <a:lnTo>
                  <a:pt x="1122477" y="189686"/>
                </a:lnTo>
                <a:lnTo>
                  <a:pt x="1101296" y="234147"/>
                </a:lnTo>
                <a:lnTo>
                  <a:pt x="1078440" y="277325"/>
                </a:lnTo>
                <a:lnTo>
                  <a:pt x="1053976" y="319170"/>
                </a:lnTo>
                <a:lnTo>
                  <a:pt x="1027971" y="359634"/>
                </a:lnTo>
                <a:lnTo>
                  <a:pt x="1000493" y="398665"/>
                </a:lnTo>
                <a:lnTo>
                  <a:pt x="971609" y="436216"/>
                </a:lnTo>
                <a:lnTo>
                  <a:pt x="941387" y="472236"/>
                </a:lnTo>
                <a:lnTo>
                  <a:pt x="909894" y="506677"/>
                </a:lnTo>
                <a:lnTo>
                  <a:pt x="877197" y="539488"/>
                </a:lnTo>
                <a:lnTo>
                  <a:pt x="843363" y="570620"/>
                </a:lnTo>
                <a:lnTo>
                  <a:pt x="808461" y="600023"/>
                </a:lnTo>
                <a:lnTo>
                  <a:pt x="772556" y="627649"/>
                </a:lnTo>
                <a:lnTo>
                  <a:pt x="735718" y="653448"/>
                </a:lnTo>
                <a:lnTo>
                  <a:pt x="698013" y="677370"/>
                </a:lnTo>
                <a:lnTo>
                  <a:pt x="659508" y="699366"/>
                </a:lnTo>
                <a:lnTo>
                  <a:pt x="620271" y="719386"/>
                </a:lnTo>
                <a:lnTo>
                  <a:pt x="580369" y="737381"/>
                </a:lnTo>
                <a:lnTo>
                  <a:pt x="539870" y="753302"/>
                </a:lnTo>
                <a:lnTo>
                  <a:pt x="498840" y="767099"/>
                </a:lnTo>
                <a:lnTo>
                  <a:pt x="457348" y="778722"/>
                </a:lnTo>
                <a:lnTo>
                  <a:pt x="415461" y="788122"/>
                </a:lnTo>
                <a:lnTo>
                  <a:pt x="373246" y="795250"/>
                </a:lnTo>
                <a:lnTo>
                  <a:pt x="330770" y="800056"/>
                </a:lnTo>
                <a:lnTo>
                  <a:pt x="288101" y="802490"/>
                </a:lnTo>
                <a:lnTo>
                  <a:pt x="245306" y="802504"/>
                </a:lnTo>
                <a:lnTo>
                  <a:pt x="202452" y="800048"/>
                </a:lnTo>
                <a:lnTo>
                  <a:pt x="159608" y="795072"/>
                </a:lnTo>
                <a:lnTo>
                  <a:pt x="116840" y="787526"/>
                </a:lnTo>
                <a:lnTo>
                  <a:pt x="57610" y="772604"/>
                </a:lnTo>
                <a:lnTo>
                  <a:pt x="28596" y="763273"/>
                </a:lnTo>
                <a:lnTo>
                  <a:pt x="0" y="752728"/>
                </a:lnTo>
              </a:path>
            </a:pathLst>
          </a:custGeom>
          <a:ln w="9525">
            <a:solidFill>
              <a:srgbClr val="497DB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10355580" y="5282184"/>
            <a:ext cx="82296" cy="94487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 txBox="1"/>
          <p:nvPr/>
        </p:nvSpPr>
        <p:spPr>
          <a:xfrm>
            <a:off x="9976866" y="5333746"/>
            <a:ext cx="725170" cy="407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2870" algn="ctr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7E7E7E"/>
                </a:solidFill>
                <a:latin typeface="楷体"/>
                <a:cs typeface="楷体"/>
              </a:rPr>
              <a:t>A</a:t>
            </a:r>
            <a:endParaRPr sz="1400">
              <a:latin typeface="楷体"/>
              <a:cs typeface="楷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100">
                <a:solidFill>
                  <a:srgbClr val="7E7E7E"/>
                </a:solidFill>
                <a:latin typeface="楷体"/>
                <a:cs typeface="楷体"/>
              </a:rPr>
              <a:t>代表：</a:t>
            </a:r>
            <a:r>
              <a:rPr sz="1100" spc="-15">
                <a:solidFill>
                  <a:srgbClr val="7E7E7E"/>
                </a:solidFill>
                <a:latin typeface="楷体"/>
                <a:cs typeface="楷体"/>
              </a:rPr>
              <a:t>抖</a:t>
            </a:r>
            <a:r>
              <a:rPr sz="1100">
                <a:solidFill>
                  <a:srgbClr val="7E7E7E"/>
                </a:solidFill>
                <a:latin typeface="楷体"/>
                <a:cs typeface="楷体"/>
              </a:rPr>
              <a:t>音</a:t>
            </a:r>
            <a:endParaRPr sz="1100">
              <a:latin typeface="楷体"/>
              <a:cs typeface="楷体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10838433" y="4935473"/>
            <a:ext cx="101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0000"/>
                </a:solidFill>
                <a:latin typeface="楷体"/>
                <a:cs typeface="楷体"/>
              </a:rPr>
              <a:t>B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99" name="object 99"/>
          <p:cNvSpPr/>
          <p:nvPr/>
        </p:nvSpPr>
        <p:spPr>
          <a:xfrm>
            <a:off x="10388981" y="5030723"/>
            <a:ext cx="181101" cy="202945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 txBox="1"/>
          <p:nvPr/>
        </p:nvSpPr>
        <p:spPr>
          <a:xfrm>
            <a:off x="10201147" y="4839080"/>
            <a:ext cx="2057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5">
                <a:latin typeface="楷体"/>
                <a:cs typeface="楷体"/>
              </a:rPr>
              <a:t>AI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9380346" y="5156657"/>
            <a:ext cx="63500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006FC0"/>
                </a:solidFill>
                <a:latin typeface="楷体"/>
                <a:cs typeface="楷体"/>
              </a:rPr>
              <a:t>需求曲线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102" name="object 102"/>
          <p:cNvSpPr/>
          <p:nvPr/>
        </p:nvSpPr>
        <p:spPr>
          <a:xfrm>
            <a:off x="10174285" y="4095750"/>
            <a:ext cx="1440815" cy="1315085"/>
          </a:xfrm>
          <a:custGeom>
            <a:rect l="l" t="t" r="r" b="b"/>
            <a:pathLst>
              <a:path w="1440815" h="1315085">
                <a:moveTo>
                  <a:pt x="1440244" y="1314704"/>
                </a:moveTo>
                <a:lnTo>
                  <a:pt x="1383477" y="1302919"/>
                </a:lnTo>
                <a:lnTo>
                  <a:pt x="1327344" y="1289977"/>
                </a:lnTo>
                <a:lnTo>
                  <a:pt x="1271878" y="1275908"/>
                </a:lnTo>
                <a:lnTo>
                  <a:pt x="1217116" y="1260740"/>
                </a:lnTo>
                <a:lnTo>
                  <a:pt x="1163091" y="1244504"/>
                </a:lnTo>
                <a:lnTo>
                  <a:pt x="1109839" y="1227230"/>
                </a:lnTo>
                <a:lnTo>
                  <a:pt x="1057393" y="1208945"/>
                </a:lnTo>
                <a:lnTo>
                  <a:pt x="1005790" y="1189681"/>
                </a:lnTo>
                <a:lnTo>
                  <a:pt x="955063" y="1169467"/>
                </a:lnTo>
                <a:lnTo>
                  <a:pt x="905247" y="1148331"/>
                </a:lnTo>
                <a:lnTo>
                  <a:pt x="856378" y="1126305"/>
                </a:lnTo>
                <a:lnTo>
                  <a:pt x="808489" y="1103417"/>
                </a:lnTo>
                <a:lnTo>
                  <a:pt x="761616" y="1079697"/>
                </a:lnTo>
                <a:lnTo>
                  <a:pt x="715793" y="1055174"/>
                </a:lnTo>
                <a:lnTo>
                  <a:pt x="671056" y="1029878"/>
                </a:lnTo>
                <a:lnTo>
                  <a:pt x="627438" y="1003838"/>
                </a:lnTo>
                <a:lnTo>
                  <a:pt x="584975" y="977085"/>
                </a:lnTo>
                <a:lnTo>
                  <a:pt x="543701" y="949647"/>
                </a:lnTo>
                <a:lnTo>
                  <a:pt x="503651" y="921555"/>
                </a:lnTo>
                <a:lnTo>
                  <a:pt x="464860" y="892837"/>
                </a:lnTo>
                <a:lnTo>
                  <a:pt x="427362" y="863523"/>
                </a:lnTo>
                <a:lnTo>
                  <a:pt x="391193" y="833643"/>
                </a:lnTo>
                <a:lnTo>
                  <a:pt x="356386" y="803227"/>
                </a:lnTo>
                <a:lnTo>
                  <a:pt x="322978" y="772303"/>
                </a:lnTo>
                <a:lnTo>
                  <a:pt x="291002" y="740902"/>
                </a:lnTo>
                <a:lnTo>
                  <a:pt x="260493" y="709053"/>
                </a:lnTo>
                <a:lnTo>
                  <a:pt x="231486" y="676785"/>
                </a:lnTo>
                <a:lnTo>
                  <a:pt x="204016" y="644128"/>
                </a:lnTo>
                <a:lnTo>
                  <a:pt x="178118" y="611112"/>
                </a:lnTo>
                <a:lnTo>
                  <a:pt x="153825" y="577766"/>
                </a:lnTo>
                <a:lnTo>
                  <a:pt x="131174" y="544120"/>
                </a:lnTo>
                <a:lnTo>
                  <a:pt x="110198" y="510203"/>
                </a:lnTo>
                <a:lnTo>
                  <a:pt x="90933" y="476045"/>
                </a:lnTo>
                <a:lnTo>
                  <a:pt x="73413" y="441675"/>
                </a:lnTo>
                <a:lnTo>
                  <a:pt x="43747" y="372419"/>
                </a:lnTo>
                <a:lnTo>
                  <a:pt x="21480" y="302670"/>
                </a:lnTo>
                <a:lnTo>
                  <a:pt x="6888" y="232666"/>
                </a:lnTo>
                <a:lnTo>
                  <a:pt x="249" y="162643"/>
                </a:lnTo>
                <a:lnTo>
                  <a:pt x="0" y="127698"/>
                </a:lnTo>
                <a:lnTo>
                  <a:pt x="1842" y="92837"/>
                </a:lnTo>
                <a:lnTo>
                  <a:pt x="4267" y="69312"/>
                </a:lnTo>
                <a:lnTo>
                  <a:pt x="7716" y="45989"/>
                </a:lnTo>
                <a:lnTo>
                  <a:pt x="12165" y="22881"/>
                </a:lnTo>
                <a:lnTo>
                  <a:pt x="17590" y="0"/>
                </a:lnTo>
              </a:path>
            </a:pathLst>
          </a:custGeom>
          <a:ln w="9525">
            <a:solidFill>
              <a:srgbClr val="497DB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/>
          <p:nvPr/>
        </p:nvSpPr>
        <p:spPr>
          <a:xfrm>
            <a:off x="10677143" y="5012435"/>
            <a:ext cx="82296" cy="92963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 txBox="1"/>
          <p:nvPr/>
        </p:nvSpPr>
        <p:spPr>
          <a:xfrm>
            <a:off x="9329673" y="3485134"/>
            <a:ext cx="2072639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10">
                <a:latin typeface="楷体"/>
                <a:cs typeface="楷体"/>
              </a:rPr>
              <a:t>AI</a:t>
            </a:r>
            <a:r>
              <a:rPr sz="1400" b="1" spc="-5">
                <a:latin typeface="楷体"/>
                <a:cs typeface="楷体"/>
              </a:rPr>
              <a:t>驱动</a:t>
            </a:r>
            <a:r>
              <a:rPr sz="1400" b="1" spc="-15">
                <a:latin typeface="楷体"/>
                <a:cs typeface="楷体"/>
              </a:rPr>
              <a:t>UGC</a:t>
            </a:r>
            <a:r>
              <a:rPr sz="1400" b="1" spc="-5">
                <a:latin typeface="楷体"/>
                <a:cs typeface="楷体"/>
              </a:rPr>
              <a:t>供需均</a:t>
            </a:r>
            <a:r>
              <a:rPr sz="1400" b="1" spc="-20">
                <a:latin typeface="楷体"/>
                <a:cs typeface="楷体"/>
              </a:rPr>
              <a:t>衡</a:t>
            </a:r>
            <a:r>
              <a:rPr sz="1400" b="1" spc="-5">
                <a:latin typeface="楷体"/>
                <a:cs typeface="楷体"/>
              </a:rPr>
              <a:t>点变化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11251438" y="5117033"/>
            <a:ext cx="63500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006FC0"/>
                </a:solidFill>
                <a:latin typeface="楷体"/>
                <a:cs typeface="楷体"/>
              </a:rPr>
              <a:t>供给曲线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11726671" y="6657238"/>
            <a:ext cx="9588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Times New Roman"/>
                <a:cs typeface="Times New Roman"/>
              </a:rPr>
              <a:t>6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468172" y="6645656"/>
            <a:ext cx="538416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100" spc="-95">
                <a:latin typeface="楷体"/>
                <a:cs typeface="楷体"/>
              </a:rPr>
              <a:t>资</a:t>
            </a:r>
            <a:r>
              <a:rPr sz="150" spc="-15" baseline="194444">
                <a:solidFill>
                  <a:srgbClr val="FFFFFF"/>
                </a:solidFill>
                <a:latin typeface="Book Antiqua"/>
                <a:cs typeface="Book Antiqua"/>
              </a:rPr>
              <a:t>56</a:t>
            </a:r>
            <a:r>
              <a:rPr sz="1100" spc="-1105">
                <a:latin typeface="楷体"/>
                <a:cs typeface="楷体"/>
              </a:rPr>
              <a:t>料</a:t>
            </a:r>
            <a:r>
              <a:rPr sz="150" spc="-15" baseline="194444">
                <a:solidFill>
                  <a:srgbClr val="FFFFFF"/>
                </a:solidFill>
                <a:latin typeface="Book Antiqua"/>
                <a:cs typeface="Book Antiqua"/>
              </a:rPr>
              <a:t>523876/28022/20231218 </a:t>
            </a:r>
            <a:r>
              <a:rPr sz="150" spc="-22" baseline="194444">
                <a:solidFill>
                  <a:srgbClr val="FFFFFF"/>
                </a:solidFill>
                <a:latin typeface="Book Antiqua"/>
                <a:cs typeface="Book Antiqua"/>
              </a:rPr>
              <a:t>20:15</a:t>
            </a:r>
            <a:r>
              <a:rPr sz="1100">
                <a:latin typeface="楷体"/>
                <a:cs typeface="楷体"/>
              </a:rPr>
              <a:t>来</a:t>
            </a:r>
            <a:r>
              <a:rPr sz="1100" spc="-15">
                <a:latin typeface="楷体"/>
                <a:cs typeface="楷体"/>
              </a:rPr>
              <a:t>源</a:t>
            </a:r>
            <a:r>
              <a:rPr sz="1100">
                <a:latin typeface="楷体"/>
                <a:cs typeface="楷体"/>
              </a:rPr>
              <a:t>：中</a:t>
            </a:r>
            <a:r>
              <a:rPr sz="1100" spc="-15">
                <a:latin typeface="楷体"/>
                <a:cs typeface="楷体"/>
              </a:rPr>
              <a:t>国</a:t>
            </a:r>
            <a:r>
              <a:rPr sz="1100">
                <a:latin typeface="楷体"/>
                <a:cs typeface="楷体"/>
              </a:rPr>
              <a:t>工业</a:t>
            </a:r>
            <a:r>
              <a:rPr sz="1100" spc="-15">
                <a:latin typeface="楷体"/>
                <a:cs typeface="楷体"/>
              </a:rPr>
              <a:t>和信</a:t>
            </a:r>
            <a:r>
              <a:rPr sz="1100">
                <a:latin typeface="楷体"/>
                <a:cs typeface="楷体"/>
              </a:rPr>
              <a:t>息化部</a:t>
            </a:r>
            <a:r>
              <a:rPr sz="1100" spc="-15">
                <a:latin typeface="楷体"/>
                <a:cs typeface="楷体"/>
              </a:rPr>
              <a:t>，</a:t>
            </a:r>
            <a:r>
              <a:rPr sz="1100">
                <a:latin typeface="楷体"/>
                <a:cs typeface="楷体"/>
              </a:rPr>
              <a:t>中国</a:t>
            </a:r>
            <a:r>
              <a:rPr sz="1100" spc="-15">
                <a:latin typeface="楷体"/>
                <a:cs typeface="楷体"/>
              </a:rPr>
              <a:t>互</a:t>
            </a:r>
            <a:r>
              <a:rPr sz="1100">
                <a:latin typeface="楷体"/>
                <a:cs typeface="楷体"/>
              </a:rPr>
              <a:t>联网</a:t>
            </a:r>
            <a:r>
              <a:rPr sz="1100" spc="-15">
                <a:latin typeface="楷体"/>
                <a:cs typeface="楷体"/>
              </a:rPr>
              <a:t>联络</a:t>
            </a:r>
            <a:r>
              <a:rPr sz="1100">
                <a:latin typeface="楷体"/>
                <a:cs typeface="楷体"/>
              </a:rPr>
              <a:t>中心，</a:t>
            </a:r>
            <a:r>
              <a:rPr sz="1100" spc="-15">
                <a:latin typeface="楷体"/>
                <a:cs typeface="楷体"/>
              </a:rPr>
              <a:t>量</a:t>
            </a:r>
            <a:r>
              <a:rPr sz="1100">
                <a:latin typeface="楷体"/>
                <a:cs typeface="楷体"/>
              </a:rPr>
              <a:t>子位</a:t>
            </a:r>
            <a:r>
              <a:rPr sz="1100" spc="-15">
                <a:latin typeface="楷体"/>
                <a:cs typeface="楷体"/>
              </a:rPr>
              <a:t>，</a:t>
            </a:r>
            <a:r>
              <a:rPr sz="1100">
                <a:latin typeface="楷体"/>
                <a:cs typeface="楷体"/>
              </a:rPr>
              <a:t>东吴</a:t>
            </a:r>
            <a:r>
              <a:rPr sz="1100" spc="-15">
                <a:latin typeface="楷体"/>
                <a:cs typeface="楷体"/>
              </a:rPr>
              <a:t>证券</a:t>
            </a:r>
            <a:r>
              <a:rPr sz="1100">
                <a:latin typeface="楷体"/>
                <a:cs typeface="楷体"/>
              </a:rPr>
              <a:t>研究所</a:t>
            </a:r>
            <a:r>
              <a:rPr sz="1100" spc="-15">
                <a:latin typeface="楷体"/>
                <a:cs typeface="楷体"/>
              </a:rPr>
              <a:t>绘</a:t>
            </a:r>
            <a:r>
              <a:rPr sz="1100">
                <a:latin typeface="楷体"/>
                <a:cs typeface="楷体"/>
              </a:rPr>
              <a:t>制</a:t>
            </a:r>
            <a:endParaRPr sz="1100">
              <a:latin typeface="楷体"/>
              <a:cs typeface="楷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379976" y="2221992"/>
            <a:ext cx="215265" cy="208915"/>
          </a:xfrm>
          <a:custGeom>
            <a:rect l="l" t="t" r="r" b="b"/>
            <a:pathLst>
              <a:path w="215264" h="208914">
                <a:moveTo>
                  <a:pt x="0" y="208787"/>
                </a:moveTo>
                <a:lnTo>
                  <a:pt x="214884" y="208787"/>
                </a:lnTo>
                <a:lnTo>
                  <a:pt x="214884" y="0"/>
                </a:lnTo>
                <a:lnTo>
                  <a:pt x="0" y="0"/>
                </a:lnTo>
                <a:lnTo>
                  <a:pt x="0" y="208787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346438" y="2535584"/>
            <a:ext cx="4594896" cy="9671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380738" y="2562605"/>
            <a:ext cx="4537075" cy="7620"/>
          </a:xfrm>
          <a:custGeom>
            <a:rect l="l" t="t" r="r" b="b"/>
            <a:pathLst>
              <a:path w="4537075" h="7619">
                <a:moveTo>
                  <a:pt x="0" y="0"/>
                </a:moveTo>
                <a:lnTo>
                  <a:pt x="4536947" y="7620"/>
                </a:lnTo>
              </a:path>
            </a:pathLst>
          </a:custGeom>
          <a:ln w="25400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93268" y="220726"/>
            <a:ext cx="6381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楷体"/>
                <a:cs typeface="楷体"/>
              </a:rPr>
              <a:t>目录</a:t>
            </a:r>
            <a:endParaRPr sz="2400">
              <a:latin typeface="楷体"/>
              <a:cs typeface="楷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359021" y="2167508"/>
            <a:ext cx="6504305" cy="24980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57834">
              <a:lnSpc>
                <a:spcPct val="100000"/>
              </a:lnSpc>
              <a:spcBef>
                <a:spcPts val="105"/>
              </a:spcBef>
            </a:pPr>
            <a:r>
              <a:rPr sz="2000" b="1" spc="-10">
                <a:latin typeface="楷体"/>
                <a:cs typeface="楷体"/>
              </a:rPr>
              <a:t>2</a:t>
            </a:r>
            <a:r>
              <a:rPr sz="2000" b="1" spc="10">
                <a:latin typeface="楷体"/>
                <a:cs typeface="楷体"/>
              </a:rPr>
              <a:t> </a:t>
            </a:r>
            <a:r>
              <a:rPr sz="2000" b="1" spc="5">
                <a:latin typeface="楷体"/>
                <a:cs typeface="楷体"/>
              </a:rPr>
              <a:t>多模态</a:t>
            </a:r>
            <a:r>
              <a:rPr sz="2000" b="1" spc="-5">
                <a:latin typeface="楷体"/>
                <a:cs typeface="楷体"/>
              </a:rPr>
              <a:t>模型</a:t>
            </a:r>
            <a:r>
              <a:rPr sz="2000" b="1" spc="5">
                <a:latin typeface="楷体"/>
                <a:cs typeface="楷体"/>
              </a:rPr>
              <a:t>的技术脉</a:t>
            </a:r>
            <a:r>
              <a:rPr sz="2000" b="1" spc="-5">
                <a:latin typeface="楷体"/>
                <a:cs typeface="楷体"/>
              </a:rPr>
              <a:t>络与</a:t>
            </a:r>
            <a:r>
              <a:rPr sz="2000" b="1" spc="5">
                <a:latin typeface="楷体"/>
                <a:cs typeface="楷体"/>
              </a:rPr>
              <a:t>前进方</a:t>
            </a:r>
            <a:r>
              <a:rPr sz="2000" b="1" spc="-5">
                <a:latin typeface="楷体"/>
                <a:cs typeface="楷体"/>
              </a:rPr>
              <a:t>向</a:t>
            </a:r>
            <a:endParaRPr sz="2000">
              <a:latin typeface="楷体"/>
              <a:cs typeface="楷体"/>
            </a:endParaRPr>
          </a:p>
          <a:p>
            <a:pPr>
              <a:lnSpc>
                <a:spcPct val="100000"/>
              </a:lnSpc>
            </a:pPr>
            <a:endParaRPr sz="2000">
              <a:latin typeface="楷体"/>
              <a:cs typeface="楷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900">
              <a:latin typeface="楷体"/>
              <a:cs typeface="楷体"/>
            </a:endParaRPr>
          </a:p>
          <a:p>
            <a:pPr marL="520065" lvl="1" indent="-508000">
              <a:lnSpc>
                <a:spcPct val="100000"/>
              </a:lnSpc>
              <a:buAutoNum type="arabicPeriod"/>
              <a:tabLst>
                <a:tab pos="520700"/>
              </a:tabLst>
            </a:pPr>
            <a:r>
              <a:rPr sz="2000" spc="5">
                <a:latin typeface="楷体"/>
                <a:cs typeface="楷体"/>
              </a:rPr>
              <a:t>视觉</a:t>
            </a:r>
            <a:r>
              <a:rPr sz="2000" spc="-5">
                <a:latin typeface="楷体"/>
                <a:cs typeface="楷体"/>
              </a:rPr>
              <a:t>模</a:t>
            </a:r>
            <a:r>
              <a:rPr sz="2000" spc="-10">
                <a:latin typeface="楷体"/>
                <a:cs typeface="楷体"/>
              </a:rPr>
              <a:t>型</a:t>
            </a:r>
            <a:r>
              <a:rPr sz="2000" spc="5">
                <a:latin typeface="楷体"/>
                <a:cs typeface="楷体"/>
              </a:rPr>
              <a:t>：数</a:t>
            </a:r>
            <a:r>
              <a:rPr sz="2000" spc="-5">
                <a:latin typeface="楷体"/>
                <a:cs typeface="楷体"/>
              </a:rPr>
              <a:t>据</a:t>
            </a:r>
            <a:r>
              <a:rPr sz="2000" spc="-10">
                <a:latin typeface="楷体"/>
                <a:cs typeface="楷体"/>
              </a:rPr>
              <a:t>与</a:t>
            </a:r>
            <a:r>
              <a:rPr sz="2000" spc="5">
                <a:latin typeface="楷体"/>
                <a:cs typeface="楷体"/>
              </a:rPr>
              <a:t>算</a:t>
            </a:r>
            <a:r>
              <a:rPr sz="2000" spc="-15">
                <a:latin typeface="楷体"/>
                <a:cs typeface="楷体"/>
              </a:rPr>
              <a:t>法</a:t>
            </a:r>
            <a:r>
              <a:rPr sz="2000" spc="5">
                <a:latin typeface="楷体"/>
                <a:cs typeface="楷体"/>
              </a:rPr>
              <a:t>同步</a:t>
            </a:r>
            <a:r>
              <a:rPr sz="2000" spc="-5">
                <a:latin typeface="楷体"/>
                <a:cs typeface="楷体"/>
              </a:rPr>
              <a:t>发</a:t>
            </a:r>
            <a:r>
              <a:rPr sz="2000" spc="-10">
                <a:latin typeface="楷体"/>
                <a:cs typeface="楷体"/>
              </a:rPr>
              <a:t>展</a:t>
            </a:r>
            <a:r>
              <a:rPr sz="2000" spc="5">
                <a:latin typeface="楷体"/>
                <a:cs typeface="楷体"/>
              </a:rPr>
              <a:t>，</a:t>
            </a:r>
            <a:r>
              <a:rPr sz="2000" spc="-15">
                <a:latin typeface="楷体"/>
                <a:cs typeface="楷体"/>
              </a:rPr>
              <a:t>图</a:t>
            </a:r>
            <a:r>
              <a:rPr sz="2000" spc="5">
                <a:latin typeface="楷体"/>
                <a:cs typeface="楷体"/>
              </a:rPr>
              <a:t>像生</a:t>
            </a:r>
            <a:r>
              <a:rPr sz="2000" spc="-5">
                <a:latin typeface="楷体"/>
                <a:cs typeface="楷体"/>
              </a:rPr>
              <a:t>成</a:t>
            </a:r>
            <a:r>
              <a:rPr sz="2000" spc="-10">
                <a:latin typeface="楷体"/>
                <a:cs typeface="楷体"/>
              </a:rPr>
              <a:t>引</a:t>
            </a:r>
            <a:r>
              <a:rPr sz="2000" spc="5">
                <a:latin typeface="楷体"/>
                <a:cs typeface="楷体"/>
              </a:rPr>
              <a:t>领</a:t>
            </a:r>
            <a:r>
              <a:rPr sz="2000" spc="-15">
                <a:latin typeface="楷体"/>
                <a:cs typeface="楷体"/>
              </a:rPr>
              <a:t>方</a:t>
            </a:r>
            <a:r>
              <a:rPr sz="2000" spc="5">
                <a:latin typeface="楷体"/>
                <a:cs typeface="楷体"/>
              </a:rPr>
              <a:t>向</a:t>
            </a:r>
            <a:endParaRPr sz="2000">
              <a:latin typeface="楷体"/>
              <a:cs typeface="楷体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AutoNum type="arabicPeriod"/>
            </a:pPr>
            <a:endParaRPr sz="1850">
              <a:latin typeface="楷体"/>
              <a:cs typeface="楷体"/>
            </a:endParaRPr>
          </a:p>
          <a:p>
            <a:pPr marL="520065" lvl="1" indent="-508000">
              <a:lnSpc>
                <a:spcPct val="100000"/>
              </a:lnSpc>
              <a:buAutoNum type="arabicPeriod"/>
              <a:tabLst>
                <a:tab pos="520700"/>
              </a:tabLst>
            </a:pPr>
            <a:r>
              <a:rPr sz="2000">
                <a:latin typeface="楷体"/>
                <a:cs typeface="楷体"/>
              </a:rPr>
              <a:t>听觉模</a:t>
            </a:r>
            <a:r>
              <a:rPr sz="2000" spc="-15">
                <a:latin typeface="楷体"/>
                <a:cs typeface="楷体"/>
              </a:rPr>
              <a:t>型</a:t>
            </a:r>
            <a:r>
              <a:rPr sz="2000">
                <a:latin typeface="楷体"/>
                <a:cs typeface="楷体"/>
              </a:rPr>
              <a:t>：数据</a:t>
            </a:r>
            <a:r>
              <a:rPr sz="2000" spc="-15">
                <a:latin typeface="楷体"/>
                <a:cs typeface="楷体"/>
              </a:rPr>
              <a:t>仍</a:t>
            </a:r>
            <a:r>
              <a:rPr sz="2000">
                <a:latin typeface="楷体"/>
                <a:cs typeface="楷体"/>
              </a:rPr>
              <a:t>有</a:t>
            </a:r>
            <a:r>
              <a:rPr sz="2000" spc="-15">
                <a:latin typeface="楷体"/>
                <a:cs typeface="楷体"/>
              </a:rPr>
              <a:t>缺</a:t>
            </a:r>
            <a:r>
              <a:rPr sz="2000">
                <a:latin typeface="楷体"/>
                <a:cs typeface="楷体"/>
              </a:rPr>
              <a:t>口</a:t>
            </a:r>
            <a:r>
              <a:rPr sz="2000" spc="-5">
                <a:latin typeface="楷体"/>
                <a:cs typeface="楷体"/>
              </a:rPr>
              <a:t>，23</a:t>
            </a:r>
            <a:r>
              <a:rPr sz="2000">
                <a:latin typeface="楷体"/>
                <a:cs typeface="楷体"/>
              </a:rPr>
              <a:t>年以</a:t>
            </a:r>
            <a:r>
              <a:rPr sz="2000" spc="-15">
                <a:latin typeface="楷体"/>
                <a:cs typeface="楷体"/>
              </a:rPr>
              <a:t>来</a:t>
            </a:r>
            <a:r>
              <a:rPr sz="2000">
                <a:latin typeface="楷体"/>
                <a:cs typeface="楷体"/>
              </a:rPr>
              <a:t>技术有</a:t>
            </a:r>
            <a:r>
              <a:rPr sz="2000" spc="-15">
                <a:latin typeface="楷体"/>
                <a:cs typeface="楷体"/>
              </a:rPr>
              <a:t>所</a:t>
            </a:r>
            <a:r>
              <a:rPr sz="2000">
                <a:latin typeface="楷体"/>
                <a:cs typeface="楷体"/>
              </a:rPr>
              <a:t>突破</a:t>
            </a:r>
            <a:endParaRPr sz="2000">
              <a:latin typeface="楷体"/>
              <a:cs typeface="楷体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AutoNum type="arabicPeriod"/>
            </a:pPr>
            <a:endParaRPr sz="1850">
              <a:latin typeface="楷体"/>
              <a:cs typeface="楷体"/>
            </a:endParaRPr>
          </a:p>
          <a:p>
            <a:pPr marL="520065" lvl="1" indent="-508000">
              <a:lnSpc>
                <a:spcPct val="100000"/>
              </a:lnSpc>
              <a:buAutoNum type="arabicPeriod"/>
              <a:tabLst>
                <a:tab pos="520700"/>
              </a:tabLst>
            </a:pPr>
            <a:r>
              <a:rPr sz="2000">
                <a:latin typeface="楷体"/>
                <a:cs typeface="楷体"/>
              </a:rPr>
              <a:t>具身智</a:t>
            </a:r>
            <a:r>
              <a:rPr sz="2000" spc="-15">
                <a:latin typeface="楷体"/>
                <a:cs typeface="楷体"/>
              </a:rPr>
              <a:t>能</a:t>
            </a:r>
            <a:r>
              <a:rPr sz="2000">
                <a:latin typeface="楷体"/>
                <a:cs typeface="楷体"/>
              </a:rPr>
              <a:t>：相对</a:t>
            </a:r>
            <a:r>
              <a:rPr sz="2000" spc="-15">
                <a:latin typeface="楷体"/>
                <a:cs typeface="楷体"/>
              </a:rPr>
              <a:t>远</a:t>
            </a:r>
            <a:r>
              <a:rPr sz="2000">
                <a:latin typeface="楷体"/>
                <a:cs typeface="楷体"/>
              </a:rPr>
              <a:t>期</a:t>
            </a:r>
            <a:r>
              <a:rPr sz="2000" spc="-5">
                <a:latin typeface="楷体"/>
                <a:cs typeface="楷体"/>
              </a:rPr>
              <a:t>，AI+</a:t>
            </a:r>
            <a:r>
              <a:rPr sz="2000">
                <a:latin typeface="楷体"/>
                <a:cs typeface="楷体"/>
              </a:rPr>
              <a:t>机器人</a:t>
            </a:r>
            <a:r>
              <a:rPr sz="2000" spc="-15">
                <a:latin typeface="楷体"/>
                <a:cs typeface="楷体"/>
              </a:rPr>
              <a:t>实</a:t>
            </a:r>
            <a:r>
              <a:rPr sz="2000">
                <a:latin typeface="楷体"/>
                <a:cs typeface="楷体"/>
              </a:rPr>
              <a:t>现与现</a:t>
            </a:r>
            <a:r>
              <a:rPr sz="2000" spc="-15">
                <a:latin typeface="楷体"/>
                <a:cs typeface="楷体"/>
              </a:rPr>
              <a:t>实</a:t>
            </a:r>
            <a:r>
              <a:rPr sz="2000">
                <a:latin typeface="楷体"/>
                <a:cs typeface="楷体"/>
              </a:rPr>
              <a:t>世</a:t>
            </a:r>
            <a:r>
              <a:rPr sz="2000" spc="-15">
                <a:latin typeface="楷体"/>
                <a:cs typeface="楷体"/>
              </a:rPr>
              <a:t>界</a:t>
            </a:r>
            <a:r>
              <a:rPr sz="2000">
                <a:latin typeface="楷体"/>
                <a:cs typeface="楷体"/>
              </a:rPr>
              <a:t>交互</a:t>
            </a:r>
            <a:endParaRPr sz="2000">
              <a:latin typeface="楷体"/>
              <a:cs typeface="楷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22300" y="6731000"/>
            <a:ext cx="1866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56523876/28022/20231218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 20:15</a:t>
            </a:r>
            <a:endParaRPr sz="100">
              <a:latin typeface="Book Antiqua"/>
              <a:cs typeface="Book Antiqu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1497" y="230581"/>
            <a:ext cx="768667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2.1</a:t>
            </a:r>
            <a:r>
              <a:rPr sz="2400" spc="-10"/>
              <a:t> </a:t>
            </a:r>
            <a:r>
              <a:rPr sz="2400" spc="-5"/>
              <a:t>视觉模型：数据与算法同步发展，图像生成引领方向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143560" y="855344"/>
            <a:ext cx="12032615" cy="1892300"/>
          </a:xfrm>
          <a:prstGeom prst="rect">
            <a:avLst/>
          </a:prstGeom>
        </p:spPr>
        <p:txBody>
          <a:bodyPr vert="horz" wrap="square" lIns="0" tIns="565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45"/>
              </a:spcBef>
              <a:tabLst>
                <a:tab pos="342265"/>
              </a:tabLst>
            </a:pPr>
            <a:r>
              <a:rPr sz="1200" spc="590">
                <a:solidFill>
                  <a:srgbClr val="292929"/>
                </a:solidFill>
                <a:latin typeface="Wingdings"/>
                <a:cs typeface="Wingdings"/>
              </a:rPr>
              <a:t>◼</a:t>
            </a:r>
            <a:r>
              <a:rPr sz="1200" spc="590">
                <a:solidFill>
                  <a:srgbClr val="292929"/>
                </a:solidFill>
                <a:latin typeface="Times New Roman"/>
                <a:cs typeface="Times New Roman"/>
              </a:rPr>
              <a:t>	</a:t>
            </a:r>
            <a:r>
              <a:rPr sz="1200" b="1">
                <a:solidFill>
                  <a:srgbClr val="292929"/>
                </a:solidFill>
                <a:latin typeface="Microsoft JhengHei"/>
                <a:cs typeface="Microsoft JhengHei"/>
              </a:rPr>
              <a:t>数据与算法往往同步发展，大型高质量数据集是模型突破重要基</a:t>
            </a:r>
            <a:r>
              <a:rPr sz="1200" b="1" spc="-10">
                <a:solidFill>
                  <a:srgbClr val="292929"/>
                </a:solidFill>
                <a:latin typeface="Microsoft JhengHei"/>
                <a:cs typeface="Microsoft JhengHei"/>
              </a:rPr>
              <a:t>础</a:t>
            </a:r>
            <a:r>
              <a:rPr sz="1200" b="1">
                <a:solidFill>
                  <a:srgbClr val="292929"/>
                </a:solidFill>
                <a:latin typeface="Microsoft JhengHei"/>
                <a:cs typeface="Microsoft JhengHei"/>
              </a:rPr>
              <a:t>，算法突破推动爆款应用出现。</a:t>
            </a:r>
            <a:endParaRPr sz="1200">
              <a:latin typeface="Microsoft JhengHei"/>
              <a:cs typeface="Microsoft JhengHei"/>
            </a:endParaRPr>
          </a:p>
          <a:p>
            <a:pPr marL="342265" marR="251460" indent="-342265">
              <a:lnSpc>
                <a:spcPts val="1380"/>
              </a:lnSpc>
              <a:spcBef>
                <a:spcPts val="445"/>
              </a:spcBef>
              <a:buFont typeface="Arial"/>
              <a:buChar char="•"/>
              <a:tabLst>
                <a:tab pos="342265"/>
                <a:tab pos="342900"/>
              </a:tabLst>
            </a:pP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现阶段多模态数据大多需要先用文本标注而非直接用于训练，相比文本数据集，图文对、视频文字对等数据集获取和标注工作量更大，大型高质量数据集的出现将为领域内 算法突破奠定基础。</a:t>
            </a:r>
            <a:endParaRPr sz="1200">
              <a:latin typeface="宋体"/>
              <a:cs typeface="宋体"/>
            </a:endParaRPr>
          </a:p>
          <a:p>
            <a:pPr marL="342265" indent="-342265">
              <a:lnSpc>
                <a:spcPct val="100000"/>
              </a:lnSpc>
              <a:spcBef>
                <a:spcPts val="254"/>
              </a:spcBef>
              <a:buFont typeface="Arial"/>
              <a:buChar char="•"/>
              <a:tabLst>
                <a:tab pos="342265"/>
                <a:tab pos="342900"/>
              </a:tabLst>
            </a:pP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算法在泛化性（</a:t>
            </a:r>
            <a:r>
              <a:rPr sz="1200" spc="-5">
                <a:solidFill>
                  <a:srgbClr val="292929"/>
                </a:solidFill>
                <a:latin typeface="Times New Roman"/>
                <a:cs typeface="Times New Roman"/>
              </a:rPr>
              <a:t>21</a:t>
            </a: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年</a:t>
            </a:r>
            <a:r>
              <a:rPr sz="1200" spc="-5">
                <a:solidFill>
                  <a:srgbClr val="292929"/>
                </a:solidFill>
                <a:latin typeface="Times New Roman"/>
                <a:cs typeface="Times New Roman"/>
              </a:rPr>
              <a:t>CLIP</a:t>
            </a: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，似</a:t>
            </a:r>
            <a:r>
              <a:rPr sz="1200" spc="-5">
                <a:solidFill>
                  <a:srgbClr val="292929"/>
                </a:solidFill>
                <a:latin typeface="Times New Roman"/>
                <a:cs typeface="Times New Roman"/>
              </a:rPr>
              <a:t>GPT3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时</a:t>
            </a: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刻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）</a:t>
            </a:r>
            <a:r>
              <a:rPr sz="1200" spc="5">
                <a:solidFill>
                  <a:srgbClr val="292929"/>
                </a:solidFill>
                <a:latin typeface="宋体"/>
                <a:cs typeface="宋体"/>
              </a:rPr>
              <a:t>、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可</a:t>
            </a: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提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示</a:t>
            </a: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性（</a:t>
            </a:r>
            <a:r>
              <a:rPr sz="1200" spc="-5">
                <a:solidFill>
                  <a:srgbClr val="292929"/>
                </a:solidFill>
                <a:latin typeface="Times New Roman"/>
                <a:cs typeface="Times New Roman"/>
              </a:rPr>
              <a:t>22</a:t>
            </a: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年</a:t>
            </a:r>
            <a:r>
              <a:rPr sz="1200" spc="-5">
                <a:solidFill>
                  <a:srgbClr val="292929"/>
                </a:solidFill>
                <a:latin typeface="Times New Roman"/>
                <a:cs typeface="Times New Roman"/>
              </a:rPr>
              <a:t>Flamingo</a:t>
            </a: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，</a:t>
            </a:r>
            <a:r>
              <a:rPr sz="1200" spc="5">
                <a:solidFill>
                  <a:srgbClr val="292929"/>
                </a:solidFill>
                <a:latin typeface="宋体"/>
                <a:cs typeface="宋体"/>
              </a:rPr>
              <a:t>似</a:t>
            </a:r>
            <a:r>
              <a:rPr sz="1200" spc="-5">
                <a:solidFill>
                  <a:srgbClr val="292929"/>
                </a:solidFill>
                <a:latin typeface="Times New Roman"/>
                <a:cs typeface="Times New Roman"/>
              </a:rPr>
              <a:t>chatgpt</a:t>
            </a: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时刻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）</a:t>
            </a:r>
            <a:r>
              <a:rPr sz="1200" spc="-240">
                <a:solidFill>
                  <a:srgbClr val="292929"/>
                </a:solidFill>
                <a:latin typeface="宋体"/>
                <a:cs typeface="宋体"/>
              </a:rPr>
              <a:t> </a:t>
            </a:r>
            <a:r>
              <a:rPr sz="1200" spc="5">
                <a:solidFill>
                  <a:srgbClr val="292929"/>
                </a:solidFill>
                <a:latin typeface="宋体"/>
                <a:cs typeface="宋体"/>
              </a:rPr>
              <a:t>、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生</a:t>
            </a: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成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质</a:t>
            </a: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量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和</a:t>
            </a: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稳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定</a:t>
            </a: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性（</a:t>
            </a:r>
            <a:r>
              <a:rPr sz="1200" spc="-5">
                <a:solidFill>
                  <a:srgbClr val="292929"/>
                </a:solidFill>
                <a:latin typeface="Times New Roman"/>
                <a:cs typeface="Times New Roman"/>
              </a:rPr>
              <a:t>2021</a:t>
            </a:r>
            <a:r>
              <a:rPr sz="1200" spc="-5">
                <a:solidFill>
                  <a:srgbClr val="292929"/>
                </a:solidFill>
                <a:latin typeface="宋体"/>
                <a:cs typeface="宋体"/>
              </a:rPr>
              <a:t>年扩散算法）等突破将推动技术拐点到来及爆款应用出现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。</a:t>
            </a:r>
            <a:endParaRPr sz="1200">
              <a:latin typeface="宋体"/>
              <a:cs typeface="宋体"/>
            </a:endParaRPr>
          </a:p>
          <a:p>
            <a:pPr marL="342900" marR="196215" indent="-342900">
              <a:lnSpc>
                <a:spcPct val="100000"/>
              </a:lnSpc>
              <a:spcBef>
                <a:spcPts val="290"/>
              </a:spcBef>
              <a:tabLst>
                <a:tab pos="342265"/>
              </a:tabLst>
            </a:pPr>
            <a:r>
              <a:rPr sz="1200" spc="590">
                <a:solidFill>
                  <a:srgbClr val="292929"/>
                </a:solidFill>
                <a:latin typeface="Wingdings"/>
                <a:cs typeface="Wingdings"/>
              </a:rPr>
              <a:t>◼</a:t>
            </a:r>
            <a:r>
              <a:rPr sz="1200" spc="590">
                <a:solidFill>
                  <a:srgbClr val="292929"/>
                </a:solidFill>
                <a:latin typeface="Times New Roman"/>
                <a:cs typeface="Times New Roman"/>
              </a:rPr>
              <a:t>	</a:t>
            </a:r>
            <a:r>
              <a:rPr sz="1200" b="1" spc="-5">
                <a:solidFill>
                  <a:srgbClr val="292929"/>
                </a:solidFill>
                <a:latin typeface="Times New Roman"/>
                <a:cs typeface="Times New Roman"/>
              </a:rPr>
              <a:t>2D</a:t>
            </a:r>
            <a:r>
              <a:rPr sz="1200" b="1" spc="10">
                <a:solidFill>
                  <a:srgbClr val="292929"/>
                </a:solidFill>
                <a:latin typeface="Microsoft JhengHei"/>
                <a:cs typeface="Microsoft JhengHei"/>
              </a:rPr>
              <a:t>图像生</a:t>
            </a:r>
            <a:r>
              <a:rPr sz="1200" b="1">
                <a:solidFill>
                  <a:srgbClr val="292929"/>
                </a:solidFill>
                <a:latin typeface="Microsoft JhengHei"/>
                <a:cs typeface="Microsoft JhengHei"/>
              </a:rPr>
              <a:t>成引领视觉模型前进方向</a:t>
            </a:r>
            <a:r>
              <a:rPr sz="1200" b="1" spc="5">
                <a:solidFill>
                  <a:srgbClr val="292929"/>
                </a:solidFill>
                <a:latin typeface="Microsoft JhengHei"/>
                <a:cs typeface="Microsoft JhengHei"/>
              </a:rPr>
              <a:t>。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由于</a:t>
            </a:r>
            <a:r>
              <a:rPr sz="1200" spc="-5">
                <a:solidFill>
                  <a:srgbClr val="292929"/>
                </a:solidFill>
                <a:latin typeface="Times New Roman"/>
                <a:cs typeface="Times New Roman"/>
              </a:rPr>
              <a:t>2D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图像生成在数据、算法、算力等方面是视觉模型中要求相对较低的领域，因此更容易实现技术突破，更早出现爆款应用（如 </a:t>
            </a:r>
            <a:r>
              <a:rPr sz="1200">
                <a:solidFill>
                  <a:srgbClr val="292929"/>
                </a:solidFill>
                <a:latin typeface="Times New Roman"/>
                <a:cs typeface="Times New Roman"/>
              </a:rPr>
              <a:t>Midjourn</a:t>
            </a:r>
            <a:r>
              <a:rPr sz="1200" spc="-10">
                <a:solidFill>
                  <a:srgbClr val="292929"/>
                </a:solidFill>
                <a:latin typeface="Times New Roman"/>
                <a:cs typeface="Times New Roman"/>
              </a:rPr>
              <a:t>e</a:t>
            </a:r>
            <a:r>
              <a:rPr sz="1200" spc="-35">
                <a:solidFill>
                  <a:srgbClr val="292929"/>
                </a:solidFill>
                <a:latin typeface="Times New Roman"/>
                <a:cs typeface="Times New Roman"/>
              </a:rPr>
              <a:t>y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、</a:t>
            </a:r>
            <a:r>
              <a:rPr sz="1200">
                <a:solidFill>
                  <a:srgbClr val="292929"/>
                </a:solidFill>
                <a:latin typeface="Times New Roman"/>
                <a:cs typeface="Times New Roman"/>
              </a:rPr>
              <a:t>d</a:t>
            </a:r>
            <a:r>
              <a:rPr sz="1200" spc="-5">
                <a:solidFill>
                  <a:srgbClr val="292929"/>
                </a:solidFill>
                <a:latin typeface="Times New Roman"/>
                <a:cs typeface="Times New Roman"/>
              </a:rPr>
              <a:t>a</a:t>
            </a:r>
            <a:r>
              <a:rPr sz="1200">
                <a:solidFill>
                  <a:srgbClr val="292929"/>
                </a:solidFill>
                <a:latin typeface="Times New Roman"/>
                <a:cs typeface="Times New Roman"/>
              </a:rPr>
              <a:t>l</a:t>
            </a:r>
            <a:r>
              <a:rPr sz="1200" spc="15">
                <a:solidFill>
                  <a:srgbClr val="292929"/>
                </a:solidFill>
                <a:latin typeface="Times New Roman"/>
                <a:cs typeface="Times New Roman"/>
              </a:rPr>
              <a:t>l</a:t>
            </a:r>
            <a:r>
              <a:rPr sz="1200" spc="-5">
                <a:solidFill>
                  <a:srgbClr val="292929"/>
                </a:solidFill>
                <a:latin typeface="Times New Roman"/>
                <a:cs typeface="Times New Roman"/>
              </a:rPr>
              <a:t>e</a:t>
            </a:r>
            <a:r>
              <a:rPr sz="1200">
                <a:solidFill>
                  <a:srgbClr val="292929"/>
                </a:solidFill>
                <a:latin typeface="Times New Roman"/>
                <a:cs typeface="Times New Roman"/>
              </a:rPr>
              <a:t>3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），其也为</a:t>
            </a:r>
            <a:r>
              <a:rPr sz="1200" spc="-5">
                <a:solidFill>
                  <a:srgbClr val="292929"/>
                </a:solidFill>
                <a:latin typeface="Times New Roman"/>
                <a:cs typeface="Times New Roman"/>
              </a:rPr>
              <a:t>3</a:t>
            </a:r>
            <a:r>
              <a:rPr sz="1200" spc="-10">
                <a:solidFill>
                  <a:srgbClr val="292929"/>
                </a:solidFill>
                <a:latin typeface="Times New Roman"/>
                <a:cs typeface="Times New Roman"/>
              </a:rPr>
              <a:t>D</a:t>
            </a:r>
            <a:r>
              <a:rPr sz="1200">
                <a:solidFill>
                  <a:srgbClr val="292929"/>
                </a:solidFill>
                <a:latin typeface="宋体"/>
                <a:cs typeface="宋体"/>
              </a:rPr>
              <a:t>资产生成、视频生成等领域提供技术参考。但考虑到后两个方向算法未完全收敛，尚未进入“大炼模型”阶段，距离真正的技术和应用爆发 拐点还需要一定时间。</a:t>
            </a:r>
            <a:endParaRPr sz="1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300">
              <a:latin typeface="宋体"/>
              <a:cs typeface="宋体"/>
            </a:endParaRPr>
          </a:p>
          <a:p>
            <a:pPr marR="808990" algn="ctr">
              <a:lnSpc>
                <a:spcPct val="100000"/>
              </a:lnSpc>
              <a:spcBef>
                <a:spcPts val="5"/>
              </a:spcBef>
            </a:pPr>
            <a:r>
              <a:rPr sz="1400" b="1" spc="-5">
                <a:latin typeface="楷体"/>
                <a:cs typeface="楷体"/>
              </a:rPr>
              <a:t>图：视</a:t>
            </a:r>
            <a:r>
              <a:rPr sz="1400" b="1" spc="-20">
                <a:latin typeface="楷体"/>
                <a:cs typeface="楷体"/>
              </a:rPr>
              <a:t>觉</a:t>
            </a:r>
            <a:r>
              <a:rPr sz="1400" b="1" spc="-5">
                <a:latin typeface="楷体"/>
                <a:cs typeface="楷体"/>
              </a:rPr>
              <a:t>基础</a:t>
            </a:r>
            <a:r>
              <a:rPr sz="1400" b="1" spc="-20">
                <a:latin typeface="楷体"/>
                <a:cs typeface="楷体"/>
              </a:rPr>
              <a:t>模型</a:t>
            </a:r>
            <a:r>
              <a:rPr sz="1400" b="1" spc="-5">
                <a:latin typeface="楷体"/>
                <a:cs typeface="楷体"/>
              </a:rPr>
              <a:t>框架</a:t>
            </a:r>
            <a:endParaRPr sz="1400">
              <a:latin typeface="楷体"/>
              <a:cs typeface="楷体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246938" y="3110357"/>
          <a:ext cx="3204210" cy="29089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3850"/>
                <a:gridCol w="720090"/>
                <a:gridCol w="2140585"/>
              </a:tblGrid>
              <a:tr h="259079">
                <a:tc gridSpan="2">
                  <a:txBody>
                    <a:bodyPr vert="horz" wrap="square"/>
                    <a:lstStyle/>
                    <a:p>
                      <a:pPr marL="17208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100" b="1">
                          <a:latin typeface="Microsoft JhengHei"/>
                          <a:cs typeface="Microsoft JhengHei"/>
                        </a:rPr>
                        <a:t>预训练</a:t>
                      </a:r>
                      <a:r>
                        <a:rPr sz="1100" b="1" spc="-15">
                          <a:latin typeface="Microsoft JhengHei"/>
                          <a:cs typeface="Microsoft JhengHei"/>
                        </a:rPr>
                        <a:t>方</a:t>
                      </a:r>
                      <a:r>
                        <a:rPr sz="1100" b="1">
                          <a:latin typeface="Microsoft JhengHei"/>
                          <a:cs typeface="Microsoft JhengHei"/>
                        </a:rPr>
                        <a:t>法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100" b="1">
                          <a:latin typeface="Microsoft JhengHei"/>
                          <a:cs typeface="Microsoft JhengHei"/>
                        </a:rPr>
                        <a:t>技术路径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6719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90805" marR="83820" algn="just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图 像 骨 干 训 练 方 法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20002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标签监 督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 marR="12065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基于ImageNet、</a:t>
                      </a:r>
                      <a:r>
                        <a:rPr sz="1100" spc="-380">
                          <a:latin typeface="宋体"/>
                          <a:cs typeface="宋体"/>
                        </a:rPr>
                        <a:t> </a:t>
                      </a:r>
                      <a:r>
                        <a:rPr sz="1100">
                          <a:latin typeface="宋体"/>
                          <a:cs typeface="宋体"/>
                        </a:rPr>
                        <a:t>ImageNet21K等 数据集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的</a:t>
                      </a:r>
                      <a:r>
                        <a:rPr sz="1100">
                          <a:latin typeface="宋体"/>
                          <a:cs typeface="宋体"/>
                        </a:rPr>
                        <a:t>监督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9728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L="90805" marR="200025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语言监 督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 marR="84455" indent="31750" algn="just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如</a:t>
                      </a:r>
                      <a:r>
                        <a:rPr sz="1100" b="1" spc="-5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CLIP（2021）</a:t>
                      </a:r>
                      <a:r>
                        <a:rPr sz="1100">
                          <a:latin typeface="宋体"/>
                          <a:cs typeface="宋体"/>
                        </a:rPr>
                        <a:t>、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ALIGN，</a:t>
                      </a:r>
                      <a:r>
                        <a:rPr sz="1100">
                          <a:latin typeface="宋体"/>
                          <a:cs typeface="宋体"/>
                        </a:rPr>
                        <a:t>使用 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对</a:t>
                      </a:r>
                      <a:r>
                        <a:rPr sz="1100">
                          <a:latin typeface="宋体"/>
                          <a:cs typeface="宋体"/>
                        </a:rPr>
                        <a:t>比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损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失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对从</a:t>
                      </a:r>
                      <a:r>
                        <a:rPr sz="1100" spc="-30">
                          <a:latin typeface="宋体"/>
                          <a:cs typeface="宋体"/>
                        </a:rPr>
                        <a:t> 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Web</a:t>
                      </a:r>
                      <a:r>
                        <a:rPr sz="1100" spc="-30">
                          <a:latin typeface="宋体"/>
                          <a:cs typeface="宋体"/>
                        </a:rPr>
                        <a:t> 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抓取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的</a:t>
                      </a:r>
                      <a:r>
                        <a:rPr sz="1100">
                          <a:latin typeface="宋体"/>
                          <a:cs typeface="宋体"/>
                        </a:rPr>
                        <a:t>数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百 </a:t>
                      </a:r>
                      <a:r>
                        <a:rPr sz="1100">
                          <a:latin typeface="宋体"/>
                          <a:cs typeface="宋体"/>
                        </a:rPr>
                        <a:t>万甚至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数</a:t>
                      </a:r>
                      <a:r>
                        <a:rPr sz="1100">
                          <a:latin typeface="宋体"/>
                          <a:cs typeface="宋体"/>
                        </a:rPr>
                        <a:t>十亿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个</a:t>
                      </a:r>
                      <a:r>
                        <a:rPr sz="1100">
                          <a:latin typeface="宋体"/>
                          <a:cs typeface="宋体"/>
                        </a:rPr>
                        <a:t>嘈杂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图像</a:t>
                      </a:r>
                      <a:r>
                        <a:rPr sz="1100">
                          <a:latin typeface="宋体"/>
                          <a:cs typeface="宋体"/>
                        </a:rPr>
                        <a:t>-文本 对进行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预</a:t>
                      </a:r>
                      <a:r>
                        <a:rPr sz="1100">
                          <a:latin typeface="宋体"/>
                          <a:cs typeface="宋体"/>
                        </a:rPr>
                        <a:t>训练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，</a:t>
                      </a:r>
                      <a:r>
                        <a:rPr sz="1100">
                          <a:latin typeface="宋体"/>
                          <a:cs typeface="宋体"/>
                        </a:rPr>
                        <a:t>可实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现零</a:t>
                      </a:r>
                      <a:r>
                        <a:rPr sz="1100">
                          <a:latin typeface="宋体"/>
                          <a:cs typeface="宋体"/>
                        </a:rPr>
                        <a:t>样本图 像分类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，</a:t>
                      </a:r>
                      <a:r>
                        <a:rPr sz="1100">
                          <a:latin typeface="宋体"/>
                          <a:cs typeface="宋体"/>
                        </a:rPr>
                        <a:t>并使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传</a:t>
                      </a:r>
                      <a:r>
                        <a:rPr sz="1100">
                          <a:latin typeface="宋体"/>
                          <a:cs typeface="宋体"/>
                        </a:rPr>
                        <a:t>统CV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模型</a:t>
                      </a:r>
                      <a:r>
                        <a:rPr sz="1100">
                          <a:latin typeface="宋体"/>
                          <a:cs typeface="宋体"/>
                        </a:rPr>
                        <a:t>能够执 行开放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词</a:t>
                      </a:r>
                      <a:r>
                        <a:rPr sz="1100">
                          <a:latin typeface="宋体"/>
                          <a:cs typeface="宋体"/>
                        </a:rPr>
                        <a:t>汇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 </a:t>
                      </a:r>
                      <a:r>
                        <a:rPr sz="1100">
                          <a:latin typeface="宋体"/>
                          <a:cs typeface="宋体"/>
                        </a:rPr>
                        <a:t>CV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 </a:t>
                      </a:r>
                      <a:r>
                        <a:rPr sz="1100">
                          <a:latin typeface="宋体"/>
                          <a:cs typeface="宋体"/>
                        </a:rPr>
                        <a:t>任务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671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20002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仅图像 自监督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 marR="8445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从图像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本</a:t>
                      </a:r>
                      <a:r>
                        <a:rPr sz="1100">
                          <a:latin typeface="宋体"/>
                          <a:cs typeface="宋体"/>
                        </a:rPr>
                        <a:t>身挖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掘</a:t>
                      </a:r>
                      <a:r>
                        <a:rPr sz="1100">
                          <a:latin typeface="宋体"/>
                          <a:cs typeface="宋体"/>
                        </a:rPr>
                        <a:t>监督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信号</a:t>
                      </a:r>
                      <a:r>
                        <a:rPr sz="1100">
                          <a:latin typeface="宋体"/>
                          <a:cs typeface="宋体"/>
                        </a:rPr>
                        <a:t>中学习 图像表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示</a:t>
                      </a:r>
                      <a:r>
                        <a:rPr sz="1100">
                          <a:latin typeface="宋体"/>
                          <a:cs typeface="宋体"/>
                        </a:rPr>
                        <a:t>，用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于</a:t>
                      </a:r>
                      <a:r>
                        <a:rPr sz="1100">
                          <a:latin typeface="宋体"/>
                          <a:cs typeface="宋体"/>
                        </a:rPr>
                        <a:t>掩蔽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图像</a:t>
                      </a:r>
                      <a:r>
                        <a:rPr sz="1100">
                          <a:latin typeface="宋体"/>
                          <a:cs typeface="宋体"/>
                        </a:rPr>
                        <a:t>建模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9080">
                <a:tc gridSpan="2"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 spc="5">
                          <a:latin typeface="宋体"/>
                          <a:cs typeface="宋体"/>
                        </a:rPr>
                        <a:t>多</a:t>
                      </a:r>
                      <a:r>
                        <a:rPr sz="1100">
                          <a:latin typeface="宋体"/>
                          <a:cs typeface="宋体"/>
                        </a:rPr>
                        <a:t>模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态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融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合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 spc="-5">
                          <a:latin typeface="宋体"/>
                          <a:cs typeface="宋体"/>
                        </a:rPr>
                        <a:t>CoCa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、</a:t>
                      </a:r>
                      <a:r>
                        <a:rPr sz="1100" b="1" spc="-7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Flamingo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6745">
                <a:tc gridSpan="2">
                  <a:txBody>
                    <a:bodyPr vert="horz" wrap="square"/>
                    <a:lstStyle/>
                    <a:p>
                      <a:pPr marL="90805" marR="10477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区域级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和</a:t>
                      </a:r>
                      <a:r>
                        <a:rPr sz="1100">
                          <a:latin typeface="宋体"/>
                          <a:cs typeface="宋体"/>
                        </a:rPr>
                        <a:t>像素 级图像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理</a:t>
                      </a:r>
                      <a:r>
                        <a:rPr sz="1100">
                          <a:latin typeface="宋体"/>
                          <a:cs typeface="宋体"/>
                        </a:rPr>
                        <a:t>解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98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GLIP</a:t>
                      </a:r>
                      <a:r>
                        <a:rPr sz="1100" spc="-315">
                          <a:latin typeface="宋体"/>
                          <a:cs typeface="宋体"/>
                        </a:rPr>
                        <a:t> </a:t>
                      </a:r>
                      <a:r>
                        <a:rPr sz="1100">
                          <a:latin typeface="宋体"/>
                          <a:cs typeface="宋体"/>
                        </a:rPr>
                        <a:t>、</a:t>
                      </a:r>
                      <a:r>
                        <a:rPr sz="1100" b="1" spc="-28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SAM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1250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3867911" y="4677155"/>
            <a:ext cx="829310" cy="364490"/>
          </a:xfrm>
          <a:custGeom>
            <a:rect l="l" t="t" r="r" b="b"/>
            <a:pathLst>
              <a:path w="829310" h="364489">
                <a:moveTo>
                  <a:pt x="768350" y="0"/>
                </a:moveTo>
                <a:lnTo>
                  <a:pt x="60705" y="0"/>
                </a:lnTo>
                <a:lnTo>
                  <a:pt x="37076" y="4770"/>
                </a:lnTo>
                <a:lnTo>
                  <a:pt x="17780" y="17780"/>
                </a:lnTo>
                <a:lnTo>
                  <a:pt x="4770" y="37076"/>
                </a:lnTo>
                <a:lnTo>
                  <a:pt x="0" y="60706"/>
                </a:lnTo>
                <a:lnTo>
                  <a:pt x="0" y="303530"/>
                </a:lnTo>
                <a:lnTo>
                  <a:pt x="4770" y="327159"/>
                </a:lnTo>
                <a:lnTo>
                  <a:pt x="17780" y="346456"/>
                </a:lnTo>
                <a:lnTo>
                  <a:pt x="37076" y="359465"/>
                </a:lnTo>
                <a:lnTo>
                  <a:pt x="60705" y="364236"/>
                </a:lnTo>
                <a:lnTo>
                  <a:pt x="768350" y="364236"/>
                </a:lnTo>
                <a:lnTo>
                  <a:pt x="791979" y="359465"/>
                </a:lnTo>
                <a:lnTo>
                  <a:pt x="811275" y="346456"/>
                </a:lnTo>
                <a:lnTo>
                  <a:pt x="824285" y="327159"/>
                </a:lnTo>
                <a:lnTo>
                  <a:pt x="829055" y="303530"/>
                </a:lnTo>
                <a:lnTo>
                  <a:pt x="829055" y="60706"/>
                </a:lnTo>
                <a:lnTo>
                  <a:pt x="824285" y="37076"/>
                </a:lnTo>
                <a:lnTo>
                  <a:pt x="811275" y="17780"/>
                </a:lnTo>
                <a:lnTo>
                  <a:pt x="791979" y="4770"/>
                </a:lnTo>
                <a:lnTo>
                  <a:pt x="768350" y="0"/>
                </a:lnTo>
                <a:close/>
              </a:path>
            </a:pathLst>
          </a:custGeom>
          <a:solidFill>
            <a:srgbClr val="E36C0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3964685" y="4760721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视觉编码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577583" y="3293364"/>
            <a:ext cx="862965" cy="410209"/>
          </a:xfrm>
          <a:custGeom>
            <a:rect l="l" t="t" r="r" b="b"/>
            <a:pathLst>
              <a:path w="862965" h="410209">
                <a:moveTo>
                  <a:pt x="794258" y="0"/>
                </a:moveTo>
                <a:lnTo>
                  <a:pt x="68325" y="0"/>
                </a:lnTo>
                <a:lnTo>
                  <a:pt x="41737" y="5371"/>
                </a:lnTo>
                <a:lnTo>
                  <a:pt x="20018" y="20018"/>
                </a:lnTo>
                <a:lnTo>
                  <a:pt x="5371" y="41737"/>
                </a:lnTo>
                <a:lnTo>
                  <a:pt x="0" y="68325"/>
                </a:lnTo>
                <a:lnTo>
                  <a:pt x="0" y="341630"/>
                </a:lnTo>
                <a:lnTo>
                  <a:pt x="5371" y="368218"/>
                </a:lnTo>
                <a:lnTo>
                  <a:pt x="20018" y="389937"/>
                </a:lnTo>
                <a:lnTo>
                  <a:pt x="41737" y="404584"/>
                </a:lnTo>
                <a:lnTo>
                  <a:pt x="68325" y="409956"/>
                </a:lnTo>
                <a:lnTo>
                  <a:pt x="794258" y="409956"/>
                </a:lnTo>
                <a:lnTo>
                  <a:pt x="820846" y="404584"/>
                </a:lnTo>
                <a:lnTo>
                  <a:pt x="842565" y="389937"/>
                </a:lnTo>
                <a:lnTo>
                  <a:pt x="857212" y="368218"/>
                </a:lnTo>
                <a:lnTo>
                  <a:pt x="862584" y="341630"/>
                </a:lnTo>
                <a:lnTo>
                  <a:pt x="862584" y="68325"/>
                </a:lnTo>
                <a:lnTo>
                  <a:pt x="857212" y="41737"/>
                </a:lnTo>
                <a:lnTo>
                  <a:pt x="842565" y="20018"/>
                </a:lnTo>
                <a:lnTo>
                  <a:pt x="820846" y="5371"/>
                </a:lnTo>
                <a:lnTo>
                  <a:pt x="794258" y="0"/>
                </a:lnTo>
                <a:close/>
              </a:path>
            </a:pathLst>
          </a:custGeom>
          <a:solidFill>
            <a:srgbClr val="5F497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6692265" y="3399535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视觉解码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094732" y="3547871"/>
            <a:ext cx="1440180" cy="18161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445" rIns="0" bIns="0" rtlCol="0">
            <a:spAutoFit/>
          </a:bodyPr>
          <a:lstStyle/>
          <a:p>
            <a:pPr marL="110489">
              <a:lnSpc>
                <a:spcPts val="1390"/>
              </a:lnSpc>
              <a:spcBef>
                <a:spcPts val="35"/>
              </a:spcBef>
            </a:pPr>
            <a:r>
              <a:rPr sz="1200" spc="-5">
                <a:latin typeface="宋体"/>
                <a:cs typeface="宋体"/>
              </a:rPr>
              <a:t>Q2：如何视觉生成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686171" y="3342513"/>
            <a:ext cx="787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5">
                <a:latin typeface="Microsoft JhengHei"/>
                <a:cs typeface="Microsoft JhengHei"/>
              </a:rPr>
              <a:t>产</a:t>
            </a:r>
            <a:r>
              <a:rPr sz="1000" b="1" spc="-5">
                <a:latin typeface="Microsoft JhengHei"/>
                <a:cs typeface="Microsoft JhengHei"/>
              </a:rPr>
              <a:t>生视</a:t>
            </a:r>
            <a:r>
              <a:rPr sz="1000" b="1" spc="5">
                <a:latin typeface="Microsoft JhengHei"/>
                <a:cs typeface="Microsoft JhengHei"/>
              </a:rPr>
              <a:t>觉</a:t>
            </a:r>
            <a:r>
              <a:rPr sz="1000" b="1" spc="-5">
                <a:latin typeface="Microsoft JhengHei"/>
                <a:cs typeface="Microsoft JhengHei"/>
              </a:rPr>
              <a:t>数据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02964" y="5356859"/>
            <a:ext cx="2379345" cy="19558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12065" rIns="0" bIns="0" rtlCol="0">
            <a:spAutoFit/>
          </a:bodyPr>
          <a:lstStyle/>
          <a:p>
            <a:pPr marL="91440">
              <a:lnSpc>
                <a:spcPts val="1440"/>
              </a:lnSpc>
              <a:spcBef>
                <a:spcPts val="95"/>
              </a:spcBef>
            </a:pPr>
            <a:r>
              <a:rPr sz="1200">
                <a:latin typeface="宋体"/>
                <a:cs typeface="宋体"/>
              </a:rPr>
              <a:t>Q1：如何学习视觉表示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20997" y="5144515"/>
            <a:ext cx="787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5">
                <a:latin typeface="Microsoft JhengHei"/>
                <a:cs typeface="Microsoft JhengHei"/>
              </a:rPr>
              <a:t>消</a:t>
            </a:r>
            <a:r>
              <a:rPr sz="1000" b="1" spc="-5">
                <a:latin typeface="Microsoft JhengHei"/>
                <a:cs typeface="Microsoft JhengHei"/>
              </a:rPr>
              <a:t>耗视</a:t>
            </a:r>
            <a:r>
              <a:rPr sz="1000" b="1" spc="5">
                <a:latin typeface="Microsoft JhengHei"/>
                <a:cs typeface="Microsoft JhengHei"/>
              </a:rPr>
              <a:t>觉</a:t>
            </a:r>
            <a:r>
              <a:rPr sz="1000" b="1" spc="-5">
                <a:latin typeface="Microsoft JhengHei"/>
                <a:cs typeface="Microsoft JhengHei"/>
              </a:rPr>
              <a:t>数据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994147" y="4521708"/>
            <a:ext cx="2796540" cy="70612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92075">
              <a:lnSpc>
                <a:spcPts val="1380"/>
              </a:lnSpc>
            </a:pPr>
            <a:r>
              <a:rPr sz="1200">
                <a:latin typeface="宋体"/>
                <a:cs typeface="宋体"/>
              </a:rPr>
              <a:t>Q3：在没有</a:t>
            </a:r>
            <a:r>
              <a:rPr sz="1200" spc="-25">
                <a:latin typeface="宋体"/>
                <a:cs typeface="宋体"/>
              </a:rPr>
              <a:t> </a:t>
            </a:r>
            <a:r>
              <a:rPr sz="1200">
                <a:latin typeface="宋体"/>
                <a:cs typeface="宋体"/>
              </a:rPr>
              <a:t>LLM</a:t>
            </a:r>
            <a:r>
              <a:rPr sz="1200" spc="-20">
                <a:latin typeface="宋体"/>
                <a:cs typeface="宋体"/>
              </a:rPr>
              <a:t> </a:t>
            </a:r>
            <a:r>
              <a:rPr sz="1200">
                <a:latin typeface="宋体"/>
                <a:cs typeface="宋体"/>
              </a:rPr>
              <a:t>的情况下，如何将视</a:t>
            </a:r>
            <a:endParaRPr sz="1200">
              <a:latin typeface="宋体"/>
              <a:cs typeface="宋体"/>
            </a:endParaRPr>
          </a:p>
          <a:p>
            <a:pPr marL="92075" marR="106680">
              <a:lnSpc>
                <a:spcPct val="100000"/>
              </a:lnSpc>
            </a:pPr>
            <a:r>
              <a:rPr sz="1200">
                <a:latin typeface="宋体"/>
                <a:cs typeface="宋体"/>
              </a:rPr>
              <a:t>觉模型与灵活、可prompt的界面统一？  Q4： 如 何 训 练 多 模 态 LLM？  </a:t>
            </a:r>
            <a:r>
              <a:rPr sz="1200" spc="-5">
                <a:latin typeface="宋体"/>
                <a:cs typeface="宋体"/>
              </a:rPr>
              <a:t>Q5：如何将LLM与多模态连接？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934967" y="4024884"/>
            <a:ext cx="3439795" cy="309880"/>
          </a:xfrm>
          <a:custGeom>
            <a:rect l="l" t="t" r="r" b="b"/>
            <a:pathLst>
              <a:path w="3439795" h="309879">
                <a:moveTo>
                  <a:pt x="3388106" y="0"/>
                </a:moveTo>
                <a:lnTo>
                  <a:pt x="51562" y="0"/>
                </a:lnTo>
                <a:lnTo>
                  <a:pt x="31503" y="4056"/>
                </a:lnTo>
                <a:lnTo>
                  <a:pt x="15112" y="15113"/>
                </a:lnTo>
                <a:lnTo>
                  <a:pt x="4056" y="31503"/>
                </a:lnTo>
                <a:lnTo>
                  <a:pt x="0" y="51562"/>
                </a:lnTo>
                <a:lnTo>
                  <a:pt x="0" y="257810"/>
                </a:lnTo>
                <a:lnTo>
                  <a:pt x="4056" y="277868"/>
                </a:lnTo>
                <a:lnTo>
                  <a:pt x="15113" y="294259"/>
                </a:lnTo>
                <a:lnTo>
                  <a:pt x="31503" y="305315"/>
                </a:lnTo>
                <a:lnTo>
                  <a:pt x="51562" y="309372"/>
                </a:lnTo>
                <a:lnTo>
                  <a:pt x="3388106" y="309372"/>
                </a:lnTo>
                <a:lnTo>
                  <a:pt x="3408164" y="305315"/>
                </a:lnTo>
                <a:lnTo>
                  <a:pt x="3424554" y="294259"/>
                </a:lnTo>
                <a:lnTo>
                  <a:pt x="3435611" y="277868"/>
                </a:lnTo>
                <a:lnTo>
                  <a:pt x="3439667" y="257810"/>
                </a:lnTo>
                <a:lnTo>
                  <a:pt x="3439667" y="51562"/>
                </a:lnTo>
                <a:lnTo>
                  <a:pt x="3435611" y="31503"/>
                </a:lnTo>
                <a:lnTo>
                  <a:pt x="3424555" y="15113"/>
                </a:lnTo>
                <a:lnTo>
                  <a:pt x="3408164" y="4056"/>
                </a:lnTo>
                <a:lnTo>
                  <a:pt x="3388106" y="0"/>
                </a:lnTo>
                <a:close/>
              </a:path>
            </a:pathLst>
          </a:custGeom>
          <a:solidFill>
            <a:srgbClr val="375F9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4499228" y="3998296"/>
            <a:ext cx="2311400" cy="536575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55"/>
              </a:spcBef>
            </a:pP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用于自然语言理解和生成的大模型</a:t>
            </a:r>
            <a:endParaRPr sz="1200">
              <a:latin typeface="宋体"/>
              <a:cs typeface="宋体"/>
            </a:endParaRPr>
          </a:p>
          <a:p>
            <a:pPr marR="122555" algn="r">
              <a:lnSpc>
                <a:spcPct val="100000"/>
              </a:lnSpc>
              <a:spcBef>
                <a:spcPts val="605"/>
              </a:spcBef>
            </a:pPr>
            <a:r>
              <a:rPr sz="1100" b="1">
                <a:latin typeface="Microsoft JhengHei"/>
                <a:cs typeface="Microsoft JhengHei"/>
              </a:rPr>
              <a:t>通用接口</a:t>
            </a:r>
            <a:endParaRPr sz="11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244340" y="4334255"/>
            <a:ext cx="76200" cy="342900"/>
          </a:xfrm>
          <a:custGeom>
            <a:rect l="l" t="t" r="r" b="b"/>
            <a:pathLst>
              <a:path w="76200" h="342900">
                <a:moveTo>
                  <a:pt x="44450" y="63500"/>
                </a:moveTo>
                <a:lnTo>
                  <a:pt x="31750" y="63500"/>
                </a:lnTo>
                <a:lnTo>
                  <a:pt x="31750" y="342519"/>
                </a:lnTo>
                <a:lnTo>
                  <a:pt x="44450" y="342519"/>
                </a:lnTo>
                <a:lnTo>
                  <a:pt x="44450" y="63500"/>
                </a:lnTo>
                <a:close/>
              </a:path>
              <a:path w="76200" h="342900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342900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6949440" y="3703320"/>
            <a:ext cx="76200" cy="342900"/>
          </a:xfrm>
          <a:custGeom>
            <a:rect l="l" t="t" r="r" b="b"/>
            <a:pathLst>
              <a:path w="76200" h="342900">
                <a:moveTo>
                  <a:pt x="44450" y="63499"/>
                </a:moveTo>
                <a:lnTo>
                  <a:pt x="31750" y="63499"/>
                </a:lnTo>
                <a:lnTo>
                  <a:pt x="31750" y="342518"/>
                </a:lnTo>
                <a:lnTo>
                  <a:pt x="44450" y="342518"/>
                </a:lnTo>
                <a:lnTo>
                  <a:pt x="44450" y="63499"/>
                </a:lnTo>
                <a:close/>
              </a:path>
              <a:path w="76200" h="342900">
                <a:moveTo>
                  <a:pt x="38100" y="0"/>
                </a:moveTo>
                <a:lnTo>
                  <a:pt x="0" y="76199"/>
                </a:lnTo>
                <a:lnTo>
                  <a:pt x="31750" y="76199"/>
                </a:lnTo>
                <a:lnTo>
                  <a:pt x="31750" y="63499"/>
                </a:lnTo>
                <a:lnTo>
                  <a:pt x="69850" y="63499"/>
                </a:lnTo>
                <a:lnTo>
                  <a:pt x="38100" y="0"/>
                </a:lnTo>
                <a:close/>
              </a:path>
              <a:path w="76200" h="342900">
                <a:moveTo>
                  <a:pt x="69850" y="63499"/>
                </a:moveTo>
                <a:lnTo>
                  <a:pt x="44450" y="63499"/>
                </a:lnTo>
                <a:lnTo>
                  <a:pt x="44450" y="76199"/>
                </a:lnTo>
                <a:lnTo>
                  <a:pt x="76200" y="76199"/>
                </a:lnTo>
                <a:lnTo>
                  <a:pt x="69850" y="63499"/>
                </a:lnTo>
                <a:close/>
              </a:path>
            </a:pathLst>
          </a:custGeom>
          <a:solidFill>
            <a:srgbClr val="497D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3473196" y="4572000"/>
            <a:ext cx="283845" cy="574675"/>
          </a:xfrm>
          <a:custGeom>
            <a:rect l="l" t="t" r="r" b="b"/>
            <a:pathLst>
              <a:path w="283845" h="574675">
                <a:moveTo>
                  <a:pt x="141731" y="0"/>
                </a:moveTo>
                <a:lnTo>
                  <a:pt x="0" y="287274"/>
                </a:lnTo>
                <a:lnTo>
                  <a:pt x="141731" y="574548"/>
                </a:lnTo>
                <a:lnTo>
                  <a:pt x="141731" y="430911"/>
                </a:lnTo>
                <a:lnTo>
                  <a:pt x="283463" y="430911"/>
                </a:lnTo>
                <a:lnTo>
                  <a:pt x="283463" y="143637"/>
                </a:lnTo>
                <a:lnTo>
                  <a:pt x="141731" y="143637"/>
                </a:lnTo>
                <a:lnTo>
                  <a:pt x="141731" y="0"/>
                </a:lnTo>
                <a:close/>
              </a:path>
            </a:pathLst>
          </a:custGeom>
          <a:solidFill>
            <a:srgbClr val="F9C090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19" name="object 19"/>
          <p:cNvGraphicFramePr>
            <a:graphicFrameLocks noGrp="1"/>
          </p:cNvGraphicFramePr>
          <p:nvPr/>
        </p:nvGraphicFramePr>
        <p:xfrm>
          <a:off x="7906893" y="2355342"/>
          <a:ext cx="4060190" cy="15519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9015"/>
                <a:gridCol w="3031490"/>
              </a:tblGrid>
              <a:tr h="259080"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100" b="1">
                          <a:latin typeface="Microsoft JhengHei"/>
                          <a:cs typeface="Microsoft JhengHei"/>
                        </a:rPr>
                        <a:t>领域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100" b="1">
                          <a:latin typeface="Microsoft JhengHei"/>
                          <a:cs typeface="Microsoft JhengHei"/>
                        </a:rPr>
                        <a:t>应用案例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6719">
                <a:tc>
                  <a:txBody>
                    <a:bodyPr vert="horz" wrap="square"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980"/>
                        </a:spcBef>
                      </a:pPr>
                      <a:r>
                        <a:rPr sz="1100">
                          <a:solidFill>
                            <a:srgbClr val="FF0000"/>
                          </a:solidFill>
                          <a:latin typeface="宋体"/>
                          <a:cs typeface="宋体"/>
                        </a:rPr>
                        <a:t>2D图像</a:t>
                      </a:r>
                      <a:r>
                        <a:rPr sz="1100" spc="-15">
                          <a:solidFill>
                            <a:srgbClr val="FF0000"/>
                          </a:solidFill>
                          <a:latin typeface="宋体"/>
                          <a:cs typeface="宋体"/>
                        </a:rPr>
                        <a:t>生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宋体"/>
                          <a:cs typeface="宋体"/>
                        </a:rPr>
                        <a:t>成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244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100">
                          <a:solidFill>
                            <a:srgbClr val="FF0000"/>
                          </a:solidFill>
                          <a:latin typeface="宋体"/>
                          <a:cs typeface="宋体"/>
                        </a:rPr>
                        <a:t>DALL-E</a:t>
                      </a:r>
                      <a:r>
                        <a:rPr sz="1100" spc="-15">
                          <a:solidFill>
                            <a:srgbClr val="FF0000"/>
                          </a:solidFill>
                          <a:latin typeface="宋体"/>
                          <a:cs typeface="宋体"/>
                        </a:rPr>
                        <a:t>系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宋体"/>
                          <a:cs typeface="宋体"/>
                        </a:rPr>
                        <a:t>列、</a:t>
                      </a:r>
                      <a:r>
                        <a:rPr sz="1100" spc="-5">
                          <a:solidFill>
                            <a:srgbClr val="FF0000"/>
                          </a:solidFill>
                          <a:latin typeface="宋体"/>
                          <a:cs typeface="宋体"/>
                        </a:rPr>
                        <a:t>Stable Diffusion</a:t>
                      </a:r>
                      <a:r>
                        <a:rPr sz="1100" spc="-15">
                          <a:solidFill>
                            <a:srgbClr val="FF0000"/>
                          </a:solidFill>
                          <a:latin typeface="宋体"/>
                          <a:cs typeface="宋体"/>
                        </a:rPr>
                        <a:t>、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宋体"/>
                          <a:cs typeface="宋体"/>
                        </a:rPr>
                        <a:t>Midjourney、 Imagen</a:t>
                      </a:r>
                      <a:r>
                        <a:rPr sz="1100" spc="-15">
                          <a:solidFill>
                            <a:srgbClr val="FF0000"/>
                          </a:solidFill>
                          <a:latin typeface="宋体"/>
                          <a:cs typeface="宋体"/>
                        </a:rPr>
                        <a:t>、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宋体"/>
                          <a:cs typeface="宋体"/>
                        </a:rPr>
                        <a:t>Parti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6720">
                <a:tc>
                  <a:txBody>
                    <a:bodyPr vert="horz" wrap="square"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98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3D资产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生</a:t>
                      </a:r>
                      <a:r>
                        <a:rPr sz="1100">
                          <a:latin typeface="宋体"/>
                          <a:cs typeface="宋体"/>
                        </a:rPr>
                        <a:t>成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244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 marR="4851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DreamFields、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DreamFusion</a:t>
                      </a:r>
                      <a:r>
                        <a:rPr sz="1100">
                          <a:latin typeface="宋体"/>
                          <a:cs typeface="宋体"/>
                        </a:rPr>
                        <a:t>、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Magic3D</a:t>
                      </a:r>
                      <a:r>
                        <a:rPr sz="1100">
                          <a:latin typeface="宋体"/>
                          <a:cs typeface="宋体"/>
                        </a:rPr>
                        <a:t>、 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Point-E</a:t>
                      </a:r>
                      <a:r>
                        <a:rPr sz="1100">
                          <a:latin typeface="宋体"/>
                          <a:cs typeface="宋体"/>
                        </a:rPr>
                        <a:t>、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Shap-E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6719"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98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文生视频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244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 marR="34607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Imagen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 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Video </a:t>
                      </a:r>
                      <a:r>
                        <a:rPr sz="1100">
                          <a:latin typeface="宋体"/>
                          <a:cs typeface="宋体"/>
                        </a:rPr>
                        <a:t>、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 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Make-A-Video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、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gen-2</a:t>
                      </a:r>
                      <a:r>
                        <a:rPr sz="1100">
                          <a:latin typeface="宋体"/>
                          <a:cs typeface="宋体"/>
                        </a:rPr>
                        <a:t>、 PIKA1.0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20" name="object 20"/>
          <p:cNvSpPr/>
          <p:nvPr/>
        </p:nvSpPr>
        <p:spPr>
          <a:xfrm>
            <a:off x="7505700" y="3304032"/>
            <a:ext cx="285115" cy="353695"/>
          </a:xfrm>
          <a:custGeom>
            <a:rect l="l" t="t" r="r" b="b"/>
            <a:pathLst>
              <a:path w="285115" h="353695">
                <a:moveTo>
                  <a:pt x="142494" y="0"/>
                </a:moveTo>
                <a:lnTo>
                  <a:pt x="142494" y="88391"/>
                </a:lnTo>
                <a:lnTo>
                  <a:pt x="0" y="88391"/>
                </a:lnTo>
                <a:lnTo>
                  <a:pt x="0" y="265175"/>
                </a:lnTo>
                <a:lnTo>
                  <a:pt x="142494" y="265175"/>
                </a:lnTo>
                <a:lnTo>
                  <a:pt x="142494" y="353567"/>
                </a:lnTo>
                <a:lnTo>
                  <a:pt x="284988" y="176783"/>
                </a:lnTo>
                <a:lnTo>
                  <a:pt x="142494" y="0"/>
                </a:lnTo>
                <a:close/>
              </a:path>
            </a:pathLst>
          </a:custGeom>
          <a:solidFill>
            <a:srgbClr val="B3A1C6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21" name="object 21"/>
          <p:cNvGraphicFramePr>
            <a:graphicFrameLocks noGrp="1"/>
          </p:cNvGraphicFramePr>
          <p:nvPr/>
        </p:nvGraphicFramePr>
        <p:xfrm>
          <a:off x="8100694" y="3943984"/>
          <a:ext cx="4060190" cy="24060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99465"/>
                <a:gridCol w="1732280"/>
                <a:gridCol w="1510029"/>
              </a:tblGrid>
              <a:tr h="259079">
                <a:tc gridSpan="2">
                  <a:txBody>
                    <a:bodyPr vert="horz" wrap="square"/>
                    <a:lstStyle/>
                    <a:p>
                      <a:pPr marL="4445" algn="ctr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 b="1">
                          <a:latin typeface="Microsoft JhengHei"/>
                          <a:cs typeface="Microsoft JhengHei"/>
                        </a:rPr>
                        <a:t>训练方式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9271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 b="1">
                          <a:latin typeface="Microsoft JhengHei"/>
                          <a:cs typeface="Microsoft JhengHei"/>
                        </a:rPr>
                        <a:t>应用案例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6720">
                <a:tc gridSpan="2">
                  <a:txBody>
                    <a:bodyPr vert="horz" wrap="square"/>
                    <a:lstStyle/>
                    <a:p>
                      <a:pPr marL="708025" marR="138430" indent="-56007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设计时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原</a:t>
                      </a:r>
                      <a:r>
                        <a:rPr sz="1100">
                          <a:latin typeface="宋体"/>
                          <a:cs typeface="宋体"/>
                        </a:rPr>
                        <a:t>生支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持</a:t>
                      </a:r>
                      <a:r>
                        <a:rPr sz="1100">
                          <a:latin typeface="宋体"/>
                          <a:cs typeface="宋体"/>
                        </a:rPr>
                        <a:t>多模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态，</a:t>
                      </a:r>
                      <a:r>
                        <a:rPr sz="1100">
                          <a:latin typeface="宋体"/>
                          <a:cs typeface="宋体"/>
                        </a:rPr>
                        <a:t>具有处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理</a:t>
                      </a:r>
                      <a:r>
                        <a:rPr sz="1100">
                          <a:latin typeface="宋体"/>
                          <a:cs typeface="宋体"/>
                        </a:rPr>
                        <a:t>不 同形式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数</a:t>
                      </a:r>
                      <a:r>
                        <a:rPr sz="1100">
                          <a:latin typeface="宋体"/>
                          <a:cs typeface="宋体"/>
                        </a:rPr>
                        <a:t>据的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能</a:t>
                      </a:r>
                      <a:r>
                        <a:rPr sz="1100">
                          <a:latin typeface="宋体"/>
                          <a:cs typeface="宋体"/>
                        </a:rPr>
                        <a:t>力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92710">
                        <a:lnSpc>
                          <a:spcPct val="100000"/>
                        </a:lnSpc>
                        <a:spcBef>
                          <a:spcPts val="98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Gemini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250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6719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260350" marR="110489" indent="-140335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统一视觉 模型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 marR="9398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从特定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视</a:t>
                      </a:r>
                      <a:r>
                        <a:rPr sz="1100">
                          <a:latin typeface="宋体"/>
                          <a:cs typeface="宋体"/>
                        </a:rPr>
                        <a:t>觉任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务</a:t>
                      </a:r>
                      <a:r>
                        <a:rPr sz="1100">
                          <a:latin typeface="宋体"/>
                          <a:cs typeface="宋体"/>
                        </a:rPr>
                        <a:t>泛化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到</a:t>
                      </a:r>
                      <a:r>
                        <a:rPr sz="1100">
                          <a:latin typeface="宋体"/>
                          <a:cs typeface="宋体"/>
                        </a:rPr>
                        <a:t>多 个视觉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任</a:t>
                      </a:r>
                      <a:r>
                        <a:rPr sz="1100">
                          <a:latin typeface="宋体"/>
                          <a:cs typeface="宋体"/>
                        </a:rPr>
                        <a:t>务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446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CLIP</a:t>
                      </a:r>
                      <a:r>
                        <a:rPr sz="1100" spc="-20">
                          <a:latin typeface="宋体"/>
                          <a:cs typeface="宋体"/>
                        </a:rPr>
                        <a:t> </a:t>
                      </a:r>
                      <a:r>
                        <a:rPr sz="1100">
                          <a:latin typeface="宋体"/>
                          <a:cs typeface="宋体"/>
                        </a:rPr>
                        <a:t>、GLIP</a:t>
                      </a:r>
                      <a:r>
                        <a:rPr sz="1100" spc="-20">
                          <a:latin typeface="宋体"/>
                          <a:cs typeface="宋体"/>
                        </a:rPr>
                        <a:t> </a:t>
                      </a:r>
                      <a:r>
                        <a:rPr sz="1100">
                          <a:latin typeface="宋体"/>
                          <a:cs typeface="宋体"/>
                        </a:rPr>
                        <a:t>、</a:t>
                      </a:r>
                      <a:endParaRPr sz="1100">
                        <a:latin typeface="宋体"/>
                        <a:cs typeface="宋体"/>
                      </a:endParaRPr>
                    </a:p>
                    <a:p>
                      <a:pPr marL="92710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OpenSeg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671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不同粒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度</a:t>
                      </a:r>
                      <a:r>
                        <a:rPr sz="1100">
                          <a:latin typeface="宋体"/>
                          <a:cs typeface="宋体"/>
                        </a:rPr>
                        <a:t>级别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上</a:t>
                      </a:r>
                      <a:r>
                        <a:rPr sz="1100">
                          <a:latin typeface="宋体"/>
                          <a:cs typeface="宋体"/>
                        </a:rPr>
                        <a:t>不同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视</a:t>
                      </a:r>
                      <a:r>
                        <a:rPr sz="1100">
                          <a:latin typeface="宋体"/>
                          <a:cs typeface="宋体"/>
                        </a:rPr>
                        <a:t>觉</a:t>
                      </a:r>
                      <a:endParaRPr sz="1100">
                        <a:latin typeface="宋体"/>
                        <a:cs typeface="宋体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</a:pPr>
                      <a:r>
                        <a:rPr sz="1100" spc="5">
                          <a:latin typeface="宋体"/>
                          <a:cs typeface="宋体"/>
                        </a:rPr>
                        <a:t>理</a:t>
                      </a:r>
                      <a:r>
                        <a:rPr sz="1100">
                          <a:latin typeface="宋体"/>
                          <a:cs typeface="宋体"/>
                        </a:rPr>
                        <a:t>解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任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务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的</a:t>
                      </a:r>
                      <a:r>
                        <a:rPr sz="1100">
                          <a:latin typeface="宋体"/>
                          <a:cs typeface="宋体"/>
                        </a:rPr>
                        <a:t>统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一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71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UniTAB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、</a:t>
                      </a:r>
                      <a:r>
                        <a:rPr sz="1100">
                          <a:latin typeface="宋体"/>
                          <a:cs typeface="宋体"/>
                        </a:rPr>
                        <a:t>Pix2Seq-v2、</a:t>
                      </a:r>
                      <a:endParaRPr sz="1100">
                        <a:latin typeface="宋体"/>
                        <a:cs typeface="宋体"/>
                      </a:endParaRPr>
                    </a:p>
                    <a:p>
                      <a:pPr marL="92710">
                        <a:lnSpc>
                          <a:spcPct val="100000"/>
                        </a:lnSpc>
                      </a:pPr>
                      <a:r>
                        <a:rPr sz="1100" spc="-5">
                          <a:latin typeface="宋体"/>
                          <a:cs typeface="宋体"/>
                        </a:rPr>
                        <a:t>GLIP-v2</a:t>
                      </a:r>
                      <a:r>
                        <a:rPr sz="1100">
                          <a:latin typeface="宋体"/>
                          <a:cs typeface="宋体"/>
                        </a:rPr>
                        <a:t>、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X-Decoder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6770">
                <a:tc>
                  <a:txBody>
                    <a:bodyPr vert="horz" wrap="square"/>
                    <a:lstStyle/>
                    <a:p>
                      <a:pPr marL="120014" marR="110489" indent="3492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使用LLM  进行训练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 marR="16383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将</a:t>
                      </a:r>
                      <a:r>
                        <a:rPr sz="1100" spc="-35">
                          <a:latin typeface="宋体"/>
                          <a:cs typeface="宋体"/>
                        </a:rPr>
                        <a:t> </a:t>
                      </a:r>
                      <a:r>
                        <a:rPr sz="1100">
                          <a:latin typeface="宋体"/>
                          <a:cs typeface="宋体"/>
                        </a:rPr>
                        <a:t>LLM</a:t>
                      </a:r>
                      <a:r>
                        <a:rPr sz="1100" spc="-40">
                          <a:latin typeface="宋体"/>
                          <a:cs typeface="宋体"/>
                        </a:rPr>
                        <a:t> </a:t>
                      </a:r>
                      <a:r>
                        <a:rPr sz="1100">
                          <a:latin typeface="宋体"/>
                          <a:cs typeface="宋体"/>
                        </a:rPr>
                        <a:t>的能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力</a:t>
                      </a:r>
                      <a:r>
                        <a:rPr sz="1100">
                          <a:latin typeface="宋体"/>
                          <a:cs typeface="宋体"/>
                        </a:rPr>
                        <a:t>扩展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到</a:t>
                      </a:r>
                      <a:r>
                        <a:rPr sz="1100">
                          <a:latin typeface="宋体"/>
                          <a:cs typeface="宋体"/>
                        </a:rPr>
                        <a:t>多 模态并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端</a:t>
                      </a:r>
                      <a:r>
                        <a:rPr sz="1100">
                          <a:latin typeface="宋体"/>
                          <a:cs typeface="宋体"/>
                        </a:rPr>
                        <a:t>到端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训</a:t>
                      </a:r>
                      <a:r>
                        <a:rPr sz="1100">
                          <a:latin typeface="宋体"/>
                          <a:cs typeface="宋体"/>
                        </a:rPr>
                        <a:t>练模型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710">
                        <a:lnSpc>
                          <a:spcPct val="100000"/>
                        </a:lnSpc>
                        <a:spcBef>
                          <a:spcPts val="98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Flamingo、GPT-4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250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6720">
                <a:tc>
                  <a:txBody>
                    <a:bodyPr vert="horz" wrap="square"/>
                    <a:lstStyle/>
                    <a:p>
                      <a:pPr marL="120014" marR="110489" indent="3492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使用LLM  链接工具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 marR="9334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将ChatG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P</a:t>
                      </a:r>
                      <a:r>
                        <a:rPr sz="1100">
                          <a:latin typeface="宋体"/>
                          <a:cs typeface="宋体"/>
                        </a:rPr>
                        <a:t>T等LL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M</a:t>
                      </a:r>
                      <a:r>
                        <a:rPr sz="1100">
                          <a:latin typeface="宋体"/>
                          <a:cs typeface="宋体"/>
                        </a:rPr>
                        <a:t>与各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种</a:t>
                      </a:r>
                      <a:r>
                        <a:rPr sz="1100">
                          <a:latin typeface="宋体"/>
                          <a:cs typeface="宋体"/>
                        </a:rPr>
                        <a:t>多 模态基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础</a:t>
                      </a:r>
                      <a:r>
                        <a:rPr sz="1100">
                          <a:latin typeface="宋体"/>
                          <a:cs typeface="宋体"/>
                        </a:rPr>
                        <a:t>模型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相</a:t>
                      </a:r>
                      <a:r>
                        <a:rPr sz="1100">
                          <a:latin typeface="宋体"/>
                          <a:cs typeface="宋体"/>
                        </a:rPr>
                        <a:t>结合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710" marR="29146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Visual</a:t>
                      </a:r>
                      <a:r>
                        <a:rPr sz="1100" spc="-65">
                          <a:latin typeface="宋体"/>
                          <a:cs typeface="宋体"/>
                        </a:rPr>
                        <a:t> 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ChatGPT</a:t>
                      </a:r>
                      <a:r>
                        <a:rPr sz="1100">
                          <a:latin typeface="宋体"/>
                          <a:cs typeface="宋体"/>
                        </a:rPr>
                        <a:t>、 MM-ReAct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22" name="object 22"/>
          <p:cNvSpPr/>
          <p:nvPr/>
        </p:nvSpPr>
        <p:spPr>
          <a:xfrm>
            <a:off x="7802880" y="4715255"/>
            <a:ext cx="285115" cy="353695"/>
          </a:xfrm>
          <a:custGeom>
            <a:rect l="l" t="t" r="r" b="b"/>
            <a:pathLst>
              <a:path w="285115" h="353695">
                <a:moveTo>
                  <a:pt x="142494" y="0"/>
                </a:moveTo>
                <a:lnTo>
                  <a:pt x="142494" y="88392"/>
                </a:lnTo>
                <a:lnTo>
                  <a:pt x="0" y="88392"/>
                </a:lnTo>
                <a:lnTo>
                  <a:pt x="0" y="265176"/>
                </a:lnTo>
                <a:lnTo>
                  <a:pt x="142494" y="265176"/>
                </a:lnTo>
                <a:lnTo>
                  <a:pt x="142494" y="353568"/>
                </a:lnTo>
                <a:lnTo>
                  <a:pt x="284988" y="176784"/>
                </a:lnTo>
                <a:lnTo>
                  <a:pt x="142494" y="0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4070603" y="5638800"/>
            <a:ext cx="334010" cy="192405"/>
          </a:xfrm>
          <a:custGeom>
            <a:rect l="l" t="t" r="r" b="b"/>
            <a:pathLst>
              <a:path w="334010" h="192404">
                <a:moveTo>
                  <a:pt x="333756" y="96012"/>
                </a:moveTo>
                <a:lnTo>
                  <a:pt x="0" y="96012"/>
                </a:lnTo>
                <a:lnTo>
                  <a:pt x="166878" y="192024"/>
                </a:lnTo>
                <a:lnTo>
                  <a:pt x="333756" y="96012"/>
                </a:lnTo>
                <a:close/>
              </a:path>
              <a:path w="334010" h="192404">
                <a:moveTo>
                  <a:pt x="250317" y="0"/>
                </a:moveTo>
                <a:lnTo>
                  <a:pt x="83438" y="0"/>
                </a:lnTo>
                <a:lnTo>
                  <a:pt x="83438" y="96012"/>
                </a:lnTo>
                <a:lnTo>
                  <a:pt x="250317" y="96012"/>
                </a:lnTo>
                <a:lnTo>
                  <a:pt x="250317" y="0"/>
                </a:lnTo>
                <a:close/>
              </a:path>
            </a:pathLst>
          </a:custGeom>
          <a:solidFill>
            <a:srgbClr val="F9C09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278993" y="5944920"/>
            <a:ext cx="5034280" cy="7258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286125">
              <a:lnSpc>
                <a:spcPct val="100000"/>
              </a:lnSpc>
              <a:spcBef>
                <a:spcPts val="105"/>
              </a:spcBef>
            </a:pPr>
            <a:r>
              <a:rPr sz="1050" spc="5">
                <a:latin typeface="宋体"/>
                <a:cs typeface="宋体"/>
              </a:rPr>
              <a:t>图</a:t>
            </a:r>
            <a:r>
              <a:rPr sz="1050" spc="-10">
                <a:latin typeface="宋体"/>
                <a:cs typeface="宋体"/>
              </a:rPr>
              <a:t>文</a:t>
            </a:r>
            <a:r>
              <a:rPr sz="1050" spc="5">
                <a:latin typeface="宋体"/>
                <a:cs typeface="宋体"/>
              </a:rPr>
              <a:t>对</a:t>
            </a:r>
            <a:r>
              <a:rPr sz="1050" spc="-10">
                <a:latin typeface="宋体"/>
                <a:cs typeface="宋体"/>
              </a:rPr>
              <a:t>数</a:t>
            </a:r>
            <a:r>
              <a:rPr sz="1050" spc="5">
                <a:latin typeface="宋体"/>
                <a:cs typeface="宋体"/>
              </a:rPr>
              <a:t>据</a:t>
            </a:r>
            <a:r>
              <a:rPr sz="1050" spc="-10">
                <a:latin typeface="宋体"/>
                <a:cs typeface="宋体"/>
              </a:rPr>
              <a:t>、</a:t>
            </a:r>
            <a:r>
              <a:rPr sz="1050" spc="5">
                <a:latin typeface="宋体"/>
                <a:cs typeface="宋体"/>
              </a:rPr>
              <a:t>视</a:t>
            </a:r>
            <a:r>
              <a:rPr sz="1050" spc="-10">
                <a:latin typeface="宋体"/>
                <a:cs typeface="宋体"/>
              </a:rPr>
              <a:t>频</a:t>
            </a:r>
            <a:r>
              <a:rPr sz="1050" spc="5">
                <a:latin typeface="宋体"/>
                <a:cs typeface="宋体"/>
              </a:rPr>
              <a:t>文</a:t>
            </a:r>
            <a:r>
              <a:rPr sz="1050" spc="-10">
                <a:latin typeface="宋体"/>
                <a:cs typeface="宋体"/>
              </a:rPr>
              <a:t>字对</a:t>
            </a:r>
            <a:r>
              <a:rPr sz="1050" spc="5">
                <a:latin typeface="宋体"/>
                <a:cs typeface="宋体"/>
              </a:rPr>
              <a:t>数据</a:t>
            </a:r>
            <a:endParaRPr sz="1050">
              <a:latin typeface="宋体"/>
              <a:cs typeface="宋体"/>
            </a:endParaRPr>
          </a:p>
          <a:p>
            <a:pPr marL="3286125">
              <a:lnSpc>
                <a:spcPct val="100000"/>
              </a:lnSpc>
            </a:pPr>
            <a:r>
              <a:rPr sz="1050" spc="5">
                <a:latin typeface="宋体"/>
                <a:cs typeface="宋体"/>
              </a:rPr>
              <a:t>、</a:t>
            </a:r>
            <a:r>
              <a:rPr sz="1050" spc="-5">
                <a:latin typeface="宋体"/>
                <a:cs typeface="宋体"/>
              </a:rPr>
              <a:t>3D</a:t>
            </a:r>
            <a:r>
              <a:rPr sz="1050" spc="5">
                <a:latin typeface="宋体"/>
                <a:cs typeface="宋体"/>
              </a:rPr>
              <a:t>模型</a:t>
            </a:r>
            <a:r>
              <a:rPr sz="1050" spc="-15">
                <a:latin typeface="宋体"/>
                <a:cs typeface="宋体"/>
              </a:rPr>
              <a:t>/</a:t>
            </a:r>
            <a:r>
              <a:rPr sz="1050" spc="5">
                <a:latin typeface="宋体"/>
                <a:cs typeface="宋体"/>
              </a:rPr>
              <a:t>网</a:t>
            </a:r>
            <a:r>
              <a:rPr sz="1050" spc="-10">
                <a:latin typeface="宋体"/>
                <a:cs typeface="宋体"/>
              </a:rPr>
              <a:t>格</a:t>
            </a:r>
            <a:r>
              <a:rPr sz="1050" spc="5">
                <a:latin typeface="宋体"/>
                <a:cs typeface="宋体"/>
              </a:rPr>
              <a:t>文</a:t>
            </a:r>
            <a:r>
              <a:rPr sz="1050" spc="-10">
                <a:latin typeface="宋体"/>
                <a:cs typeface="宋体"/>
              </a:rPr>
              <a:t>字</a:t>
            </a:r>
            <a:r>
              <a:rPr sz="1050" spc="5">
                <a:latin typeface="宋体"/>
                <a:cs typeface="宋体"/>
              </a:rPr>
              <a:t>对</a:t>
            </a:r>
            <a:r>
              <a:rPr sz="1050" spc="-10">
                <a:latin typeface="宋体"/>
                <a:cs typeface="宋体"/>
              </a:rPr>
              <a:t>数</a:t>
            </a:r>
            <a:r>
              <a:rPr sz="1050" spc="5">
                <a:latin typeface="宋体"/>
                <a:cs typeface="宋体"/>
              </a:rPr>
              <a:t>据</a:t>
            </a:r>
            <a:endParaRPr sz="105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200" spc="-5">
                <a:latin typeface="楷体"/>
                <a:cs typeface="楷体"/>
              </a:rPr>
              <a:t>注：图像骨干（backbone）：对图像进行特征提取的网络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1726671" y="6657238"/>
            <a:ext cx="9588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Times New Roman"/>
                <a:cs typeface="Times New Roman"/>
              </a:rPr>
              <a:t>7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44144" y="6659067"/>
            <a:ext cx="772795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楷体"/>
                <a:cs typeface="楷体"/>
              </a:rPr>
              <a:t>资料</a:t>
            </a:r>
            <a:r>
              <a:rPr sz="1100" spc="-535">
                <a:latin typeface="楷体"/>
                <a:cs typeface="楷体"/>
              </a:rPr>
              <a:t>来</a:t>
            </a:r>
            <a:r>
              <a:rPr sz="150" spc="-15" baseline="250000">
                <a:solidFill>
                  <a:srgbClr val="FFFFFF"/>
                </a:solidFill>
                <a:latin typeface="Book Antiqua"/>
                <a:cs typeface="Book Antiqua"/>
              </a:rPr>
              <a:t>56523876/280</a:t>
            </a:r>
            <a:r>
              <a:rPr sz="1100" spc="-1100">
                <a:latin typeface="楷体"/>
                <a:cs typeface="楷体"/>
              </a:rPr>
              <a:t>源</a:t>
            </a:r>
            <a:r>
              <a:rPr sz="150" spc="-15" baseline="250000">
                <a:solidFill>
                  <a:srgbClr val="FFFFFF"/>
                </a:solidFill>
                <a:latin typeface="Book Antiqua"/>
                <a:cs typeface="Book Antiqua"/>
              </a:rPr>
              <a:t>22/20231218</a:t>
            </a:r>
            <a:r>
              <a:rPr sz="150" spc="-7" baseline="250000">
                <a:solidFill>
                  <a:srgbClr val="FFFFFF"/>
                </a:solidFill>
                <a:latin typeface="Book Antiqua"/>
                <a:cs typeface="Book Antiqua"/>
              </a:rPr>
              <a:t> 20:15</a:t>
            </a:r>
            <a:r>
              <a:rPr sz="150" baseline="250000">
                <a:solidFill>
                  <a:srgbClr val="FFFFFF"/>
                </a:solidFill>
                <a:latin typeface="Book Antiqua"/>
                <a:cs typeface="Book Antiqua"/>
              </a:rPr>
              <a:t> </a:t>
            </a:r>
            <a:r>
              <a:rPr sz="1100">
                <a:latin typeface="楷体"/>
                <a:cs typeface="楷体"/>
              </a:rPr>
              <a:t>：论文“Multimodal</a:t>
            </a:r>
            <a:r>
              <a:rPr sz="1100" spc="-10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Foundation Models:</a:t>
            </a:r>
            <a:r>
              <a:rPr sz="1100" spc="-315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From</a:t>
            </a:r>
            <a:r>
              <a:rPr sz="1100" spc="25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Specialists</a:t>
            </a:r>
            <a:r>
              <a:rPr sz="1100" spc="-5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to</a:t>
            </a:r>
            <a:r>
              <a:rPr sz="1100" spc="10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General-Purpose</a:t>
            </a:r>
            <a:r>
              <a:rPr sz="1100" spc="-10">
                <a:latin typeface="楷体"/>
                <a:cs typeface="楷体"/>
              </a:rPr>
              <a:t> </a:t>
            </a:r>
            <a:r>
              <a:rPr sz="1100">
                <a:latin typeface="楷体"/>
                <a:cs typeface="楷体"/>
              </a:rPr>
              <a:t>Assistants”，东吴证券</a:t>
            </a:r>
            <a:r>
              <a:rPr sz="1100" spc="-15">
                <a:latin typeface="楷体"/>
                <a:cs typeface="楷体"/>
              </a:rPr>
              <a:t>研</a:t>
            </a:r>
            <a:r>
              <a:rPr sz="1100">
                <a:latin typeface="楷体"/>
                <a:cs typeface="楷体"/>
              </a:rPr>
              <a:t>究所</a:t>
            </a:r>
            <a:endParaRPr sz="1100">
              <a:latin typeface="楷体"/>
              <a:cs typeface="楷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1497" y="230581"/>
            <a:ext cx="768667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2.1</a:t>
            </a:r>
            <a:r>
              <a:rPr sz="2400" spc="-10"/>
              <a:t> </a:t>
            </a:r>
            <a:r>
              <a:rPr sz="2400" spc="-5"/>
              <a:t>视觉模型：数据与算法同步发展，图像生成引领方向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335076" y="967486"/>
            <a:ext cx="11570970" cy="20745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Wingdings"/>
              <a:buChar char="◼"/>
              <a:tabLst>
                <a:tab pos="354965"/>
                <a:tab pos="355600"/>
              </a:tabLst>
            </a:pPr>
            <a:r>
              <a:rPr sz="1400" b="1" spc="-5">
                <a:latin typeface="楷体"/>
                <a:cs typeface="楷体"/>
              </a:rPr>
              <a:t>图像模</a:t>
            </a:r>
            <a:r>
              <a:rPr sz="1400" b="1" spc="-20">
                <a:latin typeface="楷体"/>
                <a:cs typeface="楷体"/>
              </a:rPr>
              <a:t>型</a:t>
            </a:r>
            <a:r>
              <a:rPr sz="1400" b="1" spc="-5">
                <a:latin typeface="楷体"/>
                <a:cs typeface="楷体"/>
              </a:rPr>
              <a:t>领域</a:t>
            </a:r>
            <a:r>
              <a:rPr sz="1400" b="1" spc="-20">
                <a:latin typeface="楷体"/>
                <a:cs typeface="楷体"/>
              </a:rPr>
              <a:t>已具</a:t>
            </a:r>
            <a:r>
              <a:rPr sz="1400" b="1" spc="-5">
                <a:latin typeface="楷体"/>
                <a:cs typeface="楷体"/>
              </a:rPr>
              <a:t>备大规</a:t>
            </a:r>
            <a:r>
              <a:rPr sz="1400" b="1" spc="-20">
                <a:latin typeface="楷体"/>
                <a:cs typeface="楷体"/>
              </a:rPr>
              <a:t>模</a:t>
            </a:r>
            <a:r>
              <a:rPr sz="1400" b="1" spc="-5">
                <a:latin typeface="楷体"/>
                <a:cs typeface="楷体"/>
              </a:rPr>
              <a:t>高质</a:t>
            </a:r>
            <a:r>
              <a:rPr sz="1400" b="1" spc="-20">
                <a:latin typeface="楷体"/>
                <a:cs typeface="楷体"/>
              </a:rPr>
              <a:t>量的</a:t>
            </a:r>
            <a:r>
              <a:rPr sz="1400" b="1" spc="-5">
                <a:latin typeface="楷体"/>
                <a:cs typeface="楷体"/>
              </a:rPr>
              <a:t>公开数</a:t>
            </a:r>
            <a:r>
              <a:rPr sz="1400" b="1" spc="-20">
                <a:latin typeface="楷体"/>
                <a:cs typeface="楷体"/>
              </a:rPr>
              <a:t>据</a:t>
            </a:r>
            <a:r>
              <a:rPr sz="1400" b="1" spc="-5">
                <a:latin typeface="楷体"/>
                <a:cs typeface="楷体"/>
              </a:rPr>
              <a:t>集，</a:t>
            </a:r>
            <a:r>
              <a:rPr sz="1400" b="1" spc="-20">
                <a:latin typeface="楷体"/>
                <a:cs typeface="楷体"/>
              </a:rPr>
              <a:t>驱动</a:t>
            </a:r>
            <a:r>
              <a:rPr sz="1400" b="1" spc="-5">
                <a:latin typeface="楷体"/>
                <a:cs typeface="楷体"/>
              </a:rPr>
              <a:t>文生图</a:t>
            </a:r>
            <a:r>
              <a:rPr sz="1400" b="1" spc="-20">
                <a:latin typeface="楷体"/>
                <a:cs typeface="楷体"/>
              </a:rPr>
              <a:t>技</a:t>
            </a:r>
            <a:r>
              <a:rPr sz="1400" b="1" spc="-5">
                <a:latin typeface="楷体"/>
                <a:cs typeface="楷体"/>
              </a:rPr>
              <a:t>术加</a:t>
            </a:r>
            <a:r>
              <a:rPr sz="1400" b="1" spc="-20">
                <a:latin typeface="楷体"/>
                <a:cs typeface="楷体"/>
              </a:rPr>
              <a:t>速发</a:t>
            </a:r>
            <a:r>
              <a:rPr sz="1400" b="1" spc="-5">
                <a:latin typeface="楷体"/>
                <a:cs typeface="楷体"/>
              </a:rPr>
              <a:t>展，也</a:t>
            </a:r>
            <a:r>
              <a:rPr sz="1400" b="1" spc="-20">
                <a:latin typeface="楷体"/>
                <a:cs typeface="楷体"/>
              </a:rPr>
              <a:t>为</a:t>
            </a:r>
            <a:r>
              <a:rPr sz="1400" b="1" spc="-5">
                <a:latin typeface="楷体"/>
                <a:cs typeface="楷体"/>
              </a:rPr>
              <a:t>其他</a:t>
            </a:r>
            <a:r>
              <a:rPr sz="1400" b="1" spc="-20">
                <a:latin typeface="楷体"/>
                <a:cs typeface="楷体"/>
              </a:rPr>
              <a:t>视觉</a:t>
            </a:r>
            <a:r>
              <a:rPr sz="1400" b="1" spc="-5">
                <a:latin typeface="楷体"/>
                <a:cs typeface="楷体"/>
              </a:rPr>
              <a:t>模型提</a:t>
            </a:r>
            <a:r>
              <a:rPr sz="1400" b="1" spc="-20">
                <a:latin typeface="楷体"/>
                <a:cs typeface="楷体"/>
              </a:rPr>
              <a:t>供</a:t>
            </a:r>
            <a:r>
              <a:rPr sz="1400" b="1" spc="-5">
                <a:latin typeface="楷体"/>
                <a:cs typeface="楷体"/>
              </a:rPr>
              <a:t>帮助</a:t>
            </a:r>
            <a:r>
              <a:rPr sz="1400" b="1" spc="10">
                <a:latin typeface="楷体"/>
                <a:cs typeface="楷体"/>
              </a:rPr>
              <a:t>。</a:t>
            </a:r>
            <a:r>
              <a:rPr sz="1400" spc="-10">
                <a:latin typeface="楷体"/>
                <a:cs typeface="楷体"/>
              </a:rPr>
              <a:t>2021</a:t>
            </a:r>
            <a:r>
              <a:rPr sz="1400">
                <a:latin typeface="楷体"/>
                <a:cs typeface="楷体"/>
              </a:rPr>
              <a:t>年</a:t>
            </a:r>
            <a:r>
              <a:rPr sz="1400" spc="-5">
                <a:latin typeface="楷体"/>
                <a:cs typeface="楷体"/>
              </a:rPr>
              <a:t>LAION-400M</a:t>
            </a:r>
            <a:r>
              <a:rPr sz="1400">
                <a:latin typeface="楷体"/>
                <a:cs typeface="楷体"/>
              </a:rPr>
              <a:t>数据集发布</a:t>
            </a:r>
            <a:r>
              <a:rPr sz="1400" spc="-15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大小 接近此</a:t>
            </a:r>
            <a:r>
              <a:rPr sz="1400" spc="-15">
                <a:latin typeface="楷体"/>
                <a:cs typeface="楷体"/>
              </a:rPr>
              <a:t>前</a:t>
            </a:r>
            <a:r>
              <a:rPr sz="1400">
                <a:latin typeface="楷体"/>
                <a:cs typeface="楷体"/>
              </a:rPr>
              <a:t>已有</a:t>
            </a:r>
            <a:r>
              <a:rPr sz="1400" spc="-15">
                <a:latin typeface="楷体"/>
                <a:cs typeface="楷体"/>
              </a:rPr>
              <a:t>的私</a:t>
            </a:r>
            <a:r>
              <a:rPr sz="1400">
                <a:latin typeface="楷体"/>
                <a:cs typeface="楷体"/>
              </a:rPr>
              <a:t>有图文</a:t>
            </a:r>
            <a:r>
              <a:rPr sz="1400" spc="-15">
                <a:latin typeface="楷体"/>
                <a:cs typeface="楷体"/>
              </a:rPr>
              <a:t>对</a:t>
            </a:r>
            <a:r>
              <a:rPr sz="1400">
                <a:latin typeface="楷体"/>
                <a:cs typeface="楷体"/>
              </a:rPr>
              <a:t>数据</a:t>
            </a:r>
            <a:r>
              <a:rPr sz="1400" spc="5">
                <a:latin typeface="楷体"/>
                <a:cs typeface="楷体"/>
              </a:rPr>
              <a:t>集</a:t>
            </a:r>
            <a:r>
              <a:rPr sz="1400" spc="-5">
                <a:latin typeface="楷体"/>
                <a:cs typeface="楷体"/>
              </a:rPr>
              <a:t>CLIP，2022</a:t>
            </a:r>
            <a:r>
              <a:rPr sz="1400">
                <a:latin typeface="楷体"/>
                <a:cs typeface="楷体"/>
              </a:rPr>
              <a:t>年</a:t>
            </a:r>
            <a:r>
              <a:rPr sz="1400" spc="-5">
                <a:latin typeface="楷体"/>
                <a:cs typeface="楷体"/>
              </a:rPr>
              <a:t>5B</a:t>
            </a:r>
            <a:r>
              <a:rPr sz="1400">
                <a:latin typeface="楷体"/>
                <a:cs typeface="楷体"/>
              </a:rPr>
              <a:t>版本</a:t>
            </a:r>
            <a:r>
              <a:rPr sz="1400" spc="-10">
                <a:latin typeface="楷体"/>
                <a:cs typeface="楷体"/>
              </a:rPr>
              <a:t>发</a:t>
            </a:r>
            <a:r>
              <a:rPr sz="1400">
                <a:latin typeface="楷体"/>
                <a:cs typeface="楷体"/>
              </a:rPr>
              <a:t>布，是</a:t>
            </a:r>
            <a:r>
              <a:rPr sz="1400" spc="-10">
                <a:latin typeface="楷体"/>
                <a:cs typeface="楷体"/>
              </a:rPr>
              <a:t>目</a:t>
            </a:r>
            <a:r>
              <a:rPr sz="1400">
                <a:latin typeface="楷体"/>
                <a:cs typeface="楷体"/>
              </a:rPr>
              <a:t>前已</a:t>
            </a:r>
            <a:r>
              <a:rPr sz="1400" spc="-10">
                <a:latin typeface="楷体"/>
                <a:cs typeface="楷体"/>
              </a:rPr>
              <a:t>知且</a:t>
            </a:r>
            <a:r>
              <a:rPr sz="1400">
                <a:latin typeface="楷体"/>
                <a:cs typeface="楷体"/>
              </a:rPr>
              <a:t>开源的</a:t>
            </a:r>
            <a:r>
              <a:rPr sz="1400" spc="-10">
                <a:latin typeface="楷体"/>
                <a:cs typeface="楷体"/>
              </a:rPr>
              <a:t>最</a:t>
            </a:r>
            <a:r>
              <a:rPr sz="1400">
                <a:latin typeface="楷体"/>
                <a:cs typeface="楷体"/>
              </a:rPr>
              <a:t>大规</a:t>
            </a:r>
            <a:r>
              <a:rPr sz="1400" spc="-10">
                <a:latin typeface="楷体"/>
                <a:cs typeface="楷体"/>
              </a:rPr>
              <a:t>模多</a:t>
            </a:r>
            <a:r>
              <a:rPr sz="1400">
                <a:latin typeface="楷体"/>
                <a:cs typeface="楷体"/>
              </a:rPr>
              <a:t>模态数</a:t>
            </a:r>
            <a:r>
              <a:rPr sz="1400" spc="-10">
                <a:latin typeface="楷体"/>
                <a:cs typeface="楷体"/>
              </a:rPr>
              <a:t>据</a:t>
            </a:r>
            <a:r>
              <a:rPr sz="1400">
                <a:latin typeface="楷体"/>
                <a:cs typeface="楷体"/>
              </a:rPr>
              <a:t>集，</a:t>
            </a:r>
            <a:r>
              <a:rPr sz="1400" spc="-10">
                <a:latin typeface="楷体"/>
                <a:cs typeface="楷体"/>
              </a:rPr>
              <a:t>已用</a:t>
            </a:r>
            <a:r>
              <a:rPr sz="1400">
                <a:latin typeface="楷体"/>
                <a:cs typeface="楷体"/>
              </a:rPr>
              <a:t>于训练</a:t>
            </a:r>
            <a:r>
              <a:rPr sz="1400" spc="-10">
                <a:latin typeface="楷体"/>
                <a:cs typeface="楷体"/>
              </a:rPr>
              <a:t>当</a:t>
            </a:r>
            <a:r>
              <a:rPr sz="1400">
                <a:latin typeface="楷体"/>
                <a:cs typeface="楷体"/>
              </a:rPr>
              <a:t>前最</a:t>
            </a:r>
            <a:r>
              <a:rPr sz="1400" spc="-10">
                <a:latin typeface="楷体"/>
                <a:cs typeface="楷体"/>
              </a:rPr>
              <a:t>先进</a:t>
            </a:r>
            <a:r>
              <a:rPr sz="1400">
                <a:latin typeface="楷体"/>
                <a:cs typeface="楷体"/>
              </a:rPr>
              <a:t>的文</a:t>
            </a:r>
            <a:r>
              <a:rPr sz="1400" spc="-65">
                <a:latin typeface="楷体"/>
                <a:cs typeface="楷体"/>
              </a:rPr>
              <a:t>本</a:t>
            </a:r>
            <a:r>
              <a:rPr sz="1400" spc="-10">
                <a:latin typeface="楷体"/>
                <a:cs typeface="楷体"/>
              </a:rPr>
              <a:t>-</a:t>
            </a:r>
            <a:r>
              <a:rPr sz="1400">
                <a:latin typeface="楷体"/>
                <a:cs typeface="楷体"/>
              </a:rPr>
              <a:t>图像 </a:t>
            </a:r>
            <a:r>
              <a:rPr sz="1400" spc="5">
                <a:latin typeface="楷体"/>
                <a:cs typeface="楷体"/>
              </a:rPr>
              <a:t>模</a:t>
            </a:r>
            <a:r>
              <a:rPr sz="1400">
                <a:latin typeface="楷体"/>
                <a:cs typeface="楷体"/>
              </a:rPr>
              <a:t>型</a:t>
            </a:r>
            <a:r>
              <a:rPr sz="1400" spc="5">
                <a:latin typeface="楷体"/>
                <a:cs typeface="楷体"/>
              </a:rPr>
              <a:t>，</a:t>
            </a:r>
            <a:r>
              <a:rPr sz="1400" spc="-15">
                <a:latin typeface="楷体"/>
                <a:cs typeface="楷体"/>
              </a:rPr>
              <a:t>包</a:t>
            </a:r>
            <a:r>
              <a:rPr sz="1400">
                <a:latin typeface="楷体"/>
                <a:cs typeface="楷体"/>
              </a:rPr>
              <a:t>括</a:t>
            </a:r>
            <a:r>
              <a:rPr sz="1400" spc="-5">
                <a:latin typeface="楷体"/>
                <a:cs typeface="楷体"/>
              </a:rPr>
              <a:t>Stable</a:t>
            </a:r>
            <a:r>
              <a:rPr sz="1400" spc="-10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Diffusion</a:t>
            </a:r>
            <a:r>
              <a:rPr sz="1400" spc="5">
                <a:latin typeface="楷体"/>
                <a:cs typeface="楷体"/>
              </a:rPr>
              <a:t>等</a:t>
            </a:r>
            <a:r>
              <a:rPr sz="1400">
                <a:latin typeface="楷体"/>
                <a:cs typeface="楷体"/>
              </a:rPr>
              <a:t>。</a:t>
            </a:r>
            <a:r>
              <a:rPr sz="1400" spc="5">
                <a:latin typeface="楷体"/>
                <a:cs typeface="楷体"/>
              </a:rPr>
              <a:t>其</a:t>
            </a:r>
            <a:r>
              <a:rPr sz="1400" spc="-15">
                <a:latin typeface="楷体"/>
                <a:cs typeface="楷体"/>
              </a:rPr>
              <a:t>他</a:t>
            </a:r>
            <a:r>
              <a:rPr sz="1400" spc="5">
                <a:latin typeface="楷体"/>
                <a:cs typeface="楷体"/>
              </a:rPr>
              <a:t>类</a:t>
            </a:r>
            <a:r>
              <a:rPr sz="1400">
                <a:latin typeface="楷体"/>
                <a:cs typeface="楷体"/>
              </a:rPr>
              <a:t>型</a:t>
            </a:r>
            <a:r>
              <a:rPr sz="1400" spc="5">
                <a:latin typeface="楷体"/>
                <a:cs typeface="楷体"/>
              </a:rPr>
              <a:t>视</a:t>
            </a:r>
            <a:r>
              <a:rPr sz="1400" spc="-15">
                <a:latin typeface="楷体"/>
                <a:cs typeface="楷体"/>
              </a:rPr>
              <a:t>觉</a:t>
            </a:r>
            <a:r>
              <a:rPr sz="1400" spc="5">
                <a:latin typeface="楷体"/>
                <a:cs typeface="楷体"/>
              </a:rPr>
              <a:t>模</a:t>
            </a:r>
            <a:r>
              <a:rPr sz="1400">
                <a:latin typeface="楷体"/>
                <a:cs typeface="楷体"/>
              </a:rPr>
              <a:t>型</a:t>
            </a:r>
            <a:r>
              <a:rPr sz="1400" spc="-10">
                <a:latin typeface="楷体"/>
                <a:cs typeface="楷体"/>
              </a:rPr>
              <a:t>中也</a:t>
            </a:r>
            <a:r>
              <a:rPr sz="1400" spc="5">
                <a:latin typeface="楷体"/>
                <a:cs typeface="楷体"/>
              </a:rPr>
              <a:t>会</a:t>
            </a:r>
            <a:r>
              <a:rPr sz="1400">
                <a:latin typeface="楷体"/>
                <a:cs typeface="楷体"/>
              </a:rPr>
              <a:t>采</a:t>
            </a:r>
            <a:r>
              <a:rPr sz="1400" spc="5">
                <a:latin typeface="楷体"/>
                <a:cs typeface="楷体"/>
              </a:rPr>
              <a:t>用</a:t>
            </a:r>
            <a:r>
              <a:rPr sz="1400" spc="-15">
                <a:latin typeface="楷体"/>
                <a:cs typeface="楷体"/>
              </a:rPr>
              <a:t>图</a:t>
            </a:r>
            <a:r>
              <a:rPr sz="1400" spc="5">
                <a:latin typeface="楷体"/>
                <a:cs typeface="楷体"/>
              </a:rPr>
              <a:t>文</a:t>
            </a:r>
            <a:r>
              <a:rPr sz="1400">
                <a:latin typeface="楷体"/>
                <a:cs typeface="楷体"/>
              </a:rPr>
              <a:t>对</a:t>
            </a:r>
            <a:r>
              <a:rPr sz="1400" spc="-10">
                <a:latin typeface="楷体"/>
                <a:cs typeface="楷体"/>
              </a:rPr>
              <a:t>数据</a:t>
            </a:r>
            <a:r>
              <a:rPr sz="1400" spc="5">
                <a:latin typeface="楷体"/>
                <a:cs typeface="楷体"/>
              </a:rPr>
              <a:t>集</a:t>
            </a:r>
            <a:r>
              <a:rPr sz="1400">
                <a:latin typeface="楷体"/>
                <a:cs typeface="楷体"/>
              </a:rPr>
              <a:t>进</a:t>
            </a:r>
            <a:r>
              <a:rPr sz="1400" spc="5">
                <a:latin typeface="楷体"/>
                <a:cs typeface="楷体"/>
              </a:rPr>
              <a:t>行</a:t>
            </a:r>
            <a:r>
              <a:rPr sz="1400" spc="-15">
                <a:latin typeface="楷体"/>
                <a:cs typeface="楷体"/>
              </a:rPr>
              <a:t>训</a:t>
            </a:r>
            <a:r>
              <a:rPr sz="1400" spc="5">
                <a:latin typeface="楷体"/>
                <a:cs typeface="楷体"/>
              </a:rPr>
              <a:t>练。</a:t>
            </a:r>
            <a:endParaRPr sz="1400">
              <a:latin typeface="楷体"/>
              <a:cs typeface="楷体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Wingdings"/>
              <a:buChar char="◼"/>
              <a:tabLst>
                <a:tab pos="354965"/>
                <a:tab pos="355600"/>
              </a:tabLst>
            </a:pPr>
            <a:r>
              <a:rPr sz="1400" b="1" spc="-5">
                <a:latin typeface="楷体"/>
                <a:cs typeface="楷体"/>
              </a:rPr>
              <a:t>视频领</a:t>
            </a:r>
            <a:r>
              <a:rPr sz="1400" b="1" spc="-20">
                <a:latin typeface="楷体"/>
                <a:cs typeface="楷体"/>
              </a:rPr>
              <a:t>域</a:t>
            </a:r>
            <a:r>
              <a:rPr sz="1400" b="1" spc="-5">
                <a:latin typeface="楷体"/>
                <a:cs typeface="楷体"/>
              </a:rPr>
              <a:t>已有</a:t>
            </a:r>
            <a:r>
              <a:rPr sz="1400" b="1" spc="-20">
                <a:latin typeface="楷体"/>
                <a:cs typeface="楷体"/>
              </a:rPr>
              <a:t>上亿</a:t>
            </a:r>
            <a:r>
              <a:rPr sz="1400" b="1" spc="-5">
                <a:latin typeface="楷体"/>
                <a:cs typeface="楷体"/>
              </a:rPr>
              <a:t>规模的</a:t>
            </a:r>
            <a:r>
              <a:rPr sz="1400" b="1" spc="-20">
                <a:latin typeface="楷体"/>
                <a:cs typeface="楷体"/>
              </a:rPr>
              <a:t>高</a:t>
            </a:r>
            <a:r>
              <a:rPr sz="1400" b="1" spc="-5">
                <a:latin typeface="楷体"/>
                <a:cs typeface="楷体"/>
              </a:rPr>
              <a:t>质量</a:t>
            </a:r>
            <a:r>
              <a:rPr sz="1400" b="1" spc="-20">
                <a:latin typeface="楷体"/>
                <a:cs typeface="楷体"/>
              </a:rPr>
              <a:t>数据</a:t>
            </a:r>
            <a:r>
              <a:rPr sz="1400" b="1" spc="-5">
                <a:latin typeface="楷体"/>
                <a:cs typeface="楷体"/>
              </a:rPr>
              <a:t>集，期</a:t>
            </a:r>
            <a:r>
              <a:rPr sz="1400" b="1" spc="-20">
                <a:latin typeface="楷体"/>
                <a:cs typeface="楷体"/>
              </a:rPr>
              <a:t>待</a:t>
            </a:r>
            <a:r>
              <a:rPr sz="1400" b="1" spc="-5">
                <a:latin typeface="楷体"/>
                <a:cs typeface="楷体"/>
              </a:rPr>
              <a:t>加速</a:t>
            </a:r>
            <a:r>
              <a:rPr sz="1400" b="1" spc="-20">
                <a:latin typeface="楷体"/>
                <a:cs typeface="楷体"/>
              </a:rPr>
              <a:t>行业</a:t>
            </a:r>
            <a:r>
              <a:rPr sz="1400" b="1" spc="-5">
                <a:latin typeface="楷体"/>
                <a:cs typeface="楷体"/>
              </a:rPr>
              <a:t>发展</a:t>
            </a:r>
            <a:r>
              <a:rPr sz="1400" b="1" spc="-10">
                <a:latin typeface="楷体"/>
                <a:cs typeface="楷体"/>
              </a:rPr>
              <a:t>；3D</a:t>
            </a:r>
            <a:r>
              <a:rPr sz="1400" b="1" spc="-5">
                <a:latin typeface="楷体"/>
                <a:cs typeface="楷体"/>
              </a:rPr>
              <a:t>领域</a:t>
            </a:r>
            <a:r>
              <a:rPr sz="1400" b="1" spc="-20">
                <a:latin typeface="楷体"/>
                <a:cs typeface="楷体"/>
              </a:rPr>
              <a:t>则仍</a:t>
            </a:r>
            <a:r>
              <a:rPr sz="1400" b="1" spc="-5">
                <a:latin typeface="楷体"/>
                <a:cs typeface="楷体"/>
              </a:rPr>
              <a:t>有待突</a:t>
            </a:r>
            <a:r>
              <a:rPr sz="1400" b="1" spc="-20">
                <a:latin typeface="楷体"/>
                <a:cs typeface="楷体"/>
              </a:rPr>
              <a:t>破</a:t>
            </a:r>
            <a:r>
              <a:rPr sz="1400" b="1" spc="-5">
                <a:latin typeface="楷体"/>
                <a:cs typeface="楷体"/>
              </a:rPr>
              <a:t>。</a:t>
            </a:r>
            <a:endParaRPr sz="1400">
              <a:latin typeface="楷体"/>
              <a:cs typeface="楷体"/>
            </a:endParaRPr>
          </a:p>
          <a:p>
            <a:pPr marL="355600" marR="93345" indent="-342900">
              <a:lnSpc>
                <a:spcPct val="100000"/>
              </a:lnSpc>
              <a:spcBef>
                <a:spcPts val="34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400">
                <a:latin typeface="楷体"/>
                <a:cs typeface="楷体"/>
              </a:rPr>
              <a:t>视频领</a:t>
            </a:r>
            <a:r>
              <a:rPr sz="1400" spc="-15">
                <a:latin typeface="楷体"/>
                <a:cs typeface="楷体"/>
              </a:rPr>
              <a:t>域</a:t>
            </a:r>
            <a:r>
              <a:rPr sz="1400" spc="-5">
                <a:latin typeface="楷体"/>
                <a:cs typeface="楷体"/>
              </a:rPr>
              <a:t>：2021</a:t>
            </a:r>
            <a:r>
              <a:rPr sz="1400">
                <a:latin typeface="楷体"/>
                <a:cs typeface="楷体"/>
              </a:rPr>
              <a:t>年</a:t>
            </a:r>
            <a:r>
              <a:rPr sz="1400" spc="-5">
                <a:latin typeface="楷体"/>
                <a:cs typeface="楷体"/>
              </a:rPr>
              <a:t>HD-VILA</a:t>
            </a:r>
            <a:r>
              <a:rPr sz="1400">
                <a:latin typeface="楷体"/>
                <a:cs typeface="楷体"/>
              </a:rPr>
              <a:t>数据集</a:t>
            </a:r>
            <a:r>
              <a:rPr sz="1400" spc="-15">
                <a:latin typeface="楷体"/>
                <a:cs typeface="楷体"/>
              </a:rPr>
              <a:t>实现</a:t>
            </a:r>
            <a:r>
              <a:rPr sz="1400">
                <a:latin typeface="楷体"/>
                <a:cs typeface="楷体"/>
              </a:rPr>
              <a:t>规模、</a:t>
            </a:r>
            <a:r>
              <a:rPr sz="1400" spc="-15">
                <a:latin typeface="楷体"/>
                <a:cs typeface="楷体"/>
              </a:rPr>
              <a:t>质</a:t>
            </a:r>
            <a:r>
              <a:rPr sz="1400">
                <a:latin typeface="楷体"/>
                <a:cs typeface="楷体"/>
              </a:rPr>
              <a:t>量、</a:t>
            </a:r>
            <a:r>
              <a:rPr sz="1400" spc="-15">
                <a:latin typeface="楷体"/>
                <a:cs typeface="楷体"/>
              </a:rPr>
              <a:t>多元</a:t>
            </a:r>
            <a:r>
              <a:rPr sz="1400">
                <a:latin typeface="楷体"/>
                <a:cs typeface="楷体"/>
              </a:rPr>
              <a:t>性突破</a:t>
            </a:r>
            <a:r>
              <a:rPr sz="1400" spc="-15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数据</a:t>
            </a:r>
            <a:r>
              <a:rPr sz="1400" spc="-15">
                <a:latin typeface="楷体"/>
                <a:cs typeface="楷体"/>
              </a:rPr>
              <a:t>集包</a:t>
            </a:r>
            <a:r>
              <a:rPr sz="1400">
                <a:latin typeface="楷体"/>
                <a:cs typeface="楷体"/>
              </a:rPr>
              <a:t>含来</a:t>
            </a:r>
            <a:r>
              <a:rPr sz="1400" spc="5">
                <a:latin typeface="楷体"/>
                <a:cs typeface="楷体"/>
              </a:rPr>
              <a:t>自</a:t>
            </a:r>
            <a:r>
              <a:rPr sz="1400" spc="-10">
                <a:latin typeface="楷体"/>
                <a:cs typeface="楷体"/>
              </a:rPr>
              <a:t>300</a:t>
            </a:r>
            <a:r>
              <a:rPr sz="1400">
                <a:latin typeface="楷体"/>
                <a:cs typeface="楷体"/>
              </a:rPr>
              <a:t>万个视</a:t>
            </a:r>
            <a:r>
              <a:rPr sz="1400" spc="-15">
                <a:latin typeface="楷体"/>
                <a:cs typeface="楷体"/>
              </a:rPr>
              <a:t>频</a:t>
            </a:r>
            <a:r>
              <a:rPr sz="1400">
                <a:latin typeface="楷体"/>
                <a:cs typeface="楷体"/>
              </a:rPr>
              <a:t>中</a:t>
            </a:r>
            <a:r>
              <a:rPr sz="1400" spc="-10">
                <a:latin typeface="楷体"/>
                <a:cs typeface="楷体"/>
              </a:rPr>
              <a:t>1</a:t>
            </a:r>
            <a:r>
              <a:rPr sz="1400">
                <a:latin typeface="楷体"/>
                <a:cs typeface="楷体"/>
              </a:rPr>
              <a:t>亿个视</a:t>
            </a:r>
            <a:r>
              <a:rPr sz="1400" spc="-15">
                <a:latin typeface="楷体"/>
                <a:cs typeface="楷体"/>
              </a:rPr>
              <a:t>频</a:t>
            </a:r>
            <a:r>
              <a:rPr sz="1400">
                <a:latin typeface="楷体"/>
                <a:cs typeface="楷体"/>
              </a:rPr>
              <a:t>文本</a:t>
            </a:r>
            <a:r>
              <a:rPr sz="1400" spc="-15">
                <a:latin typeface="楷体"/>
                <a:cs typeface="楷体"/>
              </a:rPr>
              <a:t>对</a:t>
            </a:r>
            <a:r>
              <a:rPr sz="1400">
                <a:latin typeface="楷体"/>
                <a:cs typeface="楷体"/>
              </a:rPr>
              <a:t>，视频</a:t>
            </a:r>
            <a:r>
              <a:rPr sz="1400" spc="-15">
                <a:latin typeface="楷体"/>
                <a:cs typeface="楷体"/>
              </a:rPr>
              <a:t>时</a:t>
            </a:r>
            <a:r>
              <a:rPr sz="1400">
                <a:latin typeface="楷体"/>
                <a:cs typeface="楷体"/>
              </a:rPr>
              <a:t>长合计</a:t>
            </a:r>
            <a:r>
              <a:rPr sz="1400" spc="-15">
                <a:latin typeface="楷体"/>
                <a:cs typeface="楷体"/>
              </a:rPr>
              <a:t>37</a:t>
            </a:r>
            <a:r>
              <a:rPr sz="1400">
                <a:latin typeface="楷体"/>
                <a:cs typeface="楷体"/>
              </a:rPr>
              <a:t>万个小</a:t>
            </a:r>
            <a:r>
              <a:rPr sz="1400" spc="-15">
                <a:latin typeface="楷体"/>
                <a:cs typeface="楷体"/>
              </a:rPr>
              <a:t>时</a:t>
            </a:r>
            <a:r>
              <a:rPr sz="1400">
                <a:latin typeface="楷体"/>
                <a:cs typeface="楷体"/>
              </a:rPr>
              <a:t>，  </a:t>
            </a:r>
            <a:r>
              <a:rPr sz="1400">
                <a:solidFill>
                  <a:srgbClr val="FF0000"/>
                </a:solidFill>
                <a:latin typeface="楷体"/>
                <a:cs typeface="楷体"/>
              </a:rPr>
              <a:t>所有视</a:t>
            </a:r>
            <a:r>
              <a:rPr sz="1400" spc="-15">
                <a:solidFill>
                  <a:srgbClr val="FF0000"/>
                </a:solidFill>
                <a:latin typeface="楷体"/>
                <a:cs typeface="楷体"/>
              </a:rPr>
              <a:t>频</a:t>
            </a:r>
            <a:r>
              <a:rPr sz="1400">
                <a:solidFill>
                  <a:srgbClr val="FF0000"/>
                </a:solidFill>
                <a:latin typeface="楷体"/>
                <a:cs typeface="楷体"/>
              </a:rPr>
              <a:t>分辨率</a:t>
            </a:r>
            <a:r>
              <a:rPr sz="1400" spc="-5">
                <a:solidFill>
                  <a:srgbClr val="FF0000"/>
                </a:solidFill>
                <a:latin typeface="楷体"/>
                <a:cs typeface="楷体"/>
              </a:rPr>
              <a:t>720p</a:t>
            </a:r>
            <a:r>
              <a:rPr sz="1400" spc="5">
                <a:solidFill>
                  <a:srgbClr val="FF0000"/>
                </a:solidFill>
                <a:latin typeface="楷体"/>
                <a:cs typeface="楷体"/>
              </a:rPr>
              <a:t> </a:t>
            </a:r>
            <a:r>
              <a:rPr sz="1400" spc="-5">
                <a:solidFill>
                  <a:srgbClr val="FF0000"/>
                </a:solidFill>
                <a:latin typeface="楷体"/>
                <a:cs typeface="楷体"/>
              </a:rPr>
              <a:t>VS </a:t>
            </a:r>
            <a:r>
              <a:rPr sz="1400">
                <a:solidFill>
                  <a:srgbClr val="FF0000"/>
                </a:solidFill>
                <a:latin typeface="楷体"/>
                <a:cs typeface="楷体"/>
              </a:rPr>
              <a:t>主流</a:t>
            </a:r>
            <a:r>
              <a:rPr sz="1400" spc="-15">
                <a:solidFill>
                  <a:srgbClr val="FF0000"/>
                </a:solidFill>
                <a:latin typeface="楷体"/>
                <a:cs typeface="楷体"/>
              </a:rPr>
              <a:t>视</a:t>
            </a:r>
            <a:r>
              <a:rPr sz="1400">
                <a:solidFill>
                  <a:srgbClr val="FF0000"/>
                </a:solidFill>
                <a:latin typeface="楷体"/>
                <a:cs typeface="楷体"/>
              </a:rPr>
              <a:t>频文</a:t>
            </a:r>
            <a:r>
              <a:rPr sz="1400" spc="-15">
                <a:solidFill>
                  <a:srgbClr val="FF0000"/>
                </a:solidFill>
                <a:latin typeface="楷体"/>
                <a:cs typeface="楷体"/>
              </a:rPr>
              <a:t>本</a:t>
            </a:r>
            <a:r>
              <a:rPr sz="1400">
                <a:solidFill>
                  <a:srgbClr val="FF0000"/>
                </a:solidFill>
                <a:latin typeface="楷体"/>
                <a:cs typeface="楷体"/>
              </a:rPr>
              <a:t>数据集</a:t>
            </a:r>
            <a:r>
              <a:rPr sz="1400" spc="-15">
                <a:solidFill>
                  <a:srgbClr val="FF0000"/>
                </a:solidFill>
                <a:latin typeface="楷体"/>
                <a:cs typeface="楷体"/>
              </a:rPr>
              <a:t>分</a:t>
            </a:r>
            <a:r>
              <a:rPr sz="1400">
                <a:solidFill>
                  <a:srgbClr val="FF0000"/>
                </a:solidFill>
                <a:latin typeface="楷体"/>
                <a:cs typeface="楷体"/>
              </a:rPr>
              <a:t>辨率</a:t>
            </a:r>
            <a:r>
              <a:rPr sz="1400" spc="-5">
                <a:solidFill>
                  <a:srgbClr val="FF0000"/>
                </a:solidFill>
                <a:latin typeface="楷体"/>
                <a:cs typeface="楷体"/>
              </a:rPr>
              <a:t>240p/360p</a:t>
            </a:r>
            <a:r>
              <a:rPr sz="1400" spc="-5">
                <a:latin typeface="楷体"/>
                <a:cs typeface="楷体"/>
              </a:rPr>
              <a:t>；</a:t>
            </a:r>
            <a:r>
              <a:rPr sz="1400">
                <a:latin typeface="楷体"/>
                <a:cs typeface="楷体"/>
              </a:rPr>
              <a:t>涵盖</a:t>
            </a:r>
            <a:r>
              <a:rPr sz="1400" spc="-5">
                <a:latin typeface="楷体"/>
                <a:cs typeface="楷体"/>
              </a:rPr>
              <a:t>YouTube15</a:t>
            </a:r>
            <a:r>
              <a:rPr sz="1400">
                <a:latin typeface="楷体"/>
                <a:cs typeface="楷体"/>
              </a:rPr>
              <a:t>个最</a:t>
            </a:r>
            <a:r>
              <a:rPr sz="1400" spc="-15">
                <a:latin typeface="楷体"/>
                <a:cs typeface="楷体"/>
              </a:rPr>
              <a:t>流</a:t>
            </a:r>
            <a:r>
              <a:rPr sz="1400">
                <a:latin typeface="楷体"/>
                <a:cs typeface="楷体"/>
              </a:rPr>
              <a:t>行的</a:t>
            </a:r>
            <a:r>
              <a:rPr sz="1400" spc="-15">
                <a:latin typeface="楷体"/>
                <a:cs typeface="楷体"/>
              </a:rPr>
              <a:t>视频</a:t>
            </a:r>
            <a:r>
              <a:rPr sz="1400">
                <a:latin typeface="楷体"/>
                <a:cs typeface="楷体"/>
              </a:rPr>
              <a:t>类别，</a:t>
            </a:r>
            <a:r>
              <a:rPr sz="1400" spc="-15">
                <a:latin typeface="楷体"/>
                <a:cs typeface="楷体"/>
              </a:rPr>
              <a:t>如</a:t>
            </a:r>
            <a:r>
              <a:rPr sz="1400">
                <a:latin typeface="楷体"/>
                <a:cs typeface="楷体"/>
              </a:rPr>
              <a:t>体育</a:t>
            </a:r>
            <a:r>
              <a:rPr sz="1400" spc="-15">
                <a:latin typeface="楷体"/>
                <a:cs typeface="楷体"/>
              </a:rPr>
              <a:t>、音</a:t>
            </a:r>
            <a:r>
              <a:rPr sz="1400">
                <a:latin typeface="楷体"/>
                <a:cs typeface="楷体"/>
              </a:rPr>
              <a:t>乐、汽</a:t>
            </a:r>
            <a:r>
              <a:rPr sz="1400" spc="-15">
                <a:latin typeface="楷体"/>
                <a:cs typeface="楷体"/>
              </a:rPr>
              <a:t>车</a:t>
            </a:r>
            <a:r>
              <a:rPr sz="1400">
                <a:latin typeface="楷体"/>
                <a:cs typeface="楷体"/>
              </a:rPr>
              <a:t>等。</a:t>
            </a:r>
            <a:endParaRPr sz="1400">
              <a:latin typeface="楷体"/>
              <a:cs typeface="楷体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400" spc="-5">
                <a:latin typeface="楷体"/>
                <a:cs typeface="楷体"/>
              </a:rPr>
              <a:t>3D</a:t>
            </a:r>
            <a:r>
              <a:rPr sz="1400">
                <a:latin typeface="楷体"/>
                <a:cs typeface="楷体"/>
              </a:rPr>
              <a:t>资产</a:t>
            </a:r>
            <a:r>
              <a:rPr sz="1400" spc="-15">
                <a:latin typeface="楷体"/>
                <a:cs typeface="楷体"/>
              </a:rPr>
              <a:t>领</a:t>
            </a:r>
            <a:r>
              <a:rPr sz="1400">
                <a:latin typeface="楷体"/>
                <a:cs typeface="楷体"/>
              </a:rPr>
              <a:t>域：</a:t>
            </a:r>
            <a:r>
              <a:rPr sz="1400" spc="-15">
                <a:latin typeface="楷体"/>
                <a:cs typeface="楷体"/>
              </a:rPr>
              <a:t>数据</a:t>
            </a:r>
            <a:r>
              <a:rPr sz="1400">
                <a:latin typeface="楷体"/>
                <a:cs typeface="楷体"/>
              </a:rPr>
              <a:t>集规模</a:t>
            </a:r>
            <a:r>
              <a:rPr sz="1400" spc="-15">
                <a:latin typeface="楷体"/>
                <a:cs typeface="楷体"/>
              </a:rPr>
              <a:t>仍</a:t>
            </a:r>
            <a:r>
              <a:rPr sz="1400">
                <a:latin typeface="楷体"/>
                <a:cs typeface="楷体"/>
              </a:rPr>
              <a:t>较小</a:t>
            </a:r>
            <a:r>
              <a:rPr sz="1400" spc="-15">
                <a:latin typeface="楷体"/>
                <a:cs typeface="楷体"/>
              </a:rPr>
              <a:t>，尚</a:t>
            </a:r>
            <a:r>
              <a:rPr sz="1400">
                <a:latin typeface="楷体"/>
                <a:cs typeface="楷体"/>
              </a:rPr>
              <a:t>未出现</a:t>
            </a:r>
            <a:r>
              <a:rPr sz="1400" spc="-15">
                <a:latin typeface="楷体"/>
                <a:cs typeface="楷体"/>
              </a:rPr>
              <a:t>上</a:t>
            </a:r>
            <a:r>
              <a:rPr sz="1400">
                <a:latin typeface="楷体"/>
                <a:cs typeface="楷体"/>
              </a:rPr>
              <a:t>亿规</a:t>
            </a:r>
            <a:r>
              <a:rPr sz="1400" spc="-15">
                <a:latin typeface="楷体"/>
                <a:cs typeface="楷体"/>
              </a:rPr>
              <a:t>模的</a:t>
            </a:r>
            <a:r>
              <a:rPr sz="1400">
                <a:latin typeface="楷体"/>
                <a:cs typeface="楷体"/>
              </a:rPr>
              <a:t>数据集</a:t>
            </a:r>
            <a:r>
              <a:rPr sz="1400" spc="-15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仍待</a:t>
            </a:r>
            <a:r>
              <a:rPr sz="1400" spc="-15">
                <a:latin typeface="楷体"/>
                <a:cs typeface="楷体"/>
              </a:rPr>
              <a:t>突破</a:t>
            </a:r>
            <a:r>
              <a:rPr sz="1400">
                <a:latin typeface="楷体"/>
                <a:cs typeface="楷体"/>
              </a:rPr>
              <a:t>。</a:t>
            </a:r>
            <a:endParaRPr sz="1400">
              <a:latin typeface="楷体"/>
              <a:cs typeface="楷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300">
              <a:latin typeface="楷体"/>
              <a:cs typeface="楷体"/>
            </a:endParaRPr>
          </a:p>
          <a:p>
            <a:pPr marL="167005" algn="ctr">
              <a:lnSpc>
                <a:spcPct val="100000"/>
              </a:lnSpc>
              <a:spcBef>
                <a:spcPts val="5"/>
              </a:spcBef>
            </a:pPr>
            <a:r>
              <a:rPr sz="1400" b="1" spc="-5">
                <a:latin typeface="楷体"/>
                <a:cs typeface="楷体"/>
              </a:rPr>
              <a:t>图：不</a:t>
            </a:r>
            <a:r>
              <a:rPr sz="1400" b="1" spc="-20">
                <a:latin typeface="楷体"/>
                <a:cs typeface="楷体"/>
              </a:rPr>
              <a:t>同</a:t>
            </a:r>
            <a:r>
              <a:rPr sz="1400" b="1" spc="-5">
                <a:latin typeface="楷体"/>
                <a:cs typeface="楷体"/>
              </a:rPr>
              <a:t>视觉</a:t>
            </a:r>
            <a:r>
              <a:rPr sz="1400" b="1" spc="-20">
                <a:latin typeface="楷体"/>
                <a:cs typeface="楷体"/>
              </a:rPr>
              <a:t>数据</a:t>
            </a:r>
            <a:r>
              <a:rPr sz="1400" b="1" spc="-5">
                <a:latin typeface="楷体"/>
                <a:cs typeface="楷体"/>
              </a:rPr>
              <a:t>集规模</a:t>
            </a:r>
            <a:r>
              <a:rPr sz="1400" b="1" spc="-20">
                <a:latin typeface="楷体"/>
                <a:cs typeface="楷体"/>
              </a:rPr>
              <a:t>发</a:t>
            </a:r>
            <a:r>
              <a:rPr sz="1400" b="1" spc="-5">
                <a:latin typeface="楷体"/>
                <a:cs typeface="楷体"/>
              </a:rPr>
              <a:t>展对比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553967" y="6169914"/>
            <a:ext cx="285115" cy="0"/>
          </a:xfrm>
          <a:custGeom>
            <a:rect l="l" t="t" r="r" b="b"/>
            <a:pathLst>
              <a:path w="285114">
                <a:moveTo>
                  <a:pt x="0" y="0"/>
                </a:moveTo>
                <a:lnTo>
                  <a:pt x="284988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820411" y="6169914"/>
            <a:ext cx="285115" cy="0"/>
          </a:xfrm>
          <a:custGeom>
            <a:rect l="l" t="t" r="r" b="b"/>
            <a:pathLst>
              <a:path w="285114">
                <a:moveTo>
                  <a:pt x="0" y="0"/>
                </a:moveTo>
                <a:lnTo>
                  <a:pt x="284988" y="0"/>
                </a:lnTo>
              </a:path>
            </a:pathLst>
          </a:custGeom>
          <a:ln w="317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621268" y="6165341"/>
            <a:ext cx="285115" cy="0"/>
          </a:xfrm>
          <a:custGeom>
            <a:rect l="l" t="t" r="r" b="b"/>
            <a:pathLst>
              <a:path w="285115">
                <a:moveTo>
                  <a:pt x="0" y="0"/>
                </a:moveTo>
                <a:lnTo>
                  <a:pt x="284988" y="0"/>
                </a:lnTo>
              </a:path>
            </a:pathLst>
          </a:custGeom>
          <a:ln w="10668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9889235" y="3904488"/>
            <a:ext cx="283845" cy="2266315"/>
          </a:xfrm>
          <a:custGeom>
            <a:rect l="l" t="t" r="r" b="b"/>
            <a:pathLst>
              <a:path w="283845" h="2266315">
                <a:moveTo>
                  <a:pt x="0" y="2266188"/>
                </a:moveTo>
                <a:lnTo>
                  <a:pt x="283464" y="2266188"/>
                </a:lnTo>
                <a:lnTo>
                  <a:pt x="283464" y="0"/>
                </a:lnTo>
                <a:lnTo>
                  <a:pt x="0" y="0"/>
                </a:lnTo>
                <a:lnTo>
                  <a:pt x="0" y="2266188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1155680" y="6165341"/>
            <a:ext cx="283845" cy="0"/>
          </a:xfrm>
          <a:custGeom>
            <a:rect l="l" t="t" r="r" b="b"/>
            <a:pathLst>
              <a:path w="283845">
                <a:moveTo>
                  <a:pt x="0" y="0"/>
                </a:moveTo>
                <a:lnTo>
                  <a:pt x="283464" y="0"/>
                </a:lnTo>
              </a:path>
            </a:pathLst>
          </a:custGeom>
          <a:ln w="10668">
            <a:solidFill>
              <a:srgbClr val="E36C0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019555" y="6169914"/>
            <a:ext cx="285115" cy="0"/>
          </a:xfrm>
          <a:custGeom>
            <a:rect l="l" t="t" r="r" b="b"/>
            <a:pathLst>
              <a:path w="285115">
                <a:moveTo>
                  <a:pt x="0" y="0"/>
                </a:moveTo>
                <a:lnTo>
                  <a:pt x="284988" y="0"/>
                </a:lnTo>
              </a:path>
            </a:pathLst>
          </a:custGeom>
          <a:ln w="3175">
            <a:solidFill>
              <a:srgbClr val="4F81B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287523" y="6167628"/>
            <a:ext cx="283845" cy="0"/>
          </a:xfrm>
          <a:custGeom>
            <a:rect l="l" t="t" r="r" b="b"/>
            <a:pathLst>
              <a:path w="283844">
                <a:moveTo>
                  <a:pt x="0" y="0"/>
                </a:moveTo>
                <a:lnTo>
                  <a:pt x="283463" y="0"/>
                </a:lnTo>
              </a:path>
            </a:pathLst>
          </a:custGeom>
          <a:ln w="6096">
            <a:solidFill>
              <a:srgbClr val="4F81B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088379" y="4398264"/>
            <a:ext cx="283845" cy="1772920"/>
          </a:xfrm>
          <a:custGeom>
            <a:rect l="l" t="t" r="r" b="b"/>
            <a:pathLst>
              <a:path w="283845" h="1772920">
                <a:moveTo>
                  <a:pt x="283464" y="0"/>
                </a:moveTo>
                <a:lnTo>
                  <a:pt x="0" y="0"/>
                </a:lnTo>
                <a:lnTo>
                  <a:pt x="0" y="1772412"/>
                </a:lnTo>
                <a:lnTo>
                  <a:pt x="283464" y="1772412"/>
                </a:lnTo>
                <a:lnTo>
                  <a:pt x="283464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7354823" y="5775959"/>
            <a:ext cx="283845" cy="394970"/>
          </a:xfrm>
          <a:custGeom>
            <a:rect l="l" t="t" r="r" b="b"/>
            <a:pathLst>
              <a:path w="283845" h="394970">
                <a:moveTo>
                  <a:pt x="283464" y="0"/>
                </a:moveTo>
                <a:lnTo>
                  <a:pt x="0" y="0"/>
                </a:lnTo>
                <a:lnTo>
                  <a:pt x="0" y="394715"/>
                </a:lnTo>
                <a:lnTo>
                  <a:pt x="283464" y="394715"/>
                </a:lnTo>
                <a:lnTo>
                  <a:pt x="283464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448044" y="5992367"/>
            <a:ext cx="285115" cy="178435"/>
          </a:xfrm>
          <a:custGeom>
            <a:rect l="l" t="t" r="r" b="b"/>
            <a:pathLst>
              <a:path w="285115" h="178435">
                <a:moveTo>
                  <a:pt x="0" y="178307"/>
                </a:moveTo>
                <a:lnTo>
                  <a:pt x="284988" y="178307"/>
                </a:lnTo>
                <a:lnTo>
                  <a:pt x="284988" y="0"/>
                </a:lnTo>
                <a:lnTo>
                  <a:pt x="0" y="0"/>
                </a:lnTo>
                <a:lnTo>
                  <a:pt x="0" y="178307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8982456" y="6071615"/>
            <a:ext cx="283845" cy="99060"/>
          </a:xfrm>
          <a:custGeom>
            <a:rect l="l" t="t" r="r" b="b"/>
            <a:pathLst>
              <a:path w="283845" h="99060">
                <a:moveTo>
                  <a:pt x="0" y="99060"/>
                </a:moveTo>
                <a:lnTo>
                  <a:pt x="283464" y="99060"/>
                </a:lnTo>
                <a:lnTo>
                  <a:pt x="283464" y="0"/>
                </a:lnTo>
                <a:lnTo>
                  <a:pt x="0" y="0"/>
                </a:lnTo>
                <a:lnTo>
                  <a:pt x="0" y="99060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380744" y="6169914"/>
            <a:ext cx="285115" cy="0"/>
          </a:xfrm>
          <a:custGeom>
            <a:rect l="l" t="t" r="r" b="b"/>
            <a:pathLst>
              <a:path w="285114">
                <a:moveTo>
                  <a:pt x="0" y="0"/>
                </a:moveTo>
                <a:lnTo>
                  <a:pt x="284988" y="0"/>
                </a:lnTo>
              </a:path>
            </a:pathLst>
          </a:custGeom>
          <a:ln w="3175">
            <a:solidFill>
              <a:srgbClr val="4F81B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648711" y="6169914"/>
            <a:ext cx="283845" cy="0"/>
          </a:xfrm>
          <a:custGeom>
            <a:rect l="l" t="t" r="r" b="b"/>
            <a:pathLst>
              <a:path w="283844">
                <a:moveTo>
                  <a:pt x="0" y="0"/>
                </a:moveTo>
                <a:lnTo>
                  <a:pt x="283463" y="0"/>
                </a:lnTo>
              </a:path>
            </a:pathLst>
          </a:custGeom>
          <a:ln w="3175">
            <a:solidFill>
              <a:srgbClr val="4F81B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915155" y="6169152"/>
            <a:ext cx="283845" cy="0"/>
          </a:xfrm>
          <a:custGeom>
            <a:rect l="l" t="t" r="r" b="b"/>
            <a:pathLst>
              <a:path w="283845">
                <a:moveTo>
                  <a:pt x="0" y="0"/>
                </a:moveTo>
                <a:lnTo>
                  <a:pt x="283464" y="0"/>
                </a:lnTo>
              </a:path>
            </a:pathLst>
          </a:custGeom>
          <a:ln w="3175">
            <a:solidFill>
              <a:srgbClr val="4F81B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5181600" y="5775959"/>
            <a:ext cx="285115" cy="394970"/>
          </a:xfrm>
          <a:custGeom>
            <a:rect l="l" t="t" r="r" b="b"/>
            <a:pathLst>
              <a:path w="285114" h="394970">
                <a:moveTo>
                  <a:pt x="284988" y="0"/>
                </a:moveTo>
                <a:lnTo>
                  <a:pt x="0" y="0"/>
                </a:lnTo>
                <a:lnTo>
                  <a:pt x="0" y="394715"/>
                </a:lnTo>
                <a:lnTo>
                  <a:pt x="284988" y="394715"/>
                </a:lnTo>
                <a:lnTo>
                  <a:pt x="284988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716011" y="6169152"/>
            <a:ext cx="283845" cy="0"/>
          </a:xfrm>
          <a:custGeom>
            <a:rect l="l" t="t" r="r" b="b"/>
            <a:pathLst>
              <a:path w="283845">
                <a:moveTo>
                  <a:pt x="0" y="0"/>
                </a:moveTo>
                <a:lnTo>
                  <a:pt x="283464" y="0"/>
                </a:lnTo>
              </a:path>
            </a:pathLst>
          </a:custGeom>
          <a:ln w="3175">
            <a:solidFill>
              <a:srgbClr val="4F81B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0248900" y="6169914"/>
            <a:ext cx="285115" cy="0"/>
          </a:xfrm>
          <a:custGeom>
            <a:rect l="l" t="t" r="r" b="b"/>
            <a:pathLst>
              <a:path w="285115">
                <a:moveTo>
                  <a:pt x="0" y="0"/>
                </a:moveTo>
                <a:lnTo>
                  <a:pt x="284988" y="0"/>
                </a:lnTo>
              </a:path>
            </a:pathLst>
          </a:custGeom>
          <a:ln w="3175">
            <a:solidFill>
              <a:srgbClr val="4F81B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709980" y="5777618"/>
            <a:ext cx="729615" cy="352425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90"/>
              </a:spcBef>
            </a:pPr>
            <a:r>
              <a:rPr sz="1000" spc="-10">
                <a:solidFill>
                  <a:srgbClr val="006FC0"/>
                </a:solidFill>
                <a:latin typeface="Calibri"/>
                <a:cs typeface="Calibri"/>
              </a:rPr>
              <a:t>COCO</a:t>
            </a:r>
            <a:endParaRPr sz="10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85"/>
              </a:spcBef>
            </a:pPr>
            <a:r>
              <a:rPr sz="1000" spc="-10">
                <a:solidFill>
                  <a:srgbClr val="006FC0"/>
                </a:solidFill>
                <a:latin typeface="Calibri"/>
                <a:cs typeface="Calibri"/>
              </a:rPr>
              <a:t>Ca</a:t>
            </a:r>
            <a:r>
              <a:rPr sz="1000" spc="-5">
                <a:solidFill>
                  <a:srgbClr val="006FC0"/>
                </a:solidFill>
                <a:latin typeface="Calibri"/>
                <a:cs typeface="Calibri"/>
              </a:rPr>
              <a:t>ption</a:t>
            </a:r>
            <a:r>
              <a:rPr sz="1000" spc="-10">
                <a:solidFill>
                  <a:srgbClr val="006FC0"/>
                </a:solidFill>
                <a:latin typeface="Calibri"/>
                <a:cs typeface="Calibri"/>
              </a:rPr>
              <a:t>s</a:t>
            </a:r>
            <a:r>
              <a:rPr sz="1000" spc="-10">
                <a:solidFill>
                  <a:srgbClr val="006FC0"/>
                </a:solidFill>
                <a:latin typeface="宋体"/>
                <a:cs typeface="宋体"/>
              </a:rPr>
              <a:t>，</a:t>
            </a:r>
            <a:r>
              <a:rPr sz="1000" spc="-10">
                <a:solidFill>
                  <a:srgbClr val="006FC0"/>
                </a:solidFill>
                <a:latin typeface="Calibri"/>
                <a:cs typeface="Calibri"/>
              </a:rPr>
              <a:t>33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2099817" y="5740095"/>
            <a:ext cx="3638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006FC0"/>
                </a:solidFill>
                <a:latin typeface="Calibri"/>
                <a:cs typeface="Calibri"/>
              </a:rPr>
              <a:t>Visua</a:t>
            </a:r>
            <a:r>
              <a:rPr sz="1100">
                <a:solidFill>
                  <a:srgbClr val="006FC0"/>
                </a:solidFill>
                <a:latin typeface="Calibri"/>
                <a:cs typeface="Calibri"/>
              </a:rPr>
              <a:t>l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846833" y="5918403"/>
            <a:ext cx="868044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006FC0"/>
                </a:solidFill>
                <a:latin typeface="Calibri"/>
                <a:cs typeface="Calibri"/>
              </a:rPr>
              <a:t>Genome</a:t>
            </a:r>
            <a:r>
              <a:rPr sz="1100">
                <a:solidFill>
                  <a:srgbClr val="006FC0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006FC0"/>
                </a:solidFill>
                <a:latin typeface="Calibri"/>
                <a:cs typeface="Calibri"/>
              </a:rPr>
              <a:t>5</a:t>
            </a:r>
            <a:r>
              <a:rPr sz="1100" spc="-10">
                <a:solidFill>
                  <a:srgbClr val="006FC0"/>
                </a:solidFill>
                <a:latin typeface="Calibri"/>
                <a:cs typeface="Calibri"/>
              </a:rPr>
              <a:t>4</a:t>
            </a:r>
            <a:r>
              <a:rPr sz="1100">
                <a:solidFill>
                  <a:srgbClr val="006FC0"/>
                </a:solidFill>
                <a:latin typeface="Calibri"/>
                <a:cs typeface="Calibri"/>
              </a:rPr>
              <a:t>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293490" y="5447182"/>
            <a:ext cx="44704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>
                <a:solidFill>
                  <a:srgbClr val="7E7E7E"/>
                </a:solidFill>
                <a:latin typeface="Calibri"/>
                <a:cs typeface="Calibri"/>
              </a:rPr>
              <a:t>Kine</a:t>
            </a:r>
            <a:r>
              <a:rPr sz="1050" spc="-10">
                <a:solidFill>
                  <a:srgbClr val="7E7E7E"/>
                </a:solidFill>
                <a:latin typeface="Calibri"/>
                <a:cs typeface="Calibri"/>
              </a:rPr>
              <a:t>t</a:t>
            </a:r>
            <a:r>
              <a:rPr sz="1050">
                <a:solidFill>
                  <a:srgbClr val="7E7E7E"/>
                </a:solidFill>
                <a:latin typeface="Calibri"/>
                <a:cs typeface="Calibri"/>
              </a:rPr>
              <a:t>i</a:t>
            </a:r>
            <a:r>
              <a:rPr sz="1050" spc="-5">
                <a:solidFill>
                  <a:srgbClr val="7E7E7E"/>
                </a:solidFill>
                <a:latin typeface="Calibri"/>
                <a:cs typeface="Calibri"/>
              </a:rPr>
              <a:t>c</a:t>
            </a:r>
            <a:r>
              <a:rPr sz="1050">
                <a:solidFill>
                  <a:srgbClr val="7E7E7E"/>
                </a:solidFill>
                <a:latin typeface="Calibri"/>
                <a:cs typeface="Calibri"/>
              </a:rPr>
              <a:t>s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165475" y="5617565"/>
            <a:ext cx="702310" cy="1873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5">
                <a:solidFill>
                  <a:srgbClr val="7E7E7E"/>
                </a:solidFill>
                <a:latin typeface="Calibri"/>
                <a:cs typeface="Calibri"/>
              </a:rPr>
              <a:t>d</a:t>
            </a:r>
            <a:r>
              <a:rPr sz="1050">
                <a:solidFill>
                  <a:srgbClr val="7E7E7E"/>
                </a:solidFill>
                <a:latin typeface="Calibri"/>
                <a:cs typeface="Calibri"/>
              </a:rPr>
              <a:t>a</a:t>
            </a:r>
            <a:r>
              <a:rPr sz="1050" spc="-10">
                <a:solidFill>
                  <a:srgbClr val="7E7E7E"/>
                </a:solidFill>
                <a:latin typeface="Calibri"/>
                <a:cs typeface="Calibri"/>
              </a:rPr>
              <a:t>t</a:t>
            </a:r>
            <a:r>
              <a:rPr sz="1050">
                <a:solidFill>
                  <a:srgbClr val="7E7E7E"/>
                </a:solidFill>
                <a:latin typeface="Calibri"/>
                <a:cs typeface="Calibri"/>
              </a:rPr>
              <a:t>a</a:t>
            </a:r>
            <a:r>
              <a:rPr sz="1050" spc="-10">
                <a:solidFill>
                  <a:srgbClr val="7E7E7E"/>
                </a:solidFill>
                <a:latin typeface="Calibri"/>
                <a:cs typeface="Calibri"/>
              </a:rPr>
              <a:t>s</a:t>
            </a:r>
            <a:r>
              <a:rPr sz="1050">
                <a:solidFill>
                  <a:srgbClr val="7E7E7E"/>
                </a:solidFill>
                <a:latin typeface="Calibri"/>
                <a:cs typeface="Calibri"/>
              </a:rPr>
              <a:t>e</a:t>
            </a:r>
            <a:r>
              <a:rPr sz="1050" spc="-10">
                <a:solidFill>
                  <a:srgbClr val="7E7E7E"/>
                </a:solidFill>
                <a:latin typeface="Calibri"/>
                <a:cs typeface="Calibri"/>
              </a:rPr>
              <a:t>t</a:t>
            </a:r>
            <a:r>
              <a:rPr sz="1050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1050">
                <a:solidFill>
                  <a:srgbClr val="7E7E7E"/>
                </a:solidFill>
                <a:latin typeface="Calibri"/>
                <a:cs typeface="Calibri"/>
              </a:rPr>
              <a:t>65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648961" y="5972047"/>
            <a:ext cx="24066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120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958076" y="5400802"/>
            <a:ext cx="125603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006FC0"/>
                </a:solidFill>
                <a:latin typeface="Calibri"/>
                <a:cs typeface="Calibri"/>
              </a:rPr>
              <a:t>LAION-400M</a:t>
            </a:r>
            <a:r>
              <a:rPr sz="1100" spc="-5">
                <a:solidFill>
                  <a:srgbClr val="006FC0"/>
                </a:solidFill>
                <a:latin typeface="宋体"/>
                <a:cs typeface="宋体"/>
              </a:rPr>
              <a:t>，</a:t>
            </a:r>
            <a:r>
              <a:rPr sz="1100" spc="-5">
                <a:solidFill>
                  <a:srgbClr val="006FC0"/>
                </a:solidFill>
                <a:latin typeface="Calibri"/>
                <a:cs typeface="Calibri"/>
              </a:rPr>
              <a:t>40000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280018" y="5997041"/>
            <a:ext cx="71374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10M</a:t>
            </a:r>
            <a:r>
              <a:rPr sz="1100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10</a:t>
            </a:r>
            <a:r>
              <a:rPr sz="1100" spc="-10">
                <a:solidFill>
                  <a:srgbClr val="7E7E7E"/>
                </a:solidFill>
                <a:latin typeface="Calibri"/>
                <a:cs typeface="Calibri"/>
              </a:rPr>
              <a:t>7</a:t>
            </a: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1068939" y="5694984"/>
            <a:ext cx="643255" cy="36449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60960" marR="5080" indent="-48895">
              <a:lnSpc>
                <a:spcPct val="101800"/>
              </a:lnSpc>
              <a:spcBef>
                <a:spcPts val="80"/>
              </a:spcBef>
            </a:pPr>
            <a:r>
              <a:rPr sz="1100" spc="-5">
                <a:solidFill>
                  <a:srgbClr val="E36C09"/>
                </a:solidFill>
                <a:latin typeface="Calibri"/>
                <a:cs typeface="Calibri"/>
              </a:rPr>
              <a:t>Objav</a:t>
            </a:r>
            <a:r>
              <a:rPr sz="1100">
                <a:solidFill>
                  <a:srgbClr val="E36C09"/>
                </a:solidFill>
                <a:latin typeface="Calibri"/>
                <a:cs typeface="Calibri"/>
              </a:rPr>
              <a:t>erse-  XL</a:t>
            </a:r>
            <a:r>
              <a:rPr sz="800">
                <a:solidFill>
                  <a:srgbClr val="E36C09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E36C09"/>
                </a:solidFill>
                <a:latin typeface="Calibri"/>
                <a:cs typeface="Calibri"/>
              </a:rPr>
              <a:t>1020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291844" y="5436819"/>
            <a:ext cx="580390" cy="382270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80"/>
              </a:spcBef>
            </a:pPr>
            <a:r>
              <a:rPr sz="1100" spc="-5">
                <a:solidFill>
                  <a:srgbClr val="E36C09"/>
                </a:solidFill>
                <a:latin typeface="Calibri"/>
                <a:cs typeface="Calibri"/>
              </a:rPr>
              <a:t>ShapeNet</a:t>
            </a:r>
            <a:endParaRPr sz="1100">
              <a:latin typeface="Calibri"/>
              <a:cs typeface="Calibri"/>
            </a:endParaRPr>
          </a:p>
          <a:p>
            <a:pPr marL="635" algn="ctr">
              <a:lnSpc>
                <a:spcPct val="100000"/>
              </a:lnSpc>
              <a:spcBef>
                <a:spcPts val="85"/>
              </a:spcBef>
            </a:pPr>
            <a:r>
              <a:rPr sz="1100" spc="-5">
                <a:solidFill>
                  <a:srgbClr val="E36C09"/>
                </a:solidFill>
                <a:latin typeface="宋体"/>
                <a:cs typeface="宋体"/>
              </a:rPr>
              <a:t>，</a:t>
            </a:r>
            <a:r>
              <a:rPr sz="1100" spc="-5">
                <a:solidFill>
                  <a:srgbClr val="E36C09"/>
                </a:solidFill>
                <a:latin typeface="Calibri"/>
                <a:cs typeface="Calibri"/>
              </a:rPr>
              <a:t>5.1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350389" y="5433441"/>
            <a:ext cx="87884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7E7E7E"/>
                </a:solidFill>
                <a:latin typeface="Calibri"/>
                <a:cs typeface="Calibri"/>
              </a:rPr>
              <a:t>AVA</a:t>
            </a:r>
            <a:r>
              <a:rPr sz="1100" spc="-50">
                <a:solidFill>
                  <a:srgbClr val="7E7E7E"/>
                </a:solidFill>
                <a:latin typeface="Calibri"/>
                <a:cs typeface="Calibri"/>
              </a:rPr>
              <a:t> </a:t>
            </a: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Dataset</a:t>
            </a:r>
            <a:r>
              <a:rPr sz="1100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2652141" y="5605678"/>
            <a:ext cx="27432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5</a:t>
            </a:r>
            <a:r>
              <a:rPr sz="1100" spc="-5">
                <a:solidFill>
                  <a:srgbClr val="7E7E7E"/>
                </a:solidFill>
                <a:latin typeface="Calibri"/>
                <a:cs typeface="Calibri"/>
              </a:rPr>
              <a:t>.76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697223" y="5769355"/>
            <a:ext cx="149606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006FC0"/>
                </a:solidFill>
                <a:latin typeface="Calibri"/>
                <a:cs typeface="Calibri"/>
              </a:rPr>
              <a:t>Conceptual</a:t>
            </a:r>
            <a:r>
              <a:rPr sz="1650" baseline="-12626">
                <a:solidFill>
                  <a:srgbClr val="7E7E7E"/>
                </a:solidFill>
                <a:latin typeface="Calibri"/>
                <a:cs typeface="Calibri"/>
              </a:rPr>
              <a:t>HowTo100M,</a:t>
            </a:r>
            <a:endParaRPr sz="1650" baseline="-12626">
              <a:latin typeface="Calibri"/>
              <a:cs typeface="Calibr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670808" y="5940044"/>
            <a:ext cx="77152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006FC0"/>
                </a:solidFill>
                <a:latin typeface="Calibri"/>
                <a:cs typeface="Calibri"/>
              </a:rPr>
              <a:t>Captions,330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040884" y="5322773"/>
            <a:ext cx="807720" cy="388620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1100">
                <a:solidFill>
                  <a:srgbClr val="006FC0"/>
                </a:solidFill>
                <a:latin typeface="Calibri"/>
                <a:cs typeface="Calibri"/>
              </a:rPr>
              <a:t>CLIP</a:t>
            </a:r>
            <a:r>
              <a:rPr sz="1100" spc="-95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100">
                <a:solidFill>
                  <a:srgbClr val="006FC0"/>
                </a:solidFill>
                <a:latin typeface="Calibri"/>
                <a:cs typeface="Calibri"/>
              </a:rPr>
              <a:t>WIT</a:t>
            </a:r>
            <a:r>
              <a:rPr sz="1100">
                <a:solidFill>
                  <a:srgbClr val="006FC0"/>
                </a:solidFill>
                <a:latin typeface="宋体"/>
                <a:cs typeface="宋体"/>
              </a:rPr>
              <a:t>（私</a:t>
            </a:r>
            <a:endParaRPr sz="1100">
              <a:latin typeface="宋体"/>
              <a:cs typeface="宋体"/>
            </a:endParaRPr>
          </a:p>
          <a:p>
            <a:pPr marL="15240">
              <a:lnSpc>
                <a:spcPct val="100000"/>
              </a:lnSpc>
              <a:spcBef>
                <a:spcPts val="110"/>
              </a:spcBef>
            </a:pPr>
            <a:r>
              <a:rPr sz="1100">
                <a:solidFill>
                  <a:srgbClr val="006FC0"/>
                </a:solidFill>
                <a:latin typeface="宋体"/>
                <a:cs typeface="宋体"/>
              </a:rPr>
              <a:t>有），</a:t>
            </a:r>
            <a:r>
              <a:rPr sz="1100">
                <a:solidFill>
                  <a:srgbClr val="006FC0"/>
                </a:solidFill>
                <a:latin typeface="Calibri"/>
                <a:cs typeface="Calibri"/>
              </a:rPr>
              <a:t>40000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391783" y="5565749"/>
            <a:ext cx="963294" cy="3651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YT-</a:t>
            </a:r>
            <a:endParaRPr sz="11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25"/>
              </a:spcBef>
            </a:pPr>
            <a:r>
              <a:rPr sz="1100" spc="-5">
                <a:solidFill>
                  <a:srgbClr val="7E7E7E"/>
                </a:solidFill>
                <a:latin typeface="Calibri"/>
                <a:cs typeface="Calibri"/>
              </a:rPr>
              <a:t>T</a:t>
            </a: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em</a:t>
            </a:r>
            <a:r>
              <a:rPr sz="1100" spc="-5">
                <a:solidFill>
                  <a:srgbClr val="7E7E7E"/>
                </a:solidFill>
                <a:latin typeface="Calibri"/>
                <a:cs typeface="Calibri"/>
              </a:rPr>
              <a:t>p</a:t>
            </a:r>
            <a:r>
              <a:rPr sz="1100" spc="5">
                <a:solidFill>
                  <a:srgbClr val="7E7E7E"/>
                </a:solidFill>
                <a:latin typeface="Calibri"/>
                <a:cs typeface="Calibri"/>
              </a:rPr>
              <a:t>o</a:t>
            </a: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ra</a:t>
            </a:r>
            <a:r>
              <a:rPr sz="1100" spc="-5">
                <a:solidFill>
                  <a:srgbClr val="7E7E7E"/>
                </a:solidFill>
                <a:latin typeface="Calibri"/>
                <a:cs typeface="Calibri"/>
              </a:rPr>
              <a:t>l</a:t>
            </a: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,18</a:t>
            </a:r>
            <a:r>
              <a:rPr sz="1100" spc="-10">
                <a:solidFill>
                  <a:srgbClr val="7E7E7E"/>
                </a:solidFill>
                <a:latin typeface="Calibri"/>
                <a:cs typeface="Calibri"/>
              </a:rPr>
              <a:t>0</a:t>
            </a: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00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694803" y="5735828"/>
            <a:ext cx="521334" cy="36449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38100" marR="5080" indent="-26034">
              <a:lnSpc>
                <a:spcPct val="101800"/>
              </a:lnSpc>
              <a:spcBef>
                <a:spcPts val="80"/>
              </a:spcBef>
            </a:pP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We</a:t>
            </a:r>
            <a:r>
              <a:rPr sz="1100" spc="-5">
                <a:solidFill>
                  <a:srgbClr val="7E7E7E"/>
                </a:solidFill>
                <a:latin typeface="Calibri"/>
                <a:cs typeface="Calibri"/>
              </a:rPr>
              <a:t>bVid</a:t>
            </a: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-  2M,250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377555" y="5537707"/>
            <a:ext cx="1292225" cy="474980"/>
          </a:xfrm>
          <a:prstGeom prst="rect">
            <a:avLst/>
          </a:prstGeom>
        </p:spPr>
        <p:txBody>
          <a:bodyPr vert="horz" wrap="square" lIns="0" tIns="69215" rIns="0" bIns="0" rtlCol="0">
            <a:spAutoFit/>
          </a:bodyPr>
          <a:lstStyle/>
          <a:p>
            <a:pPr marL="309245">
              <a:lnSpc>
                <a:spcPct val="100000"/>
              </a:lnSpc>
              <a:spcBef>
                <a:spcPts val="545"/>
              </a:spcBef>
            </a:pP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HD-VILA</a:t>
            </a:r>
            <a:r>
              <a:rPr sz="1100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7E7E7E"/>
                </a:solidFill>
                <a:latin typeface="Calibri"/>
                <a:cs typeface="Calibri"/>
              </a:rPr>
              <a:t>10000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50"/>
              </a:spcBef>
            </a:pPr>
            <a:r>
              <a:rPr sz="1100" spc="-5">
                <a:solidFill>
                  <a:srgbClr val="7E7E7E"/>
                </a:solidFill>
                <a:latin typeface="Calibri"/>
                <a:cs typeface="Calibri"/>
              </a:rPr>
              <a:t>WebVid-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0233152" y="5699556"/>
            <a:ext cx="600075" cy="382270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80"/>
              </a:spcBef>
            </a:pPr>
            <a:r>
              <a:rPr sz="1100" spc="-5">
                <a:solidFill>
                  <a:srgbClr val="E36C09"/>
                </a:solidFill>
                <a:latin typeface="Calibri"/>
                <a:cs typeface="Calibri"/>
              </a:rPr>
              <a:t>Objaverse</a:t>
            </a:r>
            <a:endParaRPr sz="1100">
              <a:latin typeface="Calibri"/>
              <a:cs typeface="Calibri"/>
            </a:endParaRPr>
          </a:p>
          <a:p>
            <a:pPr marL="1270" algn="ctr">
              <a:lnSpc>
                <a:spcPct val="100000"/>
              </a:lnSpc>
              <a:spcBef>
                <a:spcPts val="85"/>
              </a:spcBef>
            </a:pPr>
            <a:r>
              <a:rPr sz="1100">
                <a:solidFill>
                  <a:srgbClr val="E36C09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E36C09"/>
                </a:solidFill>
                <a:latin typeface="Calibri"/>
                <a:cs typeface="Calibri"/>
              </a:rPr>
              <a:t>80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96316" y="6058001"/>
            <a:ext cx="9715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212852" y="5565749"/>
            <a:ext cx="37973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5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00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142138" y="4088129"/>
            <a:ext cx="450215" cy="1179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2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endParaRPr sz="11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1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1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5</a:t>
            </a: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endParaRPr sz="11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1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1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54838" y="3643248"/>
            <a:ext cx="424815" cy="1403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50"/>
              </a:lnSpc>
            </a:pP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2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5</a:t>
            </a: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 spc="-1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5084064" y="6370320"/>
            <a:ext cx="4395470" cy="76200"/>
          </a:xfrm>
          <a:custGeom>
            <a:rect l="l" t="t" r="r" b="b"/>
            <a:pathLst>
              <a:path w="4395470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4449"/>
                </a:lnTo>
                <a:lnTo>
                  <a:pt x="63500" y="44449"/>
                </a:lnTo>
                <a:lnTo>
                  <a:pt x="63500" y="31749"/>
                </a:lnTo>
                <a:lnTo>
                  <a:pt x="76200" y="31749"/>
                </a:lnTo>
                <a:lnTo>
                  <a:pt x="76200" y="0"/>
                </a:lnTo>
                <a:close/>
              </a:path>
              <a:path w="4395470" h="76200">
                <a:moveTo>
                  <a:pt x="4319016" y="0"/>
                </a:moveTo>
                <a:lnTo>
                  <a:pt x="4319016" y="76199"/>
                </a:lnTo>
                <a:lnTo>
                  <a:pt x="4382516" y="44449"/>
                </a:lnTo>
                <a:lnTo>
                  <a:pt x="4331716" y="44449"/>
                </a:lnTo>
                <a:lnTo>
                  <a:pt x="4331716" y="31749"/>
                </a:lnTo>
                <a:lnTo>
                  <a:pt x="4382516" y="31749"/>
                </a:lnTo>
                <a:lnTo>
                  <a:pt x="4319016" y="0"/>
                </a:lnTo>
                <a:close/>
              </a:path>
              <a:path w="4395470" h="76200">
                <a:moveTo>
                  <a:pt x="76200" y="31749"/>
                </a:moveTo>
                <a:lnTo>
                  <a:pt x="63500" y="31749"/>
                </a:lnTo>
                <a:lnTo>
                  <a:pt x="63500" y="44449"/>
                </a:lnTo>
                <a:lnTo>
                  <a:pt x="76200" y="44449"/>
                </a:lnTo>
                <a:lnTo>
                  <a:pt x="76200" y="31749"/>
                </a:lnTo>
                <a:close/>
              </a:path>
              <a:path w="4395470" h="76200">
                <a:moveTo>
                  <a:pt x="4319016" y="31749"/>
                </a:moveTo>
                <a:lnTo>
                  <a:pt x="76200" y="31749"/>
                </a:lnTo>
                <a:lnTo>
                  <a:pt x="76200" y="44449"/>
                </a:lnTo>
                <a:lnTo>
                  <a:pt x="4319016" y="44449"/>
                </a:lnTo>
                <a:lnTo>
                  <a:pt x="4319016" y="31749"/>
                </a:lnTo>
                <a:close/>
              </a:path>
              <a:path w="4395470" h="76200">
                <a:moveTo>
                  <a:pt x="4382516" y="31749"/>
                </a:moveTo>
                <a:lnTo>
                  <a:pt x="4331716" y="31749"/>
                </a:lnTo>
                <a:lnTo>
                  <a:pt x="4331716" y="44449"/>
                </a:lnTo>
                <a:lnTo>
                  <a:pt x="4382516" y="44449"/>
                </a:lnTo>
                <a:lnTo>
                  <a:pt x="4395216" y="38099"/>
                </a:lnTo>
                <a:lnTo>
                  <a:pt x="4382516" y="3174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7104888" y="6300215"/>
            <a:ext cx="585470" cy="271780"/>
          </a:xfrm>
          <a:custGeom>
            <a:rect l="l" t="t" r="r" b="b"/>
            <a:pathLst>
              <a:path w="585470" h="271779">
                <a:moveTo>
                  <a:pt x="0" y="271272"/>
                </a:moveTo>
                <a:lnTo>
                  <a:pt x="585216" y="271272"/>
                </a:lnTo>
                <a:lnTo>
                  <a:pt x="585216" y="0"/>
                </a:lnTo>
                <a:lnTo>
                  <a:pt x="0" y="0"/>
                </a:lnTo>
                <a:lnTo>
                  <a:pt x="0" y="27127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7186930" y="6293002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楷体"/>
                <a:cs typeface="楷体"/>
              </a:rPr>
              <a:t>2021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3806952" y="6367271"/>
            <a:ext cx="692150" cy="76200"/>
          </a:xfrm>
          <a:custGeom>
            <a:rect l="l" t="t" r="r" b="b"/>
            <a:pathLst>
              <a:path w="692150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4449"/>
                </a:lnTo>
                <a:lnTo>
                  <a:pt x="63500" y="44449"/>
                </a:lnTo>
                <a:lnTo>
                  <a:pt x="63500" y="31749"/>
                </a:lnTo>
                <a:lnTo>
                  <a:pt x="76200" y="31749"/>
                </a:lnTo>
                <a:lnTo>
                  <a:pt x="76200" y="0"/>
                </a:lnTo>
                <a:close/>
              </a:path>
              <a:path w="692150" h="76200">
                <a:moveTo>
                  <a:pt x="615950" y="0"/>
                </a:moveTo>
                <a:lnTo>
                  <a:pt x="615950" y="76199"/>
                </a:lnTo>
                <a:lnTo>
                  <a:pt x="679450" y="44449"/>
                </a:lnTo>
                <a:lnTo>
                  <a:pt x="628650" y="44449"/>
                </a:lnTo>
                <a:lnTo>
                  <a:pt x="628650" y="31749"/>
                </a:lnTo>
                <a:lnTo>
                  <a:pt x="679450" y="31749"/>
                </a:lnTo>
                <a:lnTo>
                  <a:pt x="615950" y="0"/>
                </a:lnTo>
                <a:close/>
              </a:path>
              <a:path w="692150" h="76200">
                <a:moveTo>
                  <a:pt x="76200" y="31749"/>
                </a:moveTo>
                <a:lnTo>
                  <a:pt x="63500" y="31749"/>
                </a:lnTo>
                <a:lnTo>
                  <a:pt x="63500" y="44449"/>
                </a:lnTo>
                <a:lnTo>
                  <a:pt x="76200" y="44449"/>
                </a:lnTo>
                <a:lnTo>
                  <a:pt x="76200" y="31749"/>
                </a:lnTo>
                <a:close/>
              </a:path>
              <a:path w="692150" h="76200">
                <a:moveTo>
                  <a:pt x="615950" y="31749"/>
                </a:moveTo>
                <a:lnTo>
                  <a:pt x="76200" y="31749"/>
                </a:lnTo>
                <a:lnTo>
                  <a:pt x="76200" y="44449"/>
                </a:lnTo>
                <a:lnTo>
                  <a:pt x="615950" y="44449"/>
                </a:lnTo>
                <a:lnTo>
                  <a:pt x="615950" y="31749"/>
                </a:lnTo>
                <a:close/>
              </a:path>
              <a:path w="692150" h="76200">
                <a:moveTo>
                  <a:pt x="679450" y="31749"/>
                </a:moveTo>
                <a:lnTo>
                  <a:pt x="628650" y="31749"/>
                </a:lnTo>
                <a:lnTo>
                  <a:pt x="628650" y="44449"/>
                </a:lnTo>
                <a:lnTo>
                  <a:pt x="679450" y="44449"/>
                </a:lnTo>
                <a:lnTo>
                  <a:pt x="692150" y="38099"/>
                </a:lnTo>
                <a:lnTo>
                  <a:pt x="679450" y="3174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3973067" y="6300215"/>
            <a:ext cx="441959" cy="184785"/>
          </a:xfrm>
          <a:custGeom>
            <a:rect l="l" t="t" r="r" b="b"/>
            <a:pathLst>
              <a:path w="441959" h="184785">
                <a:moveTo>
                  <a:pt x="0" y="184404"/>
                </a:moveTo>
                <a:lnTo>
                  <a:pt x="441960" y="184404"/>
                </a:lnTo>
                <a:lnTo>
                  <a:pt x="441960" y="0"/>
                </a:lnTo>
                <a:lnTo>
                  <a:pt x="0" y="0"/>
                </a:lnTo>
                <a:lnTo>
                  <a:pt x="0" y="18440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1810511" y="6368796"/>
            <a:ext cx="692150" cy="76200"/>
          </a:xfrm>
          <a:custGeom>
            <a:rect l="l" t="t" r="r" b="b"/>
            <a:pathLst>
              <a:path w="692150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4449"/>
                </a:lnTo>
                <a:lnTo>
                  <a:pt x="63500" y="44449"/>
                </a:lnTo>
                <a:lnTo>
                  <a:pt x="63500" y="31749"/>
                </a:lnTo>
                <a:lnTo>
                  <a:pt x="76200" y="31749"/>
                </a:lnTo>
                <a:lnTo>
                  <a:pt x="76200" y="0"/>
                </a:lnTo>
                <a:close/>
              </a:path>
              <a:path w="692150" h="76200">
                <a:moveTo>
                  <a:pt x="615950" y="0"/>
                </a:moveTo>
                <a:lnTo>
                  <a:pt x="615950" y="76199"/>
                </a:lnTo>
                <a:lnTo>
                  <a:pt x="679450" y="44449"/>
                </a:lnTo>
                <a:lnTo>
                  <a:pt x="628650" y="44449"/>
                </a:lnTo>
                <a:lnTo>
                  <a:pt x="628650" y="31749"/>
                </a:lnTo>
                <a:lnTo>
                  <a:pt x="679450" y="31749"/>
                </a:lnTo>
                <a:lnTo>
                  <a:pt x="615950" y="0"/>
                </a:lnTo>
                <a:close/>
              </a:path>
              <a:path w="692150" h="76200">
                <a:moveTo>
                  <a:pt x="76200" y="31749"/>
                </a:moveTo>
                <a:lnTo>
                  <a:pt x="63500" y="31749"/>
                </a:lnTo>
                <a:lnTo>
                  <a:pt x="63500" y="44449"/>
                </a:lnTo>
                <a:lnTo>
                  <a:pt x="76200" y="44449"/>
                </a:lnTo>
                <a:lnTo>
                  <a:pt x="76200" y="31749"/>
                </a:lnTo>
                <a:close/>
              </a:path>
              <a:path w="692150" h="76200">
                <a:moveTo>
                  <a:pt x="615950" y="31749"/>
                </a:moveTo>
                <a:lnTo>
                  <a:pt x="76200" y="31749"/>
                </a:lnTo>
                <a:lnTo>
                  <a:pt x="76200" y="44449"/>
                </a:lnTo>
                <a:lnTo>
                  <a:pt x="615950" y="44449"/>
                </a:lnTo>
                <a:lnTo>
                  <a:pt x="615950" y="31749"/>
                </a:lnTo>
                <a:close/>
              </a:path>
              <a:path w="692150" h="76200">
                <a:moveTo>
                  <a:pt x="679450" y="31749"/>
                </a:moveTo>
                <a:lnTo>
                  <a:pt x="628650" y="31749"/>
                </a:lnTo>
                <a:lnTo>
                  <a:pt x="628650" y="44449"/>
                </a:lnTo>
                <a:lnTo>
                  <a:pt x="679450" y="44449"/>
                </a:lnTo>
                <a:lnTo>
                  <a:pt x="692150" y="38099"/>
                </a:lnTo>
                <a:lnTo>
                  <a:pt x="679450" y="3174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2001011" y="6286500"/>
            <a:ext cx="352425" cy="184785"/>
          </a:xfrm>
          <a:custGeom>
            <a:rect l="l" t="t" r="r" b="b"/>
            <a:pathLst>
              <a:path w="352425" h="184785">
                <a:moveTo>
                  <a:pt x="0" y="184404"/>
                </a:moveTo>
                <a:lnTo>
                  <a:pt x="352044" y="184404"/>
                </a:lnTo>
                <a:lnTo>
                  <a:pt x="352044" y="0"/>
                </a:lnTo>
                <a:lnTo>
                  <a:pt x="0" y="0"/>
                </a:lnTo>
                <a:lnTo>
                  <a:pt x="0" y="18440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2010917" y="6279896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楷体"/>
                <a:cs typeface="楷体"/>
              </a:rPr>
              <a:t>2016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723900" y="6367271"/>
            <a:ext cx="1107440" cy="76200"/>
          </a:xfrm>
          <a:custGeom>
            <a:rect l="l" t="t" r="r" b="b"/>
            <a:pathLst>
              <a:path w="1107439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4449"/>
                </a:lnTo>
                <a:lnTo>
                  <a:pt x="63500" y="44449"/>
                </a:lnTo>
                <a:lnTo>
                  <a:pt x="63500" y="31749"/>
                </a:lnTo>
                <a:lnTo>
                  <a:pt x="76200" y="31749"/>
                </a:lnTo>
                <a:lnTo>
                  <a:pt x="76200" y="0"/>
                </a:lnTo>
                <a:close/>
              </a:path>
              <a:path w="1107439" h="76200">
                <a:moveTo>
                  <a:pt x="1031239" y="0"/>
                </a:moveTo>
                <a:lnTo>
                  <a:pt x="1031239" y="76199"/>
                </a:lnTo>
                <a:lnTo>
                  <a:pt x="1094739" y="44449"/>
                </a:lnTo>
                <a:lnTo>
                  <a:pt x="1043939" y="44449"/>
                </a:lnTo>
                <a:lnTo>
                  <a:pt x="1043939" y="31749"/>
                </a:lnTo>
                <a:lnTo>
                  <a:pt x="1094739" y="31749"/>
                </a:lnTo>
                <a:lnTo>
                  <a:pt x="1031239" y="0"/>
                </a:lnTo>
                <a:close/>
              </a:path>
              <a:path w="1107439" h="76200">
                <a:moveTo>
                  <a:pt x="76200" y="31749"/>
                </a:moveTo>
                <a:lnTo>
                  <a:pt x="63500" y="31749"/>
                </a:lnTo>
                <a:lnTo>
                  <a:pt x="63500" y="44449"/>
                </a:lnTo>
                <a:lnTo>
                  <a:pt x="76200" y="44449"/>
                </a:lnTo>
                <a:lnTo>
                  <a:pt x="76200" y="31749"/>
                </a:lnTo>
                <a:close/>
              </a:path>
              <a:path w="1107439" h="76200">
                <a:moveTo>
                  <a:pt x="1031239" y="31749"/>
                </a:moveTo>
                <a:lnTo>
                  <a:pt x="76200" y="31749"/>
                </a:lnTo>
                <a:lnTo>
                  <a:pt x="76200" y="44449"/>
                </a:lnTo>
                <a:lnTo>
                  <a:pt x="1031239" y="44449"/>
                </a:lnTo>
                <a:lnTo>
                  <a:pt x="1031239" y="31749"/>
                </a:lnTo>
                <a:close/>
              </a:path>
              <a:path w="1107439" h="76200">
                <a:moveTo>
                  <a:pt x="1094739" y="31749"/>
                </a:moveTo>
                <a:lnTo>
                  <a:pt x="1043939" y="31749"/>
                </a:lnTo>
                <a:lnTo>
                  <a:pt x="1043939" y="44449"/>
                </a:lnTo>
                <a:lnTo>
                  <a:pt x="1094739" y="44449"/>
                </a:lnTo>
                <a:lnTo>
                  <a:pt x="1107439" y="38099"/>
                </a:lnTo>
                <a:lnTo>
                  <a:pt x="1094739" y="3174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1013460" y="6318503"/>
            <a:ext cx="460375" cy="181610"/>
          </a:xfrm>
          <a:custGeom>
            <a:rect l="l" t="t" r="r" b="b"/>
            <a:pathLst>
              <a:path w="460375" h="181610">
                <a:moveTo>
                  <a:pt x="0" y="181356"/>
                </a:moveTo>
                <a:lnTo>
                  <a:pt x="460247" y="181356"/>
                </a:lnTo>
                <a:lnTo>
                  <a:pt x="460247" y="0"/>
                </a:lnTo>
                <a:lnTo>
                  <a:pt x="0" y="0"/>
                </a:lnTo>
                <a:lnTo>
                  <a:pt x="0" y="18135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9459468" y="6371844"/>
            <a:ext cx="727075" cy="76200"/>
          </a:xfrm>
          <a:custGeom>
            <a:rect l="l" t="t" r="r" b="b"/>
            <a:pathLst>
              <a:path w="727075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4449"/>
                </a:lnTo>
                <a:lnTo>
                  <a:pt x="63500" y="44449"/>
                </a:lnTo>
                <a:lnTo>
                  <a:pt x="63500" y="31749"/>
                </a:lnTo>
                <a:lnTo>
                  <a:pt x="76200" y="31749"/>
                </a:lnTo>
                <a:lnTo>
                  <a:pt x="76200" y="0"/>
                </a:lnTo>
                <a:close/>
              </a:path>
              <a:path w="727075" h="76200">
                <a:moveTo>
                  <a:pt x="650621" y="0"/>
                </a:moveTo>
                <a:lnTo>
                  <a:pt x="650621" y="76199"/>
                </a:lnTo>
                <a:lnTo>
                  <a:pt x="714121" y="44449"/>
                </a:lnTo>
                <a:lnTo>
                  <a:pt x="663321" y="44449"/>
                </a:lnTo>
                <a:lnTo>
                  <a:pt x="663321" y="31749"/>
                </a:lnTo>
                <a:lnTo>
                  <a:pt x="714121" y="31749"/>
                </a:lnTo>
                <a:lnTo>
                  <a:pt x="650621" y="0"/>
                </a:lnTo>
                <a:close/>
              </a:path>
              <a:path w="727075" h="76200">
                <a:moveTo>
                  <a:pt x="76200" y="31749"/>
                </a:moveTo>
                <a:lnTo>
                  <a:pt x="63500" y="31749"/>
                </a:lnTo>
                <a:lnTo>
                  <a:pt x="63500" y="44449"/>
                </a:lnTo>
                <a:lnTo>
                  <a:pt x="76200" y="44449"/>
                </a:lnTo>
                <a:lnTo>
                  <a:pt x="76200" y="31749"/>
                </a:lnTo>
                <a:close/>
              </a:path>
              <a:path w="727075" h="76200">
                <a:moveTo>
                  <a:pt x="650621" y="31749"/>
                </a:moveTo>
                <a:lnTo>
                  <a:pt x="76200" y="31749"/>
                </a:lnTo>
                <a:lnTo>
                  <a:pt x="76200" y="44449"/>
                </a:lnTo>
                <a:lnTo>
                  <a:pt x="650621" y="44449"/>
                </a:lnTo>
                <a:lnTo>
                  <a:pt x="650621" y="31749"/>
                </a:lnTo>
                <a:close/>
              </a:path>
              <a:path w="727075" h="76200">
                <a:moveTo>
                  <a:pt x="714121" y="31749"/>
                </a:moveTo>
                <a:lnTo>
                  <a:pt x="663321" y="31749"/>
                </a:lnTo>
                <a:lnTo>
                  <a:pt x="663321" y="44449"/>
                </a:lnTo>
                <a:lnTo>
                  <a:pt x="714121" y="44449"/>
                </a:lnTo>
                <a:lnTo>
                  <a:pt x="726821" y="38099"/>
                </a:lnTo>
                <a:lnTo>
                  <a:pt x="714121" y="3174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9549383" y="6327647"/>
            <a:ext cx="562610" cy="184785"/>
          </a:xfrm>
          <a:custGeom>
            <a:rect l="l" t="t" r="r" b="b"/>
            <a:pathLst>
              <a:path w="562609" h="184784">
                <a:moveTo>
                  <a:pt x="0" y="184403"/>
                </a:moveTo>
                <a:lnTo>
                  <a:pt x="562355" y="184403"/>
                </a:lnTo>
                <a:lnTo>
                  <a:pt x="562355" y="0"/>
                </a:lnTo>
                <a:lnTo>
                  <a:pt x="0" y="0"/>
                </a:lnTo>
                <a:lnTo>
                  <a:pt x="0" y="18440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 txBox="1"/>
          <p:nvPr/>
        </p:nvSpPr>
        <p:spPr>
          <a:xfrm>
            <a:off x="9625965" y="6320739"/>
            <a:ext cx="33020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楷体"/>
                <a:cs typeface="楷体"/>
              </a:rPr>
              <a:t>2022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4483608" y="6368796"/>
            <a:ext cx="588645" cy="76200"/>
          </a:xfrm>
          <a:custGeom>
            <a:rect l="l" t="t" r="r" b="b"/>
            <a:pathLst>
              <a:path w="588645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4449"/>
                </a:lnTo>
                <a:lnTo>
                  <a:pt x="63500" y="44449"/>
                </a:lnTo>
                <a:lnTo>
                  <a:pt x="63500" y="31749"/>
                </a:lnTo>
                <a:lnTo>
                  <a:pt x="76200" y="31749"/>
                </a:lnTo>
                <a:lnTo>
                  <a:pt x="76200" y="0"/>
                </a:lnTo>
                <a:close/>
              </a:path>
              <a:path w="588645" h="76200">
                <a:moveTo>
                  <a:pt x="512190" y="0"/>
                </a:moveTo>
                <a:lnTo>
                  <a:pt x="512190" y="76199"/>
                </a:lnTo>
                <a:lnTo>
                  <a:pt x="575690" y="44449"/>
                </a:lnTo>
                <a:lnTo>
                  <a:pt x="524890" y="44449"/>
                </a:lnTo>
                <a:lnTo>
                  <a:pt x="524890" y="31749"/>
                </a:lnTo>
                <a:lnTo>
                  <a:pt x="575690" y="31749"/>
                </a:lnTo>
                <a:lnTo>
                  <a:pt x="512190" y="0"/>
                </a:lnTo>
                <a:close/>
              </a:path>
              <a:path w="588645" h="76200">
                <a:moveTo>
                  <a:pt x="76200" y="31749"/>
                </a:moveTo>
                <a:lnTo>
                  <a:pt x="63500" y="31749"/>
                </a:lnTo>
                <a:lnTo>
                  <a:pt x="63500" y="44449"/>
                </a:lnTo>
                <a:lnTo>
                  <a:pt x="76200" y="44449"/>
                </a:lnTo>
                <a:lnTo>
                  <a:pt x="76200" y="31749"/>
                </a:lnTo>
                <a:close/>
              </a:path>
              <a:path w="588645" h="76200">
                <a:moveTo>
                  <a:pt x="512190" y="31749"/>
                </a:moveTo>
                <a:lnTo>
                  <a:pt x="76200" y="31749"/>
                </a:lnTo>
                <a:lnTo>
                  <a:pt x="76200" y="44449"/>
                </a:lnTo>
                <a:lnTo>
                  <a:pt x="512190" y="44449"/>
                </a:lnTo>
                <a:lnTo>
                  <a:pt x="512190" y="31749"/>
                </a:lnTo>
                <a:close/>
              </a:path>
              <a:path w="588645" h="76200">
                <a:moveTo>
                  <a:pt x="575690" y="31749"/>
                </a:moveTo>
                <a:lnTo>
                  <a:pt x="524890" y="31749"/>
                </a:lnTo>
                <a:lnTo>
                  <a:pt x="524890" y="44449"/>
                </a:lnTo>
                <a:lnTo>
                  <a:pt x="575690" y="44449"/>
                </a:lnTo>
                <a:lnTo>
                  <a:pt x="588390" y="38099"/>
                </a:lnTo>
                <a:lnTo>
                  <a:pt x="575690" y="3174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4594859" y="6313932"/>
            <a:ext cx="417830" cy="184785"/>
          </a:xfrm>
          <a:custGeom>
            <a:rect l="l" t="t" r="r" b="b"/>
            <a:pathLst>
              <a:path w="417829" h="184785">
                <a:moveTo>
                  <a:pt x="0" y="184404"/>
                </a:moveTo>
                <a:lnTo>
                  <a:pt x="417575" y="184404"/>
                </a:lnTo>
                <a:lnTo>
                  <a:pt x="417575" y="0"/>
                </a:lnTo>
                <a:lnTo>
                  <a:pt x="0" y="0"/>
                </a:lnTo>
                <a:lnTo>
                  <a:pt x="0" y="18440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2510027" y="6367538"/>
            <a:ext cx="1290955" cy="80645"/>
          </a:xfrm>
          <a:custGeom>
            <a:rect l="l" t="t" r="r" b="b"/>
            <a:pathLst>
              <a:path w="1290954" h="80645">
                <a:moveTo>
                  <a:pt x="76073" y="3886"/>
                </a:moveTo>
                <a:lnTo>
                  <a:pt x="0" y="42240"/>
                </a:lnTo>
                <a:lnTo>
                  <a:pt x="76327" y="80086"/>
                </a:lnTo>
                <a:lnTo>
                  <a:pt x="76221" y="48374"/>
                </a:lnTo>
                <a:lnTo>
                  <a:pt x="63500" y="48374"/>
                </a:lnTo>
                <a:lnTo>
                  <a:pt x="63500" y="35674"/>
                </a:lnTo>
                <a:lnTo>
                  <a:pt x="76178" y="35630"/>
                </a:lnTo>
                <a:lnTo>
                  <a:pt x="76073" y="3886"/>
                </a:lnTo>
                <a:close/>
              </a:path>
              <a:path w="1290954" h="80645">
                <a:moveTo>
                  <a:pt x="1278452" y="31699"/>
                </a:moveTo>
                <a:lnTo>
                  <a:pt x="1227327" y="31699"/>
                </a:lnTo>
                <a:lnTo>
                  <a:pt x="1227455" y="44399"/>
                </a:lnTo>
                <a:lnTo>
                  <a:pt x="1214649" y="44442"/>
                </a:lnTo>
                <a:lnTo>
                  <a:pt x="1214755" y="76187"/>
                </a:lnTo>
                <a:lnTo>
                  <a:pt x="1290827" y="37833"/>
                </a:lnTo>
                <a:lnTo>
                  <a:pt x="1278452" y="31699"/>
                </a:lnTo>
                <a:close/>
              </a:path>
              <a:path w="1290954" h="80645">
                <a:moveTo>
                  <a:pt x="76178" y="35630"/>
                </a:moveTo>
                <a:lnTo>
                  <a:pt x="63500" y="35674"/>
                </a:lnTo>
                <a:lnTo>
                  <a:pt x="63500" y="48374"/>
                </a:lnTo>
                <a:lnTo>
                  <a:pt x="76221" y="48330"/>
                </a:lnTo>
                <a:lnTo>
                  <a:pt x="76178" y="35630"/>
                </a:lnTo>
                <a:close/>
              </a:path>
              <a:path w="1290954" h="80645">
                <a:moveTo>
                  <a:pt x="76221" y="48330"/>
                </a:moveTo>
                <a:lnTo>
                  <a:pt x="63500" y="48374"/>
                </a:lnTo>
                <a:lnTo>
                  <a:pt x="76221" y="48374"/>
                </a:lnTo>
                <a:close/>
              </a:path>
              <a:path w="1290954" h="80645">
                <a:moveTo>
                  <a:pt x="1214606" y="31742"/>
                </a:moveTo>
                <a:lnTo>
                  <a:pt x="76178" y="35630"/>
                </a:lnTo>
                <a:lnTo>
                  <a:pt x="76221" y="48330"/>
                </a:lnTo>
                <a:lnTo>
                  <a:pt x="1214649" y="44442"/>
                </a:lnTo>
                <a:lnTo>
                  <a:pt x="1214606" y="31742"/>
                </a:lnTo>
                <a:close/>
              </a:path>
              <a:path w="1290954" h="80645">
                <a:moveTo>
                  <a:pt x="1227327" y="31699"/>
                </a:moveTo>
                <a:lnTo>
                  <a:pt x="1214606" y="31742"/>
                </a:lnTo>
                <a:lnTo>
                  <a:pt x="1214649" y="44442"/>
                </a:lnTo>
                <a:lnTo>
                  <a:pt x="1227455" y="44399"/>
                </a:lnTo>
                <a:lnTo>
                  <a:pt x="1227327" y="31699"/>
                </a:lnTo>
                <a:close/>
              </a:path>
              <a:path w="1290954" h="80645">
                <a:moveTo>
                  <a:pt x="1214501" y="0"/>
                </a:moveTo>
                <a:lnTo>
                  <a:pt x="1214606" y="31742"/>
                </a:lnTo>
                <a:lnTo>
                  <a:pt x="1278452" y="31699"/>
                </a:lnTo>
                <a:lnTo>
                  <a:pt x="1214501" y="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2991611" y="6301740"/>
            <a:ext cx="486409" cy="184785"/>
          </a:xfrm>
          <a:custGeom>
            <a:rect l="l" t="t" r="r" b="b"/>
            <a:pathLst>
              <a:path w="486409" h="184785">
                <a:moveTo>
                  <a:pt x="0" y="184404"/>
                </a:moveTo>
                <a:lnTo>
                  <a:pt x="486156" y="184404"/>
                </a:lnTo>
                <a:lnTo>
                  <a:pt x="486156" y="0"/>
                </a:lnTo>
                <a:lnTo>
                  <a:pt x="0" y="0"/>
                </a:lnTo>
                <a:lnTo>
                  <a:pt x="0" y="18440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 txBox="1"/>
          <p:nvPr/>
        </p:nvSpPr>
        <p:spPr>
          <a:xfrm>
            <a:off x="1051864" y="6295135"/>
            <a:ext cx="389762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1983739"/>
                <a:tab pos="2943225"/>
                <a:tab pos="3554095"/>
              </a:tabLst>
            </a:pPr>
            <a:r>
              <a:rPr sz="1800" b="1" spc="-7" baseline="-6944">
                <a:latin typeface="楷体"/>
                <a:cs typeface="楷体"/>
              </a:rPr>
              <a:t>2015	</a:t>
            </a:r>
            <a:r>
              <a:rPr sz="1200" b="1" spc="-5">
                <a:latin typeface="楷体"/>
                <a:cs typeface="楷体"/>
              </a:rPr>
              <a:t>2017	2018	</a:t>
            </a:r>
            <a:r>
              <a:rPr sz="1800" b="1" spc="-7" baseline="-4629">
                <a:latin typeface="楷体"/>
                <a:cs typeface="楷体"/>
              </a:rPr>
              <a:t>2019</a:t>
            </a:r>
            <a:endParaRPr sz="1800" baseline="-4629">
              <a:latin typeface="楷体"/>
              <a:cs typeface="楷体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10186416" y="6373850"/>
            <a:ext cx="1426210" cy="84455"/>
          </a:xfrm>
          <a:custGeom>
            <a:rect l="l" t="t" r="r" b="b"/>
            <a:pathLst>
              <a:path w="1426209" h="84454">
                <a:moveTo>
                  <a:pt x="1349882" y="7975"/>
                </a:moveTo>
                <a:lnTo>
                  <a:pt x="1349671" y="39722"/>
                </a:lnTo>
                <a:lnTo>
                  <a:pt x="1362328" y="39801"/>
                </a:lnTo>
                <a:lnTo>
                  <a:pt x="1362328" y="52501"/>
                </a:lnTo>
                <a:lnTo>
                  <a:pt x="1349586" y="52501"/>
                </a:lnTo>
                <a:lnTo>
                  <a:pt x="1349375" y="84175"/>
                </a:lnTo>
                <a:lnTo>
                  <a:pt x="1413727" y="52501"/>
                </a:lnTo>
                <a:lnTo>
                  <a:pt x="1362328" y="52501"/>
                </a:lnTo>
                <a:lnTo>
                  <a:pt x="1413889" y="52421"/>
                </a:lnTo>
                <a:lnTo>
                  <a:pt x="1425828" y="46545"/>
                </a:lnTo>
                <a:lnTo>
                  <a:pt x="1349882" y="7975"/>
                </a:lnTo>
                <a:close/>
              </a:path>
              <a:path w="1426209" h="84454">
                <a:moveTo>
                  <a:pt x="76453" y="0"/>
                </a:moveTo>
                <a:lnTo>
                  <a:pt x="0" y="37617"/>
                </a:lnTo>
                <a:lnTo>
                  <a:pt x="75945" y="76187"/>
                </a:lnTo>
                <a:lnTo>
                  <a:pt x="76157" y="44440"/>
                </a:lnTo>
                <a:lnTo>
                  <a:pt x="63500" y="44361"/>
                </a:lnTo>
                <a:lnTo>
                  <a:pt x="63500" y="31661"/>
                </a:lnTo>
                <a:lnTo>
                  <a:pt x="76242" y="31661"/>
                </a:lnTo>
                <a:lnTo>
                  <a:pt x="76453" y="0"/>
                </a:lnTo>
                <a:close/>
              </a:path>
              <a:path w="1426209" h="84454">
                <a:moveTo>
                  <a:pt x="1349671" y="39722"/>
                </a:moveTo>
                <a:lnTo>
                  <a:pt x="1349586" y="52421"/>
                </a:lnTo>
                <a:lnTo>
                  <a:pt x="1362328" y="52501"/>
                </a:lnTo>
                <a:lnTo>
                  <a:pt x="1362328" y="39801"/>
                </a:lnTo>
                <a:lnTo>
                  <a:pt x="1349671" y="39722"/>
                </a:lnTo>
                <a:close/>
              </a:path>
              <a:path w="1426209" h="84454">
                <a:moveTo>
                  <a:pt x="76242" y="31740"/>
                </a:moveTo>
                <a:lnTo>
                  <a:pt x="76157" y="44440"/>
                </a:lnTo>
                <a:lnTo>
                  <a:pt x="1349586" y="52421"/>
                </a:lnTo>
                <a:lnTo>
                  <a:pt x="1349671" y="39722"/>
                </a:lnTo>
                <a:lnTo>
                  <a:pt x="76242" y="31740"/>
                </a:lnTo>
                <a:close/>
              </a:path>
              <a:path w="1426209" h="84454">
                <a:moveTo>
                  <a:pt x="63500" y="31661"/>
                </a:moveTo>
                <a:lnTo>
                  <a:pt x="63500" y="44361"/>
                </a:lnTo>
                <a:lnTo>
                  <a:pt x="76157" y="44440"/>
                </a:lnTo>
                <a:lnTo>
                  <a:pt x="76242" y="31740"/>
                </a:lnTo>
                <a:lnTo>
                  <a:pt x="63500" y="31661"/>
                </a:lnTo>
                <a:close/>
              </a:path>
              <a:path w="1426209" h="84454">
                <a:moveTo>
                  <a:pt x="76242" y="31661"/>
                </a:moveTo>
                <a:lnTo>
                  <a:pt x="63500" y="31661"/>
                </a:lnTo>
                <a:lnTo>
                  <a:pt x="76242" y="3174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10677143" y="6304788"/>
            <a:ext cx="571500" cy="184785"/>
          </a:xfrm>
          <a:custGeom>
            <a:rect l="l" t="t" r="r" b="b"/>
            <a:pathLst>
              <a:path w="571500" h="184785">
                <a:moveTo>
                  <a:pt x="0" y="184404"/>
                </a:moveTo>
                <a:lnTo>
                  <a:pt x="571500" y="184404"/>
                </a:lnTo>
                <a:lnTo>
                  <a:pt x="571500" y="0"/>
                </a:lnTo>
                <a:lnTo>
                  <a:pt x="0" y="0"/>
                </a:lnTo>
                <a:lnTo>
                  <a:pt x="0" y="18440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10753090" y="6297574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楷体"/>
                <a:cs typeface="楷体"/>
              </a:rPr>
              <a:t>2023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913891" y="6645656"/>
            <a:ext cx="561149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5">
                <a:latin typeface="楷体"/>
                <a:cs typeface="楷体"/>
              </a:rPr>
              <a:t>源</a:t>
            </a:r>
            <a:r>
              <a:rPr sz="1100" spc="-5">
                <a:latin typeface="楷体"/>
                <a:cs typeface="楷体"/>
              </a:rPr>
              <a:t>：OPENDATALAB，</a:t>
            </a:r>
            <a:r>
              <a:rPr sz="1100">
                <a:latin typeface="楷体"/>
                <a:cs typeface="楷体"/>
              </a:rPr>
              <a:t>新智</a:t>
            </a:r>
            <a:r>
              <a:rPr sz="1100" spc="-15">
                <a:latin typeface="楷体"/>
                <a:cs typeface="楷体"/>
              </a:rPr>
              <a:t>元</a:t>
            </a:r>
            <a:r>
              <a:rPr sz="1100">
                <a:latin typeface="楷体"/>
                <a:cs typeface="楷体"/>
              </a:rPr>
              <a:t>，马</a:t>
            </a:r>
            <a:r>
              <a:rPr sz="1100" spc="-15">
                <a:latin typeface="楷体"/>
                <a:cs typeface="楷体"/>
              </a:rPr>
              <a:t>达</a:t>
            </a:r>
            <a:r>
              <a:rPr sz="1100">
                <a:latin typeface="楷体"/>
                <a:cs typeface="楷体"/>
              </a:rPr>
              <a:t>智数</a:t>
            </a:r>
            <a:r>
              <a:rPr sz="1100" spc="-5">
                <a:latin typeface="楷体"/>
                <a:cs typeface="楷体"/>
              </a:rPr>
              <a:t>，Meriot</a:t>
            </a:r>
            <a:r>
              <a:rPr sz="1100">
                <a:latin typeface="楷体"/>
                <a:cs typeface="楷体"/>
              </a:rPr>
              <a:t>论</a:t>
            </a:r>
            <a:r>
              <a:rPr sz="1100" spc="-15">
                <a:latin typeface="楷体"/>
                <a:cs typeface="楷体"/>
              </a:rPr>
              <a:t>文</a:t>
            </a:r>
            <a:r>
              <a:rPr sz="1100" spc="-5">
                <a:latin typeface="楷体"/>
                <a:cs typeface="楷体"/>
              </a:rPr>
              <a:t>，Objaverse</a:t>
            </a:r>
            <a:r>
              <a:rPr sz="1100" spc="-15">
                <a:latin typeface="楷体"/>
                <a:cs typeface="楷体"/>
              </a:rPr>
              <a:t>论</a:t>
            </a:r>
            <a:r>
              <a:rPr sz="1100">
                <a:latin typeface="楷体"/>
                <a:cs typeface="楷体"/>
              </a:rPr>
              <a:t>文，东</a:t>
            </a:r>
            <a:r>
              <a:rPr sz="1100" spc="-15">
                <a:latin typeface="楷体"/>
                <a:cs typeface="楷体"/>
              </a:rPr>
              <a:t>吴</a:t>
            </a:r>
            <a:r>
              <a:rPr sz="1100">
                <a:latin typeface="楷体"/>
                <a:cs typeface="楷体"/>
              </a:rPr>
              <a:t>证券</a:t>
            </a:r>
            <a:r>
              <a:rPr sz="1100" spc="-15">
                <a:latin typeface="楷体"/>
                <a:cs typeface="楷体"/>
              </a:rPr>
              <a:t>研</a:t>
            </a:r>
            <a:r>
              <a:rPr sz="1100">
                <a:latin typeface="楷体"/>
                <a:cs typeface="楷体"/>
              </a:rPr>
              <a:t>究所</a:t>
            </a:r>
            <a:r>
              <a:rPr sz="1100" spc="-15">
                <a:latin typeface="楷体"/>
                <a:cs typeface="楷体"/>
              </a:rPr>
              <a:t>整</a:t>
            </a:r>
            <a:r>
              <a:rPr sz="1100">
                <a:latin typeface="楷体"/>
                <a:cs typeface="楷体"/>
              </a:rPr>
              <a:t>理</a:t>
            </a:r>
            <a:endParaRPr sz="1100">
              <a:latin typeface="楷体"/>
              <a:cs typeface="楷体"/>
            </a:endParaRPr>
          </a:p>
        </p:txBody>
      </p:sp>
      <p:sp>
        <p:nvSpPr>
          <p:cNvPr id="66" name="object 66"/>
          <p:cNvSpPr/>
          <p:nvPr/>
        </p:nvSpPr>
        <p:spPr>
          <a:xfrm flipH="1">
            <a:off x="2508504" y="6301740"/>
            <a:ext cx="0" cy="201930"/>
          </a:xfrm>
          <a:custGeom>
            <a:rect l="l" t="t" r="r" b="b"/>
            <a:pathLst>
              <a:path h="201929">
                <a:moveTo>
                  <a:pt x="0" y="0"/>
                </a:moveTo>
                <a:lnTo>
                  <a:pt x="0" y="20132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 flipH="1">
            <a:off x="1815083" y="6307835"/>
            <a:ext cx="0" cy="201930"/>
          </a:xfrm>
          <a:custGeom>
            <a:rect l="l" t="t" r="r" b="b"/>
            <a:pathLst>
              <a:path h="201929">
                <a:moveTo>
                  <a:pt x="0" y="0"/>
                </a:moveTo>
                <a:lnTo>
                  <a:pt x="0" y="20132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 flipH="1">
            <a:off x="3805428" y="6301740"/>
            <a:ext cx="0" cy="201930"/>
          </a:xfrm>
          <a:custGeom>
            <a:rect l="l" t="t" r="r" b="b"/>
            <a:pathLst>
              <a:path h="201929">
                <a:moveTo>
                  <a:pt x="0" y="0"/>
                </a:moveTo>
                <a:lnTo>
                  <a:pt x="0" y="20132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 flipH="1">
            <a:off x="5074920" y="6313932"/>
            <a:ext cx="0" cy="201930"/>
          </a:xfrm>
          <a:custGeom>
            <a:rect l="l" t="t" r="r" b="b"/>
            <a:pathLst>
              <a:path h="201929">
                <a:moveTo>
                  <a:pt x="0" y="0"/>
                </a:moveTo>
                <a:lnTo>
                  <a:pt x="0" y="20132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 flipH="1">
            <a:off x="4494276" y="6291071"/>
            <a:ext cx="0" cy="201930"/>
          </a:xfrm>
          <a:custGeom>
            <a:rect l="l" t="t" r="r" b="b"/>
            <a:pathLst>
              <a:path h="201929">
                <a:moveTo>
                  <a:pt x="0" y="0"/>
                </a:moveTo>
                <a:lnTo>
                  <a:pt x="0" y="20132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 flipH="1">
            <a:off x="10189464" y="6313932"/>
            <a:ext cx="0" cy="201930"/>
          </a:xfrm>
          <a:custGeom>
            <a:rect l="l" t="t" r="r" b="b"/>
            <a:pathLst>
              <a:path h="201929">
                <a:moveTo>
                  <a:pt x="0" y="0"/>
                </a:moveTo>
                <a:lnTo>
                  <a:pt x="0" y="20132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graphicFrame>
        <p:nvGraphicFramePr>
          <p:cNvPr id="72" name="object 72"/>
          <p:cNvGraphicFramePr>
            <a:graphicFrameLocks noGrp="1"/>
          </p:cNvGraphicFramePr>
          <p:nvPr/>
        </p:nvGraphicFramePr>
        <p:xfrm>
          <a:off x="778573" y="3135439"/>
          <a:ext cx="10978515" cy="219265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67710"/>
                <a:gridCol w="3252470"/>
                <a:gridCol w="4444365"/>
              </a:tblGrid>
              <a:tr h="646176">
                <a:tc>
                  <a:txBody>
                    <a:bodyPr vert="horz" wrap="square"/>
                    <a:lstStyle/>
                    <a:p>
                      <a:pPr marL="90805" marR="121285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1200" b="1">
                          <a:latin typeface="Microsoft JhengHei"/>
                          <a:cs typeface="Microsoft JhengHei"/>
                        </a:rPr>
                        <a:t>阶段一（2017之前）：数据集均通过人工标注 生成，图片数量较少。</a:t>
                      </a:r>
                      <a:r>
                        <a:rPr sz="1200">
                          <a:latin typeface="宋体"/>
                          <a:cs typeface="宋体"/>
                        </a:rPr>
                        <a:t>主要用于图像生成描述</a:t>
                      </a:r>
                      <a:endParaRPr sz="1200">
                        <a:latin typeface="宋体"/>
                        <a:cs typeface="宋体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</a:pPr>
                      <a:r>
                        <a:rPr sz="1200">
                          <a:latin typeface="宋体"/>
                          <a:cs typeface="宋体"/>
                        </a:rPr>
                        <a:t>，由于图片数量较少，模型发展受到限制。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44450" marB="0">
                    <a:lnL w="9525">
                      <a:solidFill>
                        <a:srgbClr val="4F81BC"/>
                      </a:solidFill>
                      <a:prstDash val="solid"/>
                    </a:lnL>
                    <a:lnR w="9525">
                      <a:solidFill>
                        <a:srgbClr val="4F81BC"/>
                      </a:solidFill>
                      <a:prstDash val="solid"/>
                    </a:lnR>
                    <a:lnT w="9525">
                      <a:solidFill>
                        <a:srgbClr val="4F81BC"/>
                      </a:solidFill>
                      <a:prstDash val="solid"/>
                    </a:lnT>
                    <a:lnB w="9525">
                      <a:solidFill>
                        <a:srgbClr val="4F81BC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 marR="102870" algn="just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200" b="1">
                          <a:latin typeface="Microsoft JhengHei"/>
                          <a:cs typeface="Microsoft JhengHei"/>
                        </a:rPr>
                        <a:t>阶段二</a:t>
                      </a:r>
                      <a:r>
                        <a:rPr sz="1200" b="1" spc="-10">
                          <a:latin typeface="Microsoft JhengHei"/>
                          <a:cs typeface="Microsoft JhengHei"/>
                        </a:rPr>
                        <a:t>（</a:t>
                      </a:r>
                      <a:r>
                        <a:rPr sz="1200" b="1">
                          <a:latin typeface="Microsoft JhengHei"/>
                          <a:cs typeface="Microsoft JhengHei"/>
                        </a:rPr>
                        <a:t>2018-2021）:非人工标注数据集取得 进展</a:t>
                      </a:r>
                      <a:r>
                        <a:rPr sz="1200" b="1" spc="-5">
                          <a:latin typeface="Microsoft JhengHei"/>
                          <a:cs typeface="Microsoft JhengHei"/>
                        </a:rPr>
                        <a:t>，</a:t>
                      </a:r>
                      <a:r>
                        <a:rPr sz="1200" b="1">
                          <a:latin typeface="Microsoft JhengHei"/>
                          <a:cs typeface="Microsoft JhengHei"/>
                        </a:rPr>
                        <a:t>数据集规模逐渐扩大到数十亿</a:t>
                      </a:r>
                      <a:r>
                        <a:rPr sz="1200" b="1" spc="10">
                          <a:latin typeface="Microsoft JhengHei"/>
                          <a:cs typeface="Microsoft JhengHei"/>
                        </a:rPr>
                        <a:t>，</a:t>
                      </a:r>
                      <a:r>
                        <a:rPr sz="1200">
                          <a:latin typeface="宋体"/>
                          <a:cs typeface="宋体"/>
                        </a:rPr>
                        <a:t>在多种 下游任务中取</a:t>
                      </a:r>
                      <a:r>
                        <a:rPr sz="1200" spc="-15">
                          <a:latin typeface="宋体"/>
                          <a:cs typeface="宋体"/>
                        </a:rPr>
                        <a:t>得</a:t>
                      </a:r>
                      <a:r>
                        <a:rPr sz="1200" spc="-5">
                          <a:latin typeface="宋体"/>
                          <a:cs typeface="宋体"/>
                        </a:rPr>
                        <a:t>良好效果，</a:t>
                      </a:r>
                      <a:r>
                        <a:rPr sz="1200" b="1" spc="-5">
                          <a:latin typeface="Microsoft JhengHei"/>
                          <a:cs typeface="Microsoft JhengHei"/>
                        </a:rPr>
                        <a:t>但仅少数公开。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50800" marB="0">
                    <a:lnL w="9525">
                      <a:solidFill>
                        <a:srgbClr val="4F81BC"/>
                      </a:solidFill>
                      <a:prstDash val="solid"/>
                    </a:lnL>
                    <a:lnR w="12700">
                      <a:solidFill>
                        <a:srgbClr val="4F81BC"/>
                      </a:solidFill>
                      <a:prstDash val="solid"/>
                    </a:lnR>
                    <a:lnT w="9525">
                      <a:solidFill>
                        <a:srgbClr val="4F81BC"/>
                      </a:solidFill>
                      <a:prstDash val="solid"/>
                    </a:lnT>
                    <a:lnB w="9525">
                      <a:solidFill>
                        <a:srgbClr val="4F81BC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 marR="229235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sz="1200" b="1">
                          <a:latin typeface="Microsoft JhengHei"/>
                          <a:cs typeface="Microsoft JhengHei"/>
                        </a:rPr>
                        <a:t>阶段三</a:t>
                      </a:r>
                      <a:r>
                        <a:rPr sz="1200" b="1" spc="-95">
                          <a:latin typeface="Microsoft JhengHei"/>
                          <a:cs typeface="Microsoft JhengHei"/>
                        </a:rPr>
                        <a:t>（2021</a:t>
                      </a:r>
                      <a:r>
                        <a:rPr sz="1200" b="1">
                          <a:latin typeface="Microsoft JhengHei"/>
                          <a:cs typeface="Microsoft JhengHei"/>
                        </a:rPr>
                        <a:t>之后）：出现公开的大规模数据集</a:t>
                      </a:r>
                      <a:r>
                        <a:rPr sz="1200" b="1" spc="-120">
                          <a:latin typeface="Microsoft JhengHei"/>
                          <a:cs typeface="Microsoft JhengHei"/>
                        </a:rPr>
                        <a:t>（LAION）</a:t>
                      </a:r>
                      <a:r>
                        <a:rPr sz="1200" b="1">
                          <a:latin typeface="Microsoft JhengHei"/>
                          <a:cs typeface="Microsoft JhengHei"/>
                        </a:rPr>
                        <a:t>。 </a:t>
                      </a:r>
                      <a:r>
                        <a:rPr sz="1200">
                          <a:latin typeface="宋体"/>
                          <a:cs typeface="宋体"/>
                        </a:rPr>
                        <a:t>LAION-5B数据规模目前最大，可对许多未公开的多模态模型进 行训练并获得较好效果，且数据多样，包含各种领域图片。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58419" marB="0">
                    <a:lnL w="12700">
                      <a:solidFill>
                        <a:srgbClr val="4F81BC"/>
                      </a:solidFill>
                      <a:prstDash val="solid"/>
                    </a:lnL>
                    <a:lnR w="9525">
                      <a:solidFill>
                        <a:srgbClr val="4F81BC"/>
                      </a:solidFill>
                      <a:prstDash val="solid"/>
                    </a:lnR>
                    <a:lnT w="9525">
                      <a:solidFill>
                        <a:srgbClr val="4F81BC"/>
                      </a:solidFill>
                      <a:prstDash val="solid"/>
                    </a:lnT>
                    <a:lnB w="9525">
                      <a:solidFill>
                        <a:srgbClr val="4F81BC"/>
                      </a:solidFill>
                      <a:prstDash val="solid"/>
                    </a:lnB>
                  </a:tcPr>
                </a:tc>
              </a:tr>
              <a:tr h="1536573">
                <a:tc>
                  <a:txBody>
                    <a:bodyPr vert="horz" wrap="square"/>
                    <a:lstStyle/>
                    <a:p>
                      <a:pPr marL="220979" indent="-172720">
                        <a:lnSpc>
                          <a:spcPct val="100000"/>
                        </a:lnSpc>
                        <a:spcBef>
                          <a:spcPts val="860"/>
                        </a:spcBef>
                        <a:buFont typeface="Arial"/>
                        <a:buChar char="•"/>
                        <a:tabLst>
                          <a:tab pos="220979"/>
                        </a:tabLst>
                      </a:pPr>
                      <a:r>
                        <a:rPr sz="1100">
                          <a:solidFill>
                            <a:srgbClr val="006FC0"/>
                          </a:solidFill>
                          <a:latin typeface="宋体"/>
                          <a:cs typeface="宋体"/>
                        </a:rPr>
                        <a:t>蓝色：</a:t>
                      </a:r>
                      <a:r>
                        <a:rPr sz="1100" spc="-15">
                          <a:solidFill>
                            <a:srgbClr val="006FC0"/>
                          </a:solidFill>
                          <a:latin typeface="宋体"/>
                          <a:cs typeface="宋体"/>
                        </a:rPr>
                        <a:t>图</a:t>
                      </a:r>
                      <a:r>
                        <a:rPr sz="1100">
                          <a:solidFill>
                            <a:srgbClr val="006FC0"/>
                          </a:solidFill>
                          <a:latin typeface="宋体"/>
                          <a:cs typeface="宋体"/>
                        </a:rPr>
                        <a:t>文对</a:t>
                      </a:r>
                      <a:r>
                        <a:rPr sz="1100" spc="-15">
                          <a:solidFill>
                            <a:srgbClr val="006FC0"/>
                          </a:solidFill>
                          <a:latin typeface="宋体"/>
                          <a:cs typeface="宋体"/>
                        </a:rPr>
                        <a:t>数</a:t>
                      </a:r>
                      <a:r>
                        <a:rPr sz="1100">
                          <a:solidFill>
                            <a:srgbClr val="006FC0"/>
                          </a:solidFill>
                          <a:latin typeface="宋体"/>
                          <a:cs typeface="宋体"/>
                        </a:rPr>
                        <a:t>据集</a:t>
                      </a:r>
                      <a:r>
                        <a:rPr sz="1100" spc="-15">
                          <a:solidFill>
                            <a:srgbClr val="006FC0"/>
                          </a:solidFill>
                          <a:latin typeface="宋体"/>
                          <a:cs typeface="宋体"/>
                        </a:rPr>
                        <a:t>，单</a:t>
                      </a:r>
                      <a:r>
                        <a:rPr sz="1100">
                          <a:solidFill>
                            <a:srgbClr val="006FC0"/>
                          </a:solidFill>
                          <a:latin typeface="宋体"/>
                          <a:cs typeface="宋体"/>
                        </a:rPr>
                        <a:t>位为万</a:t>
                      </a:r>
                      <a:r>
                        <a:rPr sz="1100" spc="-15">
                          <a:solidFill>
                            <a:srgbClr val="006FC0"/>
                          </a:solidFill>
                          <a:latin typeface="宋体"/>
                          <a:cs typeface="宋体"/>
                        </a:rPr>
                        <a:t>对</a:t>
                      </a:r>
                      <a:r>
                        <a:rPr sz="1100">
                          <a:solidFill>
                            <a:srgbClr val="006FC0"/>
                          </a:solidFill>
                          <a:latin typeface="宋体"/>
                          <a:cs typeface="宋体"/>
                        </a:rPr>
                        <a:t>英文</a:t>
                      </a:r>
                      <a:r>
                        <a:rPr sz="1100" spc="-15">
                          <a:solidFill>
                            <a:srgbClr val="006FC0"/>
                          </a:solidFill>
                          <a:latin typeface="宋体"/>
                          <a:cs typeface="宋体"/>
                        </a:rPr>
                        <a:t>图</a:t>
                      </a:r>
                      <a:r>
                        <a:rPr sz="1100">
                          <a:solidFill>
                            <a:srgbClr val="006FC0"/>
                          </a:solidFill>
                          <a:latin typeface="宋体"/>
                          <a:cs typeface="宋体"/>
                        </a:rPr>
                        <a:t>文对</a:t>
                      </a:r>
                      <a:endParaRPr sz="1100">
                        <a:latin typeface="宋体"/>
                        <a:cs typeface="宋体"/>
                      </a:endParaRPr>
                    </a:p>
                    <a:p>
                      <a:pPr marL="220979" indent="-172720">
                        <a:lnSpc>
                          <a:spcPct val="100000"/>
                        </a:lnSpc>
                        <a:buFont typeface="Arial"/>
                        <a:buChar char="•"/>
                        <a:tabLst>
                          <a:tab pos="220979"/>
                        </a:tabLst>
                      </a:pPr>
                      <a:r>
                        <a:rPr sz="11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灰色：</a:t>
                      </a:r>
                      <a:r>
                        <a:rPr sz="1100" spc="-1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视</a:t>
                      </a:r>
                      <a:r>
                        <a:rPr sz="11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频文</a:t>
                      </a:r>
                      <a:r>
                        <a:rPr sz="1100" spc="-1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本</a:t>
                      </a:r>
                      <a:r>
                        <a:rPr sz="11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数据</a:t>
                      </a:r>
                      <a:r>
                        <a:rPr sz="1100" spc="-1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集，</a:t>
                      </a:r>
                      <a:r>
                        <a:rPr sz="11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单位为</a:t>
                      </a:r>
                      <a:r>
                        <a:rPr sz="1100" spc="-1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万</a:t>
                      </a:r>
                      <a:r>
                        <a:rPr sz="11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对视</a:t>
                      </a:r>
                      <a:r>
                        <a:rPr sz="1100" spc="-1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频</a:t>
                      </a:r>
                      <a:r>
                        <a:rPr sz="11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文字对</a:t>
                      </a:r>
                      <a:endParaRPr sz="1100">
                        <a:latin typeface="宋体"/>
                        <a:cs typeface="宋体"/>
                      </a:endParaRPr>
                    </a:p>
                    <a:p>
                      <a:pPr marL="220979" indent="-172720">
                        <a:lnSpc>
                          <a:spcPct val="100000"/>
                        </a:lnSpc>
                        <a:buFont typeface="Arial"/>
                        <a:buChar char="•"/>
                        <a:tabLst>
                          <a:tab pos="220979"/>
                        </a:tabLst>
                      </a:pPr>
                      <a:r>
                        <a:rPr sz="1100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橙色</a:t>
                      </a:r>
                      <a:r>
                        <a:rPr sz="1100" spc="-5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：3D</a:t>
                      </a:r>
                      <a:r>
                        <a:rPr sz="1100" spc="5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资</a:t>
                      </a:r>
                      <a:r>
                        <a:rPr sz="1100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产</a:t>
                      </a:r>
                      <a:r>
                        <a:rPr sz="1100" spc="-10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数</a:t>
                      </a:r>
                      <a:r>
                        <a:rPr sz="1100" spc="5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据</a:t>
                      </a:r>
                      <a:r>
                        <a:rPr sz="1100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集</a:t>
                      </a:r>
                      <a:r>
                        <a:rPr sz="1100" spc="-10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，单</a:t>
                      </a:r>
                      <a:r>
                        <a:rPr sz="1100" spc="5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位</a:t>
                      </a:r>
                      <a:r>
                        <a:rPr sz="1100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为</a:t>
                      </a:r>
                      <a:r>
                        <a:rPr sz="1100" spc="5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万</a:t>
                      </a:r>
                      <a:r>
                        <a:rPr sz="1100" spc="-15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个</a:t>
                      </a:r>
                      <a:r>
                        <a:rPr sz="1100" spc="-5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3D</a:t>
                      </a:r>
                      <a:r>
                        <a:rPr sz="1100">
                          <a:solidFill>
                            <a:srgbClr val="E36C09"/>
                          </a:solidFill>
                          <a:latin typeface="宋体"/>
                          <a:cs typeface="宋体"/>
                        </a:rPr>
                        <a:t>模型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9220" marB="0">
                    <a:lnR w="9525">
                      <a:solidFill>
                        <a:srgbClr val="D9D9D9"/>
                      </a:solidFill>
                      <a:prstDash val="solid"/>
                    </a:lnR>
                    <a:lnT w="9525">
                      <a:solidFill>
                        <a:srgbClr val="4F81BC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1438910">
                        <a:lnSpc>
                          <a:spcPct val="100000"/>
                        </a:lnSpc>
                      </a:pPr>
                      <a:r>
                        <a:rPr sz="1100">
                          <a:solidFill>
                            <a:srgbClr val="006FC0"/>
                          </a:solidFill>
                          <a:latin typeface="Calibri"/>
                          <a:cs typeface="Calibri"/>
                        </a:rPr>
                        <a:t>ALIGN</a:t>
                      </a:r>
                      <a:r>
                        <a:rPr sz="1100">
                          <a:solidFill>
                            <a:srgbClr val="006FC0"/>
                          </a:solidFill>
                          <a:latin typeface="宋体"/>
                          <a:cs typeface="宋体"/>
                        </a:rPr>
                        <a:t>（私有），</a:t>
                      </a:r>
                      <a:r>
                        <a:rPr sz="1100">
                          <a:solidFill>
                            <a:srgbClr val="006FC0"/>
                          </a:solidFill>
                          <a:latin typeface="Calibri"/>
                          <a:cs typeface="Calibri"/>
                        </a:rPr>
                        <a:t>180000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9525">
                      <a:solidFill>
                        <a:srgbClr val="4F81BC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3083560" marR="793115" indent="-129539">
                        <a:lnSpc>
                          <a:spcPct val="102699"/>
                        </a:lnSpc>
                        <a:spcBef>
                          <a:spcPts val="25"/>
                        </a:spcBef>
                      </a:pPr>
                      <a:r>
                        <a:rPr sz="1100">
                          <a:solidFill>
                            <a:srgbClr val="006FC0"/>
                          </a:solidFill>
                          <a:latin typeface="Calibri"/>
                          <a:cs typeface="Calibri"/>
                        </a:rPr>
                        <a:t>LA</a:t>
                      </a:r>
                      <a:r>
                        <a:rPr sz="1100" spc="-10">
                          <a:solidFill>
                            <a:srgbClr val="006FC0"/>
                          </a:solidFill>
                          <a:latin typeface="Calibri"/>
                          <a:cs typeface="Calibri"/>
                        </a:rPr>
                        <a:t>I</a:t>
                      </a:r>
                      <a:r>
                        <a:rPr sz="1100" spc="-5">
                          <a:solidFill>
                            <a:srgbClr val="006FC0"/>
                          </a:solidFill>
                          <a:latin typeface="Calibri"/>
                          <a:cs typeface="Calibri"/>
                        </a:rPr>
                        <a:t>ON-</a:t>
                      </a:r>
                      <a:r>
                        <a:rPr sz="1100">
                          <a:solidFill>
                            <a:srgbClr val="006FC0"/>
                          </a:solidFill>
                          <a:latin typeface="Calibri"/>
                          <a:cs typeface="Calibri"/>
                        </a:rPr>
                        <a:t>5</a:t>
                      </a:r>
                      <a:r>
                        <a:rPr sz="1100" spc="-5">
                          <a:solidFill>
                            <a:srgbClr val="006FC0"/>
                          </a:solidFill>
                          <a:latin typeface="Calibri"/>
                          <a:cs typeface="Calibri"/>
                        </a:rPr>
                        <a:t>B</a:t>
                      </a:r>
                      <a:r>
                        <a:rPr sz="1100">
                          <a:solidFill>
                            <a:srgbClr val="006FC0"/>
                          </a:solidFill>
                          <a:latin typeface="宋体"/>
                          <a:cs typeface="宋体"/>
                        </a:rPr>
                        <a:t>，  </a:t>
                      </a:r>
                      <a:r>
                        <a:rPr sz="1100">
                          <a:solidFill>
                            <a:srgbClr val="006FC0"/>
                          </a:solidFill>
                          <a:latin typeface="Calibri"/>
                          <a:cs typeface="Calibri"/>
                        </a:rPr>
                        <a:t>230000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3175" marB="0">
                    <a:lnL w="9525">
                      <a:solidFill>
                        <a:srgbClr val="D9D9D9"/>
                      </a:solidFill>
                      <a:prstDash val="solid"/>
                    </a:lnL>
                    <a:lnT w="9525">
                      <a:solidFill>
                        <a:srgbClr val="4F81BC"/>
                      </a:solidFill>
                      <a:prstDash val="solid"/>
                    </a:lnT>
                  </a:tcPr>
                </a:tc>
              </a:tr>
            </a:tbl>
          </a:graphicData>
        </a:graphic>
      </p:graphicFrame>
      <p:sp>
        <p:nvSpPr>
          <p:cNvPr id="73" name="object 73"/>
          <p:cNvSpPr/>
          <p:nvPr/>
        </p:nvSpPr>
        <p:spPr>
          <a:xfrm flipH="1">
            <a:off x="9482328" y="6313932"/>
            <a:ext cx="0" cy="201930"/>
          </a:xfrm>
          <a:custGeom>
            <a:rect l="l" t="t" r="r" b="b"/>
            <a:pathLst>
              <a:path h="201929">
                <a:moveTo>
                  <a:pt x="0" y="0"/>
                </a:moveTo>
                <a:lnTo>
                  <a:pt x="0" y="20132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 txBox="1"/>
          <p:nvPr/>
        </p:nvSpPr>
        <p:spPr>
          <a:xfrm>
            <a:off x="80772" y="3128772"/>
            <a:ext cx="584200" cy="662940"/>
          </a:xfrm>
          <a:prstGeom prst="rect">
            <a:avLst/>
          </a:prstGeom>
          <a:solidFill>
            <a:srgbClr val="C5D9F0"/>
          </a:solidFill>
          <a:ln w="9525">
            <a:solidFill>
              <a:srgbClr val="D9D9D9"/>
            </a:solidFill>
          </a:ln>
        </p:spPr>
        <p:txBody>
          <a:bodyPr vert="horz" wrap="square" lIns="0" tIns="59055" rIns="0" bIns="0" rtlCol="0">
            <a:spAutoFit/>
          </a:bodyPr>
          <a:lstStyle/>
          <a:p>
            <a:pPr marL="62230" marR="55880" algn="just">
              <a:lnSpc>
                <a:spcPct val="100000"/>
              </a:lnSpc>
              <a:spcBef>
                <a:spcPts val="465"/>
              </a:spcBef>
            </a:pPr>
            <a:r>
              <a:rPr sz="1200" b="1">
                <a:latin typeface="Microsoft JhengHei"/>
                <a:cs typeface="Microsoft JhengHei"/>
              </a:rPr>
              <a:t>图文数 据集发 </a:t>
            </a:r>
            <a:r>
              <a:rPr sz="1200" b="1" spc="-5">
                <a:latin typeface="Microsoft JhengHei"/>
                <a:cs typeface="Microsoft JhengHei"/>
              </a:rPr>
              <a:t>展历史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11726671" y="6657238"/>
            <a:ext cx="9588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Times New Roman"/>
                <a:cs typeface="Times New Roman"/>
              </a:rPr>
              <a:t>8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467868" y="6603492"/>
            <a:ext cx="36639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650" spc="-135" baseline="-17676">
                <a:latin typeface="楷体"/>
                <a:cs typeface="楷体"/>
              </a:rPr>
              <a:t>资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56</a:t>
            </a:r>
            <a:r>
              <a:rPr sz="1650" spc="-1650" baseline="-17676">
                <a:latin typeface="楷体"/>
                <a:cs typeface="楷体"/>
              </a:rPr>
              <a:t>料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523876/28022/20231218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 </a:t>
            </a:r>
            <a:r>
              <a:rPr sz="100" spc="-15">
                <a:solidFill>
                  <a:srgbClr val="FFFFFF"/>
                </a:solidFill>
                <a:latin typeface="Book Antiqua"/>
                <a:cs typeface="Book Antiqua"/>
              </a:rPr>
              <a:t>20:1</a:t>
            </a:r>
            <a:r>
              <a:rPr sz="1650" spc="-1620" baseline="-17676">
                <a:latin typeface="楷体"/>
                <a:cs typeface="楷体"/>
              </a:rPr>
              <a:t>来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5</a:t>
            </a:r>
            <a:endParaRPr sz="100">
              <a:latin typeface="Book Antiqua"/>
              <a:cs typeface="Book Antiqu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1192" y="230885"/>
            <a:ext cx="61601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2.1.1</a:t>
            </a:r>
            <a:r>
              <a:rPr sz="2400" spc="-50"/>
              <a:t> </a:t>
            </a:r>
            <a:r>
              <a:rPr sz="2400"/>
              <a:t>视觉理解：CLIP模型提供重要泛化能力</a:t>
            </a:r>
            <a:endParaRPr sz="2400"/>
          </a:p>
        </p:txBody>
      </p:sp>
      <p:sp>
        <p:nvSpPr>
          <p:cNvPr id="3" name="object 3"/>
          <p:cNvSpPr/>
          <p:nvPr/>
        </p:nvSpPr>
        <p:spPr>
          <a:xfrm>
            <a:off x="10658729" y="2609595"/>
            <a:ext cx="82550" cy="1238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1638660" y="2609595"/>
            <a:ext cx="82550" cy="1238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279908" y="835888"/>
            <a:ext cx="11642725" cy="2586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marR="10795" indent="-287020" algn="just">
              <a:lnSpc>
                <a:spcPct val="150000"/>
              </a:lnSpc>
              <a:spcBef>
                <a:spcPts val="100"/>
              </a:spcBef>
              <a:buFont typeface="Wingdings"/>
              <a:buChar char="◼"/>
              <a:tabLst>
                <a:tab pos="299720"/>
              </a:tabLst>
            </a:pPr>
            <a:r>
              <a:rPr sz="1400" b="1" spc="-5">
                <a:latin typeface="楷体"/>
                <a:cs typeface="楷体"/>
              </a:rPr>
              <a:t>视觉理解模型可分为：（1）双塔模型：浅层语义交互。</a:t>
            </a:r>
            <a:r>
              <a:rPr sz="1400">
                <a:latin typeface="楷体"/>
                <a:cs typeface="楷体"/>
              </a:rPr>
              <a:t>对文本和图像分别编码后再输入多模态编码器，如</a:t>
            </a:r>
            <a:r>
              <a:rPr sz="1400" spc="-5">
                <a:latin typeface="楷体"/>
                <a:cs typeface="楷体"/>
              </a:rPr>
              <a:t>CLIP</a:t>
            </a:r>
            <a:r>
              <a:rPr sz="1400">
                <a:latin typeface="楷体"/>
                <a:cs typeface="楷体"/>
              </a:rPr>
              <a:t>。优点是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适合检索任务</a:t>
            </a:r>
            <a:r>
              <a:rPr sz="1400">
                <a:latin typeface="楷体"/>
                <a:cs typeface="楷体"/>
              </a:rPr>
              <a:t>，可检索</a:t>
            </a:r>
            <a:r>
              <a:rPr sz="1400" spc="-1040">
                <a:latin typeface="楷体"/>
                <a:cs typeface="楷体"/>
              </a:rPr>
              <a:t>大 </a:t>
            </a:r>
            <a:r>
              <a:rPr sz="1400">
                <a:latin typeface="楷体"/>
                <a:cs typeface="楷体"/>
              </a:rPr>
              <a:t>量文本与图像，缺点是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不足以处理复杂分类任务</a:t>
            </a:r>
            <a:r>
              <a:rPr sz="1400">
                <a:latin typeface="楷体"/>
                <a:cs typeface="楷体"/>
              </a:rPr>
              <a:t>。</a:t>
            </a:r>
            <a:r>
              <a:rPr sz="1400" b="1" spc="-5">
                <a:latin typeface="楷体"/>
                <a:cs typeface="楷体"/>
              </a:rPr>
              <a:t>（2）单塔模型：深层语义交互</a:t>
            </a:r>
            <a:r>
              <a:rPr sz="1400" b="1" spc="5">
                <a:latin typeface="楷体"/>
                <a:cs typeface="楷体"/>
              </a:rPr>
              <a:t>。</a:t>
            </a:r>
            <a:r>
              <a:rPr sz="1400">
                <a:latin typeface="楷体"/>
                <a:cs typeface="楷体"/>
              </a:rPr>
              <a:t>先将文</a:t>
            </a:r>
            <a:r>
              <a:rPr sz="1400" spc="-15">
                <a:latin typeface="楷体"/>
                <a:cs typeface="楷体"/>
              </a:rPr>
              <a:t>本</a:t>
            </a:r>
            <a:r>
              <a:rPr sz="1400">
                <a:latin typeface="楷体"/>
                <a:cs typeface="楷体"/>
              </a:rPr>
              <a:t>特征和图像特征连接后统一输入到多模态编码器，如 </a:t>
            </a:r>
            <a:r>
              <a:rPr sz="1400" spc="-5">
                <a:latin typeface="楷体"/>
                <a:cs typeface="楷体"/>
              </a:rPr>
              <a:t>ViLT，</a:t>
            </a:r>
            <a:r>
              <a:rPr sz="1400">
                <a:latin typeface="楷体"/>
                <a:cs typeface="楷体"/>
              </a:rPr>
              <a:t>优点是</a:t>
            </a:r>
            <a:r>
              <a:rPr sz="1400" spc="-15">
                <a:latin typeface="楷体"/>
                <a:cs typeface="楷体"/>
              </a:rPr>
              <a:t>可以</a:t>
            </a:r>
            <a:r>
              <a:rPr sz="1400">
                <a:latin typeface="楷体"/>
                <a:cs typeface="楷体"/>
              </a:rPr>
              <a:t>充分将</a:t>
            </a:r>
            <a:r>
              <a:rPr sz="1400" spc="-15">
                <a:latin typeface="楷体"/>
                <a:cs typeface="楷体"/>
              </a:rPr>
              <a:t>多</a:t>
            </a:r>
            <a:r>
              <a:rPr sz="1400">
                <a:latin typeface="楷体"/>
                <a:cs typeface="楷体"/>
              </a:rPr>
              <a:t>模态</a:t>
            </a:r>
            <a:r>
              <a:rPr sz="1400" spc="-15">
                <a:latin typeface="楷体"/>
                <a:cs typeface="楷体"/>
              </a:rPr>
              <a:t>信息</a:t>
            </a:r>
            <a:r>
              <a:rPr sz="1400">
                <a:latin typeface="楷体"/>
                <a:cs typeface="楷体"/>
              </a:rPr>
              <a:t>融</a:t>
            </a:r>
            <a:r>
              <a:rPr sz="1400" spc="5">
                <a:latin typeface="楷体"/>
                <a:cs typeface="楷体"/>
              </a:rPr>
              <a:t>合</a:t>
            </a:r>
            <a:r>
              <a:rPr sz="1400">
                <a:latin typeface="楷体"/>
                <a:cs typeface="楷体"/>
              </a:rPr>
              <a:t>，</a:t>
            </a:r>
            <a:r>
              <a:rPr sz="1400" u="sng" spc="-1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更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擅长</a:t>
            </a:r>
            <a:r>
              <a:rPr sz="1400" u="sng" spc="-1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分类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任务以</a:t>
            </a:r>
            <a:r>
              <a:rPr sz="1400" u="sng" spc="-1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及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需要</a:t>
            </a:r>
            <a:r>
              <a:rPr sz="1400" u="sng" spc="-1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强交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互的多</a:t>
            </a:r>
            <a:r>
              <a:rPr sz="1400" u="sng" spc="-1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模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态理</a:t>
            </a:r>
            <a:r>
              <a:rPr sz="1400" u="sng" spc="-1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解任</a:t>
            </a:r>
            <a:r>
              <a:rPr sz="1400" u="sng" spc="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务</a:t>
            </a:r>
            <a:r>
              <a:rPr sz="1400">
                <a:latin typeface="楷体"/>
                <a:cs typeface="楷体"/>
              </a:rPr>
              <a:t>，但</a:t>
            </a:r>
            <a:r>
              <a:rPr sz="1400" spc="-15">
                <a:latin typeface="楷体"/>
                <a:cs typeface="楷体"/>
              </a:rPr>
              <a:t>不</a:t>
            </a:r>
            <a:r>
              <a:rPr sz="1400">
                <a:latin typeface="楷体"/>
                <a:cs typeface="楷体"/>
              </a:rPr>
              <a:t>适合</a:t>
            </a:r>
            <a:r>
              <a:rPr sz="1400" spc="-15">
                <a:latin typeface="楷体"/>
                <a:cs typeface="楷体"/>
              </a:rPr>
              <a:t>检</a:t>
            </a:r>
            <a:r>
              <a:rPr sz="1400" spc="-10">
                <a:latin typeface="楷体"/>
                <a:cs typeface="楷体"/>
              </a:rPr>
              <a:t>索</a:t>
            </a:r>
            <a:r>
              <a:rPr sz="1400" spc="-15">
                <a:latin typeface="楷体"/>
                <a:cs typeface="楷体"/>
              </a:rPr>
              <a:t>。</a:t>
            </a:r>
            <a:r>
              <a:rPr sz="1400" b="1" spc="-5">
                <a:latin typeface="楷体"/>
                <a:cs typeface="楷体"/>
              </a:rPr>
              <a:t>（3）混</a:t>
            </a:r>
            <a:r>
              <a:rPr sz="1400" b="1" spc="-20">
                <a:latin typeface="楷体"/>
                <a:cs typeface="楷体"/>
              </a:rPr>
              <a:t>合</a:t>
            </a:r>
            <a:r>
              <a:rPr sz="1400" b="1" spc="-5">
                <a:latin typeface="楷体"/>
                <a:cs typeface="楷体"/>
              </a:rPr>
              <a:t>模型</a:t>
            </a:r>
            <a:r>
              <a:rPr sz="1400">
                <a:latin typeface="楷体"/>
                <a:cs typeface="楷体"/>
              </a:rPr>
              <a:t>。</a:t>
            </a:r>
            <a:endParaRPr sz="1400">
              <a:latin typeface="楷体"/>
              <a:cs typeface="楷体"/>
            </a:endParaRPr>
          </a:p>
          <a:p>
            <a:pPr marL="299085" marR="12065" indent="-287020" algn="just">
              <a:lnSpc>
                <a:spcPts val="2520"/>
              </a:lnSpc>
              <a:spcBef>
                <a:spcPts val="220"/>
              </a:spcBef>
              <a:buFont typeface="Wingdings"/>
              <a:buChar char="◼"/>
              <a:tabLst>
                <a:tab pos="299720"/>
              </a:tabLst>
            </a:pPr>
            <a:r>
              <a:rPr sz="1400" b="1" spc="-5">
                <a:latin typeface="楷体"/>
                <a:cs typeface="楷体"/>
              </a:rPr>
              <a:t>重要模型</a:t>
            </a:r>
            <a:r>
              <a:rPr sz="1400" b="1" spc="-10">
                <a:latin typeface="楷体"/>
                <a:cs typeface="楷体"/>
              </a:rPr>
              <a:t>1——CLIP（2021</a:t>
            </a:r>
            <a:r>
              <a:rPr sz="1400" b="1" spc="-5">
                <a:latin typeface="楷体"/>
                <a:cs typeface="楷体"/>
              </a:rPr>
              <a:t>年发布），</a:t>
            </a:r>
            <a:r>
              <a:rPr sz="1400" b="1">
                <a:latin typeface="楷体"/>
                <a:cs typeface="楷体"/>
              </a:rPr>
              <a:t>第一个可通过零样本和少样本学习推广到多个图像分类任务的模</a:t>
            </a:r>
            <a:r>
              <a:rPr sz="1400" b="1" spc="-65">
                <a:latin typeface="楷体"/>
                <a:cs typeface="楷体"/>
              </a:rPr>
              <a:t>型</a:t>
            </a:r>
            <a:r>
              <a:rPr sz="1400" b="1" spc="5">
                <a:latin typeface="楷体"/>
                <a:cs typeface="楷体"/>
              </a:rPr>
              <a:t>。</a:t>
            </a:r>
            <a:r>
              <a:rPr sz="1400" spc="5">
                <a:latin typeface="楷体"/>
                <a:cs typeface="楷体"/>
              </a:rPr>
              <a:t>传</a:t>
            </a:r>
            <a:r>
              <a:rPr sz="1400" spc="-15">
                <a:latin typeface="楷体"/>
                <a:cs typeface="楷体"/>
              </a:rPr>
              <a:t>统</a:t>
            </a:r>
            <a:r>
              <a:rPr sz="1400" spc="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视</a:t>
            </a:r>
            <a:r>
              <a:rPr sz="1400" spc="5">
                <a:latin typeface="楷体"/>
                <a:cs typeface="楷体"/>
              </a:rPr>
              <a:t>觉</a:t>
            </a:r>
            <a:r>
              <a:rPr sz="1400">
                <a:latin typeface="楷体"/>
                <a:cs typeface="楷体"/>
              </a:rPr>
              <a:t>数</a:t>
            </a:r>
            <a:r>
              <a:rPr sz="1400" spc="5">
                <a:latin typeface="楷体"/>
                <a:cs typeface="楷体"/>
              </a:rPr>
              <a:t>据</a:t>
            </a:r>
            <a:r>
              <a:rPr sz="1400">
                <a:latin typeface="楷体"/>
                <a:cs typeface="楷体"/>
              </a:rPr>
              <a:t>集</a:t>
            </a:r>
            <a:r>
              <a:rPr sz="1400" spc="5">
                <a:latin typeface="楷体"/>
                <a:cs typeface="楷体"/>
              </a:rPr>
              <a:t>创</a:t>
            </a:r>
            <a:r>
              <a:rPr sz="1400">
                <a:latin typeface="楷体"/>
                <a:cs typeface="楷体"/>
              </a:rPr>
              <a:t>建</a:t>
            </a:r>
            <a:r>
              <a:rPr sz="1400" spc="5">
                <a:latin typeface="楷体"/>
                <a:cs typeface="楷体"/>
              </a:rPr>
              <a:t>成</a:t>
            </a:r>
            <a:r>
              <a:rPr sz="1400">
                <a:latin typeface="楷体"/>
                <a:cs typeface="楷体"/>
              </a:rPr>
              <a:t>本</a:t>
            </a:r>
            <a:r>
              <a:rPr sz="1400" spc="5">
                <a:latin typeface="楷体"/>
                <a:cs typeface="楷体"/>
              </a:rPr>
              <a:t>很</a:t>
            </a:r>
            <a:r>
              <a:rPr sz="1400">
                <a:latin typeface="楷体"/>
                <a:cs typeface="楷体"/>
              </a:rPr>
              <a:t>高，且</a:t>
            </a:r>
            <a:r>
              <a:rPr sz="1400" spc="-1005">
                <a:latin typeface="楷体"/>
                <a:cs typeface="楷体"/>
              </a:rPr>
              <a:t>任 </a:t>
            </a:r>
            <a:r>
              <a:rPr sz="1400">
                <a:latin typeface="楷体"/>
                <a:cs typeface="楷体"/>
              </a:rPr>
              <a:t>务泛化性差。</a:t>
            </a:r>
            <a:r>
              <a:rPr sz="1400" spc="-5">
                <a:latin typeface="楷体"/>
                <a:cs typeface="楷体"/>
              </a:rPr>
              <a:t>OPEN</a:t>
            </a:r>
            <a:r>
              <a:rPr sz="1400" spc="70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AI</a:t>
            </a:r>
            <a:r>
              <a:rPr sz="1400">
                <a:latin typeface="楷体"/>
                <a:cs typeface="楷体"/>
              </a:rPr>
              <a:t>创建了一个包</a:t>
            </a:r>
            <a:r>
              <a:rPr sz="1400" spc="10">
                <a:latin typeface="楷体"/>
                <a:cs typeface="楷体"/>
              </a:rPr>
              <a:t>含</a:t>
            </a:r>
            <a:r>
              <a:rPr sz="1400" spc="-5">
                <a:latin typeface="楷体"/>
                <a:cs typeface="楷体"/>
              </a:rPr>
              <a:t>4</a:t>
            </a:r>
            <a:r>
              <a:rPr sz="1400">
                <a:latin typeface="楷体"/>
                <a:cs typeface="楷体"/>
              </a:rPr>
              <a:t>亿图文对数据集，并借助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大规模自然语言监督训练</a:t>
            </a:r>
            <a:r>
              <a:rPr sz="1400" spc="-5">
                <a:latin typeface="楷体"/>
                <a:cs typeface="楷体"/>
              </a:rPr>
              <a:t>CLIP</a:t>
            </a:r>
            <a:r>
              <a:rPr sz="1400" spc="75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模型，将不同模式、文本和图像的数据映射到共享 向量空间，</a:t>
            </a:r>
            <a:r>
              <a:rPr sz="1400" u="sng" spc="1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实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现了可以用自然</a:t>
            </a:r>
            <a:r>
              <a:rPr sz="1400" u="sng" spc="1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语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言指示进行大量</a:t>
            </a:r>
            <a:r>
              <a:rPr sz="1400" u="sng" spc="1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的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分类基</a:t>
            </a:r>
            <a:r>
              <a:rPr sz="1400" u="sng" spc="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准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，即</a:t>
            </a:r>
            <a:r>
              <a:rPr sz="1400" u="sng" spc="5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 </a:t>
            </a:r>
            <a:r>
              <a:rPr sz="1400" u="sng" spc="-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“Zero-Shot”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能力</a:t>
            </a:r>
            <a:r>
              <a:rPr sz="1400">
                <a:latin typeface="楷体"/>
                <a:cs typeface="楷体"/>
              </a:rPr>
              <a:t>（</a:t>
            </a:r>
            <a:r>
              <a:rPr sz="1400" spc="10">
                <a:latin typeface="楷体"/>
                <a:cs typeface="楷体"/>
              </a:rPr>
              <a:t>将</a:t>
            </a:r>
            <a:r>
              <a:rPr sz="1400" spc="-5">
                <a:latin typeface="楷体"/>
                <a:cs typeface="楷体"/>
              </a:rPr>
              <a:t>ImageNet</a:t>
            </a:r>
            <a:r>
              <a:rPr sz="1400">
                <a:latin typeface="楷体"/>
                <a:cs typeface="楷体"/>
              </a:rPr>
              <a:t>上的</a:t>
            </a:r>
            <a:r>
              <a:rPr sz="1400" spc="-5">
                <a:latin typeface="楷体"/>
                <a:cs typeface="楷体"/>
              </a:rPr>
              <a:t>zero-shot</a:t>
            </a:r>
            <a:r>
              <a:rPr sz="1400">
                <a:latin typeface="楷体"/>
                <a:cs typeface="楷体"/>
              </a:rPr>
              <a:t>分类精度</a:t>
            </a:r>
            <a:r>
              <a:rPr sz="1400" spc="10">
                <a:latin typeface="楷体"/>
                <a:cs typeface="楷体"/>
              </a:rPr>
              <a:t>从</a:t>
            </a:r>
            <a:r>
              <a:rPr sz="1400" spc="-5">
                <a:latin typeface="楷体"/>
                <a:cs typeface="楷体"/>
              </a:rPr>
              <a:t>11.5</a:t>
            </a:r>
            <a:r>
              <a:rPr sz="1400" spc="45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提升到</a:t>
            </a:r>
            <a:r>
              <a:rPr sz="1400" spc="-5">
                <a:latin typeface="楷体"/>
                <a:cs typeface="楷体"/>
              </a:rPr>
              <a:t>76.2</a:t>
            </a:r>
            <a:r>
              <a:rPr sz="1400" spc="55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）</a:t>
            </a:r>
            <a:endParaRPr sz="1400">
              <a:latin typeface="楷体"/>
              <a:cs typeface="楷体"/>
            </a:endParaRPr>
          </a:p>
          <a:p>
            <a:pPr marL="299085">
              <a:lnSpc>
                <a:spcPct val="100000"/>
              </a:lnSpc>
              <a:spcBef>
                <a:spcPts val="620"/>
              </a:spcBef>
            </a:pPr>
            <a:r>
              <a:rPr sz="1400" spc="10">
                <a:latin typeface="楷体"/>
                <a:cs typeface="楷体"/>
              </a:rPr>
              <a:t>。</a:t>
            </a:r>
            <a:r>
              <a:rPr sz="1400">
                <a:latin typeface="楷体"/>
                <a:cs typeface="楷体"/>
              </a:rPr>
              <a:t>CLIP</a:t>
            </a:r>
            <a:r>
              <a:rPr sz="1400" spc="10">
                <a:latin typeface="楷体"/>
                <a:cs typeface="楷体"/>
              </a:rPr>
              <a:t>可识别图</a:t>
            </a:r>
            <a:r>
              <a:rPr sz="1400" spc="-5">
                <a:latin typeface="楷体"/>
                <a:cs typeface="楷体"/>
              </a:rPr>
              <a:t>像</a:t>
            </a:r>
            <a:r>
              <a:rPr sz="1400" spc="10">
                <a:latin typeface="楷体"/>
                <a:cs typeface="楷体"/>
              </a:rPr>
              <a:t>、生成图像、回答与图像相关的问</a:t>
            </a:r>
            <a:r>
              <a:rPr sz="1400" spc="15">
                <a:latin typeface="楷体"/>
                <a:cs typeface="楷体"/>
              </a:rPr>
              <a:t>题</a:t>
            </a:r>
            <a:r>
              <a:rPr sz="1400" spc="10">
                <a:latin typeface="楷体"/>
                <a:cs typeface="楷体"/>
              </a:rPr>
              <a:t>，搜索与文字描述相符的图像，且其结构松散耦合，在保证学到多模态</a:t>
            </a:r>
            <a:r>
              <a:rPr sz="1400">
                <a:latin typeface="楷体"/>
                <a:cs typeface="楷体"/>
              </a:rPr>
              <a:t>表</a:t>
            </a:r>
            <a:r>
              <a:rPr sz="1400" spc="10">
                <a:latin typeface="楷体"/>
                <a:cs typeface="楷体"/>
              </a:rPr>
              <a:t>征的基础上可随</a:t>
            </a:r>
            <a:endParaRPr sz="1400">
              <a:latin typeface="楷体"/>
              <a:cs typeface="楷体"/>
            </a:endParaRPr>
          </a:p>
          <a:p>
            <a:pPr marL="299085">
              <a:lnSpc>
                <a:spcPct val="100000"/>
              </a:lnSpc>
              <a:spcBef>
                <a:spcPts val="840"/>
              </a:spcBef>
            </a:pPr>
            <a:r>
              <a:rPr sz="1400">
                <a:latin typeface="楷体"/>
                <a:cs typeface="楷体"/>
              </a:rPr>
              <a:t>意拆</a:t>
            </a:r>
            <a:r>
              <a:rPr sz="1400" spc="5">
                <a:latin typeface="楷体"/>
                <a:cs typeface="楷体"/>
              </a:rPr>
              <a:t>分</a:t>
            </a:r>
            <a:r>
              <a:rPr sz="1400" spc="-10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从而将</a:t>
            </a:r>
            <a:r>
              <a:rPr sz="1400" spc="-10">
                <a:latin typeface="楷体"/>
                <a:cs typeface="楷体"/>
              </a:rPr>
              <a:t>Encoder</a:t>
            </a:r>
            <a:r>
              <a:rPr sz="1400" spc="5">
                <a:latin typeface="楷体"/>
                <a:cs typeface="楷体"/>
              </a:rPr>
              <a:t>模</a:t>
            </a:r>
            <a:r>
              <a:rPr sz="1400">
                <a:latin typeface="楷体"/>
                <a:cs typeface="楷体"/>
              </a:rPr>
              <a:t>块</a:t>
            </a:r>
            <a:r>
              <a:rPr sz="1400" spc="5">
                <a:latin typeface="楷体"/>
                <a:cs typeface="楷体"/>
              </a:rPr>
              <a:t>很</a:t>
            </a:r>
            <a:r>
              <a:rPr sz="1400">
                <a:latin typeface="楷体"/>
                <a:cs typeface="楷体"/>
              </a:rPr>
              <a:t>好</a:t>
            </a:r>
            <a:r>
              <a:rPr sz="1400" spc="-10">
                <a:latin typeface="楷体"/>
                <a:cs typeface="楷体"/>
              </a:rPr>
              <a:t>用到</a:t>
            </a:r>
            <a:r>
              <a:rPr sz="1400" spc="5">
                <a:latin typeface="楷体"/>
                <a:cs typeface="楷体"/>
              </a:rPr>
              <a:t>其</a:t>
            </a:r>
            <a:r>
              <a:rPr sz="1400">
                <a:latin typeface="楷体"/>
                <a:cs typeface="楷体"/>
              </a:rPr>
              <a:t>他</a:t>
            </a:r>
            <a:r>
              <a:rPr sz="1400" spc="5">
                <a:latin typeface="楷体"/>
                <a:cs typeface="楷体"/>
              </a:rPr>
              <a:t>模</a:t>
            </a:r>
            <a:r>
              <a:rPr sz="1400" spc="-15">
                <a:latin typeface="楷体"/>
                <a:cs typeface="楷体"/>
              </a:rPr>
              <a:t>型</a:t>
            </a:r>
            <a:r>
              <a:rPr sz="1400" spc="5">
                <a:latin typeface="楷体"/>
                <a:cs typeface="楷体"/>
              </a:rPr>
              <a:t>或</a:t>
            </a:r>
            <a:r>
              <a:rPr sz="1400">
                <a:latin typeface="楷体"/>
                <a:cs typeface="楷体"/>
              </a:rPr>
              <a:t>者</a:t>
            </a:r>
            <a:r>
              <a:rPr sz="1400" spc="-10">
                <a:latin typeface="楷体"/>
                <a:cs typeface="楷体"/>
              </a:rPr>
              <a:t>任务</a:t>
            </a:r>
            <a:r>
              <a:rPr sz="1400">
                <a:latin typeface="楷体"/>
                <a:cs typeface="楷体"/>
              </a:rPr>
              <a:t>上，如</a:t>
            </a:r>
            <a:r>
              <a:rPr sz="1400" spc="-5">
                <a:latin typeface="楷体"/>
                <a:cs typeface="楷体"/>
              </a:rPr>
              <a:t>Flamingo</a:t>
            </a:r>
            <a:r>
              <a:rPr sz="1400">
                <a:latin typeface="楷体"/>
                <a:cs typeface="楷体"/>
              </a:rPr>
              <a:t>和</a:t>
            </a:r>
            <a:r>
              <a:rPr sz="1400" spc="-5">
                <a:latin typeface="楷体"/>
                <a:cs typeface="楷体"/>
              </a:rPr>
              <a:t>LLaVa</a:t>
            </a:r>
            <a:r>
              <a:rPr sz="1400">
                <a:latin typeface="楷体"/>
                <a:cs typeface="楷体"/>
              </a:rPr>
              <a:t>使用</a:t>
            </a:r>
            <a:r>
              <a:rPr sz="1400" spc="-5">
                <a:latin typeface="楷体"/>
                <a:cs typeface="楷体"/>
              </a:rPr>
              <a:t>CLIP</a:t>
            </a:r>
            <a:r>
              <a:rPr sz="1400" spc="5">
                <a:latin typeface="楷体"/>
                <a:cs typeface="楷体"/>
              </a:rPr>
              <a:t>作</a:t>
            </a:r>
            <a:r>
              <a:rPr sz="1400" spc="-15">
                <a:latin typeface="楷体"/>
                <a:cs typeface="楷体"/>
              </a:rPr>
              <a:t>为</a:t>
            </a:r>
            <a:r>
              <a:rPr sz="1400" spc="5">
                <a:latin typeface="楷体"/>
                <a:cs typeface="楷体"/>
              </a:rPr>
              <a:t>图</a:t>
            </a:r>
            <a:r>
              <a:rPr sz="1400">
                <a:latin typeface="楷体"/>
                <a:cs typeface="楷体"/>
              </a:rPr>
              <a:t>像</a:t>
            </a:r>
            <a:r>
              <a:rPr sz="1400" spc="5">
                <a:latin typeface="楷体"/>
                <a:cs typeface="楷体"/>
              </a:rPr>
              <a:t>编</a:t>
            </a:r>
            <a:r>
              <a:rPr sz="1400" spc="-15">
                <a:latin typeface="楷体"/>
                <a:cs typeface="楷体"/>
              </a:rPr>
              <a:t>码</a:t>
            </a:r>
            <a:r>
              <a:rPr sz="1400">
                <a:latin typeface="楷体"/>
                <a:cs typeface="楷体"/>
              </a:rPr>
              <a:t>器</a:t>
            </a:r>
            <a:r>
              <a:rPr sz="1400" spc="5">
                <a:latin typeface="楷体"/>
                <a:cs typeface="楷体"/>
              </a:rPr>
              <a:t>，</a:t>
            </a:r>
            <a:r>
              <a:rPr sz="1400" spc="-5">
                <a:latin typeface="楷体"/>
                <a:cs typeface="楷体"/>
              </a:rPr>
              <a:t> DALL-E</a:t>
            </a:r>
            <a:r>
              <a:rPr sz="1400">
                <a:latin typeface="楷体"/>
                <a:cs typeface="楷体"/>
              </a:rPr>
              <a:t>用</a:t>
            </a:r>
            <a:r>
              <a:rPr sz="1400" spc="-5">
                <a:latin typeface="楷体"/>
                <a:cs typeface="楷体"/>
              </a:rPr>
              <a:t>CLIP</a:t>
            </a:r>
            <a:r>
              <a:rPr sz="1400" spc="5">
                <a:latin typeface="楷体"/>
                <a:cs typeface="楷体"/>
              </a:rPr>
              <a:t>筛</a:t>
            </a:r>
            <a:r>
              <a:rPr sz="1400">
                <a:latin typeface="楷体"/>
                <a:cs typeface="楷体"/>
              </a:rPr>
              <a:t>选</a:t>
            </a:r>
            <a:r>
              <a:rPr sz="1400" spc="-10">
                <a:latin typeface="楷体"/>
                <a:cs typeface="楷体"/>
              </a:rPr>
              <a:t>生成</a:t>
            </a:r>
            <a:r>
              <a:rPr sz="1400" spc="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图像</a:t>
            </a:r>
            <a:r>
              <a:rPr sz="1400" spc="5">
                <a:latin typeface="楷体"/>
                <a:cs typeface="楷体"/>
              </a:rPr>
              <a:t>。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059294" y="3831463"/>
            <a:ext cx="367347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>
                <a:latin typeface="楷体"/>
                <a:cs typeface="楷体"/>
              </a:rPr>
              <a:t>图：不</a:t>
            </a:r>
            <a:r>
              <a:rPr sz="1400" b="1" spc="-15">
                <a:latin typeface="楷体"/>
                <a:cs typeface="楷体"/>
              </a:rPr>
              <a:t>同</a:t>
            </a:r>
            <a:r>
              <a:rPr sz="1400" b="1" spc="-5">
                <a:latin typeface="楷体"/>
                <a:cs typeface="楷体"/>
              </a:rPr>
              <a:t>方法的</a:t>
            </a:r>
            <a:r>
              <a:rPr sz="1400" b="1" spc="-35">
                <a:latin typeface="楷体"/>
                <a:cs typeface="楷体"/>
              </a:rPr>
              <a:t> </a:t>
            </a:r>
            <a:r>
              <a:rPr sz="1400" b="1" spc="-10">
                <a:latin typeface="楷体"/>
                <a:cs typeface="楷体"/>
              </a:rPr>
              <a:t>Zero-Shot</a:t>
            </a:r>
            <a:r>
              <a:rPr sz="1400" b="1" spc="-20">
                <a:latin typeface="楷体"/>
                <a:cs typeface="楷体"/>
              </a:rPr>
              <a:t> </a:t>
            </a:r>
            <a:r>
              <a:rPr sz="1400" b="1" spc="-10">
                <a:latin typeface="楷体"/>
                <a:cs typeface="楷体"/>
              </a:rPr>
              <a:t>ImageNet-1K</a:t>
            </a:r>
            <a:r>
              <a:rPr sz="1400" b="1" spc="-25">
                <a:latin typeface="楷体"/>
                <a:cs typeface="楷体"/>
              </a:rPr>
              <a:t> </a:t>
            </a:r>
            <a:r>
              <a:rPr sz="1400" b="1" spc="-5">
                <a:latin typeface="楷体"/>
                <a:cs typeface="楷体"/>
              </a:rPr>
              <a:t>精度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7086600" y="4194047"/>
            <a:ext cx="3762755" cy="214278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14335" y="4410461"/>
            <a:ext cx="5870229" cy="170705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383538" y="3851909"/>
            <a:ext cx="4116704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>
                <a:latin typeface="楷体"/>
                <a:cs typeface="楷体"/>
              </a:rPr>
              <a:t>图：视</a:t>
            </a:r>
            <a:r>
              <a:rPr sz="1400" b="1" spc="-20">
                <a:latin typeface="楷体"/>
                <a:cs typeface="楷体"/>
              </a:rPr>
              <a:t>觉</a:t>
            </a:r>
            <a:r>
              <a:rPr sz="1400" b="1" spc="-5">
                <a:latin typeface="楷体"/>
                <a:cs typeface="楷体"/>
              </a:rPr>
              <a:t>编码</a:t>
            </a:r>
            <a:r>
              <a:rPr sz="1400" b="1" spc="-20">
                <a:latin typeface="楷体"/>
                <a:cs typeface="楷体"/>
              </a:rPr>
              <a:t>模型</a:t>
            </a:r>
            <a:r>
              <a:rPr sz="1400" b="1" spc="-5">
                <a:latin typeface="楷体"/>
                <a:cs typeface="楷体"/>
              </a:rPr>
              <a:t>的四个</a:t>
            </a:r>
            <a:r>
              <a:rPr sz="1400" b="1" spc="-20">
                <a:latin typeface="楷体"/>
                <a:cs typeface="楷体"/>
              </a:rPr>
              <a:t>类</a:t>
            </a:r>
            <a:r>
              <a:rPr sz="1400" b="1" spc="-5">
                <a:latin typeface="楷体"/>
                <a:cs typeface="楷体"/>
              </a:rPr>
              <a:t>别</a:t>
            </a:r>
            <a:r>
              <a:rPr sz="1400" b="1" spc="-10">
                <a:latin typeface="楷体"/>
                <a:cs typeface="楷体"/>
              </a:rPr>
              <a:t>（b</a:t>
            </a:r>
            <a:r>
              <a:rPr sz="1400" b="1" spc="-5">
                <a:latin typeface="楷体"/>
                <a:cs typeface="楷体"/>
              </a:rPr>
              <a:t>为</a:t>
            </a:r>
            <a:r>
              <a:rPr sz="1400" b="1" spc="-10">
                <a:latin typeface="楷体"/>
                <a:cs typeface="楷体"/>
              </a:rPr>
              <a:t>CLIP，d</a:t>
            </a:r>
            <a:r>
              <a:rPr sz="1400" b="1" spc="-5">
                <a:latin typeface="楷体"/>
                <a:cs typeface="楷体"/>
              </a:rPr>
              <a:t>为</a:t>
            </a:r>
            <a:r>
              <a:rPr sz="1400" b="1" spc="-10">
                <a:latin typeface="楷体"/>
                <a:cs typeface="楷体"/>
              </a:rPr>
              <a:t>ViLT）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726671" y="6657238"/>
            <a:ext cx="9588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Times New Roman"/>
                <a:cs typeface="Times New Roman"/>
              </a:rPr>
              <a:t>9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68172" y="6603492"/>
            <a:ext cx="31515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650" spc="-142" baseline="-17676">
                <a:latin typeface="楷体"/>
                <a:cs typeface="楷体"/>
              </a:rPr>
              <a:t>资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56</a:t>
            </a:r>
            <a:r>
              <a:rPr sz="1650" spc="-1657" baseline="-17676">
                <a:latin typeface="楷体"/>
                <a:cs typeface="楷体"/>
              </a:rPr>
              <a:t>料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523876/28022/20231218</a:t>
            </a:r>
            <a:r>
              <a:rPr sz="100">
                <a:solidFill>
                  <a:srgbClr val="FFFFFF"/>
                </a:solidFill>
                <a:latin typeface="Book Antiqua"/>
                <a:cs typeface="Book Antiqua"/>
              </a:rPr>
              <a:t> </a:t>
            </a:r>
            <a:r>
              <a:rPr sz="100" spc="-15">
                <a:solidFill>
                  <a:srgbClr val="FFFFFF"/>
                </a:solidFill>
                <a:latin typeface="Book Antiqua"/>
                <a:cs typeface="Book Antiqua"/>
              </a:rPr>
              <a:t>20:15</a:t>
            </a:r>
            <a:r>
              <a:rPr sz="1650" baseline="-17676">
                <a:latin typeface="楷体"/>
                <a:cs typeface="楷体"/>
              </a:rPr>
              <a:t>来</a:t>
            </a:r>
            <a:r>
              <a:rPr sz="1650" spc="-22" baseline="-17676">
                <a:latin typeface="楷体"/>
                <a:cs typeface="楷体"/>
              </a:rPr>
              <a:t>源</a:t>
            </a:r>
            <a:r>
              <a:rPr sz="1650" spc="-7" baseline="-17676">
                <a:latin typeface="楷体"/>
                <a:cs typeface="楷体"/>
              </a:rPr>
              <a:t>：ViLT</a:t>
            </a:r>
            <a:r>
              <a:rPr sz="1650" baseline="-17676">
                <a:latin typeface="楷体"/>
                <a:cs typeface="楷体"/>
              </a:rPr>
              <a:t>论文</a:t>
            </a:r>
            <a:r>
              <a:rPr sz="1650" spc="-7" baseline="-17676">
                <a:latin typeface="楷体"/>
                <a:cs typeface="楷体"/>
              </a:rPr>
              <a:t>，Clip</a:t>
            </a:r>
            <a:r>
              <a:rPr sz="1650" baseline="-17676">
                <a:latin typeface="楷体"/>
                <a:cs typeface="楷体"/>
              </a:rPr>
              <a:t>论文</a:t>
            </a:r>
            <a:r>
              <a:rPr sz="1650" spc="-22" baseline="-17676">
                <a:latin typeface="楷体"/>
                <a:cs typeface="楷体"/>
              </a:rPr>
              <a:t>，</a:t>
            </a:r>
            <a:r>
              <a:rPr sz="1650" baseline="-17676">
                <a:latin typeface="楷体"/>
                <a:cs typeface="楷体"/>
              </a:rPr>
              <a:t>东吴</a:t>
            </a:r>
            <a:r>
              <a:rPr sz="1650" spc="-15" baseline="-17676">
                <a:latin typeface="楷体"/>
                <a:cs typeface="楷体"/>
              </a:rPr>
              <a:t>证</a:t>
            </a:r>
            <a:r>
              <a:rPr sz="1650" baseline="-17676">
                <a:latin typeface="楷体"/>
                <a:cs typeface="楷体"/>
              </a:rPr>
              <a:t>券研</a:t>
            </a:r>
            <a:r>
              <a:rPr sz="1650" spc="-15" baseline="-17676">
                <a:latin typeface="楷体"/>
                <a:cs typeface="楷体"/>
              </a:rPr>
              <a:t>究</a:t>
            </a:r>
            <a:r>
              <a:rPr sz="1650" baseline="-17676">
                <a:latin typeface="楷体"/>
                <a:cs typeface="楷体"/>
              </a:rPr>
              <a:t>所</a:t>
            </a:r>
            <a:endParaRPr sz="1650" baseline="-17676">
              <a:latin typeface="楷体"/>
              <a:cs typeface="楷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1192" y="230885"/>
            <a:ext cx="893000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2.1.1</a:t>
            </a:r>
            <a:r>
              <a:rPr sz="2400" spc="-10"/>
              <a:t> </a:t>
            </a:r>
            <a:r>
              <a:rPr sz="2400"/>
              <a:t>视觉理解：Flamingo推动预训练+微</a:t>
            </a:r>
            <a:r>
              <a:rPr sz="2400" spc="-10"/>
              <a:t>调 </a:t>
            </a:r>
            <a:r>
              <a:rPr sz="2400"/>
              <a:t>转</a:t>
            </a:r>
            <a:r>
              <a:rPr sz="2400" spc="-10"/>
              <a:t>向</a:t>
            </a:r>
            <a:r>
              <a:rPr sz="2400" spc="-5"/>
              <a:t> </a:t>
            </a:r>
            <a:r>
              <a:rPr sz="2400"/>
              <a:t>预训练+prompt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11726671" y="6657238"/>
            <a:ext cx="16573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Times New Roman"/>
                <a:cs typeface="Times New Roman"/>
              </a:rPr>
              <a:t>10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5887" y="983081"/>
            <a:ext cx="11635105" cy="1946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marR="5080" indent="-287020" algn="just">
              <a:lnSpc>
                <a:spcPct val="150000"/>
              </a:lnSpc>
              <a:spcBef>
                <a:spcPts val="100"/>
              </a:spcBef>
            </a:pPr>
            <a:r>
              <a:rPr sz="1400" spc="695">
                <a:latin typeface="Wingdings"/>
                <a:cs typeface="Wingdings"/>
              </a:rPr>
              <a:t>◼</a:t>
            </a:r>
            <a:r>
              <a:rPr sz="1400" spc="944">
                <a:latin typeface="Times New Roman"/>
                <a:cs typeface="Times New Roman"/>
              </a:rPr>
              <a:t> </a:t>
            </a:r>
            <a:r>
              <a:rPr sz="1400" b="1" spc="20">
                <a:latin typeface="楷体"/>
                <a:cs typeface="楷体"/>
              </a:rPr>
              <a:t>重</a:t>
            </a:r>
            <a:r>
              <a:rPr sz="1400" b="1" spc="5">
                <a:latin typeface="楷体"/>
                <a:cs typeface="楷体"/>
              </a:rPr>
              <a:t>要模</a:t>
            </a:r>
            <a:r>
              <a:rPr sz="1400" b="1" spc="15">
                <a:latin typeface="楷体"/>
                <a:cs typeface="楷体"/>
              </a:rPr>
              <a:t>型</a:t>
            </a:r>
            <a:r>
              <a:rPr sz="1400" b="1" spc="-10">
                <a:latin typeface="楷体"/>
                <a:cs typeface="楷体"/>
              </a:rPr>
              <a:t>2——Flamingo（2022</a:t>
            </a:r>
            <a:r>
              <a:rPr sz="1400" b="1" spc="15">
                <a:latin typeface="楷体"/>
                <a:cs typeface="楷体"/>
              </a:rPr>
              <a:t>年</a:t>
            </a:r>
            <a:r>
              <a:rPr sz="1400" b="1" spc="5">
                <a:latin typeface="楷体"/>
                <a:cs typeface="楷体"/>
              </a:rPr>
              <a:t>发</a:t>
            </a:r>
            <a:r>
              <a:rPr sz="1400" b="1" spc="10">
                <a:latin typeface="楷体"/>
                <a:cs typeface="楷体"/>
              </a:rPr>
              <a:t>布），</a:t>
            </a:r>
            <a:r>
              <a:rPr sz="1400" b="1" spc="5">
                <a:latin typeface="楷体"/>
                <a:cs typeface="楷体"/>
              </a:rPr>
              <a:t>在广</a:t>
            </a:r>
            <a:r>
              <a:rPr sz="1400" b="1" spc="15">
                <a:latin typeface="楷体"/>
                <a:cs typeface="楷体"/>
              </a:rPr>
              <a:t>泛</a:t>
            </a:r>
            <a:r>
              <a:rPr sz="1400" b="1" spc="5">
                <a:latin typeface="楷体"/>
                <a:cs typeface="楷体"/>
              </a:rPr>
              <a:t>的开放式</a:t>
            </a:r>
            <a:r>
              <a:rPr sz="1400" b="1" spc="15">
                <a:latin typeface="楷体"/>
                <a:cs typeface="楷体"/>
              </a:rPr>
              <a:t>多</a:t>
            </a:r>
            <a:r>
              <a:rPr sz="1400" b="1" spc="5">
                <a:latin typeface="楷体"/>
                <a:cs typeface="楷体"/>
              </a:rPr>
              <a:t>模态任</a:t>
            </a:r>
            <a:r>
              <a:rPr sz="1400" b="1" spc="15">
                <a:latin typeface="楷体"/>
                <a:cs typeface="楷体"/>
              </a:rPr>
              <a:t>务</a:t>
            </a:r>
            <a:r>
              <a:rPr sz="1400" b="1" spc="5">
                <a:latin typeface="楷体"/>
                <a:cs typeface="楷体"/>
              </a:rPr>
              <a:t>中建立</a:t>
            </a:r>
            <a:r>
              <a:rPr sz="1400" b="1" spc="15">
                <a:latin typeface="楷体"/>
                <a:cs typeface="楷体"/>
              </a:rPr>
              <a:t>了</a:t>
            </a:r>
            <a:r>
              <a:rPr sz="1400" b="1" spc="5">
                <a:latin typeface="楷体"/>
                <a:cs typeface="楷体"/>
              </a:rPr>
              <a:t>少样本</a:t>
            </a:r>
            <a:r>
              <a:rPr sz="1400" b="1" spc="15">
                <a:latin typeface="楷体"/>
                <a:cs typeface="楷体"/>
              </a:rPr>
              <a:t>学</a:t>
            </a:r>
            <a:r>
              <a:rPr sz="1400" b="1" spc="5">
                <a:latin typeface="楷体"/>
                <a:cs typeface="楷体"/>
              </a:rPr>
              <a:t>习</a:t>
            </a:r>
            <a:r>
              <a:rPr sz="1400" b="1" spc="-5">
                <a:latin typeface="楷体"/>
                <a:cs typeface="楷体"/>
              </a:rPr>
              <a:t>新</a:t>
            </a:r>
            <a:r>
              <a:rPr sz="1400" b="1" spc="100">
                <a:latin typeface="楷体"/>
                <a:cs typeface="楷体"/>
              </a:rPr>
              <a:t> </a:t>
            </a:r>
            <a:r>
              <a:rPr sz="1400" b="1" spc="-5">
                <a:latin typeface="楷体"/>
                <a:cs typeface="楷体"/>
              </a:rPr>
              <a:t>SOTA</a:t>
            </a:r>
            <a:r>
              <a:rPr sz="1400" b="1" spc="15">
                <a:latin typeface="楷体"/>
                <a:cs typeface="楷体"/>
              </a:rPr>
              <a:t>。</a:t>
            </a:r>
            <a:r>
              <a:rPr sz="1400" spc="-5">
                <a:latin typeface="楷体"/>
                <a:cs typeface="楷体"/>
              </a:rPr>
              <a:t>DeepMind</a:t>
            </a:r>
            <a:r>
              <a:rPr sz="1400" spc="20">
                <a:latin typeface="楷体"/>
                <a:cs typeface="楷体"/>
              </a:rPr>
              <a:t>发</a:t>
            </a:r>
            <a:r>
              <a:rPr sz="1400" spc="10">
                <a:latin typeface="楷体"/>
                <a:cs typeface="楷体"/>
              </a:rPr>
              <a:t>布</a:t>
            </a:r>
            <a:r>
              <a:rPr sz="1400" spc="25">
                <a:latin typeface="楷体"/>
                <a:cs typeface="楷体"/>
              </a:rPr>
              <a:t>的</a:t>
            </a:r>
            <a:r>
              <a:rPr sz="1400" spc="-5">
                <a:latin typeface="楷体"/>
                <a:cs typeface="楷体"/>
              </a:rPr>
              <a:t>Flamingo</a:t>
            </a:r>
            <a:r>
              <a:rPr sz="1400" spc="10">
                <a:latin typeface="楷体"/>
                <a:cs typeface="楷体"/>
              </a:rPr>
              <a:t>架构中</a:t>
            </a:r>
            <a:r>
              <a:rPr sz="1400" spc="20">
                <a:latin typeface="楷体"/>
                <a:cs typeface="楷体"/>
              </a:rPr>
              <a:t>包</a:t>
            </a:r>
            <a:r>
              <a:rPr sz="1400" spc="10">
                <a:latin typeface="楷体"/>
                <a:cs typeface="楷体"/>
              </a:rPr>
              <a:t>括一</a:t>
            </a:r>
            <a:r>
              <a:rPr sz="1400" spc="20">
                <a:latin typeface="楷体"/>
                <a:cs typeface="楷体"/>
              </a:rPr>
              <a:t>个</a:t>
            </a:r>
            <a:r>
              <a:rPr sz="1400" spc="-855">
                <a:latin typeface="楷体"/>
                <a:cs typeface="楷体"/>
              </a:rPr>
              <a:t>预 </a:t>
            </a:r>
            <a:r>
              <a:rPr sz="1400" spc="60">
                <a:latin typeface="楷体"/>
                <a:cs typeface="楷体"/>
              </a:rPr>
              <a:t>训</a:t>
            </a:r>
            <a:r>
              <a:rPr sz="1400" spc="45">
                <a:latin typeface="楷体"/>
                <a:cs typeface="楷体"/>
              </a:rPr>
              <a:t>练语</a:t>
            </a:r>
            <a:r>
              <a:rPr sz="1400" spc="60">
                <a:latin typeface="楷体"/>
                <a:cs typeface="楷体"/>
              </a:rPr>
              <a:t>言</a:t>
            </a:r>
            <a:r>
              <a:rPr sz="1400" spc="45">
                <a:latin typeface="楷体"/>
                <a:cs typeface="楷体"/>
              </a:rPr>
              <a:t>模型</a:t>
            </a:r>
            <a:r>
              <a:rPr sz="1400" spc="5">
                <a:latin typeface="楷体"/>
                <a:cs typeface="楷体"/>
              </a:rPr>
              <a:t>（DeepMind</a:t>
            </a:r>
            <a:r>
              <a:rPr sz="1400" spc="60">
                <a:latin typeface="楷体"/>
                <a:cs typeface="楷体"/>
              </a:rPr>
              <a:t>的</a:t>
            </a:r>
            <a:r>
              <a:rPr sz="1400" spc="10">
                <a:latin typeface="楷体"/>
                <a:cs typeface="楷体"/>
              </a:rPr>
              <a:t>Chinchilla）+</a:t>
            </a:r>
            <a:r>
              <a:rPr sz="1400" spc="45">
                <a:latin typeface="楷体"/>
                <a:cs typeface="楷体"/>
              </a:rPr>
              <a:t>预训</a:t>
            </a:r>
            <a:r>
              <a:rPr sz="1400" spc="60">
                <a:latin typeface="楷体"/>
                <a:cs typeface="楷体"/>
              </a:rPr>
              <a:t>练</a:t>
            </a:r>
            <a:r>
              <a:rPr sz="1400" spc="-5">
                <a:latin typeface="楷体"/>
                <a:cs typeface="楷体"/>
              </a:rPr>
              <a:t>Vision</a:t>
            </a:r>
            <a:r>
              <a:rPr sz="1400" spc="110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Encoder（DeepMind</a:t>
            </a:r>
            <a:r>
              <a:rPr sz="1400" spc="135">
                <a:latin typeface="楷体"/>
                <a:cs typeface="楷体"/>
              </a:rPr>
              <a:t> </a:t>
            </a:r>
            <a:r>
              <a:rPr sz="1400" spc="5">
                <a:latin typeface="楷体"/>
                <a:cs typeface="楷体"/>
              </a:rPr>
              <a:t>NFNet-F6，</a:t>
            </a:r>
            <a:r>
              <a:rPr sz="1400" spc="45">
                <a:latin typeface="楷体"/>
                <a:cs typeface="楷体"/>
              </a:rPr>
              <a:t>采</a:t>
            </a:r>
            <a:r>
              <a:rPr sz="1400" spc="60">
                <a:latin typeface="楷体"/>
                <a:cs typeface="楷体"/>
              </a:rPr>
              <a:t>用</a:t>
            </a:r>
            <a:r>
              <a:rPr sz="1400" spc="10">
                <a:latin typeface="楷体"/>
                <a:cs typeface="楷体"/>
              </a:rPr>
              <a:t>CLIP</a:t>
            </a:r>
            <a:r>
              <a:rPr sz="1400" spc="45">
                <a:latin typeface="楷体"/>
                <a:cs typeface="楷体"/>
              </a:rPr>
              <a:t>对比</a:t>
            </a:r>
            <a:r>
              <a:rPr sz="1400" spc="55">
                <a:latin typeface="楷体"/>
                <a:cs typeface="楷体"/>
              </a:rPr>
              <a:t>损</a:t>
            </a:r>
            <a:r>
              <a:rPr sz="1400" spc="45">
                <a:latin typeface="楷体"/>
                <a:cs typeface="楷体"/>
              </a:rPr>
              <a:t>失在图</a:t>
            </a:r>
            <a:r>
              <a:rPr sz="1400" spc="55">
                <a:latin typeface="楷体"/>
                <a:cs typeface="楷体"/>
              </a:rPr>
              <a:t>像</a:t>
            </a:r>
            <a:r>
              <a:rPr sz="1400" spc="45">
                <a:latin typeface="楷体"/>
                <a:cs typeface="楷体"/>
              </a:rPr>
              <a:t>文本对</a:t>
            </a:r>
            <a:r>
              <a:rPr sz="1400" spc="55">
                <a:latin typeface="楷体"/>
                <a:cs typeface="楷体"/>
              </a:rPr>
              <a:t>数</a:t>
            </a:r>
            <a:r>
              <a:rPr sz="1400" spc="45">
                <a:latin typeface="楷体"/>
                <a:cs typeface="楷体"/>
              </a:rPr>
              <a:t>据集上</a:t>
            </a:r>
            <a:r>
              <a:rPr sz="1400" spc="55">
                <a:latin typeface="楷体"/>
                <a:cs typeface="楷体"/>
              </a:rPr>
              <a:t>预</a:t>
            </a:r>
            <a:r>
              <a:rPr sz="1400" spc="45">
                <a:latin typeface="楷体"/>
                <a:cs typeface="楷体"/>
              </a:rPr>
              <a:t>训练</a:t>
            </a:r>
            <a:r>
              <a:rPr sz="1400" spc="8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）</a:t>
            </a:r>
            <a:endParaRPr sz="1400">
              <a:latin typeface="楷体"/>
              <a:cs typeface="楷体"/>
            </a:endParaRPr>
          </a:p>
          <a:p>
            <a:pPr marL="299085" marR="5080" algn="just">
              <a:lnSpc>
                <a:spcPct val="150000"/>
              </a:lnSpc>
            </a:pPr>
            <a:r>
              <a:rPr sz="1400">
                <a:latin typeface="楷体"/>
                <a:cs typeface="楷体"/>
              </a:rPr>
              <a:t>+Perceiver</a:t>
            </a:r>
            <a:r>
              <a:rPr sz="1400" spc="20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Resampler</a:t>
            </a:r>
            <a:r>
              <a:rPr sz="1400" spc="10">
                <a:latin typeface="楷体"/>
                <a:cs typeface="楷体"/>
              </a:rPr>
              <a:t>模</a:t>
            </a:r>
            <a:r>
              <a:rPr sz="1400">
                <a:latin typeface="楷体"/>
                <a:cs typeface="楷体"/>
              </a:rPr>
              <a:t>块实现最终输出固定长度</a:t>
            </a:r>
            <a:r>
              <a:rPr sz="1400" spc="10">
                <a:latin typeface="楷体"/>
                <a:cs typeface="楷体"/>
              </a:rPr>
              <a:t>特</a:t>
            </a:r>
            <a:r>
              <a:rPr sz="1400">
                <a:latin typeface="楷体"/>
                <a:cs typeface="楷体"/>
              </a:rPr>
              <a:t>征。</a:t>
            </a:r>
            <a:r>
              <a:rPr sz="1400" spc="-5">
                <a:latin typeface="楷体"/>
                <a:cs typeface="楷体"/>
              </a:rPr>
              <a:t>Flamingo</a:t>
            </a:r>
            <a:r>
              <a:rPr sz="1400">
                <a:latin typeface="楷体"/>
                <a:cs typeface="楷体"/>
              </a:rPr>
              <a:t>可在多种开放式视觉和</a:t>
            </a:r>
            <a:r>
              <a:rPr sz="1400" spc="10">
                <a:latin typeface="楷体"/>
                <a:cs typeface="楷体"/>
              </a:rPr>
              <a:t>语</a:t>
            </a:r>
            <a:r>
              <a:rPr sz="1400">
                <a:latin typeface="楷体"/>
                <a:cs typeface="楷体"/>
              </a:rPr>
              <a:t>言任务中实现快速学</a:t>
            </a:r>
            <a:r>
              <a:rPr sz="1400" spc="5">
                <a:latin typeface="楷体"/>
                <a:cs typeface="楷体"/>
              </a:rPr>
              <a:t>习</a:t>
            </a:r>
            <a:r>
              <a:rPr sz="1400">
                <a:latin typeface="楷体"/>
                <a:cs typeface="楷体"/>
              </a:rPr>
              <a:t>（文本描述补全</a:t>
            </a:r>
            <a:r>
              <a:rPr sz="1400" spc="10">
                <a:latin typeface="楷体"/>
                <a:cs typeface="楷体"/>
              </a:rPr>
              <a:t>、</a:t>
            </a:r>
            <a:r>
              <a:rPr sz="1400" spc="-5">
                <a:latin typeface="楷体"/>
                <a:cs typeface="楷体"/>
              </a:rPr>
              <a:t>VQA</a:t>
            </a:r>
            <a:r>
              <a:rPr sz="1400" spc="40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/</a:t>
            </a:r>
            <a:r>
              <a:rPr sz="1400" spc="40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Text-  VQA</a:t>
            </a:r>
            <a:r>
              <a:rPr sz="1400" spc="10">
                <a:latin typeface="楷体"/>
                <a:cs typeface="楷体"/>
              </a:rPr>
              <a:t>、</a:t>
            </a:r>
            <a:r>
              <a:rPr sz="1400" spc="-5">
                <a:latin typeface="楷体"/>
                <a:cs typeface="楷体"/>
              </a:rPr>
              <a:t>OCR</a:t>
            </a:r>
            <a:r>
              <a:rPr sz="1400">
                <a:latin typeface="楷体"/>
                <a:cs typeface="楷体"/>
              </a:rPr>
              <a:t>、数学计算、文本描述、物体计数、语言文本混合理解、人物常识等等），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不需要微调，同时在大部分多模态任务上能实现和</a:t>
            </a:r>
            <a:r>
              <a:rPr sz="1400" u="sng" spc="8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 </a:t>
            </a:r>
            <a:r>
              <a:rPr sz="1400" u="sng" spc="-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GPT-3</a:t>
            </a:r>
            <a:r>
              <a:rPr sz="1400" u="sng" spc="7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 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一 </a:t>
            </a:r>
            <a:r>
              <a:rPr sz="1400" u="sng" spc="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样的</a:t>
            </a:r>
            <a:r>
              <a:rPr sz="1400" u="sng" spc="1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 </a:t>
            </a:r>
            <a:r>
              <a:rPr sz="1400" u="sng" spc="-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In-context</a:t>
            </a:r>
            <a:r>
              <a:rPr sz="1400" u="sng" spc="1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 </a:t>
            </a:r>
            <a:r>
              <a:rPr sz="1400" u="sng" spc="-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few-shot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推理能力。</a:t>
            </a:r>
            <a:r>
              <a:rPr sz="1400">
                <a:latin typeface="楷体"/>
                <a:cs typeface="楷体"/>
              </a:rPr>
              <a:t>在众多基准测试中</a:t>
            </a:r>
            <a:r>
              <a:rPr sz="1400" spc="-5">
                <a:latin typeface="楷体"/>
                <a:cs typeface="楷体"/>
              </a:rPr>
              <a:t>，Flamingo</a:t>
            </a:r>
            <a:r>
              <a:rPr sz="1400">
                <a:latin typeface="楷体"/>
                <a:cs typeface="楷体"/>
              </a:rPr>
              <a:t> </a:t>
            </a:r>
            <a:r>
              <a:rPr sz="1400" spc="5">
                <a:latin typeface="楷体"/>
                <a:cs typeface="楷体"/>
              </a:rPr>
              <a:t>的</a:t>
            </a:r>
            <a:r>
              <a:rPr sz="1400" spc="10">
                <a:latin typeface="楷体"/>
                <a:cs typeface="楷体"/>
              </a:rPr>
              <a:t>表</a:t>
            </a:r>
            <a:r>
              <a:rPr sz="1400" spc="5">
                <a:latin typeface="楷体"/>
                <a:cs typeface="楷体"/>
              </a:rPr>
              <a:t>现</a:t>
            </a:r>
            <a:r>
              <a:rPr sz="1400">
                <a:latin typeface="楷体"/>
                <a:cs typeface="楷体"/>
              </a:rPr>
              <a:t>优</a:t>
            </a:r>
            <a:r>
              <a:rPr sz="1400" spc="5">
                <a:latin typeface="楷体"/>
                <a:cs typeface="楷体"/>
              </a:rPr>
              <a:t>于</a:t>
            </a:r>
            <a:r>
              <a:rPr sz="1400">
                <a:latin typeface="楷体"/>
                <a:cs typeface="楷体"/>
              </a:rPr>
              <a:t>在</a:t>
            </a:r>
            <a:r>
              <a:rPr sz="1400" spc="5">
                <a:latin typeface="楷体"/>
                <a:cs typeface="楷体"/>
              </a:rPr>
              <a:t>数</a:t>
            </a:r>
            <a:r>
              <a:rPr sz="1400">
                <a:latin typeface="楷体"/>
                <a:cs typeface="楷体"/>
              </a:rPr>
              <a:t>千</a:t>
            </a:r>
            <a:r>
              <a:rPr sz="1400" spc="5">
                <a:latin typeface="楷体"/>
                <a:cs typeface="楷体"/>
              </a:rPr>
              <a:t>倍</a:t>
            </a:r>
            <a:r>
              <a:rPr sz="1400">
                <a:latin typeface="楷体"/>
                <a:cs typeface="楷体"/>
              </a:rPr>
              <a:t>于</a:t>
            </a:r>
            <a:r>
              <a:rPr sz="1400" spc="5">
                <a:latin typeface="楷体"/>
                <a:cs typeface="楷体"/>
              </a:rPr>
              <a:t>特</a:t>
            </a:r>
            <a:r>
              <a:rPr sz="1400">
                <a:latin typeface="楷体"/>
                <a:cs typeface="楷体"/>
              </a:rPr>
              <a:t>定</a:t>
            </a:r>
            <a:r>
              <a:rPr sz="1400" spc="5">
                <a:latin typeface="楷体"/>
                <a:cs typeface="楷体"/>
              </a:rPr>
              <a:t>任</a:t>
            </a:r>
            <a:r>
              <a:rPr sz="1400">
                <a:latin typeface="楷体"/>
                <a:cs typeface="楷体"/>
              </a:rPr>
              <a:t>务</a:t>
            </a:r>
            <a:r>
              <a:rPr sz="1400" spc="5">
                <a:latin typeface="楷体"/>
                <a:cs typeface="楷体"/>
              </a:rPr>
              <a:t>数</a:t>
            </a:r>
            <a:r>
              <a:rPr sz="1400">
                <a:latin typeface="楷体"/>
                <a:cs typeface="楷体"/>
              </a:rPr>
              <a:t>据</a:t>
            </a:r>
            <a:r>
              <a:rPr sz="1400" spc="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基</a:t>
            </a:r>
            <a:r>
              <a:rPr sz="1400" spc="5">
                <a:latin typeface="楷体"/>
                <a:cs typeface="楷体"/>
              </a:rPr>
              <a:t>础</a:t>
            </a:r>
            <a:r>
              <a:rPr sz="1400">
                <a:latin typeface="楷体"/>
                <a:cs typeface="楷体"/>
              </a:rPr>
              <a:t>上</a:t>
            </a:r>
            <a:r>
              <a:rPr sz="1400" spc="5">
                <a:latin typeface="楷体"/>
                <a:cs typeface="楷体"/>
              </a:rPr>
              <a:t>进</a:t>
            </a:r>
            <a:r>
              <a:rPr sz="1400">
                <a:latin typeface="楷体"/>
                <a:cs typeface="楷体"/>
              </a:rPr>
              <a:t>行</a:t>
            </a:r>
            <a:r>
              <a:rPr sz="1400" spc="5">
                <a:latin typeface="楷体"/>
                <a:cs typeface="楷体"/>
              </a:rPr>
              <a:t>微</a:t>
            </a:r>
            <a:r>
              <a:rPr sz="1400">
                <a:latin typeface="楷体"/>
                <a:cs typeface="楷体"/>
              </a:rPr>
              <a:t>调</a:t>
            </a:r>
            <a:r>
              <a:rPr sz="1400" spc="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模型。根据机器之 心，行</a:t>
            </a:r>
            <a:r>
              <a:rPr sz="1400" spc="-15">
                <a:latin typeface="楷体"/>
                <a:cs typeface="楷体"/>
              </a:rPr>
              <a:t>业</a:t>
            </a:r>
            <a:r>
              <a:rPr sz="1400">
                <a:latin typeface="楷体"/>
                <a:cs typeface="楷体"/>
              </a:rPr>
              <a:t>内推测</a:t>
            </a:r>
            <a:r>
              <a:rPr sz="1400" spc="-10">
                <a:latin typeface="楷体"/>
                <a:cs typeface="楷体"/>
              </a:rPr>
              <a:t>OPEN</a:t>
            </a:r>
            <a:r>
              <a:rPr sz="1400">
                <a:latin typeface="楷体"/>
                <a:cs typeface="楷体"/>
              </a:rPr>
              <a:t> </a:t>
            </a:r>
            <a:r>
              <a:rPr sz="1400" spc="-10">
                <a:latin typeface="楷体"/>
                <a:cs typeface="楷体"/>
              </a:rPr>
              <a:t>AI</a:t>
            </a:r>
            <a:r>
              <a:rPr sz="1400">
                <a:latin typeface="楷体"/>
                <a:cs typeface="楷体"/>
              </a:rPr>
              <a:t>最新发布</a:t>
            </a:r>
            <a:r>
              <a:rPr sz="1400" spc="-15">
                <a:latin typeface="楷体"/>
                <a:cs typeface="楷体"/>
              </a:rPr>
              <a:t>的多</a:t>
            </a:r>
            <a:r>
              <a:rPr sz="1400">
                <a:latin typeface="楷体"/>
                <a:cs typeface="楷体"/>
              </a:rPr>
              <a:t>模态模型</a:t>
            </a:r>
            <a:r>
              <a:rPr sz="1400" spc="-10">
                <a:latin typeface="楷体"/>
                <a:cs typeface="楷体"/>
              </a:rPr>
              <a:t>GPT4-V</a:t>
            </a:r>
            <a:r>
              <a:rPr sz="1400" spc="-15">
                <a:latin typeface="楷体"/>
                <a:cs typeface="楷体"/>
              </a:rPr>
              <a:t>是</a:t>
            </a:r>
            <a:r>
              <a:rPr sz="1400">
                <a:latin typeface="楷体"/>
                <a:cs typeface="楷体"/>
              </a:rPr>
              <a:t>一个类似</a:t>
            </a:r>
            <a:r>
              <a:rPr sz="1400" spc="-5">
                <a:latin typeface="楷体"/>
                <a:cs typeface="楷体"/>
              </a:rPr>
              <a:t> Flamingo</a:t>
            </a:r>
            <a:r>
              <a:rPr sz="1400">
                <a:latin typeface="楷体"/>
                <a:cs typeface="楷体"/>
              </a:rPr>
              <a:t>的架构。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781927" y="3091662"/>
            <a:ext cx="5116195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1400" b="1" spc="30">
                <a:latin typeface="楷体"/>
                <a:cs typeface="楷体"/>
              </a:rPr>
              <a:t>图</a:t>
            </a:r>
            <a:r>
              <a:rPr sz="1400" b="1" spc="-5">
                <a:latin typeface="楷体"/>
                <a:cs typeface="楷体"/>
              </a:rPr>
              <a:t>：</a:t>
            </a:r>
            <a:r>
              <a:rPr sz="1400" b="1" spc="55">
                <a:latin typeface="楷体"/>
                <a:cs typeface="楷体"/>
              </a:rPr>
              <a:t> </a:t>
            </a:r>
            <a:r>
              <a:rPr sz="1400" b="1" spc="-10">
                <a:latin typeface="楷体"/>
                <a:cs typeface="楷体"/>
              </a:rPr>
              <a:t>Flamingo</a:t>
            </a:r>
            <a:r>
              <a:rPr sz="1400" b="1" spc="15">
                <a:latin typeface="楷体"/>
                <a:cs typeface="楷体"/>
              </a:rPr>
              <a:t> </a:t>
            </a:r>
            <a:r>
              <a:rPr sz="1400" b="1" spc="30">
                <a:latin typeface="楷体"/>
                <a:cs typeface="楷体"/>
              </a:rPr>
              <a:t>在</a:t>
            </a:r>
            <a:r>
              <a:rPr sz="1400" b="1" spc="-10">
                <a:latin typeface="楷体"/>
                <a:cs typeface="楷体"/>
              </a:rPr>
              <a:t>16</a:t>
            </a:r>
            <a:r>
              <a:rPr sz="1400" b="1" spc="30">
                <a:latin typeface="楷体"/>
                <a:cs typeface="楷体"/>
              </a:rPr>
              <a:t> 项未微</a:t>
            </a:r>
            <a:r>
              <a:rPr sz="1400" b="1" spc="15">
                <a:latin typeface="楷体"/>
                <a:cs typeface="楷体"/>
              </a:rPr>
              <a:t>调</a:t>
            </a:r>
            <a:r>
              <a:rPr sz="1400" b="1" spc="30">
                <a:latin typeface="楷体"/>
                <a:cs typeface="楷体"/>
              </a:rPr>
              <a:t>任务</a:t>
            </a:r>
            <a:r>
              <a:rPr sz="1400" b="1" spc="15">
                <a:latin typeface="楷体"/>
                <a:cs typeface="楷体"/>
              </a:rPr>
              <a:t>中</a:t>
            </a:r>
            <a:r>
              <a:rPr sz="1400" b="1" spc="35">
                <a:latin typeface="楷体"/>
                <a:cs typeface="楷体"/>
              </a:rPr>
              <a:t>的</a:t>
            </a:r>
            <a:r>
              <a:rPr sz="1400" b="1" spc="25">
                <a:latin typeface="楷体"/>
                <a:cs typeface="楷体"/>
              </a:rPr>
              <a:t>6</a:t>
            </a:r>
            <a:r>
              <a:rPr sz="1400" b="1" spc="30">
                <a:latin typeface="楷体"/>
                <a:cs typeface="楷体"/>
              </a:rPr>
              <a:t>项表现优于</a:t>
            </a:r>
            <a:r>
              <a:rPr sz="1400" b="1" spc="15">
                <a:latin typeface="楷体"/>
                <a:cs typeface="楷体"/>
              </a:rPr>
              <a:t>最先</a:t>
            </a:r>
            <a:r>
              <a:rPr sz="1400" b="1" spc="30">
                <a:latin typeface="楷体"/>
                <a:cs typeface="楷体"/>
              </a:rPr>
              <a:t>进的</a:t>
            </a:r>
            <a:r>
              <a:rPr sz="1400" b="1" spc="-5">
                <a:latin typeface="楷体"/>
                <a:cs typeface="楷体"/>
              </a:rPr>
              <a:t>微 调模型</a:t>
            </a:r>
            <a:r>
              <a:rPr sz="1400" b="1" spc="-20">
                <a:latin typeface="楷体"/>
                <a:cs typeface="楷体"/>
              </a:rPr>
              <a:t>。</a:t>
            </a:r>
            <a:r>
              <a:rPr sz="1400" b="1" spc="-5">
                <a:latin typeface="楷体"/>
                <a:cs typeface="楷体"/>
              </a:rPr>
              <a:t>在</a:t>
            </a:r>
            <a:r>
              <a:rPr sz="1400" b="1" spc="-15">
                <a:latin typeface="楷体"/>
                <a:cs typeface="楷体"/>
              </a:rPr>
              <a:t>9</a:t>
            </a:r>
            <a:r>
              <a:rPr sz="1400" b="1" spc="-5">
                <a:latin typeface="楷体"/>
                <a:cs typeface="楷体"/>
              </a:rPr>
              <a:t>项</a:t>
            </a:r>
            <a:r>
              <a:rPr sz="1400" b="1" spc="-10">
                <a:latin typeface="楷体"/>
                <a:cs typeface="楷体"/>
              </a:rPr>
              <a:t>few-shot</a:t>
            </a:r>
            <a:r>
              <a:rPr sz="1400" b="1" spc="-5">
                <a:latin typeface="楷体"/>
                <a:cs typeface="楷体"/>
              </a:rPr>
              <a:t>任务中</a:t>
            </a:r>
            <a:r>
              <a:rPr sz="1400" b="1" spc="-10">
                <a:latin typeface="楷体"/>
                <a:cs typeface="楷体"/>
              </a:rPr>
              <a:t>，Flamingo</a:t>
            </a:r>
            <a:r>
              <a:rPr sz="1400" b="1" spc="-20">
                <a:latin typeface="楷体"/>
                <a:cs typeface="楷体"/>
              </a:rPr>
              <a:t> </a:t>
            </a:r>
            <a:r>
              <a:rPr sz="1400" b="1" spc="-5">
                <a:latin typeface="楷体"/>
                <a:cs typeface="楷体"/>
              </a:rPr>
              <a:t>表现最优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02158" y="3118840"/>
            <a:ext cx="6094730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1400" b="1" spc="30">
                <a:latin typeface="楷体"/>
                <a:cs typeface="楷体"/>
              </a:rPr>
              <a:t>图</a:t>
            </a:r>
            <a:r>
              <a:rPr sz="1400" b="1" spc="-5">
                <a:latin typeface="楷体"/>
                <a:cs typeface="楷体"/>
              </a:rPr>
              <a:t>：</a:t>
            </a:r>
            <a:r>
              <a:rPr sz="1400" b="1" spc="80">
                <a:latin typeface="楷体"/>
                <a:cs typeface="楷体"/>
              </a:rPr>
              <a:t> </a:t>
            </a:r>
            <a:r>
              <a:rPr sz="1400" b="1" spc="-10">
                <a:latin typeface="楷体"/>
                <a:cs typeface="楷体"/>
              </a:rPr>
              <a:t>Flamingo</a:t>
            </a:r>
            <a:r>
              <a:rPr sz="1400" b="1" spc="25">
                <a:latin typeface="楷体"/>
                <a:cs typeface="楷体"/>
              </a:rPr>
              <a:t> </a:t>
            </a:r>
            <a:r>
              <a:rPr sz="1400" b="1" spc="30">
                <a:latin typeface="楷体"/>
                <a:cs typeface="楷体"/>
              </a:rPr>
              <a:t>可通</a:t>
            </a:r>
            <a:r>
              <a:rPr sz="1400" b="1" spc="15">
                <a:latin typeface="楷体"/>
                <a:cs typeface="楷体"/>
              </a:rPr>
              <a:t>过少</a:t>
            </a:r>
            <a:r>
              <a:rPr sz="1400" b="1" spc="35">
                <a:latin typeface="楷体"/>
                <a:cs typeface="楷体"/>
              </a:rPr>
              <a:t>量</a:t>
            </a:r>
            <a:r>
              <a:rPr sz="1400" b="1" spc="-10">
                <a:latin typeface="楷体"/>
                <a:cs typeface="楷体"/>
              </a:rPr>
              <a:t>prompt</a:t>
            </a:r>
            <a:r>
              <a:rPr sz="1400" b="1" spc="15">
                <a:latin typeface="楷体"/>
                <a:cs typeface="楷体"/>
              </a:rPr>
              <a:t>快</a:t>
            </a:r>
            <a:r>
              <a:rPr sz="1400" b="1" spc="30">
                <a:latin typeface="楷体"/>
                <a:cs typeface="楷体"/>
              </a:rPr>
              <a:t>速</a:t>
            </a:r>
            <a:r>
              <a:rPr sz="1400" b="1" spc="15">
                <a:latin typeface="楷体"/>
                <a:cs typeface="楷体"/>
              </a:rPr>
              <a:t>适应各</a:t>
            </a:r>
            <a:r>
              <a:rPr sz="1400" b="1" spc="30">
                <a:latin typeface="楷体"/>
                <a:cs typeface="楷体"/>
              </a:rPr>
              <a:t>种</a:t>
            </a:r>
            <a:r>
              <a:rPr sz="1400" b="1" spc="15">
                <a:latin typeface="楷体"/>
                <a:cs typeface="楷体"/>
              </a:rPr>
              <a:t>图</a:t>
            </a:r>
            <a:r>
              <a:rPr sz="1400" b="1" spc="40">
                <a:latin typeface="楷体"/>
                <a:cs typeface="楷体"/>
              </a:rPr>
              <a:t>像</a:t>
            </a:r>
            <a:r>
              <a:rPr sz="1400" b="1" spc="10">
                <a:latin typeface="楷体"/>
                <a:cs typeface="楷体"/>
              </a:rPr>
              <a:t>/</a:t>
            </a:r>
            <a:r>
              <a:rPr sz="1400" b="1" spc="15">
                <a:latin typeface="楷体"/>
                <a:cs typeface="楷体"/>
              </a:rPr>
              <a:t>视</a:t>
            </a:r>
            <a:r>
              <a:rPr sz="1400" b="1" spc="30">
                <a:latin typeface="楷体"/>
                <a:cs typeface="楷体"/>
              </a:rPr>
              <a:t>频</a:t>
            </a:r>
            <a:r>
              <a:rPr sz="1400" b="1" spc="15">
                <a:latin typeface="楷体"/>
                <a:cs typeface="楷体"/>
              </a:rPr>
              <a:t>理解任</a:t>
            </a:r>
            <a:r>
              <a:rPr sz="1400" b="1" spc="35">
                <a:latin typeface="楷体"/>
                <a:cs typeface="楷体"/>
              </a:rPr>
              <a:t>务</a:t>
            </a:r>
            <a:r>
              <a:rPr sz="1400" b="1" spc="15">
                <a:latin typeface="楷体"/>
                <a:cs typeface="楷体"/>
              </a:rPr>
              <a:t>（左</a:t>
            </a:r>
            <a:r>
              <a:rPr sz="1400" b="1" spc="5">
                <a:latin typeface="楷体"/>
                <a:cs typeface="楷体"/>
              </a:rPr>
              <a:t>），  </a:t>
            </a:r>
            <a:r>
              <a:rPr sz="1400" b="1" spc="-5">
                <a:latin typeface="楷体"/>
                <a:cs typeface="楷体"/>
              </a:rPr>
              <a:t>还能进</a:t>
            </a:r>
            <a:r>
              <a:rPr sz="1400" b="1" spc="-20">
                <a:latin typeface="楷体"/>
                <a:cs typeface="楷体"/>
              </a:rPr>
              <a:t>行</a:t>
            </a:r>
            <a:r>
              <a:rPr sz="1400" b="1" spc="-5">
                <a:latin typeface="楷体"/>
                <a:cs typeface="楷体"/>
              </a:rPr>
              <a:t>多图</a:t>
            </a:r>
            <a:r>
              <a:rPr sz="1400" b="1" spc="-20">
                <a:latin typeface="楷体"/>
                <a:cs typeface="楷体"/>
              </a:rPr>
              <a:t>像视</a:t>
            </a:r>
            <a:r>
              <a:rPr sz="1400" b="1" spc="-5">
                <a:latin typeface="楷体"/>
                <a:cs typeface="楷体"/>
              </a:rPr>
              <a:t>觉对话</a:t>
            </a:r>
            <a:r>
              <a:rPr sz="1400" b="1" spc="-20">
                <a:latin typeface="楷体"/>
                <a:cs typeface="楷体"/>
              </a:rPr>
              <a:t>（</a:t>
            </a:r>
            <a:r>
              <a:rPr sz="1400" b="1" spc="-5">
                <a:latin typeface="楷体"/>
                <a:cs typeface="楷体"/>
              </a:rPr>
              <a:t>右）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033771" y="3803903"/>
            <a:ext cx="1440179" cy="256791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21920" y="3744467"/>
            <a:ext cx="4811268" cy="262737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763455" y="3884795"/>
            <a:ext cx="5068923" cy="224470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468172" y="6603492"/>
            <a:ext cx="349948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650" spc="-142" baseline="-17676">
                <a:latin typeface="楷体"/>
                <a:cs typeface="楷体"/>
              </a:rPr>
              <a:t>资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56</a:t>
            </a:r>
            <a:r>
              <a:rPr sz="1650" spc="-1657" baseline="-17676">
                <a:latin typeface="楷体"/>
                <a:cs typeface="楷体"/>
              </a:rPr>
              <a:t>料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523876/28022/20231218</a:t>
            </a:r>
            <a:r>
              <a:rPr sz="100">
                <a:solidFill>
                  <a:srgbClr val="FFFFFF"/>
                </a:solidFill>
                <a:latin typeface="Book Antiqua"/>
                <a:cs typeface="Book Antiqua"/>
              </a:rPr>
              <a:t> </a:t>
            </a:r>
            <a:r>
              <a:rPr sz="100" spc="-15">
                <a:solidFill>
                  <a:srgbClr val="FFFFFF"/>
                </a:solidFill>
                <a:latin typeface="Book Antiqua"/>
                <a:cs typeface="Book Antiqua"/>
              </a:rPr>
              <a:t>20:15</a:t>
            </a:r>
            <a:r>
              <a:rPr sz="1650" baseline="-17676">
                <a:latin typeface="楷体"/>
                <a:cs typeface="楷体"/>
              </a:rPr>
              <a:t>来</a:t>
            </a:r>
            <a:r>
              <a:rPr sz="1650" spc="-22" baseline="-17676">
                <a:latin typeface="楷体"/>
                <a:cs typeface="楷体"/>
              </a:rPr>
              <a:t>源</a:t>
            </a:r>
            <a:r>
              <a:rPr sz="1650" baseline="-17676">
                <a:latin typeface="楷体"/>
                <a:cs typeface="楷体"/>
              </a:rPr>
              <a:t>：</a:t>
            </a:r>
            <a:r>
              <a:rPr sz="1650" spc="97" baseline="-17676">
                <a:latin typeface="楷体"/>
                <a:cs typeface="楷体"/>
              </a:rPr>
              <a:t> </a:t>
            </a:r>
            <a:r>
              <a:rPr sz="1650" spc="-7" baseline="-17676">
                <a:latin typeface="楷体"/>
                <a:cs typeface="楷体"/>
              </a:rPr>
              <a:t>Flamingo</a:t>
            </a:r>
            <a:r>
              <a:rPr sz="1650" spc="-22" baseline="-17676">
                <a:latin typeface="楷体"/>
                <a:cs typeface="楷体"/>
              </a:rPr>
              <a:t>论</a:t>
            </a:r>
            <a:r>
              <a:rPr sz="1650" baseline="-17676">
                <a:latin typeface="楷体"/>
                <a:cs typeface="楷体"/>
              </a:rPr>
              <a:t>文，机</a:t>
            </a:r>
            <a:r>
              <a:rPr sz="1650" spc="-22" baseline="-17676">
                <a:latin typeface="楷体"/>
                <a:cs typeface="楷体"/>
              </a:rPr>
              <a:t>器</a:t>
            </a:r>
            <a:r>
              <a:rPr sz="1650" baseline="-17676">
                <a:latin typeface="楷体"/>
                <a:cs typeface="楷体"/>
              </a:rPr>
              <a:t>之心</a:t>
            </a:r>
            <a:r>
              <a:rPr sz="1650" spc="-22" baseline="-17676">
                <a:latin typeface="楷体"/>
                <a:cs typeface="楷体"/>
              </a:rPr>
              <a:t>，</a:t>
            </a:r>
            <a:r>
              <a:rPr sz="1650" baseline="-17676">
                <a:latin typeface="楷体"/>
                <a:cs typeface="楷体"/>
              </a:rPr>
              <a:t>东吴</a:t>
            </a:r>
            <a:r>
              <a:rPr sz="1650" spc="-22" baseline="-17676">
                <a:latin typeface="楷体"/>
                <a:cs typeface="楷体"/>
              </a:rPr>
              <a:t>证券</a:t>
            </a:r>
            <a:r>
              <a:rPr sz="1650" baseline="-17676">
                <a:latin typeface="楷体"/>
                <a:cs typeface="楷体"/>
              </a:rPr>
              <a:t>研究所</a:t>
            </a:r>
            <a:endParaRPr sz="1650" baseline="-17676">
              <a:latin typeface="楷体"/>
              <a:cs typeface="楷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1192" y="230885"/>
            <a:ext cx="570420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2.1.1</a:t>
            </a:r>
            <a:r>
              <a:rPr sz="2400" spc="-50"/>
              <a:t> </a:t>
            </a:r>
            <a:r>
              <a:rPr sz="2400"/>
              <a:t>视觉理解：SAM，用prompt分割一切</a:t>
            </a:r>
            <a:endParaRPr sz="2400"/>
          </a:p>
        </p:txBody>
      </p:sp>
      <p:sp>
        <p:nvSpPr>
          <p:cNvPr id="3" name="object 3"/>
          <p:cNvSpPr/>
          <p:nvPr/>
        </p:nvSpPr>
        <p:spPr>
          <a:xfrm>
            <a:off x="8910828" y="1088136"/>
            <a:ext cx="2881883" cy="186080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910828" y="3293364"/>
            <a:ext cx="2881883" cy="186232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0123931" y="2983992"/>
            <a:ext cx="455930" cy="274320"/>
          </a:xfrm>
          <a:custGeom>
            <a:rect l="l" t="t" r="r" b="b"/>
            <a:pathLst>
              <a:path w="455929" h="274320">
                <a:moveTo>
                  <a:pt x="455675" y="137160"/>
                </a:moveTo>
                <a:lnTo>
                  <a:pt x="0" y="137160"/>
                </a:lnTo>
                <a:lnTo>
                  <a:pt x="227838" y="274320"/>
                </a:lnTo>
                <a:lnTo>
                  <a:pt x="455675" y="137160"/>
                </a:lnTo>
                <a:close/>
              </a:path>
              <a:path w="455929" h="274320">
                <a:moveTo>
                  <a:pt x="113919" y="0"/>
                </a:moveTo>
                <a:lnTo>
                  <a:pt x="113919" y="137160"/>
                </a:lnTo>
                <a:lnTo>
                  <a:pt x="341757" y="137160"/>
                </a:lnTo>
                <a:lnTo>
                  <a:pt x="341757" y="68580"/>
                </a:lnTo>
                <a:lnTo>
                  <a:pt x="227838" y="68580"/>
                </a:lnTo>
                <a:lnTo>
                  <a:pt x="113919" y="0"/>
                </a:lnTo>
                <a:close/>
              </a:path>
              <a:path w="455929" h="274320">
                <a:moveTo>
                  <a:pt x="341757" y="0"/>
                </a:moveTo>
                <a:lnTo>
                  <a:pt x="227838" y="68580"/>
                </a:lnTo>
                <a:lnTo>
                  <a:pt x="341757" y="68580"/>
                </a:lnTo>
                <a:lnTo>
                  <a:pt x="341757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211023" y="854201"/>
            <a:ext cx="11069955" cy="33299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r">
              <a:lnSpc>
                <a:spcPts val="1470"/>
              </a:lnSpc>
              <a:spcBef>
                <a:spcPts val="105"/>
              </a:spcBef>
            </a:pPr>
            <a:r>
              <a:rPr sz="1400" b="1" spc="-5">
                <a:latin typeface="楷体"/>
                <a:cs typeface="楷体"/>
              </a:rPr>
              <a:t>图：</a:t>
            </a:r>
            <a:r>
              <a:rPr sz="1400" b="1" spc="-15">
                <a:latin typeface="楷体"/>
                <a:cs typeface="楷体"/>
              </a:rPr>
              <a:t>SAM</a:t>
            </a:r>
            <a:r>
              <a:rPr sz="1400" b="1" spc="-5">
                <a:latin typeface="楷体"/>
                <a:cs typeface="楷体"/>
              </a:rPr>
              <a:t>图像分割</a:t>
            </a:r>
            <a:r>
              <a:rPr sz="1400" b="1" spc="-20">
                <a:latin typeface="楷体"/>
                <a:cs typeface="楷体"/>
              </a:rPr>
              <a:t>效</a:t>
            </a:r>
            <a:r>
              <a:rPr sz="1400" b="1" spc="-5">
                <a:latin typeface="楷体"/>
                <a:cs typeface="楷体"/>
              </a:rPr>
              <a:t>果展示</a:t>
            </a:r>
            <a:endParaRPr sz="1400">
              <a:latin typeface="楷体"/>
              <a:cs typeface="楷体"/>
            </a:endParaRPr>
          </a:p>
          <a:p>
            <a:pPr marL="12700" algn="just">
              <a:lnSpc>
                <a:spcPts val="1470"/>
              </a:lnSpc>
            </a:pPr>
            <a:r>
              <a:rPr sz="1400" spc="695">
                <a:latin typeface="Wingdings"/>
                <a:cs typeface="Wingdings"/>
              </a:rPr>
              <a:t>◼</a:t>
            </a:r>
            <a:r>
              <a:rPr sz="1400" spc="1300">
                <a:latin typeface="Times New Roman"/>
                <a:cs typeface="Times New Roman"/>
              </a:rPr>
              <a:t> </a:t>
            </a:r>
            <a:r>
              <a:rPr sz="1400" b="1" spc="-5">
                <a:latin typeface="楷体"/>
                <a:cs typeface="楷体"/>
              </a:rPr>
              <a:t>重要模</a:t>
            </a:r>
            <a:r>
              <a:rPr sz="1400" b="1" spc="5">
                <a:latin typeface="楷体"/>
                <a:cs typeface="楷体"/>
              </a:rPr>
              <a:t>型</a:t>
            </a:r>
            <a:r>
              <a:rPr sz="1400" b="1" spc="-10">
                <a:latin typeface="楷体"/>
                <a:cs typeface="楷体"/>
              </a:rPr>
              <a:t>3——SAM（2023</a:t>
            </a:r>
            <a:r>
              <a:rPr sz="1400" b="1" spc="-5">
                <a:latin typeface="楷体"/>
                <a:cs typeface="楷体"/>
              </a:rPr>
              <a:t>年发布），第一个致力</a:t>
            </a:r>
            <a:r>
              <a:rPr sz="1400" b="1" spc="5">
                <a:latin typeface="楷体"/>
                <a:cs typeface="楷体"/>
              </a:rPr>
              <a:t>于</a:t>
            </a:r>
            <a:r>
              <a:rPr sz="1400" b="1" spc="-5">
                <a:latin typeface="楷体"/>
                <a:cs typeface="楷体"/>
              </a:rPr>
              <a:t>图像分割的基础</a:t>
            </a:r>
            <a:r>
              <a:rPr sz="1400" b="1" spc="5">
                <a:latin typeface="楷体"/>
                <a:cs typeface="楷体"/>
              </a:rPr>
              <a:t>模</a:t>
            </a:r>
            <a:r>
              <a:rPr sz="1400" b="1" spc="-5">
                <a:latin typeface="楷体"/>
                <a:cs typeface="楷体"/>
              </a:rPr>
              <a:t>型，零样本分割</a:t>
            </a:r>
            <a:r>
              <a:rPr sz="1400" b="1" spc="5">
                <a:latin typeface="楷体"/>
                <a:cs typeface="楷体"/>
              </a:rPr>
              <a:t>一</a:t>
            </a:r>
            <a:r>
              <a:rPr sz="1400" b="1" spc="-5">
                <a:latin typeface="楷体"/>
                <a:cs typeface="楷体"/>
              </a:rPr>
              <a:t>切。</a:t>
            </a:r>
            <a:r>
              <a:rPr sz="1400">
                <a:latin typeface="楷体"/>
                <a:cs typeface="楷体"/>
              </a:rPr>
              <a:t>图像分割是</a:t>
            </a:r>
            <a:endParaRPr sz="1400">
              <a:latin typeface="楷体"/>
              <a:cs typeface="楷体"/>
            </a:endParaRPr>
          </a:p>
          <a:p>
            <a:pPr marL="355600" marR="2678430" algn="just">
              <a:lnSpc>
                <a:spcPct val="100000"/>
              </a:lnSpc>
            </a:pPr>
            <a:r>
              <a:rPr sz="1400">
                <a:latin typeface="楷体"/>
                <a:cs typeface="楷体"/>
              </a:rPr>
              <a:t>计算机视觉的核心任务之一，是指识别目标、并沿目标边缘进行区域分割的技术，此前方法大致分</a:t>
            </a:r>
            <a:r>
              <a:rPr sz="1400" spc="10">
                <a:latin typeface="楷体"/>
                <a:cs typeface="楷体"/>
              </a:rPr>
              <a:t>为</a:t>
            </a:r>
            <a:r>
              <a:rPr sz="1400">
                <a:latin typeface="楷体"/>
                <a:cs typeface="楷体"/>
              </a:rPr>
              <a:t>：  </a:t>
            </a:r>
            <a:r>
              <a:rPr sz="1400" spc="5">
                <a:latin typeface="楷体"/>
                <a:cs typeface="楷体"/>
              </a:rPr>
              <a:t>1）</a:t>
            </a:r>
            <a:r>
              <a:rPr sz="1400">
                <a:latin typeface="楷体"/>
                <a:cs typeface="楷体"/>
              </a:rPr>
              <a:t>交互式分割，允许分割任何类别的对象，但需要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专家</a:t>
            </a:r>
            <a:r>
              <a:rPr sz="1400">
                <a:latin typeface="楷体"/>
                <a:cs typeface="楷体"/>
              </a:rPr>
              <a:t>通过迭代细化掩码指导该方法</a:t>
            </a:r>
            <a:r>
              <a:rPr sz="1400" spc="10">
                <a:latin typeface="楷体"/>
                <a:cs typeface="楷体"/>
              </a:rPr>
              <a:t>。</a:t>
            </a:r>
            <a:r>
              <a:rPr sz="1400" spc="-5">
                <a:latin typeface="楷体"/>
                <a:cs typeface="楷体"/>
              </a:rPr>
              <a:t>2）</a:t>
            </a:r>
            <a:r>
              <a:rPr sz="1400">
                <a:latin typeface="楷体"/>
                <a:cs typeface="楷体"/>
              </a:rPr>
              <a:t>自动分割，  </a:t>
            </a:r>
            <a:r>
              <a:rPr sz="1400" spc="5">
                <a:latin typeface="楷体"/>
                <a:cs typeface="楷体"/>
              </a:rPr>
              <a:t>允</a:t>
            </a:r>
            <a:r>
              <a:rPr sz="1400">
                <a:latin typeface="楷体"/>
                <a:cs typeface="楷体"/>
              </a:rPr>
              <a:t>许</a:t>
            </a:r>
            <a:r>
              <a:rPr sz="1400" spc="5">
                <a:latin typeface="楷体"/>
                <a:cs typeface="楷体"/>
              </a:rPr>
              <a:t>分</a:t>
            </a:r>
            <a:r>
              <a:rPr sz="1400">
                <a:latin typeface="楷体"/>
                <a:cs typeface="楷体"/>
              </a:rPr>
              <a:t>割</a:t>
            </a:r>
            <a:r>
              <a:rPr sz="1400" spc="5">
                <a:latin typeface="楷体"/>
                <a:cs typeface="楷体"/>
              </a:rPr>
              <a:t>提</a:t>
            </a:r>
            <a:r>
              <a:rPr sz="1400" spc="10">
                <a:latin typeface="楷体"/>
                <a:cs typeface="楷体"/>
              </a:rPr>
              <a:t>前</a:t>
            </a:r>
            <a:r>
              <a:rPr sz="1400" spc="5">
                <a:latin typeface="楷体"/>
                <a:cs typeface="楷体"/>
              </a:rPr>
              <a:t>定</a:t>
            </a:r>
            <a:r>
              <a:rPr sz="1400">
                <a:latin typeface="楷体"/>
                <a:cs typeface="楷体"/>
              </a:rPr>
              <a:t>义</a:t>
            </a:r>
            <a:r>
              <a:rPr sz="1400" spc="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特</a:t>
            </a:r>
            <a:r>
              <a:rPr sz="1400" spc="5">
                <a:latin typeface="楷体"/>
                <a:cs typeface="楷体"/>
              </a:rPr>
              <a:t>定</a:t>
            </a:r>
            <a:r>
              <a:rPr sz="1400">
                <a:latin typeface="楷体"/>
                <a:cs typeface="楷体"/>
              </a:rPr>
              <a:t>对</a:t>
            </a:r>
            <a:r>
              <a:rPr sz="1400" spc="5">
                <a:latin typeface="楷体"/>
                <a:cs typeface="楷体"/>
              </a:rPr>
              <a:t>象</a:t>
            </a:r>
            <a:r>
              <a:rPr sz="1400">
                <a:latin typeface="楷体"/>
                <a:cs typeface="楷体"/>
              </a:rPr>
              <a:t>类</a:t>
            </a:r>
            <a:r>
              <a:rPr sz="1400" spc="15">
                <a:latin typeface="楷体"/>
                <a:cs typeface="楷体"/>
              </a:rPr>
              <a:t>别</a:t>
            </a:r>
            <a:r>
              <a:rPr sz="1400">
                <a:latin typeface="楷体"/>
                <a:cs typeface="楷体"/>
              </a:rPr>
              <a:t>，但需要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大量手动</a:t>
            </a:r>
            <a:r>
              <a:rPr sz="1400">
                <a:latin typeface="楷体"/>
                <a:cs typeface="楷体"/>
              </a:rPr>
              <a:t>注释对象训练</a:t>
            </a:r>
            <a:r>
              <a:rPr sz="1400" spc="10">
                <a:latin typeface="楷体"/>
                <a:cs typeface="楷体"/>
              </a:rPr>
              <a:t>。</a:t>
            </a:r>
            <a:r>
              <a:rPr sz="1400" spc="-5">
                <a:latin typeface="楷体"/>
                <a:cs typeface="楷体"/>
              </a:rPr>
              <a:t>SAM</a:t>
            </a:r>
            <a:r>
              <a:rPr sz="1400" spc="-35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模型的可提示界面允许用户以 灵活方</a:t>
            </a:r>
            <a:r>
              <a:rPr sz="1400" spc="-15">
                <a:latin typeface="楷体"/>
                <a:cs typeface="楷体"/>
              </a:rPr>
              <a:t>式</a:t>
            </a:r>
            <a:r>
              <a:rPr sz="1400">
                <a:latin typeface="楷体"/>
                <a:cs typeface="楷体"/>
              </a:rPr>
              <a:t>使用</a:t>
            </a:r>
            <a:r>
              <a:rPr sz="1400" spc="-15">
                <a:latin typeface="楷体"/>
                <a:cs typeface="楷体"/>
              </a:rPr>
              <a:t>，只</a:t>
            </a:r>
            <a:r>
              <a:rPr sz="1400">
                <a:latin typeface="楷体"/>
                <a:cs typeface="楷体"/>
              </a:rPr>
              <a:t>需为模</a:t>
            </a:r>
            <a:r>
              <a:rPr sz="1400" spc="-15">
                <a:latin typeface="楷体"/>
                <a:cs typeface="楷体"/>
              </a:rPr>
              <a:t>型</a:t>
            </a:r>
            <a:r>
              <a:rPr sz="1400">
                <a:latin typeface="楷体"/>
                <a:cs typeface="楷体"/>
              </a:rPr>
              <a:t>设计</a:t>
            </a:r>
            <a:r>
              <a:rPr sz="1400" spc="-15">
                <a:latin typeface="楷体"/>
                <a:cs typeface="楷体"/>
              </a:rPr>
              <a:t>正确</a:t>
            </a:r>
            <a:r>
              <a:rPr sz="1400">
                <a:latin typeface="楷体"/>
                <a:cs typeface="楷体"/>
              </a:rPr>
              <a:t>的提示</a:t>
            </a:r>
            <a:r>
              <a:rPr sz="1400" spc="-10">
                <a:latin typeface="楷体"/>
                <a:cs typeface="楷体"/>
              </a:rPr>
              <a:t>prompt</a:t>
            </a:r>
            <a:r>
              <a:rPr sz="1400">
                <a:latin typeface="楷体"/>
                <a:cs typeface="楷体"/>
              </a:rPr>
              <a:t>就</a:t>
            </a:r>
            <a:r>
              <a:rPr sz="1400" spc="-15">
                <a:latin typeface="楷体"/>
                <a:cs typeface="楷体"/>
              </a:rPr>
              <a:t>可</a:t>
            </a:r>
            <a:r>
              <a:rPr sz="1400">
                <a:latin typeface="楷体"/>
                <a:cs typeface="楷体"/>
              </a:rPr>
              <a:t>完成范</a:t>
            </a:r>
            <a:r>
              <a:rPr sz="1400" spc="-15">
                <a:latin typeface="楷体"/>
                <a:cs typeface="楷体"/>
              </a:rPr>
              <a:t>围</a:t>
            </a:r>
            <a:r>
              <a:rPr sz="1400">
                <a:latin typeface="楷体"/>
                <a:cs typeface="楷体"/>
              </a:rPr>
              <a:t>广泛</a:t>
            </a:r>
            <a:r>
              <a:rPr sz="1400" spc="-15">
                <a:latin typeface="楷体"/>
                <a:cs typeface="楷体"/>
              </a:rPr>
              <a:t>的分</a:t>
            </a:r>
            <a:r>
              <a:rPr sz="1400">
                <a:latin typeface="楷体"/>
                <a:cs typeface="楷体"/>
              </a:rPr>
              <a:t>割任务。</a:t>
            </a:r>
            <a:endParaRPr sz="1400">
              <a:latin typeface="楷体"/>
              <a:cs typeface="楷体"/>
            </a:endParaRPr>
          </a:p>
          <a:p>
            <a:pPr marL="355600" marR="2673985" indent="-342900" algn="just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355600"/>
              </a:tabLst>
            </a:pP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META</a:t>
            </a:r>
            <a:r>
              <a:rPr sz="1400" u="sng" spc="2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受到语言模</a:t>
            </a:r>
            <a:r>
              <a:rPr sz="1400" u="sng" spc="1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型</a:t>
            </a:r>
            <a:r>
              <a:rPr sz="1400" u="sng" spc="3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中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prompt</a:t>
            </a:r>
            <a:r>
              <a:rPr sz="1400" u="sng" spc="2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的启</a:t>
            </a:r>
            <a:r>
              <a:rPr sz="1400" u="sng" spc="2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发，训练了基于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prompt</a:t>
            </a:r>
            <a:r>
              <a:rPr sz="1400" u="sng" spc="2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的视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觉</a:t>
            </a:r>
            <a:r>
              <a:rPr sz="1400" u="sng" spc="12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 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Transformer（ViT）</a:t>
            </a:r>
            <a:r>
              <a:rPr sz="1400" u="sng" spc="20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模型</a:t>
            </a:r>
            <a:r>
              <a:rPr sz="1400" spc="20">
                <a:latin typeface="楷体"/>
                <a:cs typeface="楷体"/>
              </a:rPr>
              <a:t>，</a:t>
            </a:r>
            <a:r>
              <a:rPr sz="1400" spc="10">
                <a:latin typeface="楷体"/>
                <a:cs typeface="楷体"/>
              </a:rPr>
              <a:t>视</a:t>
            </a:r>
            <a:r>
              <a:rPr sz="1400" spc="20">
                <a:latin typeface="楷体"/>
                <a:cs typeface="楷体"/>
              </a:rPr>
              <a:t>觉模型</a:t>
            </a:r>
            <a:r>
              <a:rPr sz="1400">
                <a:latin typeface="楷体"/>
                <a:cs typeface="楷体"/>
              </a:rPr>
              <a:t>是 </a:t>
            </a:r>
            <a:r>
              <a:rPr sz="1400" spc="35">
                <a:latin typeface="楷体"/>
                <a:cs typeface="楷体"/>
              </a:rPr>
              <a:t>在一个包</a:t>
            </a:r>
            <a:r>
              <a:rPr sz="1400" spc="45">
                <a:latin typeface="楷体"/>
                <a:cs typeface="楷体"/>
              </a:rPr>
              <a:t>含</a:t>
            </a:r>
            <a:r>
              <a:rPr sz="1400" spc="35">
                <a:latin typeface="楷体"/>
                <a:cs typeface="楷体"/>
              </a:rPr>
              <a:t>来</a:t>
            </a:r>
            <a:r>
              <a:rPr sz="1400" spc="40">
                <a:latin typeface="楷体"/>
                <a:cs typeface="楷体"/>
              </a:rPr>
              <a:t>自</a:t>
            </a:r>
            <a:r>
              <a:rPr sz="1400" spc="-5">
                <a:latin typeface="楷体"/>
                <a:cs typeface="楷体"/>
              </a:rPr>
              <a:t>1100</a:t>
            </a:r>
            <a:r>
              <a:rPr sz="1400" spc="40">
                <a:latin typeface="楷体"/>
                <a:cs typeface="楷体"/>
              </a:rPr>
              <a:t> </a:t>
            </a:r>
            <a:r>
              <a:rPr sz="1400" spc="35">
                <a:latin typeface="楷体"/>
                <a:cs typeface="楷体"/>
              </a:rPr>
              <a:t>万张图像</a:t>
            </a:r>
            <a:r>
              <a:rPr sz="1400" spc="45">
                <a:latin typeface="楷体"/>
                <a:cs typeface="楷体"/>
              </a:rPr>
              <a:t>的</a:t>
            </a:r>
            <a:r>
              <a:rPr sz="1400" spc="35">
                <a:latin typeface="楷体"/>
                <a:cs typeface="楷体"/>
              </a:rPr>
              <a:t>超</a:t>
            </a:r>
            <a:r>
              <a:rPr sz="1400">
                <a:latin typeface="楷体"/>
                <a:cs typeface="楷体"/>
              </a:rPr>
              <a:t>过</a:t>
            </a:r>
            <a:r>
              <a:rPr sz="1400" spc="85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10</a:t>
            </a:r>
            <a:r>
              <a:rPr sz="1400" spc="35">
                <a:latin typeface="楷体"/>
                <a:cs typeface="楷体"/>
              </a:rPr>
              <a:t> </a:t>
            </a:r>
            <a:r>
              <a:rPr sz="1400" spc="45">
                <a:latin typeface="楷体"/>
                <a:cs typeface="楷体"/>
              </a:rPr>
              <a:t>亿</a:t>
            </a:r>
            <a:r>
              <a:rPr sz="1400" spc="35">
                <a:latin typeface="楷体"/>
                <a:cs typeface="楷体"/>
              </a:rPr>
              <a:t>个掩码的视觉数据</a:t>
            </a:r>
            <a:r>
              <a:rPr sz="1400">
                <a:latin typeface="楷体"/>
                <a:cs typeface="楷体"/>
              </a:rPr>
              <a:t>集</a:t>
            </a:r>
            <a:r>
              <a:rPr sz="1400" spc="100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SA-1B</a:t>
            </a:r>
            <a:r>
              <a:rPr sz="1400" spc="30">
                <a:latin typeface="楷体"/>
                <a:cs typeface="楷体"/>
              </a:rPr>
              <a:t> </a:t>
            </a:r>
            <a:r>
              <a:rPr sz="1400" spc="45">
                <a:latin typeface="楷体"/>
                <a:cs typeface="楷体"/>
              </a:rPr>
              <a:t>上</a:t>
            </a:r>
            <a:r>
              <a:rPr sz="1400" spc="35">
                <a:latin typeface="楷体"/>
                <a:cs typeface="楷体"/>
              </a:rPr>
              <a:t>训练的</a:t>
            </a:r>
            <a:r>
              <a:rPr sz="1400" spc="45">
                <a:latin typeface="楷体"/>
                <a:cs typeface="楷体"/>
              </a:rPr>
              <a:t>。</a:t>
            </a:r>
            <a:r>
              <a:rPr sz="1400" spc="-5">
                <a:latin typeface="楷体"/>
                <a:cs typeface="楷体"/>
              </a:rPr>
              <a:t>SAM</a:t>
            </a:r>
            <a:r>
              <a:rPr sz="1400" spc="45">
                <a:latin typeface="楷体"/>
                <a:cs typeface="楷体"/>
              </a:rPr>
              <a:t> </a:t>
            </a:r>
            <a:r>
              <a:rPr sz="1400" spc="35">
                <a:latin typeface="楷体"/>
                <a:cs typeface="楷体"/>
              </a:rPr>
              <a:t>可以为任何 </a:t>
            </a:r>
            <a:r>
              <a:rPr sz="1400" spc="-5">
                <a:latin typeface="楷体"/>
                <a:cs typeface="楷体"/>
              </a:rPr>
              <a:t>prompt（</a:t>
            </a:r>
            <a:r>
              <a:rPr sz="1400">
                <a:latin typeface="楷体"/>
                <a:cs typeface="楷体"/>
              </a:rPr>
              <a:t>点击、</a:t>
            </a:r>
            <a:r>
              <a:rPr sz="1400" spc="-10">
                <a:latin typeface="楷体"/>
                <a:cs typeface="楷体"/>
              </a:rPr>
              <a:t>boxes</a:t>
            </a:r>
            <a:r>
              <a:rPr sz="1400">
                <a:latin typeface="楷体"/>
                <a:cs typeface="楷体"/>
              </a:rPr>
              <a:t>、文</a:t>
            </a:r>
            <a:r>
              <a:rPr sz="1400" spc="-15">
                <a:latin typeface="楷体"/>
                <a:cs typeface="楷体"/>
              </a:rPr>
              <a:t>本</a:t>
            </a:r>
            <a:r>
              <a:rPr sz="1400">
                <a:latin typeface="楷体"/>
                <a:cs typeface="楷体"/>
              </a:rPr>
              <a:t>等）</a:t>
            </a:r>
            <a:r>
              <a:rPr sz="1400" spc="-15">
                <a:latin typeface="楷体"/>
                <a:cs typeface="楷体"/>
              </a:rPr>
              <a:t>返回</a:t>
            </a:r>
            <a:r>
              <a:rPr sz="1400">
                <a:latin typeface="楷体"/>
                <a:cs typeface="楷体"/>
              </a:rPr>
              <a:t>有效的</a:t>
            </a:r>
            <a:r>
              <a:rPr sz="1400" spc="-15">
                <a:latin typeface="楷体"/>
                <a:cs typeface="楷体"/>
              </a:rPr>
              <a:t>分</a:t>
            </a:r>
            <a:r>
              <a:rPr sz="1400">
                <a:latin typeface="楷体"/>
                <a:cs typeface="楷体"/>
              </a:rPr>
              <a:t>割掩</a:t>
            </a:r>
            <a:r>
              <a:rPr sz="1400" spc="-15">
                <a:latin typeface="楷体"/>
                <a:cs typeface="楷体"/>
              </a:rPr>
              <a:t>码，</a:t>
            </a:r>
            <a:r>
              <a:rPr sz="1400">
                <a:latin typeface="楷体"/>
                <a:cs typeface="楷体"/>
              </a:rPr>
              <a:t>完成范</a:t>
            </a:r>
            <a:r>
              <a:rPr sz="1400" spc="-15">
                <a:latin typeface="楷体"/>
                <a:cs typeface="楷体"/>
              </a:rPr>
              <a:t>围</a:t>
            </a:r>
            <a:r>
              <a:rPr sz="1400">
                <a:latin typeface="楷体"/>
                <a:cs typeface="楷体"/>
              </a:rPr>
              <a:t>广泛</a:t>
            </a:r>
            <a:r>
              <a:rPr sz="1400" spc="-15">
                <a:latin typeface="楷体"/>
                <a:cs typeface="楷体"/>
              </a:rPr>
              <a:t>的分</a:t>
            </a:r>
            <a:r>
              <a:rPr sz="1400">
                <a:latin typeface="楷体"/>
                <a:cs typeface="楷体"/>
              </a:rPr>
              <a:t>割任务。</a:t>
            </a:r>
            <a:endParaRPr sz="1400">
              <a:latin typeface="楷体"/>
              <a:cs typeface="楷体"/>
            </a:endParaRPr>
          </a:p>
          <a:p>
            <a:pPr marL="355600" marR="2676525" indent="-342900" algn="just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355600"/>
              </a:tabLst>
            </a:pPr>
            <a:r>
              <a:rPr sz="1400" spc="-5">
                <a:latin typeface="楷体"/>
                <a:cs typeface="楷体"/>
              </a:rPr>
              <a:t>Meta</a:t>
            </a:r>
            <a:r>
              <a:rPr sz="1400" spc="45">
                <a:latin typeface="楷体"/>
                <a:cs typeface="楷体"/>
              </a:rPr>
              <a:t> </a:t>
            </a:r>
            <a:r>
              <a:rPr sz="1400" spc="20">
                <a:latin typeface="楷体"/>
                <a:cs typeface="楷体"/>
              </a:rPr>
              <a:t>预</a:t>
            </a:r>
            <a:r>
              <a:rPr sz="1400" spc="10">
                <a:latin typeface="楷体"/>
                <a:cs typeface="楷体"/>
              </a:rPr>
              <a:t>计</a:t>
            </a:r>
            <a:r>
              <a:rPr sz="1400" spc="20">
                <a:latin typeface="楷体"/>
                <a:cs typeface="楷体"/>
              </a:rPr>
              <a:t>，</a:t>
            </a:r>
            <a:r>
              <a:rPr sz="1400" spc="10">
                <a:latin typeface="楷体"/>
                <a:cs typeface="楷体"/>
              </a:rPr>
              <a:t>与</a:t>
            </a:r>
            <a:r>
              <a:rPr sz="1400" spc="20">
                <a:latin typeface="楷体"/>
                <a:cs typeface="楷体"/>
              </a:rPr>
              <a:t>专</a:t>
            </a:r>
            <a:r>
              <a:rPr sz="1400" spc="10">
                <a:latin typeface="楷体"/>
                <a:cs typeface="楷体"/>
              </a:rPr>
              <a:t>门</a:t>
            </a:r>
            <a:r>
              <a:rPr sz="1400" spc="20">
                <a:latin typeface="楷体"/>
                <a:cs typeface="楷体"/>
              </a:rPr>
              <a:t>为一</a:t>
            </a:r>
            <a:r>
              <a:rPr sz="1400" spc="10">
                <a:latin typeface="楷体"/>
                <a:cs typeface="楷体"/>
              </a:rPr>
              <a:t>组</a:t>
            </a:r>
            <a:r>
              <a:rPr sz="1400" spc="20">
                <a:latin typeface="楷体"/>
                <a:cs typeface="楷体"/>
              </a:rPr>
              <a:t>固</a:t>
            </a:r>
            <a:r>
              <a:rPr sz="1400" spc="10">
                <a:latin typeface="楷体"/>
                <a:cs typeface="楷体"/>
              </a:rPr>
              <a:t>定</a:t>
            </a:r>
            <a:r>
              <a:rPr sz="1400" spc="20">
                <a:latin typeface="楷体"/>
                <a:cs typeface="楷体"/>
              </a:rPr>
              <a:t>任</a:t>
            </a:r>
            <a:r>
              <a:rPr sz="1400" spc="10">
                <a:latin typeface="楷体"/>
                <a:cs typeface="楷体"/>
              </a:rPr>
              <a:t>务训</a:t>
            </a:r>
            <a:r>
              <a:rPr sz="1400" spc="20">
                <a:latin typeface="楷体"/>
                <a:cs typeface="楷体"/>
              </a:rPr>
              <a:t>练的</a:t>
            </a:r>
            <a:r>
              <a:rPr sz="1400" spc="10">
                <a:latin typeface="楷体"/>
                <a:cs typeface="楷体"/>
              </a:rPr>
              <a:t>系</a:t>
            </a:r>
            <a:r>
              <a:rPr sz="1400" spc="20">
                <a:latin typeface="楷体"/>
                <a:cs typeface="楷体"/>
              </a:rPr>
              <a:t>统</a:t>
            </a:r>
            <a:r>
              <a:rPr sz="1400" spc="10">
                <a:latin typeface="楷体"/>
                <a:cs typeface="楷体"/>
              </a:rPr>
              <a:t>相</a:t>
            </a:r>
            <a:r>
              <a:rPr sz="1400" spc="40">
                <a:latin typeface="楷体"/>
                <a:cs typeface="楷体"/>
              </a:rPr>
              <a:t>比</a:t>
            </a:r>
            <a:r>
              <a:rPr sz="1400" spc="10">
                <a:latin typeface="楷体"/>
                <a:cs typeface="楷体"/>
              </a:rPr>
              <a:t>，基</a:t>
            </a:r>
            <a:r>
              <a:rPr sz="1400">
                <a:latin typeface="楷体"/>
                <a:cs typeface="楷体"/>
              </a:rPr>
              <a:t>于</a:t>
            </a:r>
            <a:r>
              <a:rPr sz="1400" spc="65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prompt</a:t>
            </a:r>
            <a:r>
              <a:rPr sz="1400" spc="35">
                <a:latin typeface="楷体"/>
                <a:cs typeface="楷体"/>
              </a:rPr>
              <a:t> </a:t>
            </a:r>
            <a:r>
              <a:rPr sz="1400" spc="20">
                <a:latin typeface="楷体"/>
                <a:cs typeface="楷体"/>
              </a:rPr>
              <a:t>工程</a:t>
            </a:r>
            <a:r>
              <a:rPr sz="1400" spc="10">
                <a:latin typeface="楷体"/>
                <a:cs typeface="楷体"/>
              </a:rPr>
              <a:t>等</a:t>
            </a:r>
            <a:r>
              <a:rPr sz="1400" spc="20">
                <a:latin typeface="楷体"/>
                <a:cs typeface="楷体"/>
              </a:rPr>
              <a:t>技术</a:t>
            </a:r>
            <a:r>
              <a:rPr sz="1400" spc="10">
                <a:latin typeface="楷体"/>
                <a:cs typeface="楷体"/>
              </a:rPr>
              <a:t>的</a:t>
            </a:r>
            <a:r>
              <a:rPr sz="1400" spc="20">
                <a:latin typeface="楷体"/>
                <a:cs typeface="楷体"/>
              </a:rPr>
              <a:t>可</a:t>
            </a:r>
            <a:r>
              <a:rPr sz="1400" spc="10">
                <a:latin typeface="楷体"/>
                <a:cs typeface="楷体"/>
              </a:rPr>
              <a:t>组</a:t>
            </a:r>
            <a:r>
              <a:rPr sz="1400" spc="20">
                <a:latin typeface="楷体"/>
                <a:cs typeface="楷体"/>
              </a:rPr>
              <a:t>合</a:t>
            </a:r>
            <a:r>
              <a:rPr sz="1400" spc="10">
                <a:latin typeface="楷体"/>
                <a:cs typeface="楷体"/>
              </a:rPr>
              <a:t>系统</a:t>
            </a:r>
            <a:r>
              <a:rPr sz="1400" spc="20">
                <a:latin typeface="楷体"/>
                <a:cs typeface="楷体"/>
              </a:rPr>
              <a:t>设计</a:t>
            </a:r>
            <a:r>
              <a:rPr sz="1400" spc="10">
                <a:latin typeface="楷体"/>
                <a:cs typeface="楷体"/>
              </a:rPr>
              <a:t>将</a:t>
            </a:r>
            <a:r>
              <a:rPr sz="1400">
                <a:latin typeface="楷体"/>
                <a:cs typeface="楷体"/>
              </a:rPr>
              <a:t>支 持更广泛的</a:t>
            </a:r>
            <a:r>
              <a:rPr sz="1400" spc="10">
                <a:latin typeface="楷体"/>
                <a:cs typeface="楷体"/>
              </a:rPr>
              <a:t>应</a:t>
            </a:r>
            <a:r>
              <a:rPr sz="1400">
                <a:latin typeface="楷体"/>
                <a:cs typeface="楷体"/>
              </a:rPr>
              <a:t>用，SAM </a:t>
            </a:r>
            <a:r>
              <a:rPr sz="1400" spc="10">
                <a:latin typeface="楷体"/>
                <a:cs typeface="楷体"/>
              </a:rPr>
              <a:t>可</a:t>
            </a:r>
            <a:r>
              <a:rPr sz="1400">
                <a:latin typeface="楷体"/>
                <a:cs typeface="楷体"/>
              </a:rPr>
              <a:t>成为</a:t>
            </a:r>
            <a:r>
              <a:rPr sz="1400" spc="20">
                <a:latin typeface="楷体"/>
                <a:cs typeface="楷体"/>
              </a:rPr>
              <a:t> </a:t>
            </a:r>
            <a:r>
              <a:rPr sz="1400" spc="-10">
                <a:latin typeface="楷体"/>
                <a:cs typeface="楷体"/>
              </a:rPr>
              <a:t>AR</a:t>
            </a:r>
            <a:r>
              <a:rPr sz="1400" spc="10">
                <a:latin typeface="楷体"/>
                <a:cs typeface="楷体"/>
              </a:rPr>
              <a:t>、</a:t>
            </a:r>
            <a:r>
              <a:rPr sz="1400" spc="-5">
                <a:latin typeface="楷体"/>
                <a:cs typeface="楷体"/>
              </a:rPr>
              <a:t>VR</a:t>
            </a:r>
            <a:r>
              <a:rPr sz="1400">
                <a:latin typeface="楷体"/>
                <a:cs typeface="楷体"/>
              </a:rPr>
              <a:t>、内容创建、科学领域和更通用</a:t>
            </a:r>
            <a:r>
              <a:rPr sz="1400" spc="25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AI 系统的强大组件，如</a:t>
            </a:r>
            <a:r>
              <a:rPr sz="1400" spc="15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SAM</a:t>
            </a:r>
            <a:r>
              <a:rPr sz="1400" spc="5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可 以通过</a:t>
            </a:r>
            <a:r>
              <a:rPr sz="1400" spc="15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AR</a:t>
            </a:r>
            <a:r>
              <a:rPr sz="1400" spc="5">
                <a:latin typeface="楷体"/>
                <a:cs typeface="楷体"/>
              </a:rPr>
              <a:t> </a:t>
            </a:r>
            <a:r>
              <a:rPr sz="1400" spc="10">
                <a:latin typeface="楷体"/>
                <a:cs typeface="楷体"/>
              </a:rPr>
              <a:t>眼</a:t>
            </a:r>
            <a:r>
              <a:rPr sz="1400">
                <a:latin typeface="楷体"/>
                <a:cs typeface="楷体"/>
              </a:rPr>
              <a:t>镜识别日常物品</a:t>
            </a:r>
            <a:r>
              <a:rPr sz="1400" spc="10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为用户提供提示</a:t>
            </a:r>
            <a:r>
              <a:rPr sz="1400" spc="10">
                <a:latin typeface="楷体"/>
                <a:cs typeface="楷体"/>
              </a:rPr>
              <a:t>。</a:t>
            </a:r>
            <a:r>
              <a:rPr sz="1400">
                <a:latin typeface="楷体"/>
                <a:cs typeface="楷体"/>
              </a:rPr>
              <a:t>但由于</a:t>
            </a:r>
            <a:r>
              <a:rPr sz="1400" spc="15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SAM</a:t>
            </a:r>
            <a:r>
              <a:rPr sz="1400" spc="5">
                <a:latin typeface="楷体"/>
                <a:cs typeface="楷体"/>
              </a:rPr>
              <a:t> </a:t>
            </a:r>
            <a:r>
              <a:rPr sz="1400" spc="10">
                <a:latin typeface="楷体"/>
                <a:cs typeface="楷体"/>
              </a:rPr>
              <a:t>中</a:t>
            </a:r>
            <a:r>
              <a:rPr sz="1400">
                <a:latin typeface="楷体"/>
                <a:cs typeface="楷体"/>
              </a:rPr>
              <a:t>的</a:t>
            </a:r>
            <a:r>
              <a:rPr sz="1400" spc="15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ViT-H</a:t>
            </a:r>
            <a:r>
              <a:rPr sz="1400" spc="15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图像编码器参数较大，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实际 使用的</a:t>
            </a:r>
            <a:r>
              <a:rPr sz="1400" u="sng" spc="-1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计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算和</a:t>
            </a:r>
            <a:r>
              <a:rPr sz="1400" u="sng" spc="-1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内存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成本还</a:t>
            </a:r>
            <a:r>
              <a:rPr sz="1400" u="sng" spc="-15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较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楷体"/>
                <a:cs typeface="楷体"/>
              </a:rPr>
              <a:t>高。</a:t>
            </a:r>
            <a:endParaRPr sz="1400">
              <a:latin typeface="楷体"/>
              <a:cs typeface="楷体"/>
            </a:endParaRPr>
          </a:p>
          <a:p>
            <a:pPr>
              <a:lnSpc>
                <a:spcPct val="100000"/>
              </a:lnSpc>
            </a:pPr>
            <a:endParaRPr sz="1750">
              <a:latin typeface="楷体"/>
              <a:cs typeface="楷体"/>
            </a:endParaRPr>
          </a:p>
          <a:p>
            <a:pPr marL="3308350">
              <a:lnSpc>
                <a:spcPct val="100000"/>
              </a:lnSpc>
            </a:pPr>
            <a:r>
              <a:rPr sz="1400" b="1" spc="-5">
                <a:latin typeface="楷体"/>
                <a:cs typeface="楷体"/>
              </a:rPr>
              <a:t>图</a:t>
            </a:r>
            <a:r>
              <a:rPr sz="1400" b="1" spc="-10">
                <a:latin typeface="楷体"/>
                <a:cs typeface="楷体"/>
              </a:rPr>
              <a:t>：SAM</a:t>
            </a:r>
            <a:r>
              <a:rPr sz="1400" b="1" spc="-5">
                <a:latin typeface="楷体"/>
                <a:cs typeface="楷体"/>
              </a:rPr>
              <a:t>模型结构图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332231" y="4224528"/>
            <a:ext cx="7830311" cy="177241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758178" y="4184141"/>
            <a:ext cx="1477010" cy="1874520"/>
          </a:xfrm>
          <a:custGeom>
            <a:rect l="l" t="t" r="r" b="b"/>
            <a:pathLst>
              <a:path w="1477009" h="1874520">
                <a:moveTo>
                  <a:pt x="0" y="1874519"/>
                </a:moveTo>
                <a:lnTo>
                  <a:pt x="1476755" y="1874519"/>
                </a:lnTo>
                <a:lnTo>
                  <a:pt x="1476755" y="0"/>
                </a:lnTo>
                <a:lnTo>
                  <a:pt x="0" y="0"/>
                </a:lnTo>
                <a:lnTo>
                  <a:pt x="0" y="1874519"/>
                </a:lnTo>
                <a:close/>
              </a:path>
            </a:pathLst>
          </a:custGeom>
          <a:ln w="28575">
            <a:solidFill>
              <a:srgbClr val="FF0000"/>
            </a:solidFill>
            <a:prstDash val="lgDash"/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490204" y="5186171"/>
            <a:ext cx="3632200" cy="1384300"/>
          </a:xfrm>
          <a:custGeom>
            <a:rect l="l" t="t" r="r" b="b"/>
            <a:pathLst>
              <a:path w="3632200" h="1384300">
                <a:moveTo>
                  <a:pt x="0" y="1383791"/>
                </a:moveTo>
                <a:lnTo>
                  <a:pt x="3631692" y="1383791"/>
                </a:lnTo>
                <a:lnTo>
                  <a:pt x="3631692" y="0"/>
                </a:lnTo>
                <a:lnTo>
                  <a:pt x="0" y="0"/>
                </a:lnTo>
                <a:lnTo>
                  <a:pt x="0" y="1383791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8569579" y="5222875"/>
            <a:ext cx="3366770" cy="13068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5"/>
              </a:spcBef>
            </a:pPr>
            <a:r>
              <a:rPr sz="1050">
                <a:latin typeface="宋体"/>
                <a:cs typeface="宋体"/>
              </a:rPr>
              <a:t>SAM</a:t>
            </a:r>
            <a:r>
              <a:rPr sz="1050" spc="-70">
                <a:latin typeface="宋体"/>
                <a:cs typeface="宋体"/>
              </a:rPr>
              <a:t> </a:t>
            </a:r>
            <a:r>
              <a:rPr sz="1050" spc="5">
                <a:latin typeface="宋体"/>
                <a:cs typeface="宋体"/>
              </a:rPr>
              <a:t>可</a:t>
            </a:r>
            <a:r>
              <a:rPr sz="1050" spc="-10">
                <a:latin typeface="宋体"/>
                <a:cs typeface="宋体"/>
              </a:rPr>
              <a:t>通</a:t>
            </a:r>
            <a:r>
              <a:rPr sz="1050" spc="5">
                <a:latin typeface="宋体"/>
                <a:cs typeface="宋体"/>
              </a:rPr>
              <a:t>过</a:t>
            </a:r>
            <a:r>
              <a:rPr sz="1050" spc="-10">
                <a:latin typeface="宋体"/>
                <a:cs typeface="宋体"/>
              </a:rPr>
              <a:t>单</a:t>
            </a:r>
            <a:r>
              <a:rPr sz="1050" spc="5">
                <a:latin typeface="宋体"/>
                <a:cs typeface="宋体"/>
              </a:rPr>
              <a:t>击</a:t>
            </a:r>
            <a:r>
              <a:rPr sz="1050" spc="-10">
                <a:latin typeface="宋体"/>
                <a:cs typeface="宋体"/>
              </a:rPr>
              <a:t>或</a:t>
            </a:r>
            <a:r>
              <a:rPr sz="1050" spc="5">
                <a:latin typeface="宋体"/>
                <a:cs typeface="宋体"/>
              </a:rPr>
              <a:t>交</a:t>
            </a:r>
            <a:r>
              <a:rPr sz="1050" spc="-10">
                <a:latin typeface="宋体"/>
                <a:cs typeface="宋体"/>
              </a:rPr>
              <a:t>互地</a:t>
            </a:r>
            <a:r>
              <a:rPr sz="1050" spc="5">
                <a:latin typeface="宋体"/>
                <a:cs typeface="宋体"/>
              </a:rPr>
              <a:t>选</a:t>
            </a:r>
            <a:r>
              <a:rPr sz="1050" spc="-10">
                <a:latin typeface="宋体"/>
                <a:cs typeface="宋体"/>
              </a:rPr>
              <a:t>择</a:t>
            </a:r>
            <a:r>
              <a:rPr sz="1050" spc="5">
                <a:latin typeface="宋体"/>
                <a:cs typeface="宋体"/>
              </a:rPr>
              <a:t>点</a:t>
            </a:r>
            <a:r>
              <a:rPr sz="1050" spc="-10">
                <a:latin typeface="宋体"/>
                <a:cs typeface="宋体"/>
              </a:rPr>
              <a:t>来</a:t>
            </a:r>
            <a:r>
              <a:rPr sz="1050" spc="5">
                <a:latin typeface="宋体"/>
                <a:cs typeface="宋体"/>
              </a:rPr>
              <a:t>分</a:t>
            </a:r>
            <a:r>
              <a:rPr sz="1050" spc="-10">
                <a:latin typeface="宋体"/>
                <a:cs typeface="宋体"/>
              </a:rPr>
              <a:t>割</a:t>
            </a:r>
            <a:r>
              <a:rPr sz="1050" spc="5">
                <a:latin typeface="宋体"/>
                <a:cs typeface="宋体"/>
              </a:rPr>
              <a:t>对</a:t>
            </a:r>
            <a:r>
              <a:rPr sz="1050" spc="-10">
                <a:latin typeface="宋体"/>
                <a:cs typeface="宋体"/>
              </a:rPr>
              <a:t>象</a:t>
            </a:r>
            <a:r>
              <a:rPr sz="1050" spc="5">
                <a:latin typeface="宋体"/>
                <a:cs typeface="宋体"/>
              </a:rPr>
              <a:t>以</a:t>
            </a:r>
            <a:r>
              <a:rPr sz="1050" spc="-10">
                <a:latin typeface="宋体"/>
                <a:cs typeface="宋体"/>
              </a:rPr>
              <a:t>包括</a:t>
            </a:r>
            <a:r>
              <a:rPr sz="1050" spc="5">
                <a:latin typeface="宋体"/>
                <a:cs typeface="宋体"/>
              </a:rPr>
              <a:t>或</a:t>
            </a:r>
            <a:r>
              <a:rPr sz="1050" spc="-10">
                <a:latin typeface="宋体"/>
                <a:cs typeface="宋体"/>
              </a:rPr>
              <a:t>排</a:t>
            </a:r>
            <a:r>
              <a:rPr sz="1050" spc="5">
                <a:latin typeface="宋体"/>
                <a:cs typeface="宋体"/>
              </a:rPr>
              <a:t>除 对</a:t>
            </a:r>
            <a:r>
              <a:rPr sz="1050" spc="-10">
                <a:latin typeface="宋体"/>
                <a:cs typeface="宋体"/>
              </a:rPr>
              <a:t>象</a:t>
            </a:r>
            <a:r>
              <a:rPr sz="1050" spc="5">
                <a:latin typeface="宋体"/>
                <a:cs typeface="宋体"/>
              </a:rPr>
              <a:t>，</a:t>
            </a:r>
            <a:r>
              <a:rPr sz="1050" spc="-10">
                <a:latin typeface="宋体"/>
                <a:cs typeface="宋体"/>
              </a:rPr>
              <a:t>可</a:t>
            </a:r>
            <a:r>
              <a:rPr sz="1050" spc="5">
                <a:latin typeface="宋体"/>
                <a:cs typeface="宋体"/>
              </a:rPr>
              <a:t>通</a:t>
            </a:r>
            <a:r>
              <a:rPr sz="1050" spc="-10">
                <a:latin typeface="宋体"/>
                <a:cs typeface="宋体"/>
              </a:rPr>
              <a:t>过</a:t>
            </a:r>
            <a:r>
              <a:rPr sz="1050" spc="5">
                <a:latin typeface="宋体"/>
                <a:cs typeface="宋体"/>
              </a:rPr>
              <a:t>使</a:t>
            </a:r>
            <a:r>
              <a:rPr sz="1050" spc="-10">
                <a:latin typeface="宋体"/>
                <a:cs typeface="宋体"/>
              </a:rPr>
              <a:t>用</a:t>
            </a:r>
            <a:r>
              <a:rPr sz="1050" spc="5">
                <a:latin typeface="宋体"/>
                <a:cs typeface="宋体"/>
              </a:rPr>
              <a:t>多</a:t>
            </a:r>
            <a:r>
              <a:rPr sz="1050" spc="-10">
                <a:latin typeface="宋体"/>
                <a:cs typeface="宋体"/>
              </a:rPr>
              <a:t>边形</a:t>
            </a:r>
            <a:r>
              <a:rPr sz="1050" spc="5">
                <a:latin typeface="宋体"/>
                <a:cs typeface="宋体"/>
              </a:rPr>
              <a:t>工</a:t>
            </a:r>
            <a:r>
              <a:rPr sz="1050" spc="-10">
                <a:latin typeface="宋体"/>
                <a:cs typeface="宋体"/>
              </a:rPr>
              <a:t>具</a:t>
            </a:r>
            <a:r>
              <a:rPr sz="1050" spc="5">
                <a:latin typeface="宋体"/>
                <a:cs typeface="宋体"/>
              </a:rPr>
              <a:t>绘</a:t>
            </a:r>
            <a:r>
              <a:rPr sz="1050" spc="-10">
                <a:latin typeface="宋体"/>
                <a:cs typeface="宋体"/>
              </a:rPr>
              <a:t>制</a:t>
            </a:r>
            <a:r>
              <a:rPr sz="1050" spc="5">
                <a:latin typeface="宋体"/>
                <a:cs typeface="宋体"/>
              </a:rPr>
              <a:t>边</a:t>
            </a:r>
            <a:r>
              <a:rPr sz="1050" spc="-10">
                <a:latin typeface="宋体"/>
                <a:cs typeface="宋体"/>
              </a:rPr>
              <a:t>界</a:t>
            </a:r>
            <a:r>
              <a:rPr sz="1050" spc="5">
                <a:latin typeface="宋体"/>
                <a:cs typeface="宋体"/>
              </a:rPr>
              <a:t>框</a:t>
            </a:r>
            <a:r>
              <a:rPr sz="1050" spc="-10">
                <a:latin typeface="宋体"/>
                <a:cs typeface="宋体"/>
              </a:rPr>
              <a:t>或</a:t>
            </a:r>
            <a:r>
              <a:rPr sz="1050" spc="5">
                <a:latin typeface="宋体"/>
                <a:cs typeface="宋体"/>
              </a:rPr>
              <a:t>分</a:t>
            </a:r>
            <a:r>
              <a:rPr sz="1050" spc="-10">
                <a:latin typeface="宋体"/>
                <a:cs typeface="宋体"/>
              </a:rPr>
              <a:t>割区</a:t>
            </a:r>
            <a:r>
              <a:rPr sz="1050" spc="5">
                <a:latin typeface="宋体"/>
                <a:cs typeface="宋体"/>
              </a:rPr>
              <a:t>域</a:t>
            </a:r>
            <a:r>
              <a:rPr sz="1050" spc="-10">
                <a:latin typeface="宋体"/>
                <a:cs typeface="宋体"/>
              </a:rPr>
              <a:t>创</a:t>
            </a:r>
            <a:r>
              <a:rPr sz="1050" spc="5">
                <a:latin typeface="宋体"/>
                <a:cs typeface="宋体"/>
              </a:rPr>
              <a:t>建 分</a:t>
            </a:r>
            <a:r>
              <a:rPr sz="1050" spc="-10">
                <a:latin typeface="宋体"/>
                <a:cs typeface="宋体"/>
              </a:rPr>
              <a:t>割</a:t>
            </a:r>
            <a:r>
              <a:rPr sz="1050" spc="5">
                <a:latin typeface="宋体"/>
                <a:cs typeface="宋体"/>
              </a:rPr>
              <a:t>，</a:t>
            </a:r>
            <a:r>
              <a:rPr sz="1050" spc="-10">
                <a:latin typeface="宋体"/>
                <a:cs typeface="宋体"/>
              </a:rPr>
              <a:t>它</a:t>
            </a:r>
            <a:r>
              <a:rPr sz="1050" spc="5">
                <a:latin typeface="宋体"/>
                <a:cs typeface="宋体"/>
              </a:rPr>
              <a:t>会</a:t>
            </a:r>
            <a:r>
              <a:rPr sz="1050" spc="-10">
                <a:latin typeface="宋体"/>
                <a:cs typeface="宋体"/>
              </a:rPr>
              <a:t>捕</a:t>
            </a:r>
            <a:r>
              <a:rPr sz="1050" spc="5">
                <a:latin typeface="宋体"/>
                <a:cs typeface="宋体"/>
              </a:rPr>
              <a:t>捉</a:t>
            </a:r>
            <a:r>
              <a:rPr sz="1050" spc="-10">
                <a:latin typeface="宋体"/>
                <a:cs typeface="宋体"/>
              </a:rPr>
              <a:t>到</a:t>
            </a:r>
            <a:r>
              <a:rPr sz="1050" spc="5">
                <a:latin typeface="宋体"/>
                <a:cs typeface="宋体"/>
              </a:rPr>
              <a:t>对</a:t>
            </a:r>
            <a:r>
              <a:rPr sz="1050" spc="-10">
                <a:latin typeface="宋体"/>
                <a:cs typeface="宋体"/>
              </a:rPr>
              <a:t>象</a:t>
            </a:r>
            <a:r>
              <a:rPr sz="1050" spc="5">
                <a:latin typeface="宋体"/>
                <a:cs typeface="宋体"/>
              </a:rPr>
              <a:t>。</a:t>
            </a:r>
            <a:endParaRPr sz="1050">
              <a:latin typeface="宋体"/>
              <a:cs typeface="宋体"/>
            </a:endParaRPr>
          </a:p>
          <a:p>
            <a:pPr marL="12700" marR="12065" algn="just">
              <a:lnSpc>
                <a:spcPct val="100000"/>
              </a:lnSpc>
            </a:pPr>
            <a:r>
              <a:rPr sz="1050" spc="5">
                <a:latin typeface="宋体"/>
                <a:cs typeface="宋体"/>
              </a:rPr>
              <a:t>当</a:t>
            </a:r>
            <a:r>
              <a:rPr sz="1050" spc="-5">
                <a:latin typeface="宋体"/>
                <a:cs typeface="宋体"/>
              </a:rPr>
              <a:t>在</a:t>
            </a:r>
            <a:r>
              <a:rPr sz="1050" spc="5">
                <a:latin typeface="宋体"/>
                <a:cs typeface="宋体"/>
              </a:rPr>
              <a:t>识</a:t>
            </a:r>
            <a:r>
              <a:rPr sz="1050" spc="-5">
                <a:latin typeface="宋体"/>
                <a:cs typeface="宋体"/>
              </a:rPr>
              <a:t>别</a:t>
            </a:r>
            <a:r>
              <a:rPr sz="1050" spc="5">
                <a:latin typeface="宋体"/>
                <a:cs typeface="宋体"/>
              </a:rPr>
              <a:t>要</a:t>
            </a:r>
            <a:r>
              <a:rPr sz="1050" spc="-5">
                <a:latin typeface="宋体"/>
                <a:cs typeface="宋体"/>
              </a:rPr>
              <a:t>分</a:t>
            </a:r>
            <a:r>
              <a:rPr sz="1050" spc="5">
                <a:latin typeface="宋体"/>
                <a:cs typeface="宋体"/>
              </a:rPr>
              <a:t>割</a:t>
            </a:r>
            <a:r>
              <a:rPr sz="1050" spc="-5">
                <a:latin typeface="宋体"/>
                <a:cs typeface="宋体"/>
              </a:rPr>
              <a:t>的</a:t>
            </a:r>
            <a:r>
              <a:rPr sz="1050" spc="5">
                <a:latin typeface="宋体"/>
                <a:cs typeface="宋体"/>
              </a:rPr>
              <a:t>对</a:t>
            </a:r>
            <a:r>
              <a:rPr sz="1050" spc="-5">
                <a:latin typeface="宋体"/>
                <a:cs typeface="宋体"/>
              </a:rPr>
              <a:t>象时</a:t>
            </a:r>
            <a:r>
              <a:rPr sz="1050" spc="5">
                <a:latin typeface="宋体"/>
                <a:cs typeface="宋体"/>
              </a:rPr>
              <a:t>遇</a:t>
            </a:r>
            <a:r>
              <a:rPr sz="1050" spc="-5">
                <a:latin typeface="宋体"/>
                <a:cs typeface="宋体"/>
              </a:rPr>
              <a:t>到</a:t>
            </a:r>
            <a:r>
              <a:rPr sz="1050" spc="5">
                <a:latin typeface="宋体"/>
                <a:cs typeface="宋体"/>
              </a:rPr>
              <a:t>不</a:t>
            </a:r>
            <a:r>
              <a:rPr sz="1050" spc="-5">
                <a:latin typeface="宋体"/>
                <a:cs typeface="宋体"/>
              </a:rPr>
              <a:t>确</a:t>
            </a:r>
            <a:r>
              <a:rPr sz="1050" spc="5">
                <a:latin typeface="宋体"/>
                <a:cs typeface="宋体"/>
              </a:rPr>
              <a:t>定</a:t>
            </a:r>
            <a:r>
              <a:rPr sz="1050" spc="-5">
                <a:latin typeface="宋体"/>
                <a:cs typeface="宋体"/>
              </a:rPr>
              <a:t>性</a:t>
            </a:r>
            <a:r>
              <a:rPr sz="1050" spc="5">
                <a:latin typeface="宋体"/>
                <a:cs typeface="宋体"/>
              </a:rPr>
              <a:t>时</a:t>
            </a:r>
            <a:r>
              <a:rPr sz="1050" spc="-10">
                <a:latin typeface="宋体"/>
                <a:cs typeface="宋体"/>
              </a:rPr>
              <a:t>，SAM</a:t>
            </a:r>
            <a:r>
              <a:rPr sz="1050" spc="-85">
                <a:latin typeface="宋体"/>
                <a:cs typeface="宋体"/>
              </a:rPr>
              <a:t> </a:t>
            </a:r>
            <a:r>
              <a:rPr sz="1050" spc="-5">
                <a:latin typeface="宋体"/>
                <a:cs typeface="宋体"/>
              </a:rPr>
              <a:t>能</a:t>
            </a:r>
            <a:r>
              <a:rPr sz="1050" spc="5">
                <a:latin typeface="宋体"/>
                <a:cs typeface="宋体"/>
              </a:rPr>
              <a:t>生</a:t>
            </a:r>
            <a:r>
              <a:rPr sz="1050" spc="-5">
                <a:latin typeface="宋体"/>
                <a:cs typeface="宋体"/>
              </a:rPr>
              <a:t>成</a:t>
            </a:r>
            <a:r>
              <a:rPr sz="1050" spc="5">
                <a:latin typeface="宋体"/>
                <a:cs typeface="宋体"/>
              </a:rPr>
              <a:t>多 个</a:t>
            </a:r>
            <a:r>
              <a:rPr sz="1050" spc="-5">
                <a:latin typeface="宋体"/>
                <a:cs typeface="宋体"/>
              </a:rPr>
              <a:t>有</a:t>
            </a:r>
            <a:r>
              <a:rPr sz="1050" spc="5">
                <a:latin typeface="宋体"/>
                <a:cs typeface="宋体"/>
              </a:rPr>
              <a:t>效</a:t>
            </a:r>
            <a:r>
              <a:rPr sz="1050" spc="-5">
                <a:latin typeface="宋体"/>
                <a:cs typeface="宋体"/>
              </a:rPr>
              <a:t>掩</a:t>
            </a:r>
            <a:r>
              <a:rPr sz="1050" spc="5">
                <a:latin typeface="宋体"/>
                <a:cs typeface="宋体"/>
              </a:rPr>
              <a:t>码。</a:t>
            </a:r>
            <a:endParaRPr sz="1050">
              <a:latin typeface="宋体"/>
              <a:cs typeface="宋体"/>
            </a:endParaRPr>
          </a:p>
          <a:p>
            <a:pPr marL="12700" marR="10795">
              <a:lnSpc>
                <a:spcPct val="100000"/>
              </a:lnSpc>
            </a:pPr>
            <a:r>
              <a:rPr sz="1050">
                <a:latin typeface="宋体"/>
                <a:cs typeface="宋体"/>
              </a:rPr>
              <a:t>SAM</a:t>
            </a:r>
            <a:r>
              <a:rPr sz="1050" spc="-35">
                <a:latin typeface="宋体"/>
                <a:cs typeface="宋体"/>
              </a:rPr>
              <a:t> </a:t>
            </a:r>
            <a:r>
              <a:rPr sz="1050" spc="5">
                <a:latin typeface="宋体"/>
                <a:cs typeface="宋体"/>
              </a:rPr>
              <a:t>能</a:t>
            </a:r>
            <a:r>
              <a:rPr sz="1050" spc="-10">
                <a:latin typeface="宋体"/>
                <a:cs typeface="宋体"/>
              </a:rPr>
              <a:t>为</a:t>
            </a:r>
            <a:r>
              <a:rPr sz="1050" spc="5">
                <a:latin typeface="宋体"/>
                <a:cs typeface="宋体"/>
              </a:rPr>
              <a:t>图</a:t>
            </a:r>
            <a:r>
              <a:rPr sz="1050" spc="-10">
                <a:latin typeface="宋体"/>
                <a:cs typeface="宋体"/>
              </a:rPr>
              <a:t>像</a:t>
            </a:r>
            <a:r>
              <a:rPr sz="1050" spc="5">
                <a:latin typeface="宋体"/>
                <a:cs typeface="宋体"/>
              </a:rPr>
              <a:t>中</a:t>
            </a:r>
            <a:r>
              <a:rPr sz="1050" spc="-10">
                <a:latin typeface="宋体"/>
                <a:cs typeface="宋体"/>
              </a:rPr>
              <a:t>存</a:t>
            </a:r>
            <a:r>
              <a:rPr sz="1050" spc="5">
                <a:latin typeface="宋体"/>
                <a:cs typeface="宋体"/>
              </a:rPr>
              <a:t>在</a:t>
            </a:r>
            <a:r>
              <a:rPr sz="1050" spc="-10">
                <a:latin typeface="宋体"/>
                <a:cs typeface="宋体"/>
              </a:rPr>
              <a:t>的所</a:t>
            </a:r>
            <a:r>
              <a:rPr sz="1050" spc="5">
                <a:latin typeface="宋体"/>
                <a:cs typeface="宋体"/>
              </a:rPr>
              <a:t>有</a:t>
            </a:r>
            <a:r>
              <a:rPr sz="1050" spc="-10">
                <a:latin typeface="宋体"/>
                <a:cs typeface="宋体"/>
              </a:rPr>
              <a:t>对</a:t>
            </a:r>
            <a:r>
              <a:rPr sz="1050" spc="5">
                <a:latin typeface="宋体"/>
                <a:cs typeface="宋体"/>
              </a:rPr>
              <a:t>象</a:t>
            </a:r>
            <a:r>
              <a:rPr sz="1050" spc="-10">
                <a:latin typeface="宋体"/>
                <a:cs typeface="宋体"/>
              </a:rPr>
              <a:t>自</a:t>
            </a:r>
            <a:r>
              <a:rPr sz="1050" spc="5">
                <a:latin typeface="宋体"/>
                <a:cs typeface="宋体"/>
              </a:rPr>
              <a:t>动</a:t>
            </a:r>
            <a:r>
              <a:rPr sz="1050" spc="-10">
                <a:latin typeface="宋体"/>
                <a:cs typeface="宋体"/>
              </a:rPr>
              <a:t>识</a:t>
            </a:r>
            <a:r>
              <a:rPr sz="1050" spc="5">
                <a:latin typeface="宋体"/>
                <a:cs typeface="宋体"/>
              </a:rPr>
              <a:t>别</a:t>
            </a:r>
            <a:r>
              <a:rPr sz="1050" spc="-10">
                <a:latin typeface="宋体"/>
                <a:cs typeface="宋体"/>
              </a:rPr>
              <a:t>和</a:t>
            </a:r>
            <a:r>
              <a:rPr sz="1050" spc="5">
                <a:latin typeface="宋体"/>
                <a:cs typeface="宋体"/>
              </a:rPr>
              <a:t>生</a:t>
            </a:r>
            <a:r>
              <a:rPr sz="1050" spc="-10">
                <a:latin typeface="宋体"/>
                <a:cs typeface="宋体"/>
              </a:rPr>
              <a:t>成蒙</a:t>
            </a:r>
            <a:r>
              <a:rPr sz="1050" spc="5">
                <a:latin typeface="宋体"/>
                <a:cs typeface="宋体"/>
              </a:rPr>
              <a:t>版。 在</a:t>
            </a:r>
            <a:r>
              <a:rPr sz="1050" spc="-5">
                <a:latin typeface="宋体"/>
                <a:cs typeface="宋体"/>
              </a:rPr>
              <a:t>预</a:t>
            </a:r>
            <a:r>
              <a:rPr sz="1050" spc="5">
                <a:latin typeface="宋体"/>
                <a:cs typeface="宋体"/>
              </a:rPr>
              <a:t>计</a:t>
            </a:r>
            <a:r>
              <a:rPr sz="1050" spc="-5">
                <a:latin typeface="宋体"/>
                <a:cs typeface="宋体"/>
              </a:rPr>
              <a:t>算</a:t>
            </a:r>
            <a:r>
              <a:rPr sz="1050" spc="5">
                <a:latin typeface="宋体"/>
                <a:cs typeface="宋体"/>
              </a:rPr>
              <a:t>图</a:t>
            </a:r>
            <a:r>
              <a:rPr sz="1050" spc="-5">
                <a:latin typeface="宋体"/>
                <a:cs typeface="宋体"/>
              </a:rPr>
              <a:t>像</a:t>
            </a:r>
            <a:r>
              <a:rPr sz="1050" spc="5">
                <a:latin typeface="宋体"/>
                <a:cs typeface="宋体"/>
              </a:rPr>
              <a:t>嵌</a:t>
            </a:r>
            <a:r>
              <a:rPr sz="1050" spc="-5">
                <a:latin typeface="宋体"/>
                <a:cs typeface="宋体"/>
              </a:rPr>
              <a:t>入</a:t>
            </a:r>
            <a:r>
              <a:rPr sz="1050" spc="5">
                <a:latin typeface="宋体"/>
                <a:cs typeface="宋体"/>
              </a:rPr>
              <a:t>后</a:t>
            </a:r>
            <a:r>
              <a:rPr sz="1050" spc="-5">
                <a:latin typeface="宋体"/>
                <a:cs typeface="宋体"/>
              </a:rPr>
              <a:t>，SAM</a:t>
            </a:r>
            <a:r>
              <a:rPr sz="1050" spc="-85">
                <a:latin typeface="宋体"/>
                <a:cs typeface="宋体"/>
              </a:rPr>
              <a:t> </a:t>
            </a:r>
            <a:r>
              <a:rPr sz="1050" spc="5">
                <a:latin typeface="宋体"/>
                <a:cs typeface="宋体"/>
              </a:rPr>
              <a:t>可</a:t>
            </a:r>
            <a:r>
              <a:rPr sz="1050" spc="-10">
                <a:latin typeface="宋体"/>
                <a:cs typeface="宋体"/>
              </a:rPr>
              <a:t>立</a:t>
            </a:r>
            <a:r>
              <a:rPr sz="1050" spc="5">
                <a:latin typeface="宋体"/>
                <a:cs typeface="宋体"/>
              </a:rPr>
              <a:t>即</a:t>
            </a:r>
            <a:r>
              <a:rPr sz="1050" spc="-10">
                <a:latin typeface="宋体"/>
                <a:cs typeface="宋体"/>
              </a:rPr>
              <a:t>为</a:t>
            </a:r>
            <a:r>
              <a:rPr sz="1050" spc="5">
                <a:latin typeface="宋体"/>
                <a:cs typeface="宋体"/>
              </a:rPr>
              <a:t>任</a:t>
            </a:r>
            <a:r>
              <a:rPr sz="1050" spc="-10">
                <a:latin typeface="宋体"/>
                <a:cs typeface="宋体"/>
              </a:rPr>
              <a:t>何</a:t>
            </a:r>
            <a:r>
              <a:rPr sz="1050" spc="5">
                <a:latin typeface="宋体"/>
                <a:cs typeface="宋体"/>
              </a:rPr>
              <a:t>提</a:t>
            </a:r>
            <a:r>
              <a:rPr sz="1050" spc="-10">
                <a:latin typeface="宋体"/>
                <a:cs typeface="宋体"/>
              </a:rPr>
              <a:t>示</a:t>
            </a:r>
            <a:r>
              <a:rPr sz="1050" spc="5">
                <a:latin typeface="宋体"/>
                <a:cs typeface="宋体"/>
              </a:rPr>
              <a:t>提</a:t>
            </a:r>
            <a:r>
              <a:rPr sz="1050" spc="-10">
                <a:latin typeface="宋体"/>
                <a:cs typeface="宋体"/>
              </a:rPr>
              <a:t>供分</a:t>
            </a:r>
            <a:r>
              <a:rPr sz="1050" spc="5">
                <a:latin typeface="宋体"/>
                <a:cs typeface="宋体"/>
              </a:rPr>
              <a:t>割掩 码</a:t>
            </a:r>
            <a:r>
              <a:rPr sz="1050" spc="-5">
                <a:latin typeface="宋体"/>
                <a:cs typeface="宋体"/>
              </a:rPr>
              <a:t>，</a:t>
            </a:r>
            <a:r>
              <a:rPr sz="1050" spc="5">
                <a:latin typeface="宋体"/>
                <a:cs typeface="宋体"/>
              </a:rPr>
              <a:t>从</a:t>
            </a:r>
            <a:r>
              <a:rPr sz="1050" spc="-5">
                <a:latin typeface="宋体"/>
                <a:cs typeface="宋体"/>
              </a:rPr>
              <a:t>而</a:t>
            </a:r>
            <a:r>
              <a:rPr sz="1050" spc="5">
                <a:latin typeface="宋体"/>
                <a:cs typeface="宋体"/>
              </a:rPr>
              <a:t>实</a:t>
            </a:r>
            <a:r>
              <a:rPr sz="1050" spc="-5">
                <a:latin typeface="宋体"/>
                <a:cs typeface="宋体"/>
              </a:rPr>
              <a:t>现</a:t>
            </a:r>
            <a:r>
              <a:rPr sz="1050" spc="5">
                <a:latin typeface="宋体"/>
                <a:cs typeface="宋体"/>
              </a:rPr>
              <a:t>与</a:t>
            </a:r>
            <a:r>
              <a:rPr sz="1050" spc="-5">
                <a:latin typeface="宋体"/>
                <a:cs typeface="宋体"/>
              </a:rPr>
              <a:t>模</a:t>
            </a:r>
            <a:r>
              <a:rPr sz="1050" spc="5">
                <a:latin typeface="宋体"/>
                <a:cs typeface="宋体"/>
              </a:rPr>
              <a:t>型</a:t>
            </a:r>
            <a:r>
              <a:rPr sz="1050" spc="-5">
                <a:latin typeface="宋体"/>
                <a:cs typeface="宋体"/>
              </a:rPr>
              <a:t>的实</a:t>
            </a:r>
            <a:r>
              <a:rPr sz="1050" spc="5">
                <a:latin typeface="宋体"/>
                <a:cs typeface="宋体"/>
              </a:rPr>
              <a:t>时</a:t>
            </a:r>
            <a:r>
              <a:rPr sz="1050" spc="-5">
                <a:latin typeface="宋体"/>
                <a:cs typeface="宋体"/>
              </a:rPr>
              <a:t>交</a:t>
            </a:r>
            <a:r>
              <a:rPr sz="1050" spc="5">
                <a:latin typeface="宋体"/>
                <a:cs typeface="宋体"/>
              </a:rPr>
              <a:t>互。</a:t>
            </a:r>
            <a:endParaRPr sz="105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726671" y="6657238"/>
            <a:ext cx="16573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Times New Roman"/>
                <a:cs typeface="Times New Roman"/>
              </a:rPr>
              <a:t>11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68172" y="6645656"/>
            <a:ext cx="461708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100" spc="-95">
                <a:latin typeface="楷体"/>
                <a:cs typeface="楷体"/>
              </a:rPr>
              <a:t>资</a:t>
            </a:r>
            <a:r>
              <a:rPr sz="150" spc="-15" baseline="194444">
                <a:solidFill>
                  <a:srgbClr val="FFFFFF"/>
                </a:solidFill>
                <a:latin typeface="Book Antiqua"/>
                <a:cs typeface="Book Antiqua"/>
              </a:rPr>
              <a:t>56</a:t>
            </a:r>
            <a:r>
              <a:rPr sz="1100" spc="-1105">
                <a:latin typeface="楷体"/>
                <a:cs typeface="楷体"/>
              </a:rPr>
              <a:t>料</a:t>
            </a:r>
            <a:r>
              <a:rPr sz="150" spc="-15" baseline="194444">
                <a:solidFill>
                  <a:srgbClr val="FFFFFF"/>
                </a:solidFill>
                <a:latin typeface="Book Antiqua"/>
                <a:cs typeface="Book Antiqua"/>
              </a:rPr>
              <a:t>523876/28022/20231218 </a:t>
            </a:r>
            <a:r>
              <a:rPr sz="150" spc="-22" baseline="194444">
                <a:solidFill>
                  <a:srgbClr val="FFFFFF"/>
                </a:solidFill>
                <a:latin typeface="Book Antiqua"/>
                <a:cs typeface="Book Antiqua"/>
              </a:rPr>
              <a:t>20:15</a:t>
            </a:r>
            <a:r>
              <a:rPr sz="1100">
                <a:latin typeface="楷体"/>
                <a:cs typeface="楷体"/>
              </a:rPr>
              <a:t>来</a:t>
            </a:r>
            <a:r>
              <a:rPr sz="1100" spc="-15">
                <a:latin typeface="楷体"/>
                <a:cs typeface="楷体"/>
              </a:rPr>
              <a:t>源</a:t>
            </a:r>
            <a:r>
              <a:rPr sz="1100" spc="-5">
                <a:latin typeface="楷体"/>
                <a:cs typeface="楷体"/>
              </a:rPr>
              <a:t>：SAM</a:t>
            </a:r>
            <a:r>
              <a:rPr sz="1100">
                <a:latin typeface="楷体"/>
                <a:cs typeface="楷体"/>
              </a:rPr>
              <a:t>论文</a:t>
            </a:r>
            <a:r>
              <a:rPr sz="1100" spc="-15">
                <a:latin typeface="楷体"/>
                <a:cs typeface="楷体"/>
              </a:rPr>
              <a:t>，机</a:t>
            </a:r>
            <a:r>
              <a:rPr sz="1100">
                <a:latin typeface="楷体"/>
                <a:cs typeface="楷体"/>
              </a:rPr>
              <a:t>器之心</a:t>
            </a:r>
            <a:r>
              <a:rPr sz="1100" spc="-15">
                <a:latin typeface="楷体"/>
                <a:cs typeface="楷体"/>
              </a:rPr>
              <a:t>，</a:t>
            </a:r>
            <a:r>
              <a:rPr sz="1100">
                <a:latin typeface="楷体"/>
                <a:cs typeface="楷体"/>
              </a:rPr>
              <a:t>机器</a:t>
            </a:r>
            <a:r>
              <a:rPr sz="1100" spc="-15">
                <a:latin typeface="楷体"/>
                <a:cs typeface="楷体"/>
              </a:rPr>
              <a:t>学</a:t>
            </a:r>
            <a:r>
              <a:rPr sz="1100">
                <a:latin typeface="楷体"/>
                <a:cs typeface="楷体"/>
              </a:rPr>
              <a:t>习与</a:t>
            </a:r>
            <a:r>
              <a:rPr sz="1100" spc="-10">
                <a:latin typeface="楷体"/>
                <a:cs typeface="楷体"/>
              </a:rPr>
              <a:t>AI</a:t>
            </a:r>
            <a:r>
              <a:rPr sz="1100" spc="-15">
                <a:latin typeface="楷体"/>
                <a:cs typeface="楷体"/>
              </a:rPr>
              <a:t>生</a:t>
            </a:r>
            <a:r>
              <a:rPr sz="1100">
                <a:latin typeface="楷体"/>
                <a:cs typeface="楷体"/>
              </a:rPr>
              <a:t>成创作</a:t>
            </a:r>
            <a:r>
              <a:rPr sz="1100" spc="-15">
                <a:latin typeface="楷体"/>
                <a:cs typeface="楷体"/>
              </a:rPr>
              <a:t>，</a:t>
            </a:r>
            <a:r>
              <a:rPr sz="1100">
                <a:latin typeface="楷体"/>
                <a:cs typeface="楷体"/>
              </a:rPr>
              <a:t>东吴</a:t>
            </a:r>
            <a:r>
              <a:rPr sz="1100" spc="-15">
                <a:latin typeface="楷体"/>
                <a:cs typeface="楷体"/>
              </a:rPr>
              <a:t>证</a:t>
            </a:r>
            <a:r>
              <a:rPr sz="1100">
                <a:latin typeface="楷体"/>
                <a:cs typeface="楷体"/>
              </a:rPr>
              <a:t>券研</a:t>
            </a:r>
            <a:r>
              <a:rPr sz="1100" spc="-15">
                <a:latin typeface="楷体"/>
                <a:cs typeface="楷体"/>
              </a:rPr>
              <a:t>究</a:t>
            </a:r>
            <a:r>
              <a:rPr sz="1100">
                <a:latin typeface="楷体"/>
                <a:cs typeface="楷体"/>
              </a:rPr>
              <a:t>所</a:t>
            </a:r>
            <a:endParaRPr sz="1100">
              <a:latin typeface="楷体"/>
              <a:cs typeface="楷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1094" y="1536268"/>
            <a:ext cx="871855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99085"/>
              </a:tabLst>
            </a:pPr>
            <a:r>
              <a:rPr sz="1400" spc="700">
                <a:latin typeface="Wingdings"/>
                <a:cs typeface="Wingdings"/>
              </a:rPr>
              <a:t>◼</a:t>
            </a:r>
            <a:r>
              <a:rPr sz="1400" spc="700">
                <a:latin typeface="Times New Roman"/>
                <a:cs typeface="Times New Roman"/>
              </a:rPr>
              <a:t>	</a:t>
            </a:r>
            <a:r>
              <a:rPr sz="1400" spc="10">
                <a:latin typeface="楷体"/>
                <a:cs typeface="楷体"/>
              </a:rPr>
              <a:t>目前</a:t>
            </a:r>
            <a:r>
              <a:rPr sz="1400" spc="-10">
                <a:latin typeface="楷体"/>
                <a:cs typeface="楷体"/>
              </a:rPr>
              <a:t>2D</a:t>
            </a:r>
            <a:r>
              <a:rPr sz="1400" spc="10">
                <a:latin typeface="楷体"/>
                <a:cs typeface="楷体"/>
              </a:rPr>
              <a:t>图</a:t>
            </a:r>
            <a:r>
              <a:rPr sz="1400" spc="5">
                <a:latin typeface="楷体"/>
                <a:cs typeface="楷体"/>
              </a:rPr>
              <a:t>像</a:t>
            </a:r>
            <a:r>
              <a:rPr sz="1400">
                <a:latin typeface="楷体"/>
                <a:cs typeface="楷体"/>
              </a:rPr>
              <a:t>生</a:t>
            </a:r>
            <a:r>
              <a:rPr sz="1400" spc="10">
                <a:latin typeface="楷体"/>
                <a:cs typeface="楷体"/>
              </a:rPr>
              <a:t>成</a:t>
            </a:r>
            <a:r>
              <a:rPr sz="1400" spc="5">
                <a:latin typeface="楷体"/>
                <a:cs typeface="楷体"/>
              </a:rPr>
              <a:t>是</a:t>
            </a:r>
            <a:r>
              <a:rPr sz="1400" spc="10">
                <a:latin typeface="楷体"/>
                <a:cs typeface="楷体"/>
              </a:rPr>
              <a:t>相</a:t>
            </a:r>
            <a:r>
              <a:rPr sz="1400" spc="5">
                <a:latin typeface="楷体"/>
                <a:cs typeface="楷体"/>
              </a:rPr>
              <a:t>对</a:t>
            </a:r>
            <a:r>
              <a:rPr sz="1400">
                <a:latin typeface="楷体"/>
                <a:cs typeface="楷体"/>
              </a:rPr>
              <a:t>成</a:t>
            </a:r>
            <a:r>
              <a:rPr sz="1400" spc="10">
                <a:latin typeface="楷体"/>
                <a:cs typeface="楷体"/>
              </a:rPr>
              <a:t>熟</a:t>
            </a:r>
            <a:r>
              <a:rPr sz="1400" spc="5">
                <a:latin typeface="楷体"/>
                <a:cs typeface="楷体"/>
              </a:rPr>
              <a:t>的</a:t>
            </a:r>
            <a:r>
              <a:rPr sz="1400">
                <a:latin typeface="楷体"/>
                <a:cs typeface="楷体"/>
              </a:rPr>
              <a:t>应</a:t>
            </a:r>
            <a:r>
              <a:rPr sz="1400" spc="10">
                <a:latin typeface="楷体"/>
                <a:cs typeface="楷体"/>
              </a:rPr>
              <a:t>用</a:t>
            </a:r>
            <a:r>
              <a:rPr sz="1400" spc="5">
                <a:latin typeface="楷体"/>
                <a:cs typeface="楷体"/>
              </a:rPr>
              <a:t>方</a:t>
            </a:r>
            <a:r>
              <a:rPr sz="1400" spc="15">
                <a:latin typeface="楷体"/>
                <a:cs typeface="楷体"/>
              </a:rPr>
              <a:t>向</a:t>
            </a:r>
            <a:r>
              <a:rPr sz="1400">
                <a:latin typeface="楷体"/>
                <a:cs typeface="楷体"/>
              </a:rPr>
              <a:t>，</a:t>
            </a:r>
            <a:r>
              <a:rPr sz="1400" spc="5">
                <a:latin typeface="楷体"/>
                <a:cs typeface="楷体"/>
              </a:rPr>
              <a:t>一</a:t>
            </a:r>
            <a:r>
              <a:rPr sz="1400" spc="10">
                <a:latin typeface="楷体"/>
                <a:cs typeface="楷体"/>
              </a:rPr>
              <a:t>方</a:t>
            </a:r>
            <a:r>
              <a:rPr sz="1400" spc="5">
                <a:latin typeface="楷体"/>
                <a:cs typeface="楷体"/>
              </a:rPr>
              <a:t>面</a:t>
            </a:r>
            <a:r>
              <a:rPr sz="1400">
                <a:latin typeface="楷体"/>
                <a:cs typeface="楷体"/>
              </a:rPr>
              <a:t>受</a:t>
            </a:r>
            <a:r>
              <a:rPr sz="1400" spc="10">
                <a:latin typeface="楷体"/>
                <a:cs typeface="楷体"/>
              </a:rPr>
              <a:t>益</a:t>
            </a:r>
            <a:r>
              <a:rPr sz="1400" spc="5">
                <a:latin typeface="楷体"/>
                <a:cs typeface="楷体"/>
              </a:rPr>
              <a:t>于</a:t>
            </a:r>
            <a:r>
              <a:rPr sz="1400" spc="10">
                <a:latin typeface="楷体"/>
                <a:cs typeface="楷体"/>
              </a:rPr>
              <a:t>大</a:t>
            </a:r>
            <a:r>
              <a:rPr sz="1400" spc="5">
                <a:latin typeface="楷体"/>
                <a:cs typeface="楷体"/>
              </a:rPr>
              <a:t>规</a:t>
            </a:r>
            <a:r>
              <a:rPr sz="1400">
                <a:latin typeface="楷体"/>
                <a:cs typeface="楷体"/>
              </a:rPr>
              <a:t>模</a:t>
            </a:r>
            <a:r>
              <a:rPr sz="1400" spc="10">
                <a:latin typeface="楷体"/>
                <a:cs typeface="楷体"/>
              </a:rPr>
              <a:t>公</a:t>
            </a:r>
            <a:r>
              <a:rPr sz="1400" spc="5">
                <a:latin typeface="楷体"/>
                <a:cs typeface="楷体"/>
              </a:rPr>
              <a:t>开</a:t>
            </a:r>
            <a:r>
              <a:rPr sz="1400">
                <a:latin typeface="楷体"/>
                <a:cs typeface="楷体"/>
              </a:rPr>
              <a:t>数</a:t>
            </a:r>
            <a:r>
              <a:rPr sz="1400" spc="10">
                <a:latin typeface="楷体"/>
                <a:cs typeface="楷体"/>
              </a:rPr>
              <a:t>据</a:t>
            </a:r>
            <a:r>
              <a:rPr sz="1400" spc="5">
                <a:latin typeface="楷体"/>
                <a:cs typeface="楷体"/>
              </a:rPr>
              <a:t>集</a:t>
            </a:r>
            <a:r>
              <a:rPr sz="1400" spc="10">
                <a:latin typeface="楷体"/>
                <a:cs typeface="楷体"/>
              </a:rPr>
              <a:t>和</a:t>
            </a:r>
            <a:r>
              <a:rPr sz="1400" spc="5">
                <a:latin typeface="楷体"/>
                <a:cs typeface="楷体"/>
              </a:rPr>
              <a:t>表</a:t>
            </a:r>
            <a:r>
              <a:rPr sz="1400">
                <a:latin typeface="楷体"/>
                <a:cs typeface="楷体"/>
              </a:rPr>
              <a:t>征</a:t>
            </a:r>
            <a:r>
              <a:rPr sz="1400" spc="10">
                <a:latin typeface="楷体"/>
                <a:cs typeface="楷体"/>
              </a:rPr>
              <a:t>模</a:t>
            </a:r>
            <a:r>
              <a:rPr sz="1400" spc="5">
                <a:latin typeface="楷体"/>
                <a:cs typeface="楷体"/>
              </a:rPr>
              <a:t>型</a:t>
            </a:r>
            <a:r>
              <a:rPr sz="1400">
                <a:latin typeface="楷体"/>
                <a:cs typeface="楷体"/>
              </a:rPr>
              <a:t>等</a:t>
            </a:r>
            <a:r>
              <a:rPr sz="1400" spc="5">
                <a:latin typeface="楷体"/>
                <a:cs typeface="楷体"/>
              </a:rPr>
              <a:t>基</a:t>
            </a:r>
            <a:r>
              <a:rPr sz="1400">
                <a:latin typeface="楷体"/>
                <a:cs typeface="楷体"/>
              </a:rPr>
              <a:t>础</a:t>
            </a:r>
            <a:r>
              <a:rPr sz="1400" spc="10">
                <a:latin typeface="楷体"/>
                <a:cs typeface="楷体"/>
              </a:rPr>
              <a:t>环</a:t>
            </a:r>
            <a:r>
              <a:rPr sz="1400" spc="5">
                <a:latin typeface="楷体"/>
                <a:cs typeface="楷体"/>
              </a:rPr>
              <a:t>节</a:t>
            </a:r>
            <a:r>
              <a:rPr sz="1400">
                <a:latin typeface="楷体"/>
                <a:cs typeface="楷体"/>
              </a:rPr>
              <a:t>的</a:t>
            </a:r>
            <a:r>
              <a:rPr sz="1400" spc="5">
                <a:latin typeface="楷体"/>
                <a:cs typeface="楷体"/>
              </a:rPr>
              <a:t>进</a:t>
            </a:r>
            <a:r>
              <a:rPr sz="1400" spc="20">
                <a:latin typeface="楷体"/>
                <a:cs typeface="楷体"/>
              </a:rPr>
              <a:t>步</a:t>
            </a:r>
            <a:r>
              <a:rPr sz="1400">
                <a:latin typeface="楷体"/>
                <a:cs typeface="楷体"/>
              </a:rPr>
              <a:t>，</a:t>
            </a:r>
            <a:r>
              <a:rPr sz="1400" spc="5">
                <a:latin typeface="楷体"/>
                <a:cs typeface="楷体"/>
              </a:rPr>
              <a:t>另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7606" y="1750923"/>
            <a:ext cx="8448040" cy="665480"/>
          </a:xfrm>
          <a:prstGeom prst="rect">
            <a:avLst/>
          </a:prstGeom>
        </p:spPr>
        <p:txBody>
          <a:bodyPr vert="horz" wrap="square" lIns="0" tIns="1193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1400" spc="140">
                <a:latin typeface="楷体"/>
                <a:cs typeface="楷体"/>
              </a:rPr>
              <a:t>一方面</a:t>
            </a:r>
            <a:r>
              <a:rPr sz="1400" spc="150">
                <a:latin typeface="楷体"/>
                <a:cs typeface="楷体"/>
              </a:rPr>
              <a:t>也</a:t>
            </a:r>
            <a:r>
              <a:rPr sz="1400" spc="140">
                <a:latin typeface="楷体"/>
                <a:cs typeface="楷体"/>
              </a:rPr>
              <a:t>受益于生成算法中</a:t>
            </a:r>
            <a:r>
              <a:rPr sz="1400" spc="150">
                <a:latin typeface="楷体"/>
                <a:cs typeface="楷体"/>
              </a:rPr>
              <a:t>扩</a:t>
            </a:r>
            <a:r>
              <a:rPr sz="1400" spc="140">
                <a:latin typeface="楷体"/>
                <a:cs typeface="楷体"/>
              </a:rPr>
              <a:t>散模型的突</a:t>
            </a:r>
            <a:r>
              <a:rPr sz="1400" spc="160">
                <a:latin typeface="楷体"/>
                <a:cs typeface="楷体"/>
              </a:rPr>
              <a:t>破</a:t>
            </a:r>
            <a:r>
              <a:rPr sz="1400" spc="155">
                <a:latin typeface="楷体"/>
                <a:cs typeface="楷体"/>
              </a:rPr>
              <a:t>。</a:t>
            </a:r>
            <a:r>
              <a:rPr sz="1400" spc="140">
                <a:latin typeface="楷体"/>
                <a:cs typeface="楷体"/>
              </a:rPr>
              <a:t>目前基本大部</a:t>
            </a:r>
            <a:r>
              <a:rPr sz="1400" spc="150">
                <a:latin typeface="楷体"/>
                <a:cs typeface="楷体"/>
              </a:rPr>
              <a:t>分</a:t>
            </a:r>
            <a:r>
              <a:rPr sz="1400" spc="140">
                <a:latin typeface="楷体"/>
                <a:cs typeface="楷体"/>
              </a:rPr>
              <a:t>文生图模</a:t>
            </a:r>
            <a:r>
              <a:rPr sz="1400" spc="165">
                <a:latin typeface="楷体"/>
                <a:cs typeface="楷体"/>
              </a:rPr>
              <a:t>型</a:t>
            </a:r>
            <a:r>
              <a:rPr sz="1400">
                <a:latin typeface="楷体"/>
                <a:cs typeface="楷体"/>
              </a:rPr>
              <a:t>/</a:t>
            </a:r>
            <a:r>
              <a:rPr sz="1400" spc="-550">
                <a:latin typeface="楷体"/>
                <a:cs typeface="楷体"/>
              </a:rPr>
              <a:t> </a:t>
            </a:r>
            <a:r>
              <a:rPr sz="1400" spc="140">
                <a:latin typeface="楷体"/>
                <a:cs typeface="楷体"/>
              </a:rPr>
              <a:t>应用的</a:t>
            </a:r>
            <a:r>
              <a:rPr sz="1400">
                <a:latin typeface="楷体"/>
                <a:cs typeface="楷体"/>
              </a:rPr>
              <a:t>decoder</a:t>
            </a:r>
            <a:r>
              <a:rPr sz="1400" spc="-560">
                <a:latin typeface="楷体"/>
                <a:cs typeface="楷体"/>
              </a:rPr>
              <a:t> </a:t>
            </a:r>
            <a:r>
              <a:rPr sz="1400" spc="140">
                <a:latin typeface="楷体"/>
                <a:cs typeface="楷体"/>
              </a:rPr>
              <a:t>环节都用</a:t>
            </a:r>
            <a:endParaRPr sz="1400">
              <a:latin typeface="楷体"/>
              <a:cs typeface="楷体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400" spc="-5">
                <a:latin typeface="楷体"/>
                <a:cs typeface="楷体"/>
              </a:rPr>
              <a:t>Diffusion</a:t>
            </a:r>
            <a:r>
              <a:rPr sz="1400">
                <a:latin typeface="楷体"/>
                <a:cs typeface="楷体"/>
              </a:rPr>
              <a:t>扩散算</a:t>
            </a:r>
            <a:r>
              <a:rPr sz="1400" spc="-15">
                <a:latin typeface="楷体"/>
                <a:cs typeface="楷体"/>
              </a:rPr>
              <a:t>法</a:t>
            </a:r>
            <a:r>
              <a:rPr sz="1400">
                <a:latin typeface="楷体"/>
                <a:cs typeface="楷体"/>
              </a:rPr>
              <a:t>，如</a:t>
            </a:r>
            <a:r>
              <a:rPr sz="1400" spc="-5">
                <a:latin typeface="楷体"/>
                <a:cs typeface="楷体"/>
              </a:rPr>
              <a:t>DALLE</a:t>
            </a:r>
            <a:r>
              <a:rPr sz="1400">
                <a:latin typeface="楷体"/>
                <a:cs typeface="楷体"/>
              </a:rPr>
              <a:t> 2</a:t>
            </a:r>
            <a:r>
              <a:rPr sz="1400" spc="-5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&amp;</a:t>
            </a:r>
            <a:r>
              <a:rPr sz="1400" spc="5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3（OPENAI）</a:t>
            </a:r>
            <a:r>
              <a:rPr sz="1400">
                <a:latin typeface="楷体"/>
                <a:cs typeface="楷体"/>
              </a:rPr>
              <a:t>、</a:t>
            </a:r>
            <a:r>
              <a:rPr sz="1400" spc="-5">
                <a:latin typeface="楷体"/>
                <a:cs typeface="楷体"/>
              </a:rPr>
              <a:t>Stable</a:t>
            </a:r>
            <a:r>
              <a:rPr sz="1400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Diffusion（stability.ai）</a:t>
            </a:r>
            <a:r>
              <a:rPr sz="1400">
                <a:latin typeface="楷体"/>
                <a:cs typeface="楷体"/>
              </a:rPr>
              <a:t>、</a:t>
            </a:r>
            <a:r>
              <a:rPr sz="1400" spc="-5">
                <a:latin typeface="楷体"/>
                <a:cs typeface="楷体"/>
              </a:rPr>
              <a:t>Midjourney</a:t>
            </a:r>
            <a:r>
              <a:rPr sz="1400">
                <a:latin typeface="楷体"/>
                <a:cs typeface="楷体"/>
              </a:rPr>
              <a:t>等。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71094" y="796749"/>
            <a:ext cx="11802745" cy="665480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35"/>
              </a:spcBef>
              <a:tabLst>
                <a:tab pos="299085"/>
              </a:tabLst>
            </a:pPr>
            <a:r>
              <a:rPr sz="1400" spc="695">
                <a:latin typeface="Wingdings"/>
                <a:cs typeface="Wingdings"/>
              </a:rPr>
              <a:t>◼</a:t>
            </a:r>
            <a:r>
              <a:rPr sz="1400" spc="695">
                <a:latin typeface="Times New Roman"/>
                <a:cs typeface="Times New Roman"/>
              </a:rPr>
              <a:t>	</a:t>
            </a:r>
            <a:r>
              <a:rPr sz="1400">
                <a:latin typeface="楷体"/>
                <a:cs typeface="楷体"/>
              </a:rPr>
              <a:t>主流生成算法包</a:t>
            </a:r>
            <a:r>
              <a:rPr sz="1400" spc="-5">
                <a:latin typeface="楷体"/>
                <a:cs typeface="楷体"/>
              </a:rPr>
              <a:t>括VAE</a:t>
            </a:r>
            <a:r>
              <a:rPr sz="1400">
                <a:latin typeface="楷体"/>
                <a:cs typeface="楷体"/>
              </a:rPr>
              <a:t>、</a:t>
            </a:r>
            <a:r>
              <a:rPr sz="1400" spc="-5">
                <a:latin typeface="楷体"/>
                <a:cs typeface="楷体"/>
              </a:rPr>
              <a:t>GAN</a:t>
            </a:r>
            <a:r>
              <a:rPr sz="1400">
                <a:latin typeface="楷体"/>
                <a:cs typeface="楷体"/>
              </a:rPr>
              <a:t>、</a:t>
            </a:r>
            <a:r>
              <a:rPr sz="1400" spc="-5">
                <a:latin typeface="楷体"/>
                <a:cs typeface="楷体"/>
              </a:rPr>
              <a:t>Diffusion</a:t>
            </a:r>
            <a:r>
              <a:rPr sz="1400">
                <a:latin typeface="楷体"/>
                <a:cs typeface="楷体"/>
              </a:rPr>
              <a:t>等，生成算法与视觉理解算法可实</a:t>
            </a:r>
            <a:r>
              <a:rPr sz="1400" spc="-15">
                <a:latin typeface="楷体"/>
                <a:cs typeface="楷体"/>
              </a:rPr>
              <a:t>现</a:t>
            </a:r>
            <a:r>
              <a:rPr sz="1400">
                <a:latin typeface="楷体"/>
                <a:cs typeface="楷体"/>
              </a:rPr>
              <a:t>多种组合关系。如</a:t>
            </a:r>
            <a:r>
              <a:rPr sz="1400" spc="-5">
                <a:latin typeface="楷体"/>
                <a:cs typeface="楷体"/>
              </a:rPr>
              <a:t>OPENAI</a:t>
            </a:r>
            <a:r>
              <a:rPr sz="1400" spc="90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经典文生图模型</a:t>
            </a:r>
            <a:r>
              <a:rPr sz="1400" spc="-5">
                <a:latin typeface="楷体"/>
                <a:cs typeface="楷体"/>
              </a:rPr>
              <a:t>DALLE</a:t>
            </a:r>
            <a:r>
              <a:rPr sz="1400">
                <a:latin typeface="楷体"/>
                <a:cs typeface="楷体"/>
              </a:rPr>
              <a:t>包括三</a:t>
            </a:r>
            <a:r>
              <a:rPr sz="1400" spc="-15">
                <a:latin typeface="楷体"/>
                <a:cs typeface="楷体"/>
              </a:rPr>
              <a:t>个</a:t>
            </a:r>
            <a:r>
              <a:rPr sz="1400">
                <a:latin typeface="楷体"/>
                <a:cs typeface="楷体"/>
              </a:rPr>
              <a:t>独立训练的模</a:t>
            </a:r>
            <a:endParaRPr sz="1400">
              <a:latin typeface="楷体"/>
              <a:cs typeface="楷体"/>
            </a:endParaRPr>
          </a:p>
          <a:p>
            <a:pPr marL="299085">
              <a:lnSpc>
                <a:spcPct val="100000"/>
              </a:lnSpc>
              <a:spcBef>
                <a:spcPts val="840"/>
              </a:spcBef>
            </a:pPr>
            <a:r>
              <a:rPr sz="1400">
                <a:latin typeface="楷体"/>
                <a:cs typeface="楷体"/>
              </a:rPr>
              <a:t>型</a:t>
            </a:r>
            <a:r>
              <a:rPr sz="1400" spc="-5">
                <a:latin typeface="楷体"/>
                <a:cs typeface="楷体"/>
              </a:rPr>
              <a:t>：dVAE（decoder），Transformer（encoder）</a:t>
            </a:r>
            <a:r>
              <a:rPr sz="1400">
                <a:latin typeface="楷体"/>
                <a:cs typeface="楷体"/>
              </a:rPr>
              <a:t>和</a:t>
            </a:r>
            <a:r>
              <a:rPr sz="1400" spc="-5">
                <a:latin typeface="楷体"/>
                <a:cs typeface="楷体"/>
              </a:rPr>
              <a:t>CLIP（</a:t>
            </a:r>
            <a:r>
              <a:rPr sz="1400">
                <a:latin typeface="楷体"/>
                <a:cs typeface="楷体"/>
              </a:rPr>
              <a:t>筛选）</a:t>
            </a:r>
            <a:r>
              <a:rPr sz="1400" spc="5">
                <a:latin typeface="楷体"/>
                <a:cs typeface="楷体"/>
              </a:rPr>
              <a:t>。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01192" y="230885"/>
            <a:ext cx="891413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2.1.2</a:t>
            </a:r>
            <a:r>
              <a:rPr sz="2400" spc="-50"/>
              <a:t> </a:t>
            </a:r>
            <a:r>
              <a:rPr sz="2400"/>
              <a:t>视觉生成：文生图技术开始收敛</a:t>
            </a:r>
            <a:r>
              <a:rPr sz="2400" spc="5"/>
              <a:t>至</a:t>
            </a:r>
            <a:r>
              <a:rPr sz="2400"/>
              <a:t>扩散算法，应用有望加速</a:t>
            </a:r>
            <a:endParaRPr sz="2400"/>
          </a:p>
        </p:txBody>
      </p:sp>
      <p:sp>
        <p:nvSpPr>
          <p:cNvPr id="6" name="object 6"/>
          <p:cNvSpPr txBox="1"/>
          <p:nvPr/>
        </p:nvSpPr>
        <p:spPr>
          <a:xfrm>
            <a:off x="914196" y="6645656"/>
            <a:ext cx="519366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5">
                <a:latin typeface="楷体"/>
                <a:cs typeface="楷体"/>
              </a:rPr>
              <a:t>源</a:t>
            </a:r>
            <a:r>
              <a:rPr sz="1100">
                <a:latin typeface="楷体"/>
                <a:cs typeface="楷体"/>
              </a:rPr>
              <a:t>：半</a:t>
            </a:r>
            <a:r>
              <a:rPr sz="1100" spc="-15">
                <a:latin typeface="楷体"/>
                <a:cs typeface="楷体"/>
              </a:rPr>
              <a:t>轻</a:t>
            </a:r>
            <a:r>
              <a:rPr sz="1100">
                <a:latin typeface="楷体"/>
                <a:cs typeface="楷体"/>
              </a:rPr>
              <a:t>人，</a:t>
            </a:r>
            <a:r>
              <a:rPr sz="1100" spc="-15">
                <a:latin typeface="楷体"/>
                <a:cs typeface="楷体"/>
              </a:rPr>
              <a:t>智源</a:t>
            </a:r>
            <a:r>
              <a:rPr sz="1100">
                <a:latin typeface="楷体"/>
                <a:cs typeface="楷体"/>
              </a:rPr>
              <a:t>社区，</a:t>
            </a:r>
            <a:r>
              <a:rPr sz="1100" spc="-15">
                <a:latin typeface="楷体"/>
                <a:cs typeface="楷体"/>
              </a:rPr>
              <a:t>硅</a:t>
            </a:r>
            <a:r>
              <a:rPr sz="1100">
                <a:latin typeface="楷体"/>
                <a:cs typeface="楷体"/>
              </a:rPr>
              <a:t>兔赛</a:t>
            </a:r>
            <a:r>
              <a:rPr sz="1100" spc="-15">
                <a:latin typeface="楷体"/>
                <a:cs typeface="楷体"/>
              </a:rPr>
              <a:t>跑</a:t>
            </a:r>
            <a:r>
              <a:rPr sz="1100">
                <a:latin typeface="楷体"/>
                <a:cs typeface="楷体"/>
              </a:rPr>
              <a:t>，别</a:t>
            </a:r>
            <a:r>
              <a:rPr sz="1100" spc="-15">
                <a:latin typeface="楷体"/>
                <a:cs typeface="楷体"/>
              </a:rPr>
              <a:t>有一</a:t>
            </a:r>
            <a:r>
              <a:rPr sz="1100">
                <a:latin typeface="楷体"/>
                <a:cs typeface="楷体"/>
              </a:rPr>
              <a:t>洞天，</a:t>
            </a:r>
            <a:r>
              <a:rPr sz="1100" spc="-15">
                <a:latin typeface="楷体"/>
                <a:cs typeface="楷体"/>
              </a:rPr>
              <a:t>新</a:t>
            </a:r>
            <a:r>
              <a:rPr sz="1100">
                <a:latin typeface="楷体"/>
                <a:cs typeface="楷体"/>
              </a:rPr>
              <a:t>智元</a:t>
            </a:r>
            <a:r>
              <a:rPr sz="1100" spc="-15">
                <a:latin typeface="楷体"/>
                <a:cs typeface="楷体"/>
              </a:rPr>
              <a:t>，</a:t>
            </a:r>
            <a:r>
              <a:rPr sz="1100">
                <a:latin typeface="楷体"/>
                <a:cs typeface="楷体"/>
              </a:rPr>
              <a:t>半亩</a:t>
            </a:r>
            <a:r>
              <a:rPr sz="1100" spc="-15">
                <a:latin typeface="楷体"/>
                <a:cs typeface="楷体"/>
              </a:rPr>
              <a:t>塘，</a:t>
            </a:r>
            <a:r>
              <a:rPr sz="1100">
                <a:latin typeface="楷体"/>
                <a:cs typeface="楷体"/>
              </a:rPr>
              <a:t>东吴证</a:t>
            </a:r>
            <a:r>
              <a:rPr sz="1100" spc="-15">
                <a:latin typeface="楷体"/>
                <a:cs typeface="楷体"/>
              </a:rPr>
              <a:t>券</a:t>
            </a:r>
            <a:r>
              <a:rPr sz="1100">
                <a:latin typeface="楷体"/>
                <a:cs typeface="楷体"/>
              </a:rPr>
              <a:t>研究所</a:t>
            </a:r>
            <a:endParaRPr sz="1100">
              <a:latin typeface="楷体"/>
              <a:cs typeface="楷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221223" y="4437888"/>
            <a:ext cx="774700" cy="2123440"/>
          </a:xfrm>
          <a:custGeom>
            <a:rect l="l" t="t" r="r" b="b"/>
            <a:pathLst>
              <a:path w="774700" h="2123440">
                <a:moveTo>
                  <a:pt x="0" y="2122932"/>
                </a:moveTo>
                <a:lnTo>
                  <a:pt x="774191" y="2122932"/>
                </a:lnTo>
                <a:lnTo>
                  <a:pt x="774191" y="0"/>
                </a:lnTo>
                <a:lnTo>
                  <a:pt x="0" y="0"/>
                </a:lnTo>
                <a:lnTo>
                  <a:pt x="0" y="2122932"/>
                </a:lnTo>
                <a:close/>
              </a:path>
            </a:pathLst>
          </a:custGeom>
          <a:solidFill>
            <a:srgbClr val="B8CDE4">
              <a:alpha val="2705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149596" y="4241291"/>
            <a:ext cx="6990715" cy="233679"/>
          </a:xfrm>
          <a:custGeom>
            <a:rect l="l" t="t" r="r" b="b"/>
            <a:pathLst>
              <a:path w="6990715" h="233677">
                <a:moveTo>
                  <a:pt x="6874002" y="0"/>
                </a:moveTo>
                <a:lnTo>
                  <a:pt x="0" y="0"/>
                </a:lnTo>
                <a:lnTo>
                  <a:pt x="116586" y="116585"/>
                </a:lnTo>
                <a:lnTo>
                  <a:pt x="0" y="233171"/>
                </a:lnTo>
                <a:lnTo>
                  <a:pt x="6874002" y="233171"/>
                </a:lnTo>
                <a:lnTo>
                  <a:pt x="6990587" y="116585"/>
                </a:lnTo>
                <a:lnTo>
                  <a:pt x="6874002" y="0"/>
                </a:lnTo>
                <a:close/>
              </a:path>
            </a:pathLst>
          </a:custGeom>
          <a:solidFill>
            <a:srgbClr val="FCEAD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9337929" y="4231385"/>
            <a:ext cx="38544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5">
                <a:latin typeface="Times New Roman"/>
                <a:cs typeface="Times New Roman"/>
              </a:rPr>
              <a:t>2020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463032" y="4202379"/>
            <a:ext cx="38544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Times New Roman"/>
                <a:cs typeface="Times New Roman"/>
              </a:rPr>
              <a:t>2014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559052" y="6551676"/>
            <a:ext cx="10547985" cy="0"/>
          </a:xfrm>
          <a:custGeom>
            <a:rect l="l" t="t" r="r" b="b"/>
            <a:pathLst>
              <a:path w="10547985">
                <a:moveTo>
                  <a:pt x="0" y="0"/>
                </a:moveTo>
                <a:lnTo>
                  <a:pt x="10547985" y="0"/>
                </a:lnTo>
              </a:path>
            </a:pathLst>
          </a:custGeom>
          <a:ln w="12700">
            <a:solidFill>
              <a:srgbClr val="E36C09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20040" y="5129784"/>
            <a:ext cx="887094" cy="361315"/>
          </a:xfrm>
          <a:prstGeom prst="rect">
            <a:avLst/>
          </a:prstGeom>
          <a:solidFill>
            <a:srgbClr val="F1DCDB"/>
          </a:solidFill>
        </p:spPr>
        <p:txBody>
          <a:bodyPr vert="horz" wrap="square" lIns="0" tIns="85725" rIns="0" bIns="0" rtlCol="0">
            <a:spAutoFit/>
          </a:bodyPr>
          <a:lstStyle/>
          <a:p>
            <a:pPr marL="274955">
              <a:lnSpc>
                <a:spcPct val="100000"/>
              </a:lnSpc>
              <a:spcBef>
                <a:spcPts val="675"/>
              </a:spcBef>
            </a:pPr>
            <a:r>
              <a:rPr sz="1200" b="1" spc="-5">
                <a:latin typeface="Times New Roman"/>
                <a:cs typeface="Times New Roman"/>
              </a:rPr>
              <a:t>GAN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10895" y="5891784"/>
            <a:ext cx="887094" cy="416559"/>
          </a:xfrm>
          <a:prstGeom prst="rect">
            <a:avLst/>
          </a:prstGeom>
          <a:solidFill>
            <a:srgbClr val="F1DCDB"/>
          </a:solidFill>
        </p:spPr>
        <p:txBody>
          <a:bodyPr vert="horz" wrap="square" lIns="0" tIns="113030" rIns="0" bIns="0" rtlCol="0">
            <a:spAutoFit/>
          </a:bodyPr>
          <a:lstStyle/>
          <a:p>
            <a:pPr marL="141605">
              <a:lnSpc>
                <a:spcPct val="100000"/>
              </a:lnSpc>
              <a:spcBef>
                <a:spcPts val="890"/>
              </a:spcBef>
            </a:pPr>
            <a:r>
              <a:rPr sz="1200" b="1">
                <a:latin typeface="Times New Roman"/>
                <a:cs typeface="Times New Roman"/>
              </a:rPr>
              <a:t>Diffusion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10895" y="4494276"/>
            <a:ext cx="889000" cy="355600"/>
          </a:xfrm>
          <a:prstGeom prst="rect">
            <a:avLst/>
          </a:prstGeom>
          <a:solidFill>
            <a:srgbClr val="F1DCDB"/>
          </a:solidFill>
        </p:spPr>
        <p:txBody>
          <a:bodyPr vert="horz" wrap="square" lIns="0" tIns="82550" rIns="0" bIns="0" rtlCol="0">
            <a:spAutoFit/>
          </a:bodyPr>
          <a:lstStyle/>
          <a:p>
            <a:pPr marL="292735">
              <a:lnSpc>
                <a:spcPct val="100000"/>
              </a:lnSpc>
              <a:spcBef>
                <a:spcPts val="650"/>
              </a:spcBef>
            </a:pPr>
            <a:r>
              <a:rPr sz="1200" b="1" spc="-55">
                <a:latin typeface="Times New Roman"/>
                <a:cs typeface="Times New Roman"/>
              </a:rPr>
              <a:t>VAE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230873" y="4232909"/>
            <a:ext cx="269621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82955"/>
                <a:tab pos="1605915"/>
                <a:tab pos="2323465"/>
              </a:tabLst>
            </a:pPr>
            <a:r>
              <a:rPr sz="2100" b="1" spc="7" baseline="3968">
                <a:latin typeface="Times New Roman"/>
                <a:cs typeface="Times New Roman"/>
              </a:rPr>
              <a:t>201</a:t>
            </a:r>
            <a:r>
              <a:rPr sz="2100" b="1" baseline="3968">
                <a:latin typeface="Times New Roman"/>
                <a:cs typeface="Times New Roman"/>
              </a:rPr>
              <a:t>5	</a:t>
            </a:r>
            <a:r>
              <a:rPr sz="2100" b="1" spc="7" baseline="3968">
                <a:latin typeface="Times New Roman"/>
                <a:cs typeface="Times New Roman"/>
              </a:rPr>
              <a:t>201</a:t>
            </a:r>
            <a:r>
              <a:rPr sz="2100" b="1" baseline="3968">
                <a:latin typeface="Times New Roman"/>
                <a:cs typeface="Times New Roman"/>
              </a:rPr>
              <a:t>6	</a:t>
            </a:r>
            <a:r>
              <a:rPr sz="1400" b="1" spc="5">
                <a:latin typeface="Times New Roman"/>
                <a:cs typeface="Times New Roman"/>
              </a:rPr>
              <a:t>201</a:t>
            </a:r>
            <a:r>
              <a:rPr sz="1400" b="1">
                <a:latin typeface="Times New Roman"/>
                <a:cs typeface="Times New Roman"/>
              </a:rPr>
              <a:t>7	</a:t>
            </a:r>
            <a:r>
              <a:rPr sz="2100" b="1" spc="7" baseline="3968">
                <a:latin typeface="Times New Roman"/>
                <a:cs typeface="Times New Roman"/>
              </a:rPr>
              <a:t>2019</a:t>
            </a:r>
            <a:endParaRPr sz="2100" baseline="3968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86004" y="5577027"/>
            <a:ext cx="93980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宋体"/>
                <a:cs typeface="宋体"/>
              </a:rPr>
              <a:t>生成对抗网络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41147" y="6325311"/>
            <a:ext cx="63500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宋体"/>
                <a:cs typeface="宋体"/>
              </a:rPr>
              <a:t>扩散模型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30504" y="4835144"/>
            <a:ext cx="939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变分自编码器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1528572" y="4250435"/>
            <a:ext cx="887094" cy="245745"/>
          </a:xfrm>
          <a:custGeom>
            <a:rect l="l" t="t" r="r" b="b"/>
            <a:pathLst>
              <a:path w="887094" h="245745">
                <a:moveTo>
                  <a:pt x="0" y="245363"/>
                </a:moveTo>
                <a:lnTo>
                  <a:pt x="886967" y="245363"/>
                </a:lnTo>
                <a:lnTo>
                  <a:pt x="886967" y="0"/>
                </a:lnTo>
                <a:lnTo>
                  <a:pt x="0" y="0"/>
                </a:lnTo>
                <a:lnTo>
                  <a:pt x="0" y="245363"/>
                </a:lnTo>
                <a:close/>
              </a:path>
            </a:pathLst>
          </a:custGeom>
          <a:solidFill>
            <a:srgbClr val="FCEAD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1692401" y="4250816"/>
            <a:ext cx="56070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latin typeface="Microsoft JhengHei"/>
                <a:cs typeface="Microsoft JhengHei"/>
              </a:rPr>
              <a:t>计算量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2485644" y="4244340"/>
            <a:ext cx="1602105" cy="243840"/>
          </a:xfrm>
          <a:custGeom>
            <a:rect l="l" t="t" r="r" b="b"/>
            <a:pathLst>
              <a:path w="1602104" h="243839">
                <a:moveTo>
                  <a:pt x="0" y="243839"/>
                </a:moveTo>
                <a:lnTo>
                  <a:pt x="1601724" y="243839"/>
                </a:lnTo>
                <a:lnTo>
                  <a:pt x="1601724" y="0"/>
                </a:lnTo>
                <a:lnTo>
                  <a:pt x="0" y="0"/>
                </a:lnTo>
                <a:lnTo>
                  <a:pt x="0" y="243839"/>
                </a:lnTo>
                <a:close/>
              </a:path>
            </a:pathLst>
          </a:custGeom>
          <a:solidFill>
            <a:srgbClr val="FCEAD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3095625" y="4243196"/>
            <a:ext cx="38227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latin typeface="Microsoft JhengHei"/>
                <a:cs typeface="Microsoft JhengHei"/>
              </a:rPr>
              <a:t>效果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123944" y="4242815"/>
            <a:ext cx="1053465" cy="231775"/>
          </a:xfrm>
          <a:prstGeom prst="rect">
            <a:avLst/>
          </a:prstGeom>
          <a:solidFill>
            <a:srgbClr val="FCEADA"/>
          </a:solidFill>
        </p:spPr>
        <p:txBody>
          <a:bodyPr vert="horz" wrap="square" lIns="0" tIns="5715" rIns="0" bIns="0" rtlCol="0">
            <a:spAutoFit/>
          </a:bodyPr>
          <a:lstStyle/>
          <a:p>
            <a:pPr marL="348615">
              <a:lnSpc>
                <a:spcPct val="100000"/>
              </a:lnSpc>
              <a:spcBef>
                <a:spcPts val="45"/>
              </a:spcBef>
            </a:pPr>
            <a:r>
              <a:rPr sz="1400" b="1">
                <a:latin typeface="Microsoft JhengHei"/>
                <a:cs typeface="Microsoft JhengHei"/>
              </a:rPr>
              <a:t>应用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931790" y="2631693"/>
            <a:ext cx="248094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5">
                <a:latin typeface="楷体"/>
                <a:cs typeface="楷体"/>
              </a:rPr>
              <a:t>图</a:t>
            </a:r>
            <a:r>
              <a:rPr sz="1600" b="1" spc="-5">
                <a:latin typeface="楷体"/>
                <a:cs typeface="楷体"/>
              </a:rPr>
              <a:t>：主</a:t>
            </a:r>
            <a:r>
              <a:rPr sz="1600" b="1" spc="5">
                <a:latin typeface="楷体"/>
                <a:cs typeface="楷体"/>
              </a:rPr>
              <a:t>要</a:t>
            </a:r>
            <a:r>
              <a:rPr sz="1600" b="1" spc="-5">
                <a:latin typeface="楷体"/>
                <a:cs typeface="楷体"/>
              </a:rPr>
              <a:t>生</a:t>
            </a:r>
            <a:r>
              <a:rPr sz="1600" b="1" spc="5">
                <a:latin typeface="楷体"/>
                <a:cs typeface="楷体"/>
              </a:rPr>
              <a:t>成</a:t>
            </a:r>
            <a:r>
              <a:rPr sz="1600" b="1" spc="-5">
                <a:latin typeface="楷体"/>
                <a:cs typeface="楷体"/>
              </a:rPr>
              <a:t>模</a:t>
            </a:r>
            <a:r>
              <a:rPr sz="1600" b="1" spc="5">
                <a:latin typeface="楷体"/>
                <a:cs typeface="楷体"/>
              </a:rPr>
              <a:t>型</a:t>
            </a:r>
            <a:r>
              <a:rPr sz="1600" b="1" spc="-5">
                <a:latin typeface="楷体"/>
                <a:cs typeface="楷体"/>
              </a:rPr>
              <a:t>发展</a:t>
            </a:r>
            <a:r>
              <a:rPr sz="1600" b="1" spc="5">
                <a:latin typeface="楷体"/>
                <a:cs typeface="楷体"/>
              </a:rPr>
              <a:t>情</a:t>
            </a:r>
            <a:r>
              <a:rPr sz="1600" b="1" spc="-15">
                <a:latin typeface="楷体"/>
                <a:cs typeface="楷体"/>
              </a:rPr>
              <a:t>况</a:t>
            </a:r>
            <a:endParaRPr sz="1600">
              <a:latin typeface="楷体"/>
              <a:cs typeface="楷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181600" y="3137916"/>
            <a:ext cx="3880485" cy="826769"/>
          </a:xfrm>
          <a:prstGeom prst="rect">
            <a:avLst/>
          </a:prstGeom>
          <a:ln w="11049">
            <a:solidFill>
              <a:srgbClr val="E36C09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264795" indent="-172720">
              <a:lnSpc>
                <a:spcPct val="100000"/>
              </a:lnSpc>
              <a:spcBef>
                <a:spcPts val="400"/>
              </a:spcBef>
              <a:buFont typeface="Arial"/>
              <a:buChar char="•"/>
              <a:tabLst>
                <a:tab pos="265430"/>
              </a:tabLst>
            </a:pPr>
            <a:r>
              <a:rPr sz="1200">
                <a:latin typeface="楷体"/>
                <a:cs typeface="楷体"/>
              </a:rPr>
              <a:t>主流技术：GAN、VAE等</a:t>
            </a:r>
            <a:endParaRPr sz="1200">
              <a:latin typeface="楷体"/>
              <a:cs typeface="楷体"/>
            </a:endParaRPr>
          </a:p>
          <a:p>
            <a:pPr marL="264795" marR="102235" indent="-172720">
              <a:lnSpc>
                <a:spcPct val="100000"/>
              </a:lnSpc>
              <a:buFont typeface="Arial"/>
              <a:buChar char="•"/>
              <a:tabLst>
                <a:tab pos="265430"/>
              </a:tabLst>
            </a:pPr>
            <a:r>
              <a:rPr sz="1200">
                <a:latin typeface="楷体"/>
                <a:cs typeface="楷体"/>
              </a:rPr>
              <a:t>常见应用：人脸生成、风格迁移、超分辨率、图像补 全和可控图像编辑。</a:t>
            </a:r>
            <a:endParaRPr sz="1200">
              <a:latin typeface="楷体"/>
              <a:cs typeface="楷体"/>
            </a:endParaRPr>
          </a:p>
          <a:p>
            <a:pPr marL="264795" indent="-172720">
              <a:lnSpc>
                <a:spcPts val="1380"/>
              </a:lnSpc>
              <a:buFont typeface="Arial"/>
              <a:buChar char="•"/>
              <a:tabLst>
                <a:tab pos="265430"/>
              </a:tabLst>
            </a:pPr>
            <a:r>
              <a:rPr sz="1200">
                <a:latin typeface="楷体"/>
                <a:cs typeface="楷体"/>
              </a:rPr>
              <a:t>图像生成/编辑网络与文本的多模态交互非常有限。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26" name="object 26"/>
          <p:cNvSpPr/>
          <p:nvPr/>
        </p:nvSpPr>
        <p:spPr>
          <a:xfrm flipH="1">
            <a:off x="5184647" y="3951732"/>
            <a:ext cx="0" cy="289560"/>
          </a:xfrm>
          <a:custGeom>
            <a:rect l="l" t="t" r="r" b="b"/>
            <a:pathLst>
              <a:path h="289560">
                <a:moveTo>
                  <a:pt x="0" y="0"/>
                </a:moveTo>
                <a:lnTo>
                  <a:pt x="0" y="289052"/>
                </a:lnTo>
              </a:path>
            </a:pathLst>
          </a:custGeom>
          <a:ln w="9525">
            <a:solidFill>
              <a:srgbClr val="E36C0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9064752" y="3951732"/>
            <a:ext cx="0" cy="289560"/>
          </a:xfrm>
          <a:custGeom>
            <a:rect l="l" t="t" r="r" b="b"/>
            <a:pathLst>
              <a:path h="289560">
                <a:moveTo>
                  <a:pt x="0" y="0"/>
                </a:moveTo>
                <a:lnTo>
                  <a:pt x="0" y="289052"/>
                </a:lnTo>
              </a:path>
            </a:pathLst>
          </a:custGeom>
          <a:ln w="9525">
            <a:solidFill>
              <a:srgbClr val="E36C0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5190744" y="4025010"/>
            <a:ext cx="3888104" cy="80010"/>
          </a:xfrm>
          <a:custGeom>
            <a:rect l="l" t="t" r="r" b="b"/>
            <a:pathLst>
              <a:path w="3888104" h="80010">
                <a:moveTo>
                  <a:pt x="3811778" y="47993"/>
                </a:moveTo>
                <a:lnTo>
                  <a:pt x="3811778" y="79756"/>
                </a:lnTo>
                <a:lnTo>
                  <a:pt x="3875490" y="48006"/>
                </a:lnTo>
                <a:lnTo>
                  <a:pt x="3811778" y="47993"/>
                </a:lnTo>
                <a:close/>
              </a:path>
              <a:path w="3888104" h="80010">
                <a:moveTo>
                  <a:pt x="76200" y="0"/>
                </a:moveTo>
                <a:lnTo>
                  <a:pt x="0" y="37972"/>
                </a:lnTo>
                <a:lnTo>
                  <a:pt x="76200" y="76200"/>
                </a:lnTo>
                <a:lnTo>
                  <a:pt x="76200" y="44335"/>
                </a:lnTo>
                <a:lnTo>
                  <a:pt x="63500" y="44322"/>
                </a:lnTo>
                <a:lnTo>
                  <a:pt x="63500" y="31622"/>
                </a:lnTo>
                <a:lnTo>
                  <a:pt x="76200" y="31622"/>
                </a:lnTo>
                <a:lnTo>
                  <a:pt x="76200" y="0"/>
                </a:lnTo>
                <a:close/>
              </a:path>
              <a:path w="3888104" h="80010">
                <a:moveTo>
                  <a:pt x="3811778" y="35293"/>
                </a:moveTo>
                <a:lnTo>
                  <a:pt x="3811778" y="47993"/>
                </a:lnTo>
                <a:lnTo>
                  <a:pt x="3824478" y="48006"/>
                </a:lnTo>
                <a:lnTo>
                  <a:pt x="3824478" y="35306"/>
                </a:lnTo>
                <a:lnTo>
                  <a:pt x="3811778" y="35293"/>
                </a:lnTo>
                <a:close/>
              </a:path>
              <a:path w="3888104" h="80010">
                <a:moveTo>
                  <a:pt x="3811778" y="3556"/>
                </a:moveTo>
                <a:lnTo>
                  <a:pt x="3811778" y="35293"/>
                </a:lnTo>
                <a:lnTo>
                  <a:pt x="3824478" y="35306"/>
                </a:lnTo>
                <a:lnTo>
                  <a:pt x="3824478" y="48006"/>
                </a:lnTo>
                <a:lnTo>
                  <a:pt x="3875515" y="47993"/>
                </a:lnTo>
                <a:lnTo>
                  <a:pt x="3887978" y="41782"/>
                </a:lnTo>
                <a:lnTo>
                  <a:pt x="3811778" y="3556"/>
                </a:lnTo>
                <a:close/>
              </a:path>
              <a:path w="3888104" h="80010">
                <a:moveTo>
                  <a:pt x="76200" y="31635"/>
                </a:moveTo>
                <a:lnTo>
                  <a:pt x="76200" y="44335"/>
                </a:lnTo>
                <a:lnTo>
                  <a:pt x="3811778" y="47993"/>
                </a:lnTo>
                <a:lnTo>
                  <a:pt x="3811778" y="35293"/>
                </a:lnTo>
                <a:lnTo>
                  <a:pt x="76200" y="31635"/>
                </a:lnTo>
                <a:close/>
              </a:path>
              <a:path w="3888104" h="80010">
                <a:moveTo>
                  <a:pt x="63500" y="31622"/>
                </a:moveTo>
                <a:lnTo>
                  <a:pt x="63500" y="44322"/>
                </a:lnTo>
                <a:lnTo>
                  <a:pt x="76200" y="44335"/>
                </a:lnTo>
                <a:lnTo>
                  <a:pt x="76200" y="31635"/>
                </a:lnTo>
                <a:lnTo>
                  <a:pt x="63500" y="31622"/>
                </a:lnTo>
                <a:close/>
              </a:path>
              <a:path w="3888104" h="80010">
                <a:moveTo>
                  <a:pt x="76200" y="31622"/>
                </a:moveTo>
                <a:lnTo>
                  <a:pt x="63500" y="31622"/>
                </a:lnTo>
                <a:lnTo>
                  <a:pt x="76200" y="31635"/>
                </a:lnTo>
                <a:close/>
              </a:path>
            </a:pathLst>
          </a:custGeom>
          <a:solidFill>
            <a:srgbClr val="E36C0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6617207" y="3928871"/>
            <a:ext cx="908685" cy="203200"/>
          </a:xfrm>
          <a:prstGeom prst="rect">
            <a:avLst/>
          </a:prstGeom>
          <a:solidFill>
            <a:srgbClr val="FCEADA"/>
          </a:solidFill>
        </p:spPr>
        <p:txBody>
          <a:bodyPr vert="horz" wrap="square" lIns="0" tIns="635" rIns="0" bIns="0" rtlCol="0">
            <a:spAutoFit/>
          </a:bodyPr>
          <a:lstStyle/>
          <a:p>
            <a:pPr marL="187325">
              <a:lnSpc>
                <a:spcPts val="1585"/>
              </a:lnSpc>
              <a:spcBef>
                <a:spcPts val="5"/>
              </a:spcBef>
            </a:pPr>
            <a:r>
              <a:rPr sz="1400" b="1">
                <a:latin typeface="Microsoft JhengHei"/>
                <a:cs typeface="Microsoft JhengHei"/>
              </a:rPr>
              <a:t>导入期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9064752" y="4026534"/>
            <a:ext cx="2952115" cy="80010"/>
          </a:xfrm>
          <a:custGeom>
            <a:rect l="l" t="t" r="r" b="b"/>
            <a:pathLst>
              <a:path w="2952115" h="80010">
                <a:moveTo>
                  <a:pt x="2875788" y="47990"/>
                </a:moveTo>
                <a:lnTo>
                  <a:pt x="2875788" y="79756"/>
                </a:lnTo>
                <a:lnTo>
                  <a:pt x="2939500" y="48006"/>
                </a:lnTo>
                <a:lnTo>
                  <a:pt x="2888488" y="48006"/>
                </a:lnTo>
                <a:lnTo>
                  <a:pt x="2875788" y="47990"/>
                </a:lnTo>
                <a:close/>
              </a:path>
              <a:path w="2952115" h="80010">
                <a:moveTo>
                  <a:pt x="76200" y="0"/>
                </a:moveTo>
                <a:lnTo>
                  <a:pt x="0" y="37972"/>
                </a:lnTo>
                <a:lnTo>
                  <a:pt x="76200" y="76200"/>
                </a:lnTo>
                <a:lnTo>
                  <a:pt x="76200" y="44465"/>
                </a:lnTo>
                <a:lnTo>
                  <a:pt x="63500" y="44450"/>
                </a:lnTo>
                <a:lnTo>
                  <a:pt x="63500" y="31750"/>
                </a:lnTo>
                <a:lnTo>
                  <a:pt x="76200" y="31750"/>
                </a:lnTo>
                <a:lnTo>
                  <a:pt x="76200" y="0"/>
                </a:lnTo>
                <a:close/>
              </a:path>
              <a:path w="2952115" h="80010">
                <a:moveTo>
                  <a:pt x="2875788" y="35290"/>
                </a:moveTo>
                <a:lnTo>
                  <a:pt x="2875788" y="47990"/>
                </a:lnTo>
                <a:lnTo>
                  <a:pt x="2888488" y="48006"/>
                </a:lnTo>
                <a:lnTo>
                  <a:pt x="2888488" y="35306"/>
                </a:lnTo>
                <a:lnTo>
                  <a:pt x="2875788" y="35290"/>
                </a:lnTo>
                <a:close/>
              </a:path>
              <a:path w="2952115" h="80010">
                <a:moveTo>
                  <a:pt x="2875788" y="3556"/>
                </a:moveTo>
                <a:lnTo>
                  <a:pt x="2875788" y="35290"/>
                </a:lnTo>
                <a:lnTo>
                  <a:pt x="2888488" y="35306"/>
                </a:lnTo>
                <a:lnTo>
                  <a:pt x="2888488" y="48006"/>
                </a:lnTo>
                <a:lnTo>
                  <a:pt x="2939500" y="48006"/>
                </a:lnTo>
                <a:lnTo>
                  <a:pt x="2951988" y="41782"/>
                </a:lnTo>
                <a:lnTo>
                  <a:pt x="2875788" y="3556"/>
                </a:lnTo>
                <a:close/>
              </a:path>
              <a:path w="2952115" h="80010">
                <a:moveTo>
                  <a:pt x="76200" y="31765"/>
                </a:moveTo>
                <a:lnTo>
                  <a:pt x="76200" y="44465"/>
                </a:lnTo>
                <a:lnTo>
                  <a:pt x="2875788" y="47990"/>
                </a:lnTo>
                <a:lnTo>
                  <a:pt x="2875788" y="35290"/>
                </a:lnTo>
                <a:lnTo>
                  <a:pt x="76200" y="31765"/>
                </a:lnTo>
                <a:close/>
              </a:path>
              <a:path w="2952115" h="80010">
                <a:moveTo>
                  <a:pt x="63500" y="31750"/>
                </a:moveTo>
                <a:lnTo>
                  <a:pt x="63500" y="44450"/>
                </a:lnTo>
                <a:lnTo>
                  <a:pt x="76200" y="44465"/>
                </a:lnTo>
                <a:lnTo>
                  <a:pt x="76200" y="31765"/>
                </a:lnTo>
                <a:lnTo>
                  <a:pt x="63500" y="31750"/>
                </a:lnTo>
                <a:close/>
              </a:path>
              <a:path w="2952115" h="80010">
                <a:moveTo>
                  <a:pt x="76200" y="31750"/>
                </a:moveTo>
                <a:lnTo>
                  <a:pt x="63500" y="31750"/>
                </a:lnTo>
                <a:lnTo>
                  <a:pt x="76200" y="31765"/>
                </a:lnTo>
                <a:close/>
              </a:path>
            </a:pathLst>
          </a:custGeom>
          <a:solidFill>
            <a:srgbClr val="E36C09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31" name="object 31"/>
          <p:cNvGraphicFramePr>
            <a:graphicFrameLocks noGrp="1"/>
          </p:cNvGraphicFramePr>
          <p:nvPr/>
        </p:nvGraphicFramePr>
        <p:xfrm>
          <a:off x="1552702" y="4472940"/>
          <a:ext cx="10537190" cy="208533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1205"/>
                <a:gridCol w="1819910"/>
                <a:gridCol w="1254125"/>
                <a:gridCol w="612775"/>
                <a:gridCol w="772795"/>
                <a:gridCol w="765175"/>
                <a:gridCol w="829309"/>
                <a:gridCol w="772795"/>
                <a:gridCol w="769620"/>
                <a:gridCol w="800735"/>
                <a:gridCol w="699770"/>
                <a:gridCol w="64134"/>
                <a:gridCol w="606425"/>
              </a:tblGrid>
              <a:tr h="531876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313690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较大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5080" marB="0">
                    <a:lnB w="12700">
                      <a:solidFill>
                        <a:srgbClr val="E36C0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556895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图像模糊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5715" marB="0">
                    <a:lnB w="12700">
                      <a:solidFill>
                        <a:srgbClr val="E36C0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4769" marR="62865">
                        <a:lnSpc>
                          <a:spcPct val="97700"/>
                        </a:lnSpc>
                        <a:spcBef>
                          <a:spcPts val="14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较少作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为</a:t>
                      </a:r>
                      <a:r>
                        <a:rPr sz="1100">
                          <a:latin typeface="宋体"/>
                          <a:cs typeface="宋体"/>
                        </a:rPr>
                        <a:t>独立主 干网络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结</a:t>
                      </a:r>
                      <a:r>
                        <a:rPr sz="1100">
                          <a:latin typeface="宋体"/>
                          <a:cs typeface="宋体"/>
                        </a:rPr>
                        <a:t>构设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计</a:t>
                      </a:r>
                      <a:r>
                        <a:rPr sz="1100">
                          <a:latin typeface="宋体"/>
                          <a:cs typeface="宋体"/>
                        </a:rPr>
                        <a:t>， 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可</a:t>
                      </a:r>
                      <a:r>
                        <a:rPr sz="1100">
                          <a:latin typeface="宋体"/>
                          <a:cs typeface="宋体"/>
                        </a:rPr>
                        <a:t>组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合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使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用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7780" marB="0">
                    <a:lnB w="12700">
                      <a:solidFill>
                        <a:srgbClr val="E36C0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101600">
                        <a:lnSpc>
                          <a:spcPct val="100000"/>
                        </a:lnSpc>
                      </a:pPr>
                      <a:r>
                        <a:rPr sz="1000" spc="-10">
                          <a:latin typeface="Times New Roman"/>
                          <a:cs typeface="Times New Roman"/>
                        </a:rPr>
                        <a:t>VAE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635" marB="0">
                    <a:lnB w="12700">
                      <a:solidFill>
                        <a:srgbClr val="E36C0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DCE6F1">
                        <a:alpha val="2313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172085">
                        <a:lnSpc>
                          <a:spcPct val="100000"/>
                        </a:lnSpc>
                      </a:pPr>
                      <a:r>
                        <a:rPr sz="1000" spc="-10">
                          <a:latin typeface="Times New Roman"/>
                          <a:cs typeface="Times New Roman"/>
                        </a:rPr>
                        <a:t>VQ-VAE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2540" marB="0"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DCE6F1">
                        <a:alpha val="2313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R="43815" algn="ctr">
                        <a:lnSpc>
                          <a:spcPct val="100000"/>
                        </a:lnSpc>
                      </a:pPr>
                      <a:r>
                        <a:rPr sz="1000" spc="-10">
                          <a:latin typeface="Times New Roman"/>
                          <a:cs typeface="Times New Roman"/>
                        </a:rPr>
                        <a:t>D-VAE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DCE6F1">
                        <a:alpha val="2313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159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226695" marR="21590">
                        <a:lnSpc>
                          <a:spcPct val="100000"/>
                        </a:lnSpc>
                      </a:pPr>
                      <a:r>
                        <a:rPr sz="1000" spc="-10">
                          <a:latin typeface="Times New Roman"/>
                          <a:cs typeface="Times New Roman"/>
                        </a:rPr>
                        <a:t>DALLE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1905" marB="0"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DCE6F1">
                        <a:alpha val="2313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</a:tr>
              <a:tr h="6537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180975" marR="71120" indent="-70485">
                        <a:lnSpc>
                          <a:spcPts val="1260"/>
                        </a:lnSpc>
                        <a:spcBef>
                          <a:spcPts val="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低，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但</a:t>
                      </a:r>
                      <a:r>
                        <a:rPr sz="1100">
                          <a:latin typeface="楷体"/>
                          <a:cs typeface="楷体"/>
                        </a:rPr>
                        <a:t>较 难训练</a:t>
                      </a:r>
                      <a:endParaRPr sz="1100">
                        <a:latin typeface="楷体"/>
                        <a:cs typeface="楷体"/>
                      </a:endParaRPr>
                    </a:p>
                  </a:txBody>
                  <a:tcPr marL="0" marR="0" marT="3175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8740" marR="57150" algn="ctr">
                        <a:lnSpc>
                          <a:spcPct val="97700"/>
                        </a:lnSpc>
                        <a:spcBef>
                          <a:spcPts val="53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图像连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续</a:t>
                      </a:r>
                      <a:r>
                        <a:rPr sz="1100">
                          <a:latin typeface="宋体"/>
                          <a:cs typeface="宋体"/>
                        </a:rPr>
                        <a:t>性强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，</a:t>
                      </a:r>
                      <a:r>
                        <a:rPr sz="1100">
                          <a:latin typeface="宋体"/>
                          <a:cs typeface="宋体"/>
                        </a:rPr>
                        <a:t>但</a:t>
                      </a:r>
                      <a:r>
                        <a:rPr sz="1100">
                          <a:latin typeface="楷体"/>
                          <a:cs typeface="楷体"/>
                        </a:rPr>
                        <a:t>常</a:t>
                      </a:r>
                      <a:r>
                        <a:rPr sz="1100" spc="-15">
                          <a:latin typeface="楷体"/>
                          <a:cs typeface="楷体"/>
                        </a:rPr>
                        <a:t>遇到</a:t>
                      </a:r>
                      <a:r>
                        <a:rPr sz="1100">
                          <a:latin typeface="楷体"/>
                          <a:cs typeface="楷体"/>
                        </a:rPr>
                        <a:t>模 式坍塌</a:t>
                      </a:r>
                      <a:r>
                        <a:rPr sz="1100" spc="-15">
                          <a:latin typeface="楷体"/>
                          <a:cs typeface="楷体"/>
                        </a:rPr>
                        <a:t>和</a:t>
                      </a:r>
                      <a:r>
                        <a:rPr sz="1100">
                          <a:latin typeface="楷体"/>
                          <a:cs typeface="楷体"/>
                        </a:rPr>
                        <a:t>不稳</a:t>
                      </a:r>
                      <a:r>
                        <a:rPr sz="1100" spc="-15">
                          <a:latin typeface="楷体"/>
                          <a:cs typeface="楷体"/>
                        </a:rPr>
                        <a:t>定</a:t>
                      </a:r>
                      <a:r>
                        <a:rPr sz="1100">
                          <a:latin typeface="楷体"/>
                          <a:cs typeface="楷体"/>
                        </a:rPr>
                        <a:t>等问</a:t>
                      </a:r>
                      <a:r>
                        <a:rPr sz="1100" spc="-15">
                          <a:latin typeface="楷体"/>
                          <a:cs typeface="楷体"/>
                        </a:rPr>
                        <a:t>题，</a:t>
                      </a:r>
                      <a:r>
                        <a:rPr sz="1100">
                          <a:latin typeface="楷体"/>
                          <a:cs typeface="楷体"/>
                        </a:rPr>
                        <a:t>生 成数据</a:t>
                      </a:r>
                      <a:r>
                        <a:rPr sz="1100" spc="-15">
                          <a:latin typeface="楷体"/>
                          <a:cs typeface="楷体"/>
                        </a:rPr>
                        <a:t>多</a:t>
                      </a:r>
                      <a:r>
                        <a:rPr sz="1100">
                          <a:latin typeface="楷体"/>
                          <a:cs typeface="楷体"/>
                        </a:rPr>
                        <a:t>样性</a:t>
                      </a:r>
                      <a:r>
                        <a:rPr sz="1100" spc="-15">
                          <a:latin typeface="楷体"/>
                          <a:cs typeface="楷体"/>
                        </a:rPr>
                        <a:t>较</a:t>
                      </a:r>
                      <a:r>
                        <a:rPr sz="1100">
                          <a:latin typeface="楷体"/>
                          <a:cs typeface="楷体"/>
                        </a:rPr>
                        <a:t>差</a:t>
                      </a:r>
                      <a:endParaRPr sz="1100">
                        <a:latin typeface="楷体"/>
                        <a:cs typeface="楷体"/>
                      </a:endParaRPr>
                    </a:p>
                  </a:txBody>
                  <a:tcPr marL="0" marR="0" marT="67945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6690" marR="327660" algn="just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1100">
                          <a:latin typeface="Times New Roman"/>
                          <a:cs typeface="Times New Roman"/>
                        </a:rPr>
                        <a:t>3</a:t>
                      </a:r>
                      <a:r>
                        <a:rPr sz="1100" spc="-10">
                          <a:latin typeface="Times New Roman"/>
                          <a:cs typeface="Times New Roman"/>
                        </a:rPr>
                        <a:t>D</a:t>
                      </a:r>
                      <a:r>
                        <a:rPr sz="1100">
                          <a:latin typeface="宋体"/>
                          <a:cs typeface="宋体"/>
                        </a:rPr>
                        <a:t>生成科研 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中</a:t>
                      </a:r>
                      <a:r>
                        <a:rPr sz="1100">
                          <a:latin typeface="宋体"/>
                          <a:cs typeface="宋体"/>
                        </a:rPr>
                        <a:t>热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门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候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选 </a:t>
                      </a:r>
                      <a:r>
                        <a:rPr sz="1100">
                          <a:latin typeface="宋体"/>
                          <a:cs typeface="宋体"/>
                        </a:rPr>
                        <a:t>技术之一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86995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70485">
                        <a:lnSpc>
                          <a:spcPct val="100000"/>
                        </a:lnSpc>
                      </a:pPr>
                      <a:r>
                        <a:rPr sz="1000" spc="-10">
                          <a:latin typeface="Times New Roman"/>
                          <a:cs typeface="Times New Roman"/>
                        </a:rPr>
                        <a:t>GAN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R="62230" algn="ctr">
                        <a:lnSpc>
                          <a:spcPct val="100000"/>
                        </a:lnSpc>
                      </a:pPr>
                      <a:r>
                        <a:rPr sz="1000" spc="-10">
                          <a:latin typeface="Times New Roman"/>
                          <a:cs typeface="Times New Roman"/>
                        </a:rPr>
                        <a:t>CGAN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97790" marR="159385" algn="ctr">
                        <a:lnSpc>
                          <a:spcPts val="1140"/>
                        </a:lnSpc>
                        <a:spcBef>
                          <a:spcPts val="160"/>
                        </a:spcBef>
                      </a:pPr>
                      <a:r>
                        <a:rPr sz="1000" spc="10">
                          <a:latin typeface="宋体"/>
                          <a:cs typeface="宋体"/>
                        </a:rPr>
                        <a:t>增</a:t>
                      </a:r>
                      <a:r>
                        <a:rPr sz="1000">
                          <a:latin typeface="宋体"/>
                          <a:cs typeface="宋体"/>
                        </a:rPr>
                        <a:t>加生成 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类</a:t>
                      </a:r>
                      <a:r>
                        <a:rPr sz="1000">
                          <a:latin typeface="宋体"/>
                          <a:cs typeface="宋体"/>
                        </a:rPr>
                        <a:t>别条件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635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DCE6F1">
                        <a:alpha val="2313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113664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00" spc="-5">
                          <a:latin typeface="Times New Roman"/>
                          <a:cs typeface="Times New Roman"/>
                        </a:rPr>
                        <a:t>StackGAN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72390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000" spc="5">
                          <a:latin typeface="宋体"/>
                          <a:cs typeface="宋体"/>
                        </a:rPr>
                        <a:t>文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生图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模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型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5715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1915" marR="42545" indent="65405" algn="just">
                        <a:lnSpc>
                          <a:spcPct val="100000"/>
                        </a:lnSpc>
                        <a:spcBef>
                          <a:spcPts val="894"/>
                        </a:spcBef>
                      </a:pPr>
                      <a:r>
                        <a:rPr sz="1000" spc="-10">
                          <a:latin typeface="Times New Roman"/>
                          <a:cs typeface="Times New Roman"/>
                        </a:rPr>
                        <a:t>CycleGAN  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图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生图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模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型 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Stac</a:t>
                      </a:r>
                      <a:r>
                        <a:rPr sz="1000" spc="-5">
                          <a:latin typeface="Times New Roman"/>
                          <a:cs typeface="Times New Roman"/>
                        </a:rPr>
                        <a:t>k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G</a:t>
                      </a:r>
                      <a:r>
                        <a:rPr sz="1000" spc="-10"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N++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113664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DCE6F1">
                        <a:alpha val="2313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R="2286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00" spc="-10">
                          <a:latin typeface="Times New Roman"/>
                          <a:cs typeface="Times New Roman"/>
                        </a:rPr>
                        <a:t>styleGAN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635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DCE6F1">
                        <a:alpha val="2313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159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67945" marR="2159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00" spc="-10">
                          <a:latin typeface="Times New Roman"/>
                          <a:cs typeface="Times New Roman"/>
                        </a:rPr>
                        <a:t>VQ-GAN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66040" marR="21590" algn="ct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1000" spc="5">
                          <a:latin typeface="宋体"/>
                          <a:cs typeface="宋体"/>
                        </a:rPr>
                        <a:t>文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生图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模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型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3175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23114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00">
                          <a:latin typeface="Times New Roman"/>
                          <a:cs typeface="Times New Roman"/>
                        </a:rPr>
                        <a:t>Parti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4445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DCE6F1">
                        <a:alpha val="2313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</a:tr>
              <a:tr h="893063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329565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大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774065" marR="339090" indent="-419734">
                        <a:lnSpc>
                          <a:spcPts val="126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质量高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，</a:t>
                      </a:r>
                      <a:r>
                        <a:rPr sz="1100">
                          <a:latin typeface="宋体"/>
                          <a:cs typeface="宋体"/>
                        </a:rPr>
                        <a:t>但连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续</a:t>
                      </a:r>
                      <a:r>
                        <a:rPr sz="1100">
                          <a:latin typeface="宋体"/>
                          <a:cs typeface="宋体"/>
                        </a:rPr>
                        <a:t>性 较差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83820" marR="290195" algn="just">
                        <a:lnSpc>
                          <a:spcPct val="100099"/>
                        </a:lnSpc>
                      </a:pPr>
                      <a:r>
                        <a:rPr sz="1100"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1100" spc="-10">
                          <a:latin typeface="Times New Roman"/>
                          <a:cs typeface="Times New Roman"/>
                        </a:rPr>
                        <a:t>D</a:t>
                      </a:r>
                      <a:r>
                        <a:rPr sz="1100">
                          <a:latin typeface="宋体"/>
                          <a:cs typeface="宋体"/>
                        </a:rPr>
                        <a:t>文生图主流 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技术，</a:t>
                      </a:r>
                      <a:r>
                        <a:rPr sz="1100" spc="-5">
                          <a:latin typeface="Times New Roman"/>
                          <a:cs typeface="Times New Roman"/>
                        </a:rPr>
                        <a:t>3</a:t>
                      </a:r>
                      <a:r>
                        <a:rPr sz="1100" spc="-10">
                          <a:latin typeface="Times New Roman"/>
                          <a:cs typeface="Times New Roman"/>
                        </a:rPr>
                        <a:t>D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生成 </a:t>
                      </a:r>
                      <a:r>
                        <a:rPr sz="1100">
                          <a:latin typeface="宋体"/>
                          <a:cs typeface="宋体"/>
                        </a:rPr>
                        <a:t>和视频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生</a:t>
                      </a:r>
                      <a:r>
                        <a:rPr sz="1100">
                          <a:latin typeface="宋体"/>
                          <a:cs typeface="宋体"/>
                        </a:rPr>
                        <a:t>成领 域有所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应</a:t>
                      </a:r>
                      <a:r>
                        <a:rPr sz="1100">
                          <a:latin typeface="宋体"/>
                          <a:cs typeface="宋体"/>
                        </a:rPr>
                        <a:t>用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27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137795">
                        <a:lnSpc>
                          <a:spcPct val="100000"/>
                        </a:lnSpc>
                      </a:pPr>
                      <a:r>
                        <a:rPr sz="1000" spc="-10">
                          <a:latin typeface="Times New Roman"/>
                          <a:cs typeface="Times New Roman"/>
                        </a:rPr>
                        <a:t>Diffusion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12382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1000" spc="10">
                          <a:latin typeface="宋体"/>
                          <a:cs typeface="宋体"/>
                        </a:rPr>
                        <a:t>扩</a:t>
                      </a:r>
                      <a:r>
                        <a:rPr sz="1000">
                          <a:latin typeface="宋体"/>
                          <a:cs typeface="宋体"/>
                        </a:rPr>
                        <a:t>散模型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DCE6F1">
                        <a:alpha val="2313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DCE6F1">
                        <a:alpha val="2313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159385">
                        <a:lnSpc>
                          <a:spcPct val="100000"/>
                        </a:lnSpc>
                        <a:spcBef>
                          <a:spcPts val="730"/>
                        </a:spcBef>
                      </a:pPr>
                      <a:r>
                        <a:rPr sz="1000" spc="-5">
                          <a:latin typeface="Times New Roman"/>
                          <a:cs typeface="Times New Roman"/>
                        </a:rPr>
                        <a:t>DDPM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DCE6F1">
                        <a:alpha val="2313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1590"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R="2159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1150">
                        <a:latin typeface="Times New Roman"/>
                        <a:cs typeface="Times New Roman"/>
                      </a:endParaRPr>
                    </a:p>
                    <a:p>
                      <a:pPr marL="161925" marR="148590" indent="80645">
                        <a:lnSpc>
                          <a:spcPct val="100000"/>
                        </a:lnSpc>
                      </a:pPr>
                      <a:r>
                        <a:rPr sz="1000" spc="-5">
                          <a:latin typeface="Times New Roman"/>
                          <a:cs typeface="Times New Roman"/>
                        </a:rPr>
                        <a:t>Latent  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Di</a:t>
                      </a:r>
                      <a:r>
                        <a:rPr sz="1000" spc="-10">
                          <a:latin typeface="Times New Roman"/>
                          <a:cs typeface="Times New Roman"/>
                        </a:rPr>
                        <a:t>ffu</a:t>
                      </a:r>
                      <a:r>
                        <a:rPr sz="1000" spc="-5">
                          <a:latin typeface="Times New Roman"/>
                          <a:cs typeface="Times New Roman"/>
                        </a:rPr>
                        <a:t>s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ion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algn="r">
                        <a:lnSpc>
                          <a:spcPts val="1010"/>
                        </a:lnSpc>
                      </a:pPr>
                      <a:r>
                        <a:rPr sz="1000">
                          <a:latin typeface="Times New Roman"/>
                          <a:cs typeface="Times New Roman"/>
                        </a:rPr>
                        <a:t>St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93980" marR="67310" indent="-52069">
                        <a:lnSpc>
                          <a:spcPct val="100000"/>
                        </a:lnSpc>
                      </a:pPr>
                      <a:r>
                        <a:rPr sz="1000" spc="-20">
                          <a:latin typeface="Times New Roman"/>
                          <a:cs typeface="Times New Roman"/>
                        </a:rPr>
                        <a:t>m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id</a:t>
                      </a:r>
                      <a:r>
                        <a:rPr sz="1000" spc="10">
                          <a:latin typeface="Times New Roman"/>
                          <a:cs typeface="Times New Roman"/>
                        </a:rPr>
                        <a:t>j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o</a:t>
                      </a:r>
                      <a:r>
                        <a:rPr sz="1000" spc="-10">
                          <a:latin typeface="Times New Roman"/>
                          <a:cs typeface="Times New Roman"/>
                        </a:rPr>
                        <a:t>u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1000" spc="-10">
                          <a:latin typeface="Times New Roman"/>
                          <a:cs typeface="Times New Roman"/>
                        </a:rPr>
                        <a:t>n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ey  </a:t>
                      </a:r>
                      <a:r>
                        <a:rPr sz="1000" spc="-10">
                          <a:latin typeface="Times New Roman"/>
                          <a:cs typeface="Times New Roman"/>
                        </a:rPr>
                        <a:t>DALLE2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22860" marR="6985" indent="121285">
                        <a:lnSpc>
                          <a:spcPct val="100000"/>
                        </a:lnSpc>
                      </a:pPr>
                      <a:r>
                        <a:rPr sz="1000" spc="-10">
                          <a:latin typeface="Times New Roman"/>
                          <a:cs typeface="Times New Roman"/>
                        </a:rPr>
                        <a:t>Imagen  </a:t>
                      </a:r>
                      <a:r>
                        <a:rPr sz="1000" spc="-5">
                          <a:latin typeface="Times New Roman"/>
                          <a:cs typeface="Times New Roman"/>
                        </a:rPr>
                        <a:t>able</a:t>
                      </a:r>
                      <a:r>
                        <a:rPr sz="1000" spc="-5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000" spc="-10">
                          <a:latin typeface="Times New Roman"/>
                          <a:cs typeface="Times New Roman"/>
                        </a:rPr>
                        <a:t>Diffusio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5715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DCE6F1">
                        <a:alpha val="23136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00">
                          <a:latin typeface="Times New Roman"/>
                          <a:cs typeface="Times New Roman"/>
                        </a:rPr>
                        <a:t>n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41910">
                        <a:lnSpc>
                          <a:spcPct val="100000"/>
                        </a:lnSpc>
                      </a:pPr>
                      <a:r>
                        <a:rPr sz="1000" spc="-10">
                          <a:latin typeface="Times New Roman"/>
                          <a:cs typeface="Times New Roman"/>
                        </a:rPr>
                        <a:t>DALLE3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4064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00" spc="-10">
                          <a:latin typeface="Times New Roman"/>
                          <a:cs typeface="Times New Roman"/>
                        </a:rPr>
                        <a:t>Imagen</a:t>
                      </a:r>
                      <a:r>
                        <a:rPr sz="1000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000" spc="-5">
                          <a:latin typeface="Times New Roman"/>
                          <a:cs typeface="Times New Roman"/>
                        </a:rPr>
                        <a:t>2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E36C09"/>
                      </a:solidFill>
                      <a:prstDash val="solid"/>
                    </a:lnT>
                    <a:lnB w="12700">
                      <a:solidFill>
                        <a:srgbClr val="E36C09"/>
                      </a:solidFill>
                      <a:prstDash val="solid"/>
                    </a:lnB>
                    <a:solidFill>
                      <a:srgbClr val="B8CDE4">
                        <a:alpha val="27058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32" name="object 32"/>
          <p:cNvSpPr txBox="1"/>
          <p:nvPr/>
        </p:nvSpPr>
        <p:spPr>
          <a:xfrm>
            <a:off x="9061704" y="1653539"/>
            <a:ext cx="2944495" cy="2311400"/>
          </a:xfrm>
          <a:prstGeom prst="rect">
            <a:avLst/>
          </a:prstGeom>
          <a:ln w="9525">
            <a:solidFill>
              <a:srgbClr val="E36C09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264795" marR="152400" indent="-172720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265430"/>
              </a:tabLst>
            </a:pPr>
            <a:r>
              <a:rPr sz="1200">
                <a:latin typeface="楷体"/>
                <a:cs typeface="楷体"/>
              </a:rPr>
              <a:t>20年DDPM在更加庞大的数据集上展现 出与GAN模型相媲美的性能，扩散模型 理论逐渐成熟</a:t>
            </a:r>
            <a:endParaRPr sz="1200">
              <a:latin typeface="楷体"/>
              <a:cs typeface="楷体"/>
            </a:endParaRPr>
          </a:p>
          <a:p>
            <a:pPr marL="264795" marR="156210" indent="-172720">
              <a:lnSpc>
                <a:spcPct val="100000"/>
              </a:lnSpc>
              <a:buFont typeface="Arial"/>
              <a:buChar char="•"/>
              <a:tabLst>
                <a:tab pos="265430"/>
              </a:tabLst>
            </a:pPr>
            <a:r>
              <a:rPr sz="1200">
                <a:latin typeface="楷体"/>
                <a:cs typeface="楷体"/>
              </a:rPr>
              <a:t>21年扩散生成技术进一步突破、出现 公开大规模多模态数据集（LAION）和 </a:t>
            </a:r>
            <a:r>
              <a:rPr sz="1200" spc="-5">
                <a:latin typeface="楷体"/>
                <a:cs typeface="楷体"/>
              </a:rPr>
              <a:t>多模态表征模型（CLIP）</a:t>
            </a:r>
            <a:endParaRPr sz="1200">
              <a:latin typeface="楷体"/>
              <a:cs typeface="楷体"/>
            </a:endParaRPr>
          </a:p>
          <a:p>
            <a:pPr marL="264795" marR="384810" indent="-172720">
              <a:lnSpc>
                <a:spcPct val="100000"/>
              </a:lnSpc>
              <a:buFont typeface="Arial"/>
              <a:buChar char="•"/>
              <a:tabLst>
                <a:tab pos="265430"/>
              </a:tabLst>
            </a:pPr>
            <a:r>
              <a:rPr sz="1200">
                <a:solidFill>
                  <a:srgbClr val="FF0000"/>
                </a:solidFill>
                <a:latin typeface="楷体"/>
                <a:cs typeface="楷体"/>
              </a:rPr>
              <a:t>22年Midjourney、开源模型Stable  Diffusion走红</a:t>
            </a:r>
            <a:endParaRPr sz="1200">
              <a:latin typeface="楷体"/>
              <a:cs typeface="楷体"/>
            </a:endParaRPr>
          </a:p>
          <a:p>
            <a:pPr marL="264795" marR="80010" indent="-172720">
              <a:lnSpc>
                <a:spcPct val="98600"/>
              </a:lnSpc>
              <a:spcBef>
                <a:spcPts val="20"/>
              </a:spcBef>
              <a:buFont typeface="Arial"/>
              <a:buChar char="•"/>
              <a:tabLst>
                <a:tab pos="265430"/>
              </a:tabLst>
            </a:pPr>
            <a:r>
              <a:rPr sz="1200">
                <a:latin typeface="楷体"/>
                <a:cs typeface="楷体"/>
              </a:rPr>
              <a:t>23年大模型微调技术（ControlNet和 LoRA）推动自定义调整、扩展AI模型， 更好适应不同的具体应用（如二次元 风格化、logo生成等）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0024871" y="3973067"/>
            <a:ext cx="1045844" cy="213360"/>
          </a:xfrm>
          <a:prstGeom prst="rect">
            <a:avLst/>
          </a:prstGeom>
          <a:solidFill>
            <a:srgbClr val="FCEADA"/>
          </a:solidFill>
        </p:spPr>
        <p:txBody>
          <a:bodyPr vert="horz" wrap="square" lIns="0" tIns="6350" rIns="0" bIns="0" rtlCol="0">
            <a:spAutoFit/>
          </a:bodyPr>
          <a:lstStyle/>
          <a:p>
            <a:pPr marL="256540">
              <a:lnSpc>
                <a:spcPts val="1630"/>
              </a:lnSpc>
              <a:spcBef>
                <a:spcPts val="50"/>
              </a:spcBef>
            </a:pPr>
            <a:r>
              <a:rPr sz="1400" b="1">
                <a:latin typeface="Microsoft JhengHei"/>
                <a:cs typeface="Microsoft JhengHei"/>
              </a:rPr>
              <a:t>爆发期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0144125" y="4227017"/>
            <a:ext cx="178181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743585"/>
                <a:tab pos="1408430"/>
              </a:tabLst>
            </a:pPr>
            <a:r>
              <a:rPr sz="1400" b="1" spc="5">
                <a:latin typeface="Times New Roman"/>
                <a:cs typeface="Times New Roman"/>
              </a:rPr>
              <a:t>202</a:t>
            </a:r>
            <a:r>
              <a:rPr sz="1400" b="1">
                <a:latin typeface="Times New Roman"/>
                <a:cs typeface="Times New Roman"/>
              </a:rPr>
              <a:t>1	2022	</a:t>
            </a:r>
            <a:r>
              <a:rPr sz="2100" b="1" spc="7" baseline="1984">
                <a:latin typeface="Times New Roman"/>
                <a:cs typeface="Times New Roman"/>
              </a:rPr>
              <a:t>2023</a:t>
            </a:r>
            <a:endParaRPr sz="2100" baseline="1984">
              <a:latin typeface="Times New Roman"/>
              <a:cs typeface="Times New Roma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61544" y="2659379"/>
            <a:ext cx="4491355" cy="1169035"/>
          </a:xfrm>
          <a:prstGeom prst="rect">
            <a:avLst/>
          </a:prstGeom>
          <a:solidFill>
            <a:srgbClr val="DCE6F1">
              <a:alpha val="54116"/>
            </a:srgbClr>
          </a:solidFill>
        </p:spPr>
        <p:txBody>
          <a:bodyPr vert="horz" wrap="square" lIns="0" tIns="50800" rIns="0" bIns="0" rtlCol="0">
            <a:spAutoFit/>
          </a:bodyPr>
          <a:lstStyle/>
          <a:p>
            <a:pPr marL="91440" marR="51435" algn="just">
              <a:lnSpc>
                <a:spcPct val="100000"/>
              </a:lnSpc>
              <a:spcBef>
                <a:spcPts val="400"/>
              </a:spcBef>
            </a:pPr>
            <a:r>
              <a:rPr sz="1400" spc="225">
                <a:latin typeface="楷体"/>
                <a:cs typeface="楷体"/>
              </a:rPr>
              <a:t>随着</a:t>
            </a:r>
            <a:r>
              <a:rPr sz="1400" spc="210">
                <a:latin typeface="楷体"/>
                <a:cs typeface="楷体"/>
              </a:rPr>
              <a:t>技</a:t>
            </a:r>
            <a:r>
              <a:rPr sz="1400" spc="225">
                <a:latin typeface="楷体"/>
                <a:cs typeface="楷体"/>
              </a:rPr>
              <a:t>术</a:t>
            </a:r>
            <a:r>
              <a:rPr sz="1400" spc="210">
                <a:latin typeface="楷体"/>
                <a:cs typeface="楷体"/>
              </a:rPr>
              <a:t>收</a:t>
            </a:r>
            <a:r>
              <a:rPr sz="1400" spc="235">
                <a:latin typeface="楷体"/>
                <a:cs typeface="楷体"/>
              </a:rPr>
              <a:t>敛</a:t>
            </a:r>
            <a:r>
              <a:rPr sz="1400">
                <a:latin typeface="楷体"/>
                <a:cs typeface="楷体"/>
              </a:rPr>
              <a:t>，</a:t>
            </a:r>
            <a:r>
              <a:rPr sz="1400" spc="-490">
                <a:latin typeface="楷体"/>
                <a:cs typeface="楷体"/>
              </a:rPr>
              <a:t> </a:t>
            </a:r>
            <a:r>
              <a:rPr sz="1400" b="1" spc="220">
                <a:solidFill>
                  <a:srgbClr val="FF0000"/>
                </a:solidFill>
                <a:latin typeface="楷体"/>
                <a:cs typeface="楷体"/>
              </a:rPr>
              <a:t>提高</a:t>
            </a:r>
            <a:r>
              <a:rPr sz="1400" b="1" spc="204">
                <a:solidFill>
                  <a:srgbClr val="FF0000"/>
                </a:solidFill>
                <a:latin typeface="楷体"/>
                <a:cs typeface="楷体"/>
              </a:rPr>
              <a:t>模</a:t>
            </a:r>
            <a:r>
              <a:rPr sz="1400" b="1" spc="220">
                <a:solidFill>
                  <a:srgbClr val="FF0000"/>
                </a:solidFill>
                <a:latin typeface="楷体"/>
                <a:cs typeface="楷体"/>
              </a:rPr>
              <a:t>型</a:t>
            </a:r>
            <a:r>
              <a:rPr sz="1400" b="1" spc="204">
                <a:solidFill>
                  <a:srgbClr val="FF0000"/>
                </a:solidFill>
                <a:latin typeface="楷体"/>
                <a:cs typeface="楷体"/>
              </a:rPr>
              <a:t>参</a:t>
            </a:r>
            <a:r>
              <a:rPr sz="1400" b="1" spc="220">
                <a:solidFill>
                  <a:srgbClr val="FF0000"/>
                </a:solidFill>
                <a:latin typeface="楷体"/>
                <a:cs typeface="楷体"/>
              </a:rPr>
              <a:t>数</a:t>
            </a:r>
            <a:r>
              <a:rPr sz="1400" b="1" spc="204">
                <a:solidFill>
                  <a:srgbClr val="FF0000"/>
                </a:solidFill>
                <a:latin typeface="楷体"/>
                <a:cs typeface="楷体"/>
              </a:rPr>
              <a:t>正</a:t>
            </a:r>
            <a:r>
              <a:rPr sz="1400" b="1" spc="220">
                <a:solidFill>
                  <a:srgbClr val="FF0000"/>
                </a:solidFill>
                <a:latin typeface="楷体"/>
                <a:cs typeface="楷体"/>
              </a:rPr>
              <a:t>成</a:t>
            </a:r>
            <a:r>
              <a:rPr sz="1400" b="1" spc="204">
                <a:solidFill>
                  <a:srgbClr val="FF0000"/>
                </a:solidFill>
                <a:latin typeface="楷体"/>
                <a:cs typeface="楷体"/>
              </a:rPr>
              <a:t>为</a:t>
            </a:r>
            <a:r>
              <a:rPr sz="1400" b="1" spc="220">
                <a:solidFill>
                  <a:srgbClr val="FF0000"/>
                </a:solidFill>
                <a:latin typeface="楷体"/>
                <a:cs typeface="楷体"/>
              </a:rPr>
              <a:t>趋</a:t>
            </a:r>
            <a:r>
              <a:rPr sz="1400" b="1" spc="-5">
                <a:solidFill>
                  <a:srgbClr val="FF0000"/>
                </a:solidFill>
                <a:latin typeface="楷体"/>
                <a:cs typeface="楷体"/>
              </a:rPr>
              <a:t>势</a:t>
            </a:r>
            <a:r>
              <a:rPr sz="1400" b="1" spc="-470">
                <a:solidFill>
                  <a:srgbClr val="FF0000"/>
                </a:solidFill>
                <a:latin typeface="楷体"/>
                <a:cs typeface="楷体"/>
              </a:rPr>
              <a:t> </a:t>
            </a:r>
            <a:r>
              <a:rPr sz="1400">
                <a:solidFill>
                  <a:srgbClr val="FF0000"/>
                </a:solidFill>
                <a:latin typeface="楷体"/>
                <a:cs typeface="楷体"/>
              </a:rPr>
              <a:t>，</a:t>
            </a:r>
            <a:r>
              <a:rPr sz="1400" spc="-484">
                <a:solidFill>
                  <a:srgbClr val="FF0000"/>
                </a:solidFill>
                <a:latin typeface="楷体"/>
                <a:cs typeface="楷体"/>
              </a:rPr>
              <a:t> </a:t>
            </a:r>
            <a:r>
              <a:rPr sz="1400" spc="225">
                <a:latin typeface="楷体"/>
                <a:cs typeface="楷体"/>
              </a:rPr>
              <a:t>如</a:t>
            </a:r>
            <a:r>
              <a:rPr sz="1400">
                <a:latin typeface="楷体"/>
                <a:cs typeface="楷体"/>
              </a:rPr>
              <a:t>：  stability.ai</a:t>
            </a:r>
            <a:r>
              <a:rPr sz="1400" spc="70">
                <a:latin typeface="楷体"/>
                <a:cs typeface="楷体"/>
              </a:rPr>
              <a:t>最新模型</a:t>
            </a:r>
            <a:r>
              <a:rPr sz="1400" spc="-5">
                <a:latin typeface="楷体"/>
                <a:cs typeface="楷体"/>
              </a:rPr>
              <a:t>SDXL</a:t>
            </a:r>
            <a:r>
              <a:rPr sz="1400" spc="60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0.9</a:t>
            </a:r>
            <a:r>
              <a:rPr sz="1400" spc="65">
                <a:latin typeface="楷体"/>
                <a:cs typeface="楷体"/>
              </a:rPr>
              <a:t> </a:t>
            </a:r>
            <a:r>
              <a:rPr sz="1400" spc="75">
                <a:latin typeface="楷体"/>
                <a:cs typeface="楷体"/>
              </a:rPr>
              <a:t>参数量</a:t>
            </a:r>
            <a:r>
              <a:rPr sz="1400" spc="5">
                <a:latin typeface="楷体"/>
                <a:cs typeface="楷体"/>
              </a:rPr>
              <a:t>较</a:t>
            </a:r>
            <a:r>
              <a:rPr sz="1400" spc="125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Beta</a:t>
            </a:r>
            <a:r>
              <a:rPr sz="1400" spc="55">
                <a:latin typeface="楷体"/>
                <a:cs typeface="楷体"/>
              </a:rPr>
              <a:t> </a:t>
            </a:r>
            <a:r>
              <a:rPr sz="1400" spc="70">
                <a:latin typeface="楷体"/>
                <a:cs typeface="楷体"/>
              </a:rPr>
              <a:t>版本 </a:t>
            </a:r>
            <a:r>
              <a:rPr sz="1400" spc="10">
                <a:latin typeface="楷体"/>
                <a:cs typeface="楷体"/>
              </a:rPr>
              <a:t>显著增加，是目</a:t>
            </a:r>
            <a:r>
              <a:rPr sz="1400">
                <a:latin typeface="楷体"/>
                <a:cs typeface="楷体"/>
              </a:rPr>
              <a:t>前</a:t>
            </a:r>
            <a:r>
              <a:rPr sz="1400" spc="10">
                <a:latin typeface="楷体"/>
                <a:cs typeface="楷体"/>
              </a:rPr>
              <a:t>所有开源图像模</a:t>
            </a:r>
            <a:r>
              <a:rPr sz="1400">
                <a:latin typeface="楷体"/>
                <a:cs typeface="楷体"/>
              </a:rPr>
              <a:t>型</a:t>
            </a:r>
            <a:r>
              <a:rPr sz="1400" spc="10">
                <a:latin typeface="楷体"/>
                <a:cs typeface="楷体"/>
              </a:rPr>
              <a:t>中参数量最大</a:t>
            </a:r>
            <a:r>
              <a:rPr sz="1400">
                <a:latin typeface="楷体"/>
                <a:cs typeface="楷体"/>
              </a:rPr>
              <a:t>模型 </a:t>
            </a:r>
            <a:r>
              <a:rPr sz="1400" spc="45">
                <a:latin typeface="楷体"/>
                <a:cs typeface="楷体"/>
              </a:rPr>
              <a:t>之一</a:t>
            </a:r>
            <a:r>
              <a:rPr sz="1400" spc="35">
                <a:latin typeface="楷体"/>
                <a:cs typeface="楷体"/>
              </a:rPr>
              <a:t>，</a:t>
            </a:r>
            <a:r>
              <a:rPr sz="1400" spc="45">
                <a:latin typeface="楷体"/>
                <a:cs typeface="楷体"/>
              </a:rPr>
              <a:t>基</a:t>
            </a:r>
            <a:r>
              <a:rPr sz="1400" spc="35">
                <a:latin typeface="楷体"/>
                <a:cs typeface="楷体"/>
              </a:rPr>
              <a:t>础</a:t>
            </a:r>
            <a:r>
              <a:rPr sz="1400" spc="45">
                <a:latin typeface="楷体"/>
                <a:cs typeface="楷体"/>
              </a:rPr>
              <a:t>模</a:t>
            </a:r>
            <a:r>
              <a:rPr sz="1400" spc="50">
                <a:latin typeface="楷体"/>
                <a:cs typeface="楷体"/>
              </a:rPr>
              <a:t>型</a:t>
            </a:r>
            <a:r>
              <a:rPr sz="1400" spc="-5">
                <a:latin typeface="楷体"/>
                <a:cs typeface="楷体"/>
              </a:rPr>
              <a:t>35</a:t>
            </a:r>
            <a:r>
              <a:rPr sz="1400" spc="30">
                <a:latin typeface="楷体"/>
                <a:cs typeface="楷体"/>
              </a:rPr>
              <a:t> </a:t>
            </a:r>
            <a:r>
              <a:rPr sz="1400" spc="45">
                <a:latin typeface="楷体"/>
                <a:cs typeface="楷体"/>
              </a:rPr>
              <a:t>亿参数</a:t>
            </a:r>
            <a:r>
              <a:rPr sz="1400" spc="30">
                <a:latin typeface="楷体"/>
                <a:cs typeface="楷体"/>
              </a:rPr>
              <a:t>+</a:t>
            </a:r>
            <a:r>
              <a:rPr sz="1400" spc="45">
                <a:latin typeface="楷体"/>
                <a:cs typeface="楷体"/>
              </a:rPr>
              <a:t>模</a:t>
            </a:r>
            <a:r>
              <a:rPr sz="1400" spc="35">
                <a:latin typeface="楷体"/>
                <a:cs typeface="楷体"/>
              </a:rPr>
              <a:t>型</a:t>
            </a:r>
            <a:r>
              <a:rPr sz="1400" spc="45">
                <a:latin typeface="楷体"/>
                <a:cs typeface="楷体"/>
              </a:rPr>
              <a:t>集</a:t>
            </a:r>
            <a:r>
              <a:rPr sz="1400" spc="35">
                <a:latin typeface="楷体"/>
                <a:cs typeface="楷体"/>
              </a:rPr>
              <a:t>成</a:t>
            </a:r>
            <a:r>
              <a:rPr sz="1400" spc="45">
                <a:latin typeface="楷体"/>
                <a:cs typeface="楷体"/>
              </a:rPr>
              <a:t>管</a:t>
            </a:r>
            <a:r>
              <a:rPr sz="1400" spc="55">
                <a:latin typeface="楷体"/>
                <a:cs typeface="楷体"/>
              </a:rPr>
              <a:t>线</a:t>
            </a:r>
            <a:r>
              <a:rPr sz="1400" spc="-5">
                <a:latin typeface="楷体"/>
                <a:cs typeface="楷体"/>
              </a:rPr>
              <a:t>66</a:t>
            </a:r>
            <a:r>
              <a:rPr sz="1400" spc="30">
                <a:latin typeface="楷体"/>
                <a:cs typeface="楷体"/>
              </a:rPr>
              <a:t> </a:t>
            </a:r>
            <a:r>
              <a:rPr sz="1400" spc="45">
                <a:latin typeface="楷体"/>
                <a:cs typeface="楷体"/>
              </a:rPr>
              <a:t>亿参</a:t>
            </a:r>
            <a:r>
              <a:rPr sz="1400" spc="35">
                <a:latin typeface="楷体"/>
                <a:cs typeface="楷体"/>
              </a:rPr>
              <a:t>数</a:t>
            </a:r>
            <a:r>
              <a:rPr sz="1400">
                <a:latin typeface="楷体"/>
                <a:cs typeface="楷体"/>
              </a:rPr>
              <a:t>；  而</a:t>
            </a:r>
            <a:r>
              <a:rPr sz="1400" spc="-5">
                <a:latin typeface="楷体"/>
                <a:cs typeface="楷体"/>
              </a:rPr>
              <a:t>beta</a:t>
            </a:r>
            <a:r>
              <a:rPr sz="1400" spc="-15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版权只有</a:t>
            </a:r>
            <a:r>
              <a:rPr sz="1400" spc="-5">
                <a:latin typeface="楷体"/>
                <a:cs typeface="楷体"/>
              </a:rPr>
              <a:t>31</a:t>
            </a:r>
            <a:r>
              <a:rPr sz="1400" spc="-10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亿参数并</a:t>
            </a:r>
            <a:r>
              <a:rPr sz="1400" spc="-15">
                <a:latin typeface="楷体"/>
                <a:cs typeface="楷体"/>
              </a:rPr>
              <a:t>使</a:t>
            </a:r>
            <a:r>
              <a:rPr sz="1400">
                <a:latin typeface="楷体"/>
                <a:cs typeface="楷体"/>
              </a:rPr>
              <a:t>用单</a:t>
            </a:r>
            <a:r>
              <a:rPr sz="1400" spc="-15">
                <a:latin typeface="楷体"/>
                <a:cs typeface="楷体"/>
              </a:rPr>
              <a:t>一</a:t>
            </a:r>
            <a:r>
              <a:rPr sz="1400">
                <a:latin typeface="楷体"/>
                <a:cs typeface="楷体"/>
              </a:rPr>
              <a:t>模型。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11726671" y="6657238"/>
            <a:ext cx="16573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Times New Roman"/>
                <a:cs typeface="Times New Roman"/>
              </a:rPr>
              <a:t>12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68172" y="6603492"/>
            <a:ext cx="36576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650" spc="-142" baseline="-17676">
                <a:latin typeface="楷体"/>
                <a:cs typeface="楷体"/>
              </a:rPr>
              <a:t>资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56</a:t>
            </a:r>
            <a:r>
              <a:rPr sz="1650" spc="-1657" baseline="-17676">
                <a:latin typeface="楷体"/>
                <a:cs typeface="楷体"/>
              </a:rPr>
              <a:t>料</a:t>
            </a:r>
            <a:r>
              <a:rPr sz="100" spc="-10">
                <a:solidFill>
                  <a:srgbClr val="FFFFFF"/>
                </a:solidFill>
                <a:latin typeface="Book Antiqua"/>
                <a:cs typeface="Book Antiqua"/>
              </a:rPr>
              <a:t>523876/28022/20231218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 </a:t>
            </a:r>
            <a:r>
              <a:rPr sz="100" spc="-15">
                <a:solidFill>
                  <a:srgbClr val="FFFFFF"/>
                </a:solidFill>
                <a:latin typeface="Book Antiqua"/>
                <a:cs typeface="Book Antiqua"/>
              </a:rPr>
              <a:t>20:1</a:t>
            </a:r>
            <a:r>
              <a:rPr sz="1650" spc="-1620" baseline="-17676">
                <a:latin typeface="楷体"/>
                <a:cs typeface="楷体"/>
              </a:rPr>
              <a:t>来</a:t>
            </a:r>
            <a:r>
              <a:rPr sz="100" spc="-5">
                <a:solidFill>
                  <a:srgbClr val="FFFFFF"/>
                </a:solidFill>
                <a:latin typeface="Book Antiqua"/>
                <a:cs typeface="Book Antiqua"/>
              </a:rPr>
              <a:t>5</a:t>
            </a:r>
            <a:endParaRPr sz="100">
              <a:latin typeface="Book Antiqua"/>
              <a:cs typeface="Book Antiqu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1192" y="230885"/>
            <a:ext cx="79959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2.1.2</a:t>
            </a:r>
            <a:r>
              <a:rPr sz="2400" spc="-50"/>
              <a:t> </a:t>
            </a:r>
            <a:r>
              <a:rPr sz="2400"/>
              <a:t>2D图像生成：开源模型引领生态，闭源应用飞轮加速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178409" y="811064"/>
            <a:ext cx="11870055" cy="2727325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765"/>
              </a:spcBef>
            </a:pPr>
            <a:r>
              <a:rPr sz="1400" spc="695">
                <a:latin typeface="Wingdings"/>
                <a:cs typeface="Wingdings"/>
              </a:rPr>
              <a:t>◼</a:t>
            </a:r>
            <a:r>
              <a:rPr sz="1400" spc="1300">
                <a:latin typeface="Times New Roman"/>
                <a:cs typeface="Times New Roman"/>
              </a:rPr>
              <a:t> </a:t>
            </a:r>
            <a:r>
              <a:rPr sz="1400" b="1" spc="-5">
                <a:latin typeface="楷体"/>
                <a:cs typeface="楷体"/>
              </a:rPr>
              <a:t>海外文</a:t>
            </a:r>
            <a:r>
              <a:rPr sz="1400" b="1" spc="-20">
                <a:latin typeface="楷体"/>
                <a:cs typeface="楷体"/>
              </a:rPr>
              <a:t>生</a:t>
            </a:r>
            <a:r>
              <a:rPr sz="1400" b="1" spc="-5">
                <a:latin typeface="楷体"/>
                <a:cs typeface="楷体"/>
              </a:rPr>
              <a:t>图应</a:t>
            </a:r>
            <a:r>
              <a:rPr sz="1400" b="1" spc="-20">
                <a:latin typeface="楷体"/>
                <a:cs typeface="楷体"/>
              </a:rPr>
              <a:t>用已</a:t>
            </a:r>
            <a:r>
              <a:rPr sz="1400" b="1" spc="-5">
                <a:latin typeface="楷体"/>
                <a:cs typeface="楷体"/>
              </a:rPr>
              <a:t>初显生</a:t>
            </a:r>
            <a:r>
              <a:rPr sz="1400" b="1" spc="-15">
                <a:latin typeface="楷体"/>
                <a:cs typeface="楷体"/>
              </a:rPr>
              <a:t>态</a:t>
            </a:r>
            <a:r>
              <a:rPr sz="1400" b="1" spc="-5">
                <a:latin typeface="楷体"/>
                <a:cs typeface="楷体"/>
              </a:rPr>
              <a:t>，可</a:t>
            </a:r>
            <a:r>
              <a:rPr sz="1400" b="1" spc="-15">
                <a:latin typeface="楷体"/>
                <a:cs typeface="楷体"/>
              </a:rPr>
              <a:t>分为</a:t>
            </a:r>
            <a:r>
              <a:rPr sz="1400" b="1" spc="-5">
                <a:latin typeface="楷体"/>
                <a:cs typeface="楷体"/>
              </a:rPr>
              <a:t>开源模</a:t>
            </a:r>
            <a:r>
              <a:rPr sz="1400" b="1" spc="-15">
                <a:latin typeface="楷体"/>
                <a:cs typeface="楷体"/>
              </a:rPr>
              <a:t>型</a:t>
            </a:r>
            <a:r>
              <a:rPr sz="1400" b="1" spc="-5">
                <a:latin typeface="楷体"/>
                <a:cs typeface="楷体"/>
              </a:rPr>
              <a:t>和闭</a:t>
            </a:r>
            <a:r>
              <a:rPr sz="1400" b="1" spc="-15">
                <a:latin typeface="楷体"/>
                <a:cs typeface="楷体"/>
              </a:rPr>
              <a:t>源应</a:t>
            </a:r>
            <a:r>
              <a:rPr sz="1400" b="1" spc="-5">
                <a:latin typeface="楷体"/>
                <a:cs typeface="楷体"/>
              </a:rPr>
              <a:t>用两</a:t>
            </a:r>
            <a:r>
              <a:rPr sz="1400" b="1" spc="-30">
                <a:latin typeface="楷体"/>
                <a:cs typeface="楷体"/>
              </a:rPr>
              <a:t>类</a:t>
            </a:r>
            <a:r>
              <a:rPr sz="1400" b="1" spc="-5">
                <a:latin typeface="楷体"/>
                <a:cs typeface="楷体"/>
              </a:rPr>
              <a:t>。</a:t>
            </a:r>
            <a:endParaRPr sz="1400">
              <a:latin typeface="楷体"/>
              <a:cs typeface="楷体"/>
            </a:endParaRPr>
          </a:p>
          <a:p>
            <a:pPr marL="355600" marR="12700" indent="-342900" algn="just">
              <a:lnSpc>
                <a:spcPct val="120000"/>
              </a:lnSpc>
              <a:spcBef>
                <a:spcPts val="335"/>
              </a:spcBef>
              <a:buFont typeface="Arial"/>
              <a:buChar char="•"/>
              <a:tabLst>
                <a:tab pos="355600"/>
              </a:tabLst>
            </a:pPr>
            <a:r>
              <a:rPr sz="1400" b="1" spc="15">
                <a:latin typeface="楷体"/>
                <a:cs typeface="楷体"/>
              </a:rPr>
              <a:t>基</a:t>
            </a:r>
            <a:r>
              <a:rPr sz="1400" b="1" spc="5">
                <a:latin typeface="楷体"/>
                <a:cs typeface="楷体"/>
              </a:rPr>
              <a:t>于开源</a:t>
            </a:r>
            <a:r>
              <a:rPr sz="1400" b="1" spc="15">
                <a:latin typeface="楷体"/>
                <a:cs typeface="楷体"/>
              </a:rPr>
              <a:t>模</a:t>
            </a:r>
            <a:r>
              <a:rPr sz="1400" b="1" spc="25">
                <a:latin typeface="楷体"/>
                <a:cs typeface="楷体"/>
              </a:rPr>
              <a:t>型</a:t>
            </a:r>
            <a:r>
              <a:rPr sz="1400" b="1" spc="-15">
                <a:latin typeface="楷体"/>
                <a:cs typeface="楷体"/>
              </a:rPr>
              <a:t>stable</a:t>
            </a:r>
            <a:r>
              <a:rPr sz="1400" b="1" spc="55">
                <a:latin typeface="楷体"/>
                <a:cs typeface="楷体"/>
              </a:rPr>
              <a:t> </a:t>
            </a:r>
            <a:r>
              <a:rPr sz="1400" b="1" spc="-10">
                <a:latin typeface="楷体"/>
                <a:cs typeface="楷体"/>
              </a:rPr>
              <a:t>diffusion</a:t>
            </a:r>
            <a:r>
              <a:rPr sz="1400" b="1" spc="5">
                <a:latin typeface="楷体"/>
                <a:cs typeface="楷体"/>
              </a:rPr>
              <a:t>的</a:t>
            </a:r>
            <a:r>
              <a:rPr sz="1400" b="1" spc="15">
                <a:latin typeface="楷体"/>
                <a:cs typeface="楷体"/>
              </a:rPr>
              <a:t>开</a:t>
            </a:r>
            <a:r>
              <a:rPr sz="1400" b="1" spc="5">
                <a:latin typeface="楷体"/>
                <a:cs typeface="楷体"/>
              </a:rPr>
              <a:t>发</a:t>
            </a:r>
            <a:r>
              <a:rPr sz="1400" b="1" spc="15">
                <a:latin typeface="楷体"/>
                <a:cs typeface="楷体"/>
              </a:rPr>
              <a:t>者</a:t>
            </a:r>
            <a:r>
              <a:rPr sz="1400" b="1" spc="5">
                <a:latin typeface="楷体"/>
                <a:cs typeface="楷体"/>
              </a:rPr>
              <a:t>生态百</a:t>
            </a:r>
            <a:r>
              <a:rPr sz="1400" b="1" spc="15">
                <a:latin typeface="楷体"/>
                <a:cs typeface="楷体"/>
              </a:rPr>
              <a:t>花</a:t>
            </a:r>
            <a:r>
              <a:rPr sz="1400" b="1" spc="5">
                <a:latin typeface="楷体"/>
                <a:cs typeface="楷体"/>
              </a:rPr>
              <a:t>齐</a:t>
            </a:r>
            <a:r>
              <a:rPr sz="1400" b="1" spc="20">
                <a:latin typeface="楷体"/>
                <a:cs typeface="楷体"/>
              </a:rPr>
              <a:t>放</a:t>
            </a:r>
            <a:r>
              <a:rPr sz="1400" b="1" spc="30">
                <a:latin typeface="楷体"/>
                <a:cs typeface="楷体"/>
              </a:rPr>
              <a:t>。</a:t>
            </a:r>
            <a:r>
              <a:rPr sz="1400" spc="-5">
                <a:latin typeface="楷体"/>
                <a:cs typeface="楷体"/>
              </a:rPr>
              <a:t>Stability.ai</a:t>
            </a:r>
            <a:r>
              <a:rPr sz="1400" spc="25">
                <a:latin typeface="楷体"/>
                <a:cs typeface="楷体"/>
              </a:rPr>
              <a:t>的</a:t>
            </a:r>
            <a:r>
              <a:rPr sz="1400" spc="10">
                <a:latin typeface="楷体"/>
                <a:cs typeface="楷体"/>
              </a:rPr>
              <a:t>开源</a:t>
            </a:r>
            <a:r>
              <a:rPr sz="1400" spc="20">
                <a:latin typeface="楷体"/>
                <a:cs typeface="楷体"/>
              </a:rPr>
              <a:t>模</a:t>
            </a:r>
            <a:r>
              <a:rPr sz="1400" spc="30">
                <a:latin typeface="楷体"/>
                <a:cs typeface="楷体"/>
              </a:rPr>
              <a:t>型</a:t>
            </a:r>
            <a:r>
              <a:rPr sz="1400" spc="-5">
                <a:latin typeface="楷体"/>
                <a:cs typeface="楷体"/>
              </a:rPr>
              <a:t>Stable</a:t>
            </a:r>
            <a:r>
              <a:rPr sz="1400" spc="55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Diffusion</a:t>
            </a:r>
            <a:r>
              <a:rPr sz="1400" spc="10">
                <a:latin typeface="楷体"/>
                <a:cs typeface="楷体"/>
              </a:rPr>
              <a:t>加</a:t>
            </a:r>
            <a:r>
              <a:rPr sz="1400" spc="25">
                <a:latin typeface="楷体"/>
                <a:cs typeface="楷体"/>
              </a:rPr>
              <a:t>上</a:t>
            </a:r>
            <a:r>
              <a:rPr sz="1400" spc="-5">
                <a:latin typeface="楷体"/>
                <a:cs typeface="楷体"/>
              </a:rPr>
              <a:t>LoRA</a:t>
            </a:r>
            <a:r>
              <a:rPr sz="1400" spc="20">
                <a:latin typeface="楷体"/>
                <a:cs typeface="楷体"/>
              </a:rPr>
              <a:t>等</a:t>
            </a:r>
            <a:r>
              <a:rPr sz="1400" spc="10">
                <a:latin typeface="楷体"/>
                <a:cs typeface="楷体"/>
              </a:rPr>
              <a:t>插件</a:t>
            </a:r>
            <a:r>
              <a:rPr sz="1400" spc="20">
                <a:latin typeface="楷体"/>
                <a:cs typeface="楷体"/>
              </a:rPr>
              <a:t>即</a:t>
            </a:r>
            <a:r>
              <a:rPr sz="1400" spc="10">
                <a:latin typeface="楷体"/>
                <a:cs typeface="楷体"/>
              </a:rPr>
              <a:t>可实现</a:t>
            </a:r>
            <a:r>
              <a:rPr sz="1400" spc="20">
                <a:latin typeface="楷体"/>
                <a:cs typeface="楷体"/>
              </a:rPr>
              <a:t>用</a:t>
            </a:r>
            <a:r>
              <a:rPr sz="1400" spc="10">
                <a:latin typeface="楷体"/>
                <a:cs typeface="楷体"/>
              </a:rPr>
              <a:t>少量图片</a:t>
            </a:r>
            <a:r>
              <a:rPr sz="1400" spc="20">
                <a:latin typeface="楷体"/>
                <a:cs typeface="楷体"/>
              </a:rPr>
              <a:t>训</a:t>
            </a:r>
            <a:r>
              <a:rPr sz="1400" spc="10">
                <a:latin typeface="楷体"/>
                <a:cs typeface="楷体"/>
              </a:rPr>
              <a:t>练</a:t>
            </a:r>
            <a:r>
              <a:rPr sz="1400" spc="20">
                <a:latin typeface="楷体"/>
                <a:cs typeface="楷体"/>
              </a:rPr>
              <a:t>文</a:t>
            </a:r>
            <a:r>
              <a:rPr sz="1400" spc="5">
                <a:latin typeface="楷体"/>
                <a:cs typeface="楷体"/>
              </a:rPr>
              <a:t>生 </a:t>
            </a:r>
            <a:r>
              <a:rPr sz="1400">
                <a:latin typeface="楷体"/>
                <a:cs typeface="楷体"/>
              </a:rPr>
              <a:t>图模型。根据智源社区，</a:t>
            </a:r>
            <a:r>
              <a:rPr sz="1400" spc="25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Stable</a:t>
            </a:r>
            <a:r>
              <a:rPr sz="1400" spc="20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Diffusion</a:t>
            </a:r>
            <a:r>
              <a:rPr sz="1400">
                <a:latin typeface="楷体"/>
                <a:cs typeface="楷体"/>
              </a:rPr>
              <a:t>已有超过</a:t>
            </a:r>
            <a:r>
              <a:rPr sz="1400" spc="25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20</a:t>
            </a:r>
            <a:r>
              <a:rPr sz="1400" spc="10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万开发者下载和获得授权，各渠道</a:t>
            </a:r>
            <a:r>
              <a:rPr sz="1400" spc="-15">
                <a:latin typeface="楷体"/>
                <a:cs typeface="楷体"/>
              </a:rPr>
              <a:t>累</a:t>
            </a:r>
            <a:r>
              <a:rPr sz="1400">
                <a:latin typeface="楷体"/>
                <a:cs typeface="楷体"/>
              </a:rPr>
              <a:t>计日活用户超过</a:t>
            </a:r>
            <a:r>
              <a:rPr sz="1400" spc="15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1000</a:t>
            </a:r>
            <a:r>
              <a:rPr sz="1400" spc="10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万。团队开发的付费在线平台 </a:t>
            </a:r>
            <a:r>
              <a:rPr sz="1400" spc="-5">
                <a:latin typeface="楷体"/>
                <a:cs typeface="楷体"/>
              </a:rPr>
              <a:t>DreamStudio</a:t>
            </a:r>
            <a:r>
              <a:rPr sz="1400">
                <a:latin typeface="楷体"/>
                <a:cs typeface="楷体"/>
              </a:rPr>
              <a:t>获得</a:t>
            </a:r>
            <a:r>
              <a:rPr sz="1400" spc="-15">
                <a:latin typeface="楷体"/>
                <a:cs typeface="楷体"/>
              </a:rPr>
              <a:t>超</a:t>
            </a:r>
            <a:r>
              <a:rPr sz="1400">
                <a:latin typeface="楷体"/>
                <a:cs typeface="楷体"/>
              </a:rPr>
              <a:t>过</a:t>
            </a:r>
            <a:r>
              <a:rPr sz="1400" spc="15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150</a:t>
            </a:r>
            <a:r>
              <a:rPr sz="1400" spc="10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万用户，</a:t>
            </a:r>
            <a:r>
              <a:rPr sz="1400" spc="-15">
                <a:latin typeface="楷体"/>
                <a:cs typeface="楷体"/>
              </a:rPr>
              <a:t>生</a:t>
            </a:r>
            <a:r>
              <a:rPr sz="1400">
                <a:latin typeface="楷体"/>
                <a:cs typeface="楷体"/>
              </a:rPr>
              <a:t>成超过</a:t>
            </a:r>
            <a:r>
              <a:rPr sz="1400" spc="20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1.7</a:t>
            </a:r>
            <a:r>
              <a:rPr sz="1400" spc="20">
                <a:latin typeface="楷体"/>
                <a:cs typeface="楷体"/>
              </a:rPr>
              <a:t> </a:t>
            </a:r>
            <a:r>
              <a:rPr sz="1400">
                <a:latin typeface="楷体"/>
                <a:cs typeface="楷体"/>
              </a:rPr>
              <a:t>亿图</a:t>
            </a:r>
            <a:r>
              <a:rPr sz="1400" spc="-15">
                <a:latin typeface="楷体"/>
                <a:cs typeface="楷体"/>
              </a:rPr>
              <a:t>片</a:t>
            </a:r>
            <a:r>
              <a:rPr sz="1400">
                <a:latin typeface="楷体"/>
                <a:cs typeface="楷体"/>
              </a:rPr>
              <a:t>。很多</a:t>
            </a:r>
            <a:r>
              <a:rPr sz="1400" spc="-15">
                <a:latin typeface="楷体"/>
                <a:cs typeface="楷体"/>
              </a:rPr>
              <a:t>垂</a:t>
            </a:r>
            <a:r>
              <a:rPr sz="1400">
                <a:latin typeface="楷体"/>
                <a:cs typeface="楷体"/>
              </a:rPr>
              <a:t>类文</a:t>
            </a:r>
            <a:r>
              <a:rPr sz="1400" spc="-15">
                <a:latin typeface="楷体"/>
                <a:cs typeface="楷体"/>
              </a:rPr>
              <a:t>生图</a:t>
            </a:r>
            <a:r>
              <a:rPr sz="1400">
                <a:latin typeface="楷体"/>
                <a:cs typeface="楷体"/>
              </a:rPr>
              <a:t>应用，</a:t>
            </a:r>
            <a:r>
              <a:rPr sz="1400" spc="-15">
                <a:latin typeface="楷体"/>
                <a:cs typeface="楷体"/>
              </a:rPr>
              <a:t>如</a:t>
            </a:r>
            <a:r>
              <a:rPr sz="1400">
                <a:solidFill>
                  <a:srgbClr val="3D3D3D"/>
                </a:solidFill>
                <a:latin typeface="楷体"/>
                <a:cs typeface="楷体"/>
              </a:rPr>
              <a:t>专注</a:t>
            </a:r>
            <a:r>
              <a:rPr sz="1400" spc="-15">
                <a:solidFill>
                  <a:srgbClr val="3D3D3D"/>
                </a:solidFill>
                <a:latin typeface="楷体"/>
                <a:cs typeface="楷体"/>
              </a:rPr>
              <a:t>二次</a:t>
            </a:r>
            <a:r>
              <a:rPr sz="1400">
                <a:solidFill>
                  <a:srgbClr val="3D3D3D"/>
                </a:solidFill>
                <a:latin typeface="楷体"/>
                <a:cs typeface="楷体"/>
              </a:rPr>
              <a:t>元形象</a:t>
            </a:r>
            <a:r>
              <a:rPr sz="1400" spc="-15">
                <a:solidFill>
                  <a:srgbClr val="3D3D3D"/>
                </a:solidFill>
                <a:latin typeface="楷体"/>
                <a:cs typeface="楷体"/>
              </a:rPr>
              <a:t>生</a:t>
            </a:r>
            <a:r>
              <a:rPr sz="1400">
                <a:solidFill>
                  <a:srgbClr val="3D3D3D"/>
                </a:solidFill>
                <a:latin typeface="楷体"/>
                <a:cs typeface="楷体"/>
              </a:rPr>
              <a:t>成的</a:t>
            </a:r>
            <a:r>
              <a:rPr sz="1400" spc="-130">
                <a:solidFill>
                  <a:srgbClr val="3D3D3D"/>
                </a:solidFill>
                <a:latin typeface="楷体"/>
                <a:cs typeface="楷体"/>
              </a:rPr>
              <a:t> </a:t>
            </a:r>
            <a:r>
              <a:rPr sz="1400" spc="-5">
                <a:solidFill>
                  <a:srgbClr val="3D3D3D"/>
                </a:solidFill>
                <a:latin typeface="Calibri"/>
                <a:cs typeface="Calibri"/>
              </a:rPr>
              <a:t>NovelAI</a:t>
            </a:r>
            <a:r>
              <a:rPr sz="1400">
                <a:solidFill>
                  <a:srgbClr val="3D3D3D"/>
                </a:solidFill>
                <a:latin typeface="楷体"/>
                <a:cs typeface="楷体"/>
              </a:rPr>
              <a:t>、专注</a:t>
            </a:r>
            <a:r>
              <a:rPr sz="1400" spc="-15">
                <a:solidFill>
                  <a:srgbClr val="3D3D3D"/>
                </a:solidFill>
                <a:latin typeface="楷体"/>
                <a:cs typeface="楷体"/>
              </a:rPr>
              <a:t>头</a:t>
            </a:r>
            <a:r>
              <a:rPr sz="1400">
                <a:solidFill>
                  <a:srgbClr val="3D3D3D"/>
                </a:solidFill>
                <a:latin typeface="楷体"/>
                <a:cs typeface="楷体"/>
              </a:rPr>
              <a:t>像生</a:t>
            </a:r>
            <a:r>
              <a:rPr sz="1400" spc="-15">
                <a:solidFill>
                  <a:srgbClr val="3D3D3D"/>
                </a:solidFill>
                <a:latin typeface="楷体"/>
                <a:cs typeface="楷体"/>
              </a:rPr>
              <a:t>成</a:t>
            </a:r>
            <a:r>
              <a:rPr sz="1400">
                <a:solidFill>
                  <a:srgbClr val="3D3D3D"/>
                </a:solidFill>
                <a:latin typeface="楷体"/>
                <a:cs typeface="楷体"/>
              </a:rPr>
              <a:t>的</a:t>
            </a:r>
            <a:r>
              <a:rPr sz="1400" spc="-114">
                <a:solidFill>
                  <a:srgbClr val="3D3D3D"/>
                </a:solidFill>
                <a:latin typeface="楷体"/>
                <a:cs typeface="楷体"/>
              </a:rPr>
              <a:t> </a:t>
            </a:r>
            <a:r>
              <a:rPr sz="1400" spc="-5">
                <a:solidFill>
                  <a:srgbClr val="3D3D3D"/>
                </a:solidFill>
                <a:latin typeface="Calibri"/>
                <a:cs typeface="Calibri"/>
              </a:rPr>
              <a:t>Lensa</a:t>
            </a:r>
            <a:r>
              <a:rPr sz="1400" spc="10">
                <a:solidFill>
                  <a:srgbClr val="3D3D3D"/>
                </a:solidFill>
                <a:latin typeface="楷体"/>
                <a:cs typeface="楷体"/>
              </a:rPr>
              <a:t>、</a:t>
            </a:r>
            <a:r>
              <a:rPr sz="1400" spc="-10">
                <a:solidFill>
                  <a:srgbClr val="3D3D3D"/>
                </a:solidFill>
                <a:latin typeface="Calibri"/>
                <a:cs typeface="Calibri"/>
              </a:rPr>
              <a:t>AI</a:t>
            </a:r>
            <a:r>
              <a:rPr sz="1400">
                <a:solidFill>
                  <a:srgbClr val="3D3D3D"/>
                </a:solidFill>
                <a:latin typeface="楷体"/>
                <a:cs typeface="楷体"/>
              </a:rPr>
              <a:t>写 真的妙</a:t>
            </a:r>
            <a:r>
              <a:rPr sz="1400" spc="-15">
                <a:solidFill>
                  <a:srgbClr val="3D3D3D"/>
                </a:solidFill>
                <a:latin typeface="楷体"/>
                <a:cs typeface="楷体"/>
              </a:rPr>
              <a:t>鸭</a:t>
            </a:r>
            <a:r>
              <a:rPr sz="1400">
                <a:solidFill>
                  <a:srgbClr val="3D3D3D"/>
                </a:solidFill>
                <a:latin typeface="楷体"/>
                <a:cs typeface="楷体"/>
              </a:rPr>
              <a:t>都是在</a:t>
            </a:r>
            <a:r>
              <a:rPr sz="1400" spc="-5">
                <a:latin typeface="楷体"/>
                <a:cs typeface="楷体"/>
              </a:rPr>
              <a:t>Stable Diffusion</a:t>
            </a:r>
            <a:r>
              <a:rPr sz="1400" spc="5">
                <a:latin typeface="楷体"/>
                <a:cs typeface="楷体"/>
              </a:rPr>
              <a:t> </a:t>
            </a:r>
            <a:r>
              <a:rPr sz="1400" spc="-15">
                <a:latin typeface="楷体"/>
                <a:cs typeface="楷体"/>
              </a:rPr>
              <a:t>微</a:t>
            </a:r>
            <a:r>
              <a:rPr sz="1400">
                <a:latin typeface="楷体"/>
                <a:cs typeface="楷体"/>
              </a:rPr>
              <a:t>调得到</a:t>
            </a:r>
            <a:r>
              <a:rPr sz="1400">
                <a:solidFill>
                  <a:srgbClr val="3D3D3D"/>
                </a:solidFill>
                <a:latin typeface="楷体"/>
                <a:cs typeface="楷体"/>
              </a:rPr>
              <a:t>。</a:t>
            </a:r>
            <a:endParaRPr sz="1400">
              <a:latin typeface="楷体"/>
              <a:cs typeface="楷体"/>
            </a:endParaRPr>
          </a:p>
          <a:p>
            <a:pPr marL="355600" marR="5080" indent="-342900" algn="just">
              <a:lnSpc>
                <a:spcPct val="120000"/>
              </a:lnSpc>
              <a:spcBef>
                <a:spcPts val="340"/>
              </a:spcBef>
              <a:buFont typeface="Arial"/>
              <a:buChar char="•"/>
              <a:tabLst>
                <a:tab pos="355600"/>
              </a:tabLst>
            </a:pPr>
            <a:r>
              <a:rPr sz="1400" b="1" spc="5">
                <a:latin typeface="楷体"/>
                <a:cs typeface="楷体"/>
              </a:rPr>
              <a:t>闭源应</a:t>
            </a:r>
            <a:r>
              <a:rPr sz="1400" b="1" spc="15">
                <a:latin typeface="楷体"/>
                <a:cs typeface="楷体"/>
              </a:rPr>
              <a:t>用</a:t>
            </a:r>
            <a:r>
              <a:rPr sz="1400" b="1" spc="5">
                <a:latin typeface="楷体"/>
                <a:cs typeface="楷体"/>
              </a:rPr>
              <a:t>兼顾使用门槛及</a:t>
            </a:r>
            <a:r>
              <a:rPr sz="1400" b="1" spc="15">
                <a:latin typeface="楷体"/>
                <a:cs typeface="楷体"/>
              </a:rPr>
              <a:t>生</a:t>
            </a:r>
            <a:r>
              <a:rPr sz="1400" b="1" spc="5">
                <a:latin typeface="楷体"/>
                <a:cs typeface="楷体"/>
              </a:rPr>
              <a:t>成效</a:t>
            </a:r>
            <a:r>
              <a:rPr sz="1400" b="1" spc="20">
                <a:latin typeface="楷体"/>
                <a:cs typeface="楷体"/>
              </a:rPr>
              <a:t>果</a:t>
            </a:r>
            <a:r>
              <a:rPr sz="1400" b="1" spc="5">
                <a:latin typeface="楷体"/>
                <a:cs typeface="楷体"/>
              </a:rPr>
              <a:t>，数据飞轮效</a:t>
            </a:r>
            <a:r>
              <a:rPr sz="1400" b="1" spc="15">
                <a:latin typeface="楷体"/>
                <a:cs typeface="楷体"/>
              </a:rPr>
              <a:t>应</a:t>
            </a:r>
            <a:r>
              <a:rPr sz="1400" b="1" spc="5">
                <a:latin typeface="楷体"/>
                <a:cs typeface="楷体"/>
              </a:rPr>
              <a:t>开始体</a:t>
            </a:r>
            <a:r>
              <a:rPr sz="1400" b="1" spc="25">
                <a:latin typeface="楷体"/>
                <a:cs typeface="楷体"/>
              </a:rPr>
              <a:t>现</a:t>
            </a:r>
            <a:r>
              <a:rPr sz="1400" spc="10">
                <a:latin typeface="楷体"/>
                <a:cs typeface="楷体"/>
              </a:rPr>
              <a:t>。</a:t>
            </a:r>
            <a:r>
              <a:rPr sz="1400" spc="-5">
                <a:latin typeface="楷体"/>
                <a:cs typeface="楷体"/>
              </a:rPr>
              <a:t>Midjourney</a:t>
            </a:r>
            <a:r>
              <a:rPr sz="1400" spc="10">
                <a:latin typeface="楷体"/>
                <a:cs typeface="楷体"/>
              </a:rPr>
              <a:t>、</a:t>
            </a:r>
            <a:r>
              <a:rPr sz="1400" spc="-5">
                <a:latin typeface="楷体"/>
                <a:cs typeface="楷体"/>
              </a:rPr>
              <a:t>Dalle</a:t>
            </a:r>
            <a:r>
              <a:rPr sz="1400" spc="20">
                <a:latin typeface="楷体"/>
                <a:cs typeface="楷体"/>
              </a:rPr>
              <a:t>、</a:t>
            </a:r>
            <a:r>
              <a:rPr sz="1400" spc="-5">
                <a:latin typeface="楷体"/>
                <a:cs typeface="楷体"/>
              </a:rPr>
              <a:t>adobe</a:t>
            </a:r>
            <a:r>
              <a:rPr sz="1400" spc="105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Firefly</a:t>
            </a:r>
            <a:r>
              <a:rPr sz="1400" spc="10">
                <a:latin typeface="楷体"/>
                <a:cs typeface="楷体"/>
              </a:rPr>
              <a:t>等应用只</a:t>
            </a:r>
            <a:r>
              <a:rPr sz="1400" spc="20">
                <a:latin typeface="楷体"/>
                <a:cs typeface="楷体"/>
              </a:rPr>
              <a:t>需</a:t>
            </a:r>
            <a:r>
              <a:rPr sz="1400" spc="10">
                <a:latin typeface="楷体"/>
                <a:cs typeface="楷体"/>
              </a:rPr>
              <a:t>输</a:t>
            </a:r>
            <a:r>
              <a:rPr sz="1400" spc="15">
                <a:latin typeface="楷体"/>
                <a:cs typeface="楷体"/>
              </a:rPr>
              <a:t>入</a:t>
            </a:r>
            <a:r>
              <a:rPr sz="1400">
                <a:latin typeface="楷体"/>
                <a:cs typeface="楷体"/>
              </a:rPr>
              <a:t>prompt</a:t>
            </a:r>
            <a:r>
              <a:rPr sz="1400" spc="10">
                <a:latin typeface="楷体"/>
                <a:cs typeface="楷体"/>
              </a:rPr>
              <a:t>即可输出精美图画，无需 微调，做到使用门槛和生成效果的平衡。其中</a:t>
            </a:r>
            <a:r>
              <a:rPr sz="1400" spc="-5">
                <a:latin typeface="楷体"/>
                <a:cs typeface="楷体"/>
              </a:rPr>
              <a:t>Midjourney</a:t>
            </a:r>
            <a:r>
              <a:rPr sz="1400" spc="10">
                <a:latin typeface="楷体"/>
                <a:cs typeface="楷体"/>
              </a:rPr>
              <a:t>是先于</a:t>
            </a:r>
            <a:r>
              <a:rPr sz="1400">
                <a:latin typeface="楷体"/>
                <a:cs typeface="楷体"/>
              </a:rPr>
              <a:t>Stable</a:t>
            </a:r>
            <a:r>
              <a:rPr sz="1400" spc="114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Diffusion</a:t>
            </a:r>
            <a:r>
              <a:rPr sz="1400" spc="10">
                <a:latin typeface="楷体"/>
                <a:cs typeface="楷体"/>
              </a:rPr>
              <a:t>推出</a:t>
            </a:r>
            <a:r>
              <a:rPr sz="1400" spc="20">
                <a:latin typeface="楷体"/>
                <a:cs typeface="楷体"/>
              </a:rPr>
              <a:t>的</a:t>
            </a:r>
            <a:r>
              <a:rPr sz="1400" spc="10">
                <a:latin typeface="楷体"/>
                <a:cs typeface="楷体"/>
              </a:rPr>
              <a:t>基于扩散模型的应</a:t>
            </a:r>
            <a:r>
              <a:rPr sz="1400" spc="20">
                <a:latin typeface="楷体"/>
                <a:cs typeface="楷体"/>
              </a:rPr>
              <a:t>用</a:t>
            </a:r>
            <a:r>
              <a:rPr sz="1400" spc="10">
                <a:latin typeface="楷体"/>
                <a:cs typeface="楷体"/>
              </a:rPr>
              <a:t>，有一定先发优势，通过不断收集用 </a:t>
            </a:r>
            <a:r>
              <a:rPr sz="1400" spc="70">
                <a:latin typeface="楷体"/>
                <a:cs typeface="楷体"/>
              </a:rPr>
              <a:t>户反馈</a:t>
            </a:r>
            <a:r>
              <a:rPr sz="1400" spc="55">
                <a:latin typeface="楷体"/>
                <a:cs typeface="楷体"/>
              </a:rPr>
              <a:t>数</a:t>
            </a:r>
            <a:r>
              <a:rPr sz="1400" spc="75">
                <a:latin typeface="楷体"/>
                <a:cs typeface="楷体"/>
              </a:rPr>
              <a:t>据</a:t>
            </a:r>
            <a:r>
              <a:rPr sz="1400" spc="70">
                <a:latin typeface="楷体"/>
                <a:cs typeface="楷体"/>
              </a:rPr>
              <a:t>（</a:t>
            </a:r>
            <a:r>
              <a:rPr sz="1400" spc="55">
                <a:latin typeface="楷体"/>
                <a:cs typeface="楷体"/>
              </a:rPr>
              <a:t>每次</a:t>
            </a:r>
            <a:r>
              <a:rPr sz="1400" spc="70">
                <a:latin typeface="楷体"/>
                <a:cs typeface="楷体"/>
              </a:rPr>
              <a:t>生</a:t>
            </a:r>
            <a:r>
              <a:rPr sz="1400" spc="75">
                <a:latin typeface="楷体"/>
                <a:cs typeface="楷体"/>
              </a:rPr>
              <a:t>成</a:t>
            </a:r>
            <a:r>
              <a:rPr sz="1400" spc="65">
                <a:latin typeface="楷体"/>
                <a:cs typeface="楷体"/>
              </a:rPr>
              <a:t>4</a:t>
            </a:r>
            <a:r>
              <a:rPr sz="1400" spc="70">
                <a:latin typeface="楷体"/>
                <a:cs typeface="楷体"/>
              </a:rPr>
              <a:t>张图</a:t>
            </a:r>
            <a:r>
              <a:rPr sz="1400" spc="60">
                <a:latin typeface="楷体"/>
                <a:cs typeface="楷体"/>
              </a:rPr>
              <a:t>片</a:t>
            </a:r>
            <a:r>
              <a:rPr sz="1400" spc="70">
                <a:latin typeface="楷体"/>
                <a:cs typeface="楷体"/>
              </a:rPr>
              <a:t>，</a:t>
            </a:r>
            <a:r>
              <a:rPr sz="1400" spc="55">
                <a:latin typeface="楷体"/>
                <a:cs typeface="楷体"/>
              </a:rPr>
              <a:t>用</a:t>
            </a:r>
            <a:r>
              <a:rPr sz="1400" spc="70">
                <a:latin typeface="楷体"/>
                <a:cs typeface="楷体"/>
              </a:rPr>
              <a:t>户可以</a:t>
            </a:r>
            <a:r>
              <a:rPr sz="1400" spc="55">
                <a:latin typeface="楷体"/>
                <a:cs typeface="楷体"/>
              </a:rPr>
              <a:t>让</a:t>
            </a:r>
            <a:r>
              <a:rPr sz="1400" spc="70">
                <a:latin typeface="楷体"/>
                <a:cs typeface="楷体"/>
              </a:rPr>
              <a:t>模型</a:t>
            </a:r>
            <a:r>
              <a:rPr sz="1400" spc="55">
                <a:latin typeface="楷体"/>
                <a:cs typeface="楷体"/>
              </a:rPr>
              <a:t>再次</a:t>
            </a:r>
            <a:r>
              <a:rPr sz="1400" spc="70">
                <a:latin typeface="楷体"/>
                <a:cs typeface="楷体"/>
              </a:rPr>
              <a:t>修改任</a:t>
            </a:r>
            <a:r>
              <a:rPr sz="1400" spc="55">
                <a:latin typeface="楷体"/>
                <a:cs typeface="楷体"/>
              </a:rPr>
              <a:t>意</a:t>
            </a:r>
            <a:r>
              <a:rPr sz="1400" spc="70">
                <a:latin typeface="楷体"/>
                <a:cs typeface="楷体"/>
              </a:rPr>
              <a:t>图</a:t>
            </a:r>
            <a:r>
              <a:rPr sz="1400" spc="80">
                <a:latin typeface="楷体"/>
                <a:cs typeface="楷体"/>
              </a:rPr>
              <a:t>片</a:t>
            </a:r>
            <a:r>
              <a:rPr sz="1400" spc="65">
                <a:latin typeface="楷体"/>
                <a:cs typeface="楷体"/>
              </a:rPr>
              <a:t>），</a:t>
            </a:r>
            <a:r>
              <a:rPr sz="1400" spc="70">
                <a:latin typeface="楷体"/>
                <a:cs typeface="楷体"/>
              </a:rPr>
              <a:t>反向</a:t>
            </a:r>
            <a:r>
              <a:rPr sz="1400" spc="55">
                <a:latin typeface="楷体"/>
                <a:cs typeface="楷体"/>
              </a:rPr>
              <a:t>推</a:t>
            </a:r>
            <a:r>
              <a:rPr sz="1400" spc="70">
                <a:latin typeface="楷体"/>
                <a:cs typeface="楷体"/>
              </a:rPr>
              <a:t>动技</a:t>
            </a:r>
            <a:r>
              <a:rPr sz="1400" spc="55">
                <a:latin typeface="楷体"/>
                <a:cs typeface="楷体"/>
              </a:rPr>
              <a:t>术</a:t>
            </a:r>
            <a:r>
              <a:rPr sz="1400" spc="70">
                <a:latin typeface="楷体"/>
                <a:cs typeface="楷体"/>
              </a:rPr>
              <a:t>迭代，提</a:t>
            </a:r>
            <a:r>
              <a:rPr sz="1400" spc="55">
                <a:latin typeface="楷体"/>
                <a:cs typeface="楷体"/>
              </a:rPr>
              <a:t>供</a:t>
            </a:r>
            <a:r>
              <a:rPr sz="1400" spc="70">
                <a:latin typeface="楷体"/>
                <a:cs typeface="楷体"/>
              </a:rPr>
              <a:t>更好</a:t>
            </a:r>
            <a:r>
              <a:rPr sz="1400" spc="55">
                <a:latin typeface="楷体"/>
                <a:cs typeface="楷体"/>
              </a:rPr>
              <a:t>的</a:t>
            </a:r>
            <a:r>
              <a:rPr sz="1400" spc="70">
                <a:latin typeface="楷体"/>
                <a:cs typeface="楷体"/>
              </a:rPr>
              <a:t>产</a:t>
            </a:r>
            <a:r>
              <a:rPr sz="1400" spc="55">
                <a:latin typeface="楷体"/>
                <a:cs typeface="楷体"/>
              </a:rPr>
              <a:t>品</a:t>
            </a:r>
            <a:r>
              <a:rPr sz="1400" spc="70">
                <a:latin typeface="楷体"/>
                <a:cs typeface="楷体"/>
              </a:rPr>
              <a:t>体</a:t>
            </a:r>
            <a:r>
              <a:rPr sz="1400" spc="85">
                <a:latin typeface="楷体"/>
                <a:cs typeface="楷体"/>
              </a:rPr>
              <a:t>验</a:t>
            </a:r>
            <a:r>
              <a:rPr sz="1400" spc="60">
                <a:latin typeface="楷体"/>
                <a:cs typeface="楷体"/>
              </a:rPr>
              <a:t>，</a:t>
            </a:r>
            <a:r>
              <a:rPr sz="1400" spc="70">
                <a:latin typeface="楷体"/>
                <a:cs typeface="楷体"/>
              </a:rPr>
              <a:t>实现</a:t>
            </a:r>
            <a:r>
              <a:rPr sz="1400" spc="55">
                <a:latin typeface="楷体"/>
                <a:cs typeface="楷体"/>
              </a:rPr>
              <a:t>数</a:t>
            </a:r>
            <a:r>
              <a:rPr sz="1400" spc="70">
                <a:latin typeface="楷体"/>
                <a:cs typeface="楷体"/>
              </a:rPr>
              <a:t>据</a:t>
            </a:r>
            <a:r>
              <a:rPr sz="1400" spc="55">
                <a:latin typeface="楷体"/>
                <a:cs typeface="楷体"/>
              </a:rPr>
              <a:t>飞</a:t>
            </a:r>
            <a:r>
              <a:rPr sz="1400" spc="70">
                <a:latin typeface="楷体"/>
                <a:cs typeface="楷体"/>
              </a:rPr>
              <a:t>轮效应。截至 </a:t>
            </a:r>
            <a:r>
              <a:rPr sz="1400" spc="-5">
                <a:latin typeface="楷体"/>
                <a:cs typeface="楷体"/>
              </a:rPr>
              <a:t>23/12/13，</a:t>
            </a:r>
            <a:r>
              <a:rPr sz="1400">
                <a:latin typeface="楷体"/>
                <a:cs typeface="楷体"/>
              </a:rPr>
              <a:t>服</a:t>
            </a:r>
            <a:r>
              <a:rPr sz="1400" spc="-15">
                <a:latin typeface="楷体"/>
                <a:cs typeface="楷体"/>
              </a:rPr>
              <a:t>务器</a:t>
            </a:r>
            <a:r>
              <a:rPr sz="1400">
                <a:latin typeface="楷体"/>
                <a:cs typeface="楷体"/>
              </a:rPr>
              <a:t>成员数</a:t>
            </a:r>
            <a:r>
              <a:rPr sz="1400" spc="-15">
                <a:latin typeface="楷体"/>
                <a:cs typeface="楷体"/>
              </a:rPr>
              <a:t>量</a:t>
            </a:r>
            <a:r>
              <a:rPr sz="1400">
                <a:latin typeface="楷体"/>
                <a:cs typeface="楷体"/>
              </a:rPr>
              <a:t>超过</a:t>
            </a:r>
            <a:r>
              <a:rPr sz="1400" spc="-10">
                <a:latin typeface="楷体"/>
                <a:cs typeface="楷体"/>
              </a:rPr>
              <a:t>1700</a:t>
            </a:r>
            <a:r>
              <a:rPr sz="1400">
                <a:latin typeface="楷体"/>
                <a:cs typeface="楷体"/>
              </a:rPr>
              <a:t>万人，是</a:t>
            </a:r>
            <a:r>
              <a:rPr sz="1400" spc="-10">
                <a:latin typeface="楷体"/>
                <a:cs typeface="楷体"/>
              </a:rPr>
              <a:t>Discord</a:t>
            </a:r>
            <a:r>
              <a:rPr sz="1400">
                <a:latin typeface="楷体"/>
                <a:cs typeface="楷体"/>
              </a:rPr>
              <a:t>上最大服</a:t>
            </a:r>
            <a:r>
              <a:rPr sz="1400" spc="-15">
                <a:latin typeface="楷体"/>
                <a:cs typeface="楷体"/>
              </a:rPr>
              <a:t>务</a:t>
            </a:r>
            <a:r>
              <a:rPr sz="1400">
                <a:latin typeface="楷体"/>
                <a:cs typeface="楷体"/>
              </a:rPr>
              <a:t>器；</a:t>
            </a:r>
            <a:r>
              <a:rPr sz="1400" spc="-15">
                <a:latin typeface="楷体"/>
                <a:cs typeface="楷体"/>
              </a:rPr>
              <a:t>根据</a:t>
            </a:r>
            <a:r>
              <a:rPr sz="1400">
                <a:latin typeface="楷体"/>
                <a:cs typeface="楷体"/>
              </a:rPr>
              <a:t>海外独</a:t>
            </a:r>
            <a:r>
              <a:rPr sz="1400" spc="-15">
                <a:latin typeface="楷体"/>
                <a:cs typeface="楷体"/>
              </a:rPr>
              <a:t>角</a:t>
            </a:r>
            <a:r>
              <a:rPr sz="1400" spc="5">
                <a:latin typeface="楷体"/>
                <a:cs typeface="楷体"/>
              </a:rPr>
              <a:t>兽</a:t>
            </a:r>
            <a:r>
              <a:rPr sz="1400">
                <a:latin typeface="楷体"/>
                <a:cs typeface="楷体"/>
              </a:rPr>
              <a:t>，</a:t>
            </a:r>
            <a:r>
              <a:rPr sz="1400" spc="-15">
                <a:latin typeface="楷体"/>
                <a:cs typeface="楷体"/>
              </a:rPr>
              <a:t>其年</a:t>
            </a:r>
            <a:r>
              <a:rPr sz="1400">
                <a:latin typeface="楷体"/>
                <a:cs typeface="楷体"/>
              </a:rPr>
              <a:t>收入已</a:t>
            </a:r>
            <a:r>
              <a:rPr sz="1400" spc="-15">
                <a:latin typeface="楷体"/>
                <a:cs typeface="楷体"/>
              </a:rPr>
              <a:t>超</a:t>
            </a:r>
            <a:r>
              <a:rPr sz="1400">
                <a:latin typeface="楷体"/>
                <a:cs typeface="楷体"/>
              </a:rPr>
              <a:t>过</a:t>
            </a:r>
            <a:r>
              <a:rPr sz="1400" spc="-10">
                <a:latin typeface="楷体"/>
                <a:cs typeface="楷体"/>
              </a:rPr>
              <a:t>1</a:t>
            </a:r>
            <a:r>
              <a:rPr sz="1400">
                <a:latin typeface="楷体"/>
                <a:cs typeface="楷体"/>
              </a:rPr>
              <a:t>亿美</a:t>
            </a:r>
            <a:r>
              <a:rPr sz="1400" spc="-15">
                <a:latin typeface="楷体"/>
                <a:cs typeface="楷体"/>
              </a:rPr>
              <a:t>金</a:t>
            </a:r>
            <a:r>
              <a:rPr sz="1400">
                <a:latin typeface="楷体"/>
                <a:cs typeface="楷体"/>
              </a:rPr>
              <a:t>。</a:t>
            </a:r>
            <a:endParaRPr sz="1400">
              <a:latin typeface="楷体"/>
              <a:cs typeface="楷体"/>
            </a:endParaRPr>
          </a:p>
          <a:p>
            <a:pPr marR="113030" algn="ctr">
              <a:lnSpc>
                <a:spcPct val="100000"/>
              </a:lnSpc>
              <a:spcBef>
                <a:spcPts val="440"/>
              </a:spcBef>
            </a:pPr>
            <a:r>
              <a:rPr sz="1400" b="1" spc="-5">
                <a:latin typeface="楷体"/>
                <a:cs typeface="楷体"/>
              </a:rPr>
              <a:t>图：闭</a:t>
            </a:r>
            <a:r>
              <a:rPr sz="1400" b="1" spc="-20">
                <a:latin typeface="楷体"/>
                <a:cs typeface="楷体"/>
              </a:rPr>
              <a:t>源</a:t>
            </a:r>
            <a:r>
              <a:rPr sz="1400" b="1" spc="-5">
                <a:latin typeface="楷体"/>
                <a:cs typeface="楷体"/>
              </a:rPr>
              <a:t>应用</a:t>
            </a:r>
            <a:r>
              <a:rPr sz="1400" b="1" spc="-10">
                <a:latin typeface="楷体"/>
                <a:cs typeface="楷体"/>
              </a:rPr>
              <a:t>Midjourney</a:t>
            </a:r>
            <a:r>
              <a:rPr sz="1400" b="1" spc="-5">
                <a:latin typeface="楷体"/>
                <a:cs typeface="楷体"/>
              </a:rPr>
              <a:t>和</a:t>
            </a:r>
            <a:r>
              <a:rPr sz="1400" b="1" spc="-15">
                <a:latin typeface="楷体"/>
                <a:cs typeface="楷体"/>
              </a:rPr>
              <a:t>dalle</a:t>
            </a:r>
            <a:r>
              <a:rPr sz="1400" b="1" spc="-5">
                <a:latin typeface="楷体"/>
                <a:cs typeface="楷体"/>
              </a:rPr>
              <a:t>产</a:t>
            </a:r>
            <a:r>
              <a:rPr sz="1400" b="1" spc="-20">
                <a:latin typeface="楷体"/>
                <a:cs typeface="楷体"/>
              </a:rPr>
              <a:t>品</a:t>
            </a:r>
            <a:r>
              <a:rPr sz="1400" b="1" spc="-5">
                <a:latin typeface="楷体"/>
                <a:cs typeface="楷体"/>
              </a:rPr>
              <a:t>迭代情况</a:t>
            </a:r>
            <a:endParaRPr sz="1400">
              <a:latin typeface="楷体"/>
              <a:cs typeface="楷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791956" y="3589020"/>
            <a:ext cx="1255776" cy="7863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476500" y="3589020"/>
            <a:ext cx="1205484" cy="78638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029455" y="3589020"/>
            <a:ext cx="1175003" cy="78638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606796" y="3587496"/>
            <a:ext cx="1203959" cy="78790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159752" y="3589020"/>
            <a:ext cx="1283207" cy="786383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770758" y="4396232"/>
            <a:ext cx="59563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">
                <a:latin typeface="Times New Roman"/>
                <a:cs typeface="Times New Roman"/>
              </a:rPr>
              <a:t>Version1</a:t>
            </a:r>
            <a:endParaRPr sz="1200">
              <a:latin typeface="Times New Roman"/>
              <a:cs typeface="Times New Roman"/>
            </a:endParaRPr>
          </a:p>
          <a:p>
            <a:pPr marL="47625">
              <a:lnSpc>
                <a:spcPct val="100000"/>
              </a:lnSpc>
            </a:pPr>
            <a:r>
              <a:rPr sz="1200">
                <a:latin typeface="Times New Roman"/>
                <a:cs typeface="Times New Roman"/>
              </a:rPr>
              <a:t>2022/02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280661" y="4385005"/>
            <a:ext cx="59563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">
                <a:latin typeface="Times New Roman"/>
                <a:cs typeface="Times New Roman"/>
              </a:rPr>
              <a:t>Version2</a:t>
            </a:r>
            <a:endParaRPr sz="1200">
              <a:latin typeface="Times New Roman"/>
              <a:cs typeface="Times New Roman"/>
            </a:endParaRPr>
          </a:p>
          <a:p>
            <a:pPr marL="47625">
              <a:lnSpc>
                <a:spcPct val="100000"/>
              </a:lnSpc>
              <a:spcBef>
                <a:spcPts val="5"/>
              </a:spcBef>
            </a:pPr>
            <a:r>
              <a:rPr sz="1200">
                <a:latin typeface="Times New Roman"/>
                <a:cs typeface="Times New Roman"/>
              </a:rPr>
              <a:t>2022/04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936360" y="4381245"/>
            <a:ext cx="59563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">
                <a:latin typeface="Times New Roman"/>
                <a:cs typeface="Times New Roman"/>
              </a:rPr>
              <a:t>Version3</a:t>
            </a:r>
            <a:endParaRPr sz="1200">
              <a:latin typeface="Times New Roman"/>
              <a:cs typeface="Times New Roman"/>
            </a:endParaRPr>
          </a:p>
          <a:p>
            <a:pPr marL="47625">
              <a:lnSpc>
                <a:spcPct val="100000"/>
              </a:lnSpc>
            </a:pPr>
            <a:r>
              <a:rPr sz="1200">
                <a:latin typeface="Times New Roman"/>
                <a:cs typeface="Times New Roman"/>
              </a:rPr>
              <a:t>2022/07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522347" y="4763211"/>
            <a:ext cx="441071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抽象、缺乏细节</a:t>
            </a:r>
            <a:r>
              <a:rPr sz="1200" spc="-155">
                <a:latin typeface="宋体"/>
                <a:cs typeface="宋体"/>
              </a:rPr>
              <a:t> </a:t>
            </a:r>
            <a:r>
              <a:rPr sz="1800" baseline="4629">
                <a:latin typeface="宋体"/>
                <a:cs typeface="宋体"/>
              </a:rPr>
              <a:t>色彩更丰富、仍然缺乏细节</a:t>
            </a:r>
            <a:r>
              <a:rPr sz="1800" spc="-292" baseline="4629">
                <a:latin typeface="宋体"/>
                <a:cs typeface="宋体"/>
              </a:rPr>
              <a:t> </a:t>
            </a:r>
            <a:r>
              <a:rPr sz="1800" spc="-7" baseline="4629">
                <a:latin typeface="宋体"/>
                <a:cs typeface="宋体"/>
              </a:rPr>
              <a:t>更具创意、更多细节</a:t>
            </a:r>
            <a:endParaRPr sz="1800" baseline="4629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140320" y="4379721"/>
            <a:ext cx="1397000" cy="575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b="1" spc="-20">
                <a:latin typeface="Times New Roman"/>
                <a:cs typeface="Times New Roman"/>
              </a:rPr>
              <a:t>Version4</a:t>
            </a:r>
            <a:endParaRPr sz="12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200" spc="-10">
                <a:latin typeface="Times New Roman"/>
                <a:cs typeface="Times New Roman"/>
              </a:rPr>
              <a:t>2022/11</a:t>
            </a:r>
            <a:endParaRPr sz="12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10"/>
              </a:spcBef>
            </a:pPr>
            <a:r>
              <a:rPr sz="1200" spc="-5">
                <a:latin typeface="宋体"/>
                <a:cs typeface="宋体"/>
              </a:rPr>
              <a:t>更加真实、构图更优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829811" y="3893820"/>
            <a:ext cx="179832" cy="14935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382767" y="3893820"/>
            <a:ext cx="179832" cy="14935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969252" y="3893820"/>
            <a:ext cx="179831" cy="14935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587740" y="3895344"/>
            <a:ext cx="179831" cy="149351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8759443" y="4392879"/>
            <a:ext cx="1549400" cy="576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b="1" spc="-20">
                <a:latin typeface="Times New Roman"/>
                <a:cs typeface="Times New Roman"/>
              </a:rPr>
              <a:t>Version5</a:t>
            </a:r>
            <a:endParaRPr sz="12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1200">
                <a:latin typeface="Times New Roman"/>
                <a:cs typeface="Times New Roman"/>
              </a:rPr>
              <a:t>2023/03</a:t>
            </a:r>
            <a:endParaRPr sz="12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10"/>
              </a:spcBef>
            </a:pPr>
            <a:r>
              <a:rPr sz="1200">
                <a:latin typeface="宋体"/>
                <a:cs typeface="宋体"/>
              </a:rPr>
              <a:t>更多细节、更高分辨率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353692" y="4614798"/>
            <a:ext cx="8045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Times New Roman"/>
                <a:cs typeface="Times New Roman"/>
              </a:rPr>
              <a:t>Midjourney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464055" y="5966866"/>
            <a:ext cx="5505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Times New Roman"/>
                <a:cs typeface="Times New Roman"/>
              </a:rPr>
              <a:t>D</a:t>
            </a:r>
            <a:r>
              <a:rPr sz="1200" b="1" spc="-10">
                <a:latin typeface="Times New Roman"/>
                <a:cs typeface="Times New Roman"/>
              </a:rPr>
              <a:t>A</a:t>
            </a:r>
            <a:r>
              <a:rPr sz="1200" b="1">
                <a:latin typeface="Times New Roman"/>
                <a:cs typeface="Times New Roman"/>
              </a:rPr>
              <a:t>LLE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669539" y="5891885"/>
            <a:ext cx="5251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Times New Roman"/>
                <a:cs typeface="Times New Roman"/>
              </a:rPr>
              <a:t>1.0</a:t>
            </a:r>
            <a:endParaRPr sz="12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200">
                <a:latin typeface="Times New Roman"/>
                <a:cs typeface="Times New Roman"/>
              </a:rPr>
              <a:t>2021/02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760089" y="5917793"/>
            <a:ext cx="1701800" cy="758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Times New Roman"/>
                <a:cs typeface="Times New Roman"/>
              </a:rPr>
              <a:t>2.0</a:t>
            </a:r>
            <a:endParaRPr sz="12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200">
                <a:latin typeface="Times New Roman"/>
                <a:cs typeface="Times New Roman"/>
              </a:rPr>
              <a:t>2022/04</a:t>
            </a:r>
            <a:endParaRPr sz="12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10"/>
              </a:spcBef>
            </a:pPr>
            <a:r>
              <a:rPr sz="1200">
                <a:latin typeface="宋体"/>
                <a:cs typeface="宋体"/>
              </a:rPr>
              <a:t>更高分辨率，更低延迟。</a:t>
            </a:r>
            <a:endParaRPr sz="12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</a:pPr>
            <a:r>
              <a:rPr sz="1200" spc="-5">
                <a:latin typeface="宋体"/>
                <a:cs typeface="宋体"/>
              </a:rPr>
              <a:t>新功能如编辑原始图像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916293" y="5905601"/>
            <a:ext cx="3570604" cy="758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Times New Roman"/>
                <a:cs typeface="Times New Roman"/>
              </a:rPr>
              <a:t>3.0</a:t>
            </a:r>
            <a:endParaRPr sz="12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200">
                <a:latin typeface="Times New Roman"/>
                <a:cs typeface="Times New Roman"/>
              </a:rPr>
              <a:t>2023/09</a:t>
            </a:r>
            <a:endParaRPr sz="1200">
              <a:latin typeface="Times New Roman"/>
              <a:cs typeface="Times New Roman"/>
            </a:endParaRPr>
          </a:p>
          <a:p>
            <a:pPr marL="12065" marR="5080" algn="ctr">
              <a:lnSpc>
                <a:spcPct val="100000"/>
              </a:lnSpc>
              <a:spcBef>
                <a:spcPts val="10"/>
              </a:spcBef>
            </a:pPr>
            <a:r>
              <a:rPr sz="1200">
                <a:latin typeface="宋体"/>
                <a:cs typeface="宋体"/>
              </a:rPr>
              <a:t>细节、清晰度、明亮度更好；与</a:t>
            </a:r>
            <a:r>
              <a:rPr sz="1200" spc="-340">
                <a:latin typeface="宋体"/>
                <a:cs typeface="宋体"/>
              </a:rPr>
              <a:t> </a:t>
            </a:r>
            <a:r>
              <a:rPr sz="1200" spc="-5">
                <a:latin typeface="Times New Roman"/>
                <a:cs typeface="Times New Roman"/>
              </a:rPr>
              <a:t>ChatGPT</a:t>
            </a:r>
            <a:r>
              <a:rPr sz="1200" spc="-55">
                <a:latin typeface="Times New Roman"/>
                <a:cs typeface="Times New Roman"/>
              </a:rPr>
              <a:t> </a:t>
            </a:r>
            <a:r>
              <a:rPr sz="1200">
                <a:latin typeface="宋体"/>
                <a:cs typeface="宋体"/>
              </a:rPr>
              <a:t>集成，更好 地理解上下文，处理较长</a:t>
            </a:r>
            <a:r>
              <a:rPr sz="1200" spc="-315">
                <a:latin typeface="宋体"/>
                <a:cs typeface="宋体"/>
              </a:rPr>
              <a:t> </a:t>
            </a:r>
            <a:r>
              <a:rPr sz="1200">
                <a:latin typeface="Times New Roman"/>
                <a:cs typeface="Times New Roman"/>
              </a:rPr>
              <a:t>prompt </a:t>
            </a:r>
            <a:r>
              <a:rPr sz="1200">
                <a:latin typeface="宋体"/>
                <a:cs typeface="宋体"/>
              </a:rPr>
              <a:t>效果更好。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3944111" y="4963667"/>
            <a:ext cx="1234439" cy="94335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7999476" y="4997196"/>
            <a:ext cx="1254252" cy="94335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6003035" y="5303520"/>
            <a:ext cx="1153795" cy="198120"/>
          </a:xfrm>
          <a:custGeom>
            <a:rect l="l" t="t" r="r" b="b"/>
            <a:pathLst>
              <a:path w="1153795" h="198120">
                <a:moveTo>
                  <a:pt x="1054608" y="0"/>
                </a:moveTo>
                <a:lnTo>
                  <a:pt x="1054608" y="49529"/>
                </a:lnTo>
                <a:lnTo>
                  <a:pt x="0" y="49529"/>
                </a:lnTo>
                <a:lnTo>
                  <a:pt x="0" y="148589"/>
                </a:lnTo>
                <a:lnTo>
                  <a:pt x="1054608" y="148589"/>
                </a:lnTo>
                <a:lnTo>
                  <a:pt x="1054608" y="198119"/>
                </a:lnTo>
                <a:lnTo>
                  <a:pt x="1153667" y="99059"/>
                </a:lnTo>
                <a:lnTo>
                  <a:pt x="1054608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11726671" y="6657238"/>
            <a:ext cx="16573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Times New Roman"/>
                <a:cs typeface="Times New Roman"/>
              </a:rPr>
              <a:t>13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68172" y="6645656"/>
            <a:ext cx="503618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100" spc="-95">
                <a:latin typeface="楷体"/>
                <a:cs typeface="楷体"/>
              </a:rPr>
              <a:t>资</a:t>
            </a:r>
            <a:r>
              <a:rPr sz="150" spc="-15" baseline="194444">
                <a:solidFill>
                  <a:srgbClr val="FFFFFF"/>
                </a:solidFill>
                <a:latin typeface="Book Antiqua"/>
                <a:cs typeface="Book Antiqua"/>
              </a:rPr>
              <a:t>56</a:t>
            </a:r>
            <a:r>
              <a:rPr sz="1100" spc="-1105">
                <a:latin typeface="楷体"/>
                <a:cs typeface="楷体"/>
              </a:rPr>
              <a:t>料</a:t>
            </a:r>
            <a:r>
              <a:rPr sz="150" spc="-15" baseline="194444">
                <a:solidFill>
                  <a:srgbClr val="FFFFFF"/>
                </a:solidFill>
                <a:latin typeface="Book Antiqua"/>
                <a:cs typeface="Book Antiqua"/>
              </a:rPr>
              <a:t>523876/28022/20231218 </a:t>
            </a:r>
            <a:r>
              <a:rPr sz="150" spc="-22" baseline="194444">
                <a:solidFill>
                  <a:srgbClr val="FFFFFF"/>
                </a:solidFill>
                <a:latin typeface="Book Antiqua"/>
                <a:cs typeface="Book Antiqua"/>
              </a:rPr>
              <a:t>20:15</a:t>
            </a:r>
            <a:r>
              <a:rPr sz="1100">
                <a:latin typeface="楷体"/>
                <a:cs typeface="楷体"/>
              </a:rPr>
              <a:t>来</a:t>
            </a:r>
            <a:r>
              <a:rPr sz="1100" spc="-15">
                <a:latin typeface="楷体"/>
                <a:cs typeface="楷体"/>
              </a:rPr>
              <a:t>源</a:t>
            </a:r>
            <a:r>
              <a:rPr sz="1100">
                <a:latin typeface="楷体"/>
                <a:cs typeface="楷体"/>
              </a:rPr>
              <a:t>：智</a:t>
            </a:r>
            <a:r>
              <a:rPr sz="1100" spc="-15">
                <a:latin typeface="楷体"/>
                <a:cs typeface="楷体"/>
              </a:rPr>
              <a:t>源</a:t>
            </a:r>
            <a:r>
              <a:rPr sz="1100">
                <a:latin typeface="楷体"/>
                <a:cs typeface="楷体"/>
              </a:rPr>
              <a:t>社区</a:t>
            </a:r>
            <a:r>
              <a:rPr sz="1100" spc="-5">
                <a:latin typeface="楷体"/>
                <a:cs typeface="楷体"/>
              </a:rPr>
              <a:t>，midjourney，PaperWeekly，</a:t>
            </a:r>
            <a:r>
              <a:rPr sz="1100">
                <a:latin typeface="楷体"/>
                <a:cs typeface="楷体"/>
              </a:rPr>
              <a:t>海外</a:t>
            </a:r>
            <a:r>
              <a:rPr sz="1100" spc="-15">
                <a:latin typeface="楷体"/>
                <a:cs typeface="楷体"/>
              </a:rPr>
              <a:t>独</a:t>
            </a:r>
            <a:r>
              <a:rPr sz="1100">
                <a:latin typeface="楷体"/>
                <a:cs typeface="楷体"/>
              </a:rPr>
              <a:t>角兽</a:t>
            </a:r>
            <a:r>
              <a:rPr sz="1100" spc="-15">
                <a:latin typeface="楷体"/>
                <a:cs typeface="楷体"/>
              </a:rPr>
              <a:t>，</a:t>
            </a:r>
            <a:r>
              <a:rPr sz="1100">
                <a:latin typeface="楷体"/>
                <a:cs typeface="楷体"/>
              </a:rPr>
              <a:t>东吴</a:t>
            </a:r>
            <a:r>
              <a:rPr sz="1100" spc="-15">
                <a:latin typeface="楷体"/>
                <a:cs typeface="楷体"/>
              </a:rPr>
              <a:t>证券</a:t>
            </a:r>
            <a:r>
              <a:rPr sz="1100">
                <a:latin typeface="楷体"/>
                <a:cs typeface="楷体"/>
              </a:rPr>
              <a:t>研究所</a:t>
            </a:r>
            <a:endParaRPr sz="1100">
              <a:latin typeface="楷体"/>
              <a:cs typeface="楷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1497" y="230581"/>
            <a:ext cx="863981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2.1.2</a:t>
            </a:r>
            <a:r>
              <a:rPr sz="2400" spc="5"/>
              <a:t> </a:t>
            </a:r>
            <a:r>
              <a:rPr sz="2400"/>
              <a:t>DALLE3</a:t>
            </a:r>
            <a:r>
              <a:rPr sz="2400" spc="5"/>
              <a:t> </a:t>
            </a:r>
            <a:r>
              <a:rPr sz="2400" spc="-5"/>
              <a:t>vs</a:t>
            </a:r>
            <a:r>
              <a:rPr sz="2400" spc="5"/>
              <a:t> </a:t>
            </a:r>
            <a:r>
              <a:rPr sz="2400"/>
              <a:t>Midjourney</a:t>
            </a:r>
            <a:r>
              <a:rPr sz="2400" spc="5"/>
              <a:t> </a:t>
            </a:r>
            <a:r>
              <a:rPr sz="2400" spc="-5"/>
              <a:t>vs</a:t>
            </a:r>
            <a:r>
              <a:rPr sz="2400" spc="15"/>
              <a:t> </a:t>
            </a:r>
            <a:r>
              <a:rPr sz="2400"/>
              <a:t>Firefly</a:t>
            </a:r>
            <a:r>
              <a:rPr sz="2400" spc="10"/>
              <a:t> </a:t>
            </a:r>
            <a:r>
              <a:rPr sz="2400" spc="-5"/>
              <a:t>vs</a:t>
            </a:r>
            <a:r>
              <a:rPr sz="2400" spc="5"/>
              <a:t> </a:t>
            </a:r>
            <a:r>
              <a:rPr sz="2400"/>
              <a:t>Imagine</a:t>
            </a:r>
            <a:r>
              <a:rPr sz="2400" spc="-5"/>
              <a:t>测试对比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407009" y="884910"/>
            <a:ext cx="11412220" cy="2253615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5"/>
              </a:spcBef>
              <a:tabLst>
                <a:tab pos="354965"/>
              </a:tabLst>
            </a:pPr>
            <a:r>
              <a:rPr sz="1400" spc="695">
                <a:latin typeface="Wingdings"/>
                <a:cs typeface="Wingdings"/>
              </a:rPr>
              <a:t>◼</a:t>
            </a:r>
            <a:r>
              <a:rPr sz="1400" spc="695">
                <a:latin typeface="Times New Roman"/>
                <a:cs typeface="Times New Roman"/>
              </a:rPr>
              <a:t>	</a:t>
            </a:r>
            <a:r>
              <a:rPr sz="1400" spc="-5">
                <a:latin typeface="楷体"/>
                <a:cs typeface="楷体"/>
              </a:rPr>
              <a:t>AI</a:t>
            </a:r>
            <a:r>
              <a:rPr sz="1400">
                <a:latin typeface="楷体"/>
                <a:cs typeface="楷体"/>
              </a:rPr>
              <a:t>文生</a:t>
            </a:r>
            <a:r>
              <a:rPr sz="1400" spc="-15">
                <a:latin typeface="楷体"/>
                <a:cs typeface="楷体"/>
              </a:rPr>
              <a:t>图</a:t>
            </a:r>
            <a:r>
              <a:rPr sz="1400">
                <a:latin typeface="楷体"/>
                <a:cs typeface="楷体"/>
              </a:rPr>
              <a:t>应用</a:t>
            </a:r>
            <a:r>
              <a:rPr sz="1400" spc="-15">
                <a:latin typeface="楷体"/>
                <a:cs typeface="楷体"/>
              </a:rPr>
              <a:t>测试</a:t>
            </a:r>
            <a:r>
              <a:rPr sz="1400">
                <a:latin typeface="楷体"/>
                <a:cs typeface="楷体"/>
              </a:rPr>
              <a:t>对比：</a:t>
            </a:r>
            <a:endParaRPr sz="1400">
              <a:latin typeface="楷体"/>
              <a:cs typeface="楷体"/>
            </a:endParaRPr>
          </a:p>
          <a:p>
            <a:pPr marL="355600" marR="5080" indent="-342900">
              <a:lnSpc>
                <a:spcPct val="106400"/>
              </a:lnSpc>
              <a:spcBef>
                <a:spcPts val="12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400" b="1" spc="-5">
                <a:latin typeface="楷体"/>
                <a:cs typeface="楷体"/>
              </a:rPr>
              <a:t>DALLE</a:t>
            </a:r>
            <a:r>
              <a:rPr sz="1400" b="1" spc="25">
                <a:latin typeface="楷体"/>
                <a:cs typeface="楷体"/>
              </a:rPr>
              <a:t> </a:t>
            </a:r>
            <a:r>
              <a:rPr sz="1400" b="1" spc="5">
                <a:latin typeface="楷体"/>
                <a:cs typeface="楷体"/>
              </a:rPr>
              <a:t>3：</a:t>
            </a:r>
            <a:r>
              <a:rPr sz="1400" b="1" spc="-390">
                <a:latin typeface="楷体"/>
                <a:cs typeface="楷体"/>
              </a:rPr>
              <a:t> </a:t>
            </a:r>
            <a:r>
              <a:rPr sz="1400" spc="-5">
                <a:latin typeface="Calibri"/>
                <a:cs typeface="Calibri"/>
              </a:rPr>
              <a:t>OPEN</a:t>
            </a:r>
            <a:r>
              <a:rPr sz="1400" spc="35">
                <a:latin typeface="Calibri"/>
                <a:cs typeface="Calibri"/>
              </a:rPr>
              <a:t> </a:t>
            </a:r>
            <a:r>
              <a:rPr sz="1400" spc="-10">
                <a:latin typeface="Calibri"/>
                <a:cs typeface="Calibri"/>
              </a:rPr>
              <a:t>AI</a:t>
            </a:r>
            <a:r>
              <a:rPr sz="1400" spc="10">
                <a:latin typeface="楷体"/>
                <a:cs typeface="楷体"/>
              </a:rPr>
              <a:t>表示</a:t>
            </a:r>
            <a:r>
              <a:rPr sz="1400">
                <a:latin typeface="楷体"/>
                <a:cs typeface="楷体"/>
              </a:rPr>
              <a:t>“</a:t>
            </a:r>
            <a:r>
              <a:rPr sz="1400" spc="-15">
                <a:latin typeface="楷体"/>
                <a:cs typeface="楷体"/>
              </a:rPr>
              <a:t>比</a:t>
            </a:r>
            <a:r>
              <a:rPr sz="1400">
                <a:latin typeface="楷体"/>
                <a:cs typeface="楷体"/>
              </a:rPr>
              <a:t>以往</a:t>
            </a:r>
            <a:r>
              <a:rPr sz="1400" spc="-15">
                <a:latin typeface="楷体"/>
                <a:cs typeface="楷体"/>
              </a:rPr>
              <a:t>系</a:t>
            </a:r>
            <a:r>
              <a:rPr sz="1400">
                <a:latin typeface="楷体"/>
                <a:cs typeface="楷体"/>
              </a:rPr>
              <a:t>统更</a:t>
            </a:r>
            <a:r>
              <a:rPr sz="1400" spc="-15">
                <a:latin typeface="楷体"/>
                <a:cs typeface="楷体"/>
              </a:rPr>
              <a:t>能</a:t>
            </a:r>
            <a:r>
              <a:rPr sz="1400">
                <a:latin typeface="楷体"/>
                <a:cs typeface="楷体"/>
              </a:rPr>
              <a:t>理解</a:t>
            </a:r>
            <a:r>
              <a:rPr sz="1400" spc="-15">
                <a:latin typeface="楷体"/>
                <a:cs typeface="楷体"/>
              </a:rPr>
              <a:t>细</a:t>
            </a:r>
            <a:r>
              <a:rPr sz="1400">
                <a:latin typeface="楷体"/>
                <a:cs typeface="楷体"/>
              </a:rPr>
              <a:t>微差</a:t>
            </a:r>
            <a:r>
              <a:rPr sz="1400" spc="-15">
                <a:latin typeface="楷体"/>
                <a:cs typeface="楷体"/>
              </a:rPr>
              <a:t>别</a:t>
            </a:r>
            <a:r>
              <a:rPr sz="1400">
                <a:latin typeface="楷体"/>
                <a:cs typeface="楷体"/>
              </a:rPr>
              <a:t>和细</a:t>
            </a:r>
            <a:r>
              <a:rPr sz="1400" spc="-15">
                <a:latin typeface="楷体"/>
                <a:cs typeface="楷体"/>
              </a:rPr>
              <a:t>节</a:t>
            </a:r>
            <a:r>
              <a:rPr sz="1400">
                <a:latin typeface="楷体"/>
                <a:cs typeface="楷体"/>
              </a:rPr>
              <a:t>，让</a:t>
            </a:r>
            <a:r>
              <a:rPr sz="1400" spc="-15">
                <a:latin typeface="楷体"/>
                <a:cs typeface="楷体"/>
              </a:rPr>
              <a:t>用</a:t>
            </a:r>
            <a:r>
              <a:rPr sz="1400">
                <a:latin typeface="楷体"/>
                <a:cs typeface="楷体"/>
              </a:rPr>
              <a:t>户更</a:t>
            </a:r>
            <a:r>
              <a:rPr sz="1400" spc="-15">
                <a:latin typeface="楷体"/>
                <a:cs typeface="楷体"/>
              </a:rPr>
              <a:t>加</a:t>
            </a:r>
            <a:r>
              <a:rPr sz="1400">
                <a:latin typeface="楷体"/>
                <a:cs typeface="楷体"/>
              </a:rPr>
              <a:t>轻松</a:t>
            </a:r>
            <a:r>
              <a:rPr sz="1400" spc="-15">
                <a:latin typeface="楷体"/>
                <a:cs typeface="楷体"/>
              </a:rPr>
              <a:t>地</a:t>
            </a:r>
            <a:r>
              <a:rPr sz="1400">
                <a:latin typeface="楷体"/>
                <a:cs typeface="楷体"/>
              </a:rPr>
              <a:t>将自</a:t>
            </a:r>
            <a:r>
              <a:rPr sz="1400" spc="-15">
                <a:latin typeface="楷体"/>
                <a:cs typeface="楷体"/>
              </a:rPr>
              <a:t>己</a:t>
            </a:r>
            <a:r>
              <a:rPr sz="1400">
                <a:latin typeface="楷体"/>
                <a:cs typeface="楷体"/>
              </a:rPr>
              <a:t>的想</a:t>
            </a:r>
            <a:r>
              <a:rPr sz="1400" spc="-15">
                <a:latin typeface="楷体"/>
                <a:cs typeface="楷体"/>
              </a:rPr>
              <a:t>法</a:t>
            </a:r>
            <a:r>
              <a:rPr sz="1400">
                <a:latin typeface="楷体"/>
                <a:cs typeface="楷体"/>
              </a:rPr>
              <a:t>转化</a:t>
            </a:r>
            <a:r>
              <a:rPr sz="1400" spc="-15">
                <a:latin typeface="楷体"/>
                <a:cs typeface="楷体"/>
              </a:rPr>
              <a:t>为</a:t>
            </a:r>
            <a:r>
              <a:rPr sz="1400">
                <a:latin typeface="楷体"/>
                <a:cs typeface="楷体"/>
              </a:rPr>
              <a:t>非常</a:t>
            </a:r>
            <a:r>
              <a:rPr sz="1400" spc="-15">
                <a:latin typeface="楷体"/>
                <a:cs typeface="楷体"/>
              </a:rPr>
              <a:t>准</a:t>
            </a:r>
            <a:r>
              <a:rPr sz="1400">
                <a:latin typeface="楷体"/>
                <a:cs typeface="楷体"/>
              </a:rPr>
              <a:t>确的</a:t>
            </a:r>
            <a:r>
              <a:rPr sz="1400" spc="-15">
                <a:latin typeface="楷体"/>
                <a:cs typeface="楷体"/>
              </a:rPr>
              <a:t>图</a:t>
            </a:r>
            <a:r>
              <a:rPr sz="1400">
                <a:latin typeface="楷体"/>
                <a:cs typeface="楷体"/>
              </a:rPr>
              <a:t>像”</a:t>
            </a:r>
            <a:r>
              <a:rPr sz="1400" spc="-15">
                <a:latin typeface="楷体"/>
                <a:cs typeface="楷体"/>
              </a:rPr>
              <a:t>。</a:t>
            </a:r>
            <a:r>
              <a:rPr sz="1400">
                <a:latin typeface="楷体"/>
                <a:cs typeface="楷体"/>
              </a:rPr>
              <a:t>我们</a:t>
            </a:r>
            <a:r>
              <a:rPr sz="1400" spc="-15">
                <a:latin typeface="楷体"/>
                <a:cs typeface="楷体"/>
              </a:rPr>
              <a:t>实</a:t>
            </a:r>
            <a:r>
              <a:rPr sz="1400">
                <a:latin typeface="楷体"/>
                <a:cs typeface="楷体"/>
              </a:rPr>
              <a:t>测中</a:t>
            </a:r>
            <a:r>
              <a:rPr sz="1400" spc="-15">
                <a:latin typeface="楷体"/>
                <a:cs typeface="楷体"/>
              </a:rPr>
              <a:t>语</a:t>
            </a:r>
            <a:r>
              <a:rPr sz="1400">
                <a:latin typeface="楷体"/>
                <a:cs typeface="楷体"/>
              </a:rPr>
              <a:t>义理 解能力</a:t>
            </a:r>
            <a:r>
              <a:rPr sz="1400" spc="-15">
                <a:latin typeface="楷体"/>
                <a:cs typeface="楷体"/>
              </a:rPr>
              <a:t>优</a:t>
            </a:r>
            <a:r>
              <a:rPr sz="1400">
                <a:latin typeface="楷体"/>
                <a:cs typeface="楷体"/>
              </a:rPr>
              <a:t>秀</a:t>
            </a:r>
            <a:r>
              <a:rPr sz="1400" spc="-5">
                <a:latin typeface="楷体"/>
                <a:cs typeface="楷体"/>
              </a:rPr>
              <a:t>（OPENAI</a:t>
            </a:r>
            <a:r>
              <a:rPr sz="1400">
                <a:latin typeface="楷体"/>
                <a:cs typeface="楷体"/>
              </a:rPr>
              <a:t>强项）；</a:t>
            </a:r>
            <a:r>
              <a:rPr sz="1400" spc="-15">
                <a:latin typeface="楷体"/>
                <a:cs typeface="楷体"/>
              </a:rPr>
              <a:t>但</a:t>
            </a:r>
            <a:r>
              <a:rPr sz="1400">
                <a:latin typeface="楷体"/>
                <a:cs typeface="楷体"/>
              </a:rPr>
              <a:t>图片</a:t>
            </a:r>
            <a:r>
              <a:rPr sz="1400" spc="-15">
                <a:latin typeface="楷体"/>
                <a:cs typeface="楷体"/>
              </a:rPr>
              <a:t>细</a:t>
            </a:r>
            <a:r>
              <a:rPr sz="1400">
                <a:latin typeface="楷体"/>
                <a:cs typeface="楷体"/>
              </a:rPr>
              <a:t>节、构</a:t>
            </a:r>
            <a:r>
              <a:rPr sz="1400" spc="-15">
                <a:latin typeface="楷体"/>
                <a:cs typeface="楷体"/>
              </a:rPr>
              <a:t>图</a:t>
            </a:r>
            <a:r>
              <a:rPr sz="1400">
                <a:latin typeface="楷体"/>
                <a:cs typeface="楷体"/>
              </a:rPr>
              <a:t>、精</a:t>
            </a:r>
            <a:r>
              <a:rPr sz="1400" spc="-15">
                <a:latin typeface="楷体"/>
                <a:cs typeface="楷体"/>
              </a:rPr>
              <a:t>美程</a:t>
            </a:r>
            <a:r>
              <a:rPr sz="1400">
                <a:latin typeface="楷体"/>
                <a:cs typeface="楷体"/>
              </a:rPr>
              <a:t>度相对</a:t>
            </a:r>
            <a:r>
              <a:rPr sz="1400" spc="-15">
                <a:latin typeface="楷体"/>
                <a:cs typeface="楷体"/>
              </a:rPr>
              <a:t>较</a:t>
            </a:r>
            <a:r>
              <a:rPr sz="1400">
                <a:latin typeface="楷体"/>
                <a:cs typeface="楷体"/>
              </a:rPr>
              <a:t>弱。</a:t>
            </a:r>
            <a:endParaRPr sz="1400">
              <a:latin typeface="楷体"/>
              <a:cs typeface="楷体"/>
            </a:endParaRPr>
          </a:p>
          <a:p>
            <a:pPr marL="355600" indent="-342900">
              <a:lnSpc>
                <a:spcPct val="100000"/>
              </a:lnSpc>
              <a:spcBef>
                <a:spcPts val="34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400" b="1" spc="-10">
                <a:latin typeface="楷体"/>
                <a:cs typeface="楷体"/>
              </a:rPr>
              <a:t>Midjourney：</a:t>
            </a:r>
            <a:r>
              <a:rPr sz="1400" spc="-15">
                <a:latin typeface="楷体"/>
                <a:cs typeface="楷体"/>
              </a:rPr>
              <a:t>公司</a:t>
            </a:r>
            <a:r>
              <a:rPr sz="1400">
                <a:latin typeface="楷体"/>
                <a:cs typeface="楷体"/>
              </a:rPr>
              <a:t>参考</a:t>
            </a:r>
            <a:r>
              <a:rPr sz="1400" spc="114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CLIP</a:t>
            </a:r>
            <a:r>
              <a:rPr sz="1400">
                <a:latin typeface="楷体"/>
                <a:cs typeface="楷体"/>
              </a:rPr>
              <a:t>及</a:t>
            </a:r>
            <a:r>
              <a:rPr sz="1400" spc="-5">
                <a:latin typeface="楷体"/>
                <a:cs typeface="楷体"/>
              </a:rPr>
              <a:t>Diffusion，</a:t>
            </a:r>
            <a:r>
              <a:rPr sz="1400">
                <a:latin typeface="楷体"/>
                <a:cs typeface="楷体"/>
              </a:rPr>
              <a:t>抓取</a:t>
            </a:r>
            <a:r>
              <a:rPr sz="1400" spc="-15">
                <a:latin typeface="楷体"/>
                <a:cs typeface="楷体"/>
              </a:rPr>
              <a:t>公</a:t>
            </a:r>
            <a:r>
              <a:rPr sz="1400">
                <a:latin typeface="楷体"/>
                <a:cs typeface="楷体"/>
              </a:rPr>
              <a:t>开数</a:t>
            </a:r>
            <a:r>
              <a:rPr sz="1400" spc="-15">
                <a:latin typeface="楷体"/>
                <a:cs typeface="楷体"/>
              </a:rPr>
              <a:t>据</a:t>
            </a:r>
            <a:r>
              <a:rPr sz="1400">
                <a:latin typeface="楷体"/>
                <a:cs typeface="楷体"/>
              </a:rPr>
              <a:t>训练的</a:t>
            </a:r>
            <a:r>
              <a:rPr sz="1400" spc="-15">
                <a:latin typeface="楷体"/>
                <a:cs typeface="楷体"/>
              </a:rPr>
              <a:t>模</a:t>
            </a:r>
            <a:r>
              <a:rPr sz="1400">
                <a:latin typeface="楷体"/>
                <a:cs typeface="楷体"/>
              </a:rPr>
              <a:t>型。</a:t>
            </a:r>
            <a:r>
              <a:rPr sz="1400" spc="-15">
                <a:latin typeface="楷体"/>
                <a:cs typeface="楷体"/>
              </a:rPr>
              <a:t>我们</a:t>
            </a:r>
            <a:r>
              <a:rPr sz="1400">
                <a:latin typeface="楷体"/>
                <a:cs typeface="楷体"/>
              </a:rPr>
              <a:t>实测中</a:t>
            </a:r>
            <a:r>
              <a:rPr sz="1400" spc="-15">
                <a:latin typeface="楷体"/>
                <a:cs typeface="楷体"/>
              </a:rPr>
              <a:t>画</a:t>
            </a:r>
            <a:r>
              <a:rPr sz="1400" spc="5">
                <a:latin typeface="楷体"/>
                <a:cs typeface="楷体"/>
              </a:rPr>
              <a:t>面</a:t>
            </a:r>
            <a:r>
              <a:rPr sz="1400">
                <a:latin typeface="楷体"/>
                <a:cs typeface="楷体"/>
              </a:rPr>
              <a:t>精</a:t>
            </a:r>
            <a:r>
              <a:rPr sz="1400" spc="-15">
                <a:latin typeface="楷体"/>
                <a:cs typeface="楷体"/>
              </a:rPr>
              <a:t>美程</a:t>
            </a:r>
            <a:r>
              <a:rPr sz="1400">
                <a:latin typeface="楷体"/>
                <a:cs typeface="楷体"/>
              </a:rPr>
              <a:t>度和细</a:t>
            </a:r>
            <a:r>
              <a:rPr sz="1400" spc="-15">
                <a:latin typeface="楷体"/>
                <a:cs typeface="楷体"/>
              </a:rPr>
              <a:t>节</a:t>
            </a:r>
            <a:r>
              <a:rPr sz="1400">
                <a:latin typeface="楷体"/>
                <a:cs typeface="楷体"/>
              </a:rPr>
              <a:t>表现</a:t>
            </a:r>
            <a:r>
              <a:rPr sz="1400" spc="-15">
                <a:latin typeface="楷体"/>
                <a:cs typeface="楷体"/>
              </a:rPr>
              <a:t>佳，</a:t>
            </a:r>
            <a:r>
              <a:rPr sz="1400">
                <a:latin typeface="楷体"/>
                <a:cs typeface="楷体"/>
              </a:rPr>
              <a:t>语义理</a:t>
            </a:r>
            <a:r>
              <a:rPr sz="1400" spc="-15">
                <a:latin typeface="楷体"/>
                <a:cs typeface="楷体"/>
              </a:rPr>
              <a:t>解</a:t>
            </a:r>
            <a:r>
              <a:rPr sz="1400">
                <a:latin typeface="楷体"/>
                <a:cs typeface="楷体"/>
              </a:rPr>
              <a:t>能力</a:t>
            </a:r>
            <a:r>
              <a:rPr sz="1400" spc="-15">
                <a:latin typeface="楷体"/>
                <a:cs typeface="楷体"/>
              </a:rPr>
              <a:t>不</a:t>
            </a:r>
            <a:r>
              <a:rPr sz="1400" spc="5">
                <a:latin typeface="楷体"/>
                <a:cs typeface="楷体"/>
              </a:rPr>
              <a:t>如</a:t>
            </a:r>
            <a:r>
              <a:rPr sz="1400" spc="-5">
                <a:latin typeface="楷体"/>
                <a:cs typeface="楷体"/>
              </a:rPr>
              <a:t>DALLE3</a:t>
            </a:r>
            <a:r>
              <a:rPr sz="1400">
                <a:latin typeface="楷体"/>
                <a:cs typeface="楷体"/>
              </a:rPr>
              <a:t>。</a:t>
            </a:r>
            <a:endParaRPr sz="1400">
              <a:latin typeface="楷体"/>
              <a:cs typeface="楷体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400" b="1" spc="-10">
                <a:latin typeface="楷体"/>
                <a:cs typeface="楷体"/>
              </a:rPr>
              <a:t>Adobe</a:t>
            </a:r>
            <a:r>
              <a:rPr sz="1400" b="1" spc="155">
                <a:latin typeface="楷体"/>
                <a:cs typeface="楷体"/>
              </a:rPr>
              <a:t> </a:t>
            </a:r>
            <a:r>
              <a:rPr sz="1400" b="1" spc="-10">
                <a:latin typeface="楷体"/>
                <a:cs typeface="楷体"/>
              </a:rPr>
              <a:t>Firefly：</a:t>
            </a:r>
            <a:r>
              <a:rPr sz="1400" spc="-15">
                <a:latin typeface="楷体"/>
                <a:cs typeface="楷体"/>
              </a:rPr>
              <a:t>集</a:t>
            </a:r>
            <a:r>
              <a:rPr sz="1400">
                <a:latin typeface="楷体"/>
                <a:cs typeface="楷体"/>
              </a:rPr>
              <a:t>成到</a:t>
            </a:r>
            <a:r>
              <a:rPr sz="1400" spc="-10">
                <a:latin typeface="楷体"/>
                <a:cs typeface="楷体"/>
              </a:rPr>
              <a:t>Photoshop</a:t>
            </a:r>
            <a:r>
              <a:rPr sz="1400">
                <a:latin typeface="楷体"/>
                <a:cs typeface="楷体"/>
              </a:rPr>
              <a:t>中，支持多</a:t>
            </a:r>
            <a:r>
              <a:rPr sz="1400" spc="-15">
                <a:latin typeface="楷体"/>
                <a:cs typeface="楷体"/>
              </a:rPr>
              <a:t>人</a:t>
            </a:r>
            <a:r>
              <a:rPr sz="1400">
                <a:latin typeface="楷体"/>
                <a:cs typeface="楷体"/>
              </a:rPr>
              <a:t>协作</a:t>
            </a:r>
            <a:r>
              <a:rPr sz="1400" spc="-15">
                <a:latin typeface="楷体"/>
                <a:cs typeface="楷体"/>
              </a:rPr>
              <a:t>、在</a:t>
            </a:r>
            <a:r>
              <a:rPr sz="1400">
                <a:latin typeface="楷体"/>
                <a:cs typeface="楷体"/>
              </a:rPr>
              <a:t>线评论</a:t>
            </a:r>
            <a:r>
              <a:rPr sz="1400" spc="-15">
                <a:latin typeface="楷体"/>
                <a:cs typeface="楷体"/>
              </a:rPr>
              <a:t>等</a:t>
            </a:r>
            <a:r>
              <a:rPr sz="1400">
                <a:latin typeface="楷体"/>
                <a:cs typeface="楷体"/>
              </a:rPr>
              <a:t>。我</a:t>
            </a:r>
            <a:r>
              <a:rPr sz="1400" spc="-15">
                <a:latin typeface="楷体"/>
                <a:cs typeface="楷体"/>
              </a:rPr>
              <a:t>们实</a:t>
            </a:r>
            <a:r>
              <a:rPr sz="1400">
                <a:latin typeface="楷体"/>
                <a:cs typeface="楷体"/>
              </a:rPr>
              <a:t>测</a:t>
            </a:r>
            <a:r>
              <a:rPr sz="1400" spc="5">
                <a:latin typeface="楷体"/>
                <a:cs typeface="楷体"/>
              </a:rPr>
              <a:t>中</a:t>
            </a:r>
            <a:r>
              <a:rPr sz="1400">
                <a:latin typeface="楷体"/>
                <a:cs typeface="楷体"/>
              </a:rPr>
              <a:t>语</a:t>
            </a:r>
            <a:r>
              <a:rPr sz="1400" spc="-15">
                <a:latin typeface="楷体"/>
                <a:cs typeface="楷体"/>
              </a:rPr>
              <a:t>义</a:t>
            </a:r>
            <a:r>
              <a:rPr sz="1400">
                <a:latin typeface="楷体"/>
                <a:cs typeface="楷体"/>
              </a:rPr>
              <a:t>理解</a:t>
            </a:r>
            <a:r>
              <a:rPr sz="1400" spc="-15">
                <a:latin typeface="楷体"/>
                <a:cs typeface="楷体"/>
              </a:rPr>
              <a:t>能力</a:t>
            </a:r>
            <a:r>
              <a:rPr sz="1400">
                <a:latin typeface="楷体"/>
                <a:cs typeface="楷体"/>
              </a:rPr>
              <a:t>最弱；</a:t>
            </a:r>
            <a:r>
              <a:rPr sz="1400" spc="-15">
                <a:latin typeface="楷体"/>
                <a:cs typeface="楷体"/>
              </a:rPr>
              <a:t>但</a:t>
            </a:r>
            <a:r>
              <a:rPr sz="1400">
                <a:latin typeface="楷体"/>
                <a:cs typeface="楷体"/>
              </a:rPr>
              <a:t>写实</a:t>
            </a:r>
            <a:r>
              <a:rPr sz="1400" spc="-15">
                <a:latin typeface="楷体"/>
                <a:cs typeface="楷体"/>
              </a:rPr>
              <a:t>表现</a:t>
            </a:r>
            <a:r>
              <a:rPr sz="1400">
                <a:latin typeface="楷体"/>
                <a:cs typeface="楷体"/>
              </a:rPr>
              <a:t>优，构</a:t>
            </a:r>
            <a:r>
              <a:rPr sz="1400" spc="-15">
                <a:latin typeface="楷体"/>
                <a:cs typeface="楷体"/>
              </a:rPr>
              <a:t>图</a:t>
            </a:r>
            <a:r>
              <a:rPr sz="1400">
                <a:latin typeface="楷体"/>
                <a:cs typeface="楷体"/>
              </a:rPr>
              <a:t>、色</a:t>
            </a:r>
            <a:r>
              <a:rPr sz="1400" spc="-15">
                <a:latin typeface="楷体"/>
                <a:cs typeface="楷体"/>
              </a:rPr>
              <a:t>彩能</a:t>
            </a:r>
            <a:r>
              <a:rPr sz="1400">
                <a:latin typeface="楷体"/>
                <a:cs typeface="楷体"/>
              </a:rPr>
              <a:t>力突出。</a:t>
            </a:r>
            <a:endParaRPr sz="1400">
              <a:latin typeface="楷体"/>
              <a:cs typeface="楷体"/>
            </a:endParaRPr>
          </a:p>
          <a:p>
            <a:pPr marL="355600" marR="21590" indent="-3429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400" b="1" spc="-10">
                <a:latin typeface="楷体"/>
                <a:cs typeface="楷体"/>
              </a:rPr>
              <a:t>META</a:t>
            </a:r>
            <a:r>
              <a:rPr sz="1400" b="1" spc="50">
                <a:latin typeface="楷体"/>
                <a:cs typeface="楷体"/>
              </a:rPr>
              <a:t> </a:t>
            </a:r>
            <a:r>
              <a:rPr sz="1400" b="1" spc="-10">
                <a:latin typeface="楷体"/>
                <a:cs typeface="楷体"/>
              </a:rPr>
              <a:t>Imagine：</a:t>
            </a:r>
            <a:r>
              <a:rPr sz="1400" spc="-15">
                <a:latin typeface="楷体"/>
                <a:cs typeface="楷体"/>
              </a:rPr>
              <a:t>基</a:t>
            </a:r>
            <a:r>
              <a:rPr sz="1400">
                <a:latin typeface="楷体"/>
                <a:cs typeface="楷体"/>
              </a:rPr>
              <a:t>于</a:t>
            </a:r>
            <a:r>
              <a:rPr sz="1400" spc="-5">
                <a:latin typeface="楷体"/>
                <a:cs typeface="楷体"/>
              </a:rPr>
              <a:t>Meta</a:t>
            </a:r>
            <a:r>
              <a:rPr sz="1400">
                <a:latin typeface="楷体"/>
                <a:cs typeface="楷体"/>
              </a:rPr>
              <a:t>的</a:t>
            </a:r>
            <a:r>
              <a:rPr sz="1400" spc="-5">
                <a:latin typeface="楷体"/>
                <a:cs typeface="楷体"/>
              </a:rPr>
              <a:t>Emu</a:t>
            </a:r>
            <a:r>
              <a:rPr sz="1400">
                <a:latin typeface="楷体"/>
                <a:cs typeface="楷体"/>
              </a:rPr>
              <a:t>学习</a:t>
            </a:r>
            <a:r>
              <a:rPr sz="1400" spc="-15">
                <a:latin typeface="楷体"/>
                <a:cs typeface="楷体"/>
              </a:rPr>
              <a:t>模</a:t>
            </a:r>
            <a:r>
              <a:rPr sz="1400">
                <a:latin typeface="楷体"/>
                <a:cs typeface="楷体"/>
              </a:rPr>
              <a:t>型，</a:t>
            </a:r>
            <a:r>
              <a:rPr sz="1400" spc="55">
                <a:latin typeface="楷体"/>
                <a:cs typeface="楷体"/>
              </a:rPr>
              <a:t> </a:t>
            </a:r>
            <a:r>
              <a:rPr sz="1400" spc="-5">
                <a:latin typeface="楷体"/>
                <a:cs typeface="楷体"/>
              </a:rPr>
              <a:t>Emu</a:t>
            </a:r>
            <a:r>
              <a:rPr sz="1400">
                <a:latin typeface="楷体"/>
                <a:cs typeface="楷体"/>
              </a:rPr>
              <a:t>是使</a:t>
            </a:r>
            <a:r>
              <a:rPr sz="1400" spc="-5">
                <a:latin typeface="楷体"/>
                <a:cs typeface="楷体"/>
              </a:rPr>
              <a:t>用</a:t>
            </a:r>
            <a:r>
              <a:rPr sz="1400" spc="-15">
                <a:latin typeface="楷体"/>
                <a:cs typeface="楷体"/>
              </a:rPr>
              <a:t>11</a:t>
            </a:r>
            <a:r>
              <a:rPr sz="1400">
                <a:latin typeface="楷体"/>
                <a:cs typeface="楷体"/>
              </a:rPr>
              <a:t>亿图像</a:t>
            </a:r>
            <a:r>
              <a:rPr sz="1400" spc="-10">
                <a:latin typeface="楷体"/>
                <a:cs typeface="楷体"/>
              </a:rPr>
              <a:t>-</a:t>
            </a:r>
            <a:r>
              <a:rPr sz="1400">
                <a:latin typeface="楷体"/>
                <a:cs typeface="楷体"/>
              </a:rPr>
              <a:t>文</a:t>
            </a:r>
            <a:r>
              <a:rPr sz="1400" spc="-15">
                <a:latin typeface="楷体"/>
                <a:cs typeface="楷体"/>
              </a:rPr>
              <a:t>本</a:t>
            </a:r>
            <a:r>
              <a:rPr sz="1400">
                <a:latin typeface="楷体"/>
                <a:cs typeface="楷体"/>
              </a:rPr>
              <a:t>对数</a:t>
            </a:r>
            <a:r>
              <a:rPr sz="1400" spc="-15">
                <a:latin typeface="楷体"/>
                <a:cs typeface="楷体"/>
              </a:rPr>
              <a:t>据</a:t>
            </a:r>
            <a:r>
              <a:rPr sz="1400">
                <a:latin typeface="楷体"/>
                <a:cs typeface="楷体"/>
              </a:rPr>
              <a:t>集对</a:t>
            </a:r>
            <a:r>
              <a:rPr sz="1400" spc="-10">
                <a:latin typeface="楷体"/>
                <a:cs typeface="楷体"/>
              </a:rPr>
              <a:t>28</a:t>
            </a:r>
            <a:r>
              <a:rPr sz="1400">
                <a:latin typeface="楷体"/>
                <a:cs typeface="楷体"/>
              </a:rPr>
              <a:t>亿参数</a:t>
            </a:r>
            <a:r>
              <a:rPr sz="1400" spc="-10">
                <a:latin typeface="楷体"/>
                <a:cs typeface="楷体"/>
              </a:rPr>
              <a:t>的UNet</a:t>
            </a:r>
            <a:r>
              <a:rPr sz="1400">
                <a:latin typeface="楷体"/>
                <a:cs typeface="楷体"/>
              </a:rPr>
              <a:t>进行预训</a:t>
            </a:r>
            <a:r>
              <a:rPr sz="1400" spc="-15">
                <a:latin typeface="楷体"/>
                <a:cs typeface="楷体"/>
              </a:rPr>
              <a:t>练</a:t>
            </a:r>
            <a:r>
              <a:rPr sz="1400">
                <a:latin typeface="楷体"/>
                <a:cs typeface="楷体"/>
              </a:rPr>
              <a:t>得到</a:t>
            </a:r>
            <a:r>
              <a:rPr sz="1400" spc="-15">
                <a:latin typeface="楷体"/>
                <a:cs typeface="楷体"/>
              </a:rPr>
              <a:t>，</a:t>
            </a:r>
            <a:r>
              <a:rPr sz="1400">
                <a:latin typeface="楷体"/>
                <a:cs typeface="楷体"/>
              </a:rPr>
              <a:t>再使用</a:t>
            </a:r>
            <a:r>
              <a:rPr sz="1400" spc="-15">
                <a:latin typeface="楷体"/>
                <a:cs typeface="楷体"/>
              </a:rPr>
              <a:t>几</a:t>
            </a:r>
            <a:r>
              <a:rPr sz="1400">
                <a:latin typeface="楷体"/>
                <a:cs typeface="楷体"/>
              </a:rPr>
              <a:t>千张</a:t>
            </a:r>
            <a:r>
              <a:rPr sz="1400" spc="-15">
                <a:latin typeface="楷体"/>
                <a:cs typeface="楷体"/>
              </a:rPr>
              <a:t>高质</a:t>
            </a:r>
            <a:r>
              <a:rPr sz="1400">
                <a:latin typeface="楷体"/>
                <a:cs typeface="楷体"/>
              </a:rPr>
              <a:t>量图像进 行质量</a:t>
            </a:r>
            <a:r>
              <a:rPr sz="1400" spc="-15">
                <a:latin typeface="楷体"/>
                <a:cs typeface="楷体"/>
              </a:rPr>
              <a:t>微</a:t>
            </a:r>
            <a:r>
              <a:rPr sz="1400">
                <a:latin typeface="楷体"/>
                <a:cs typeface="楷体"/>
              </a:rPr>
              <a:t>调提</a:t>
            </a:r>
            <a:r>
              <a:rPr sz="1400" spc="-15">
                <a:latin typeface="楷体"/>
                <a:cs typeface="楷体"/>
              </a:rPr>
              <a:t>高模</a:t>
            </a:r>
            <a:r>
              <a:rPr sz="1400">
                <a:latin typeface="楷体"/>
                <a:cs typeface="楷体"/>
              </a:rPr>
              <a:t>型效果</a:t>
            </a:r>
            <a:r>
              <a:rPr sz="1400" spc="-15">
                <a:latin typeface="楷体"/>
                <a:cs typeface="楷体"/>
              </a:rPr>
              <a:t>。</a:t>
            </a:r>
            <a:r>
              <a:rPr sz="1400">
                <a:latin typeface="楷体"/>
                <a:cs typeface="楷体"/>
              </a:rPr>
              <a:t>我们</a:t>
            </a:r>
            <a:r>
              <a:rPr sz="1400" spc="-15">
                <a:latin typeface="楷体"/>
                <a:cs typeface="楷体"/>
              </a:rPr>
              <a:t>实测</a:t>
            </a:r>
            <a:r>
              <a:rPr sz="1400">
                <a:latin typeface="楷体"/>
                <a:cs typeface="楷体"/>
              </a:rPr>
              <a:t>中生成</a:t>
            </a:r>
            <a:r>
              <a:rPr sz="1400" spc="-15">
                <a:latin typeface="楷体"/>
                <a:cs typeface="楷体"/>
              </a:rPr>
              <a:t>效</a:t>
            </a:r>
            <a:r>
              <a:rPr sz="1400">
                <a:latin typeface="楷体"/>
                <a:cs typeface="楷体"/>
              </a:rPr>
              <a:t>果中</a:t>
            </a:r>
            <a:r>
              <a:rPr sz="1400" spc="-15">
                <a:latin typeface="楷体"/>
                <a:cs typeface="楷体"/>
              </a:rPr>
              <a:t>等，</a:t>
            </a:r>
            <a:r>
              <a:rPr sz="1400">
                <a:latin typeface="楷体"/>
                <a:cs typeface="楷体"/>
              </a:rPr>
              <a:t>但产品</a:t>
            </a:r>
            <a:r>
              <a:rPr sz="1400" spc="-15">
                <a:latin typeface="楷体"/>
                <a:cs typeface="楷体"/>
              </a:rPr>
              <a:t>功</a:t>
            </a:r>
            <a:r>
              <a:rPr sz="1400">
                <a:latin typeface="楷体"/>
                <a:cs typeface="楷体"/>
              </a:rPr>
              <a:t>能较</a:t>
            </a:r>
            <a:r>
              <a:rPr sz="1400" spc="-15">
                <a:latin typeface="楷体"/>
                <a:cs typeface="楷体"/>
              </a:rPr>
              <a:t>少难</a:t>
            </a:r>
            <a:r>
              <a:rPr sz="1400">
                <a:latin typeface="楷体"/>
                <a:cs typeface="楷体"/>
              </a:rPr>
              <a:t>以对同</a:t>
            </a:r>
            <a:r>
              <a:rPr sz="1400" spc="-15">
                <a:latin typeface="楷体"/>
                <a:cs typeface="楷体"/>
              </a:rPr>
              <a:t>一</a:t>
            </a:r>
            <a:r>
              <a:rPr sz="1400">
                <a:latin typeface="楷体"/>
                <a:cs typeface="楷体"/>
              </a:rPr>
              <a:t>张图</a:t>
            </a:r>
            <a:r>
              <a:rPr sz="1400" spc="-15">
                <a:latin typeface="楷体"/>
                <a:cs typeface="楷体"/>
              </a:rPr>
              <a:t>片进</a:t>
            </a:r>
            <a:r>
              <a:rPr sz="1400">
                <a:latin typeface="楷体"/>
                <a:cs typeface="楷体"/>
              </a:rPr>
              <a:t>行后续</a:t>
            </a:r>
            <a:r>
              <a:rPr sz="1400" spc="-15">
                <a:latin typeface="楷体"/>
                <a:cs typeface="楷体"/>
              </a:rPr>
              <a:t>调</a:t>
            </a:r>
            <a:r>
              <a:rPr sz="1400">
                <a:latin typeface="楷体"/>
                <a:cs typeface="楷体"/>
              </a:rPr>
              <a:t>整。</a:t>
            </a:r>
            <a:endParaRPr sz="1400">
              <a:latin typeface="楷体"/>
              <a:cs typeface="楷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1200">
                <a:latin typeface="楷体"/>
                <a:cs typeface="楷体"/>
              </a:rPr>
              <a:t>注：受测试次数限制，对比结果仅供参考，可能与实际情况存在差异</a:t>
            </a:r>
            <a:endParaRPr sz="1200">
              <a:latin typeface="楷体"/>
              <a:cs typeface="楷体"/>
            </a:endParaRPr>
          </a:p>
          <a:p>
            <a:pPr marL="2718435">
              <a:lnSpc>
                <a:spcPct val="100000"/>
              </a:lnSpc>
              <a:spcBef>
                <a:spcPts val="1045"/>
              </a:spcBef>
            </a:pPr>
            <a:r>
              <a:rPr sz="1200" b="1" spc="-5">
                <a:latin typeface="楷体"/>
                <a:cs typeface="楷体"/>
              </a:rPr>
              <a:t>图：主要文生图应用对比（左上DALLE3</a:t>
            </a:r>
            <a:r>
              <a:rPr sz="1200" b="1" spc="-10">
                <a:latin typeface="楷体"/>
                <a:cs typeface="楷体"/>
              </a:rPr>
              <a:t> </a:t>
            </a:r>
            <a:r>
              <a:rPr sz="1200" b="1" spc="-5">
                <a:latin typeface="楷体"/>
                <a:cs typeface="楷体"/>
              </a:rPr>
              <a:t>，右上Midjourney，左下adobe</a:t>
            </a:r>
            <a:r>
              <a:rPr sz="1200" b="1" spc="-10">
                <a:latin typeface="楷体"/>
                <a:cs typeface="楷体"/>
              </a:rPr>
              <a:t> </a:t>
            </a:r>
            <a:r>
              <a:rPr sz="1200" b="1" spc="-5">
                <a:latin typeface="楷体"/>
                <a:cs typeface="楷体"/>
              </a:rPr>
              <a:t>Firefly ，右下META</a:t>
            </a:r>
            <a:r>
              <a:rPr sz="1200" b="1" spc="-10">
                <a:latin typeface="楷体"/>
                <a:cs typeface="楷体"/>
              </a:rPr>
              <a:t> </a:t>
            </a:r>
            <a:r>
              <a:rPr sz="1200" b="1" spc="-5">
                <a:latin typeface="楷体"/>
                <a:cs typeface="楷体"/>
              </a:rPr>
              <a:t>Imagine）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48411" y="5289803"/>
            <a:ext cx="1331976" cy="13411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613916" y="5289803"/>
            <a:ext cx="1330452" cy="133807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46888" y="3902964"/>
            <a:ext cx="1335024" cy="133197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618488" y="3902964"/>
            <a:ext cx="1325880" cy="133197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4719828" y="5326379"/>
            <a:ext cx="1405127" cy="132588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166103" y="5327903"/>
            <a:ext cx="1367027" cy="1319784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718303" y="3945635"/>
            <a:ext cx="1405127" cy="131826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160008" y="3945635"/>
            <a:ext cx="1377695" cy="131419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8871204" y="5251703"/>
            <a:ext cx="1339596" cy="130454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0250423" y="5251703"/>
            <a:ext cx="1336548" cy="1310640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8863583" y="3899915"/>
            <a:ext cx="1338072" cy="1310640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0250423" y="3896867"/>
            <a:ext cx="1336548" cy="1313688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268935" y="3194684"/>
            <a:ext cx="301879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5000"/>
              </a:lnSpc>
              <a:spcBef>
                <a:spcPts val="100"/>
              </a:spcBef>
            </a:pPr>
            <a:r>
              <a:rPr sz="1200">
                <a:latin typeface="楷体"/>
                <a:cs typeface="楷体"/>
              </a:rPr>
              <a:t>prompt</a:t>
            </a:r>
            <a:r>
              <a:rPr sz="1200" spc="10">
                <a:latin typeface="楷体"/>
                <a:cs typeface="楷体"/>
              </a:rPr>
              <a:t>1（超现实）</a:t>
            </a:r>
            <a:r>
              <a:rPr sz="1200">
                <a:latin typeface="楷体"/>
                <a:cs typeface="楷体"/>
              </a:rPr>
              <a:t>：</a:t>
            </a:r>
            <a:r>
              <a:rPr sz="1200" spc="15">
                <a:latin typeface="楷体"/>
                <a:cs typeface="楷体"/>
              </a:rPr>
              <a:t>黑</a:t>
            </a:r>
            <a:r>
              <a:rPr sz="1200" spc="10">
                <a:latin typeface="楷体"/>
                <a:cs typeface="楷体"/>
              </a:rPr>
              <a:t>暗美</a:t>
            </a:r>
            <a:r>
              <a:rPr sz="1200" spc="5">
                <a:latin typeface="楷体"/>
                <a:cs typeface="楷体"/>
              </a:rPr>
              <a:t>学</a:t>
            </a:r>
            <a:r>
              <a:rPr sz="1200" spc="10">
                <a:latin typeface="楷体"/>
                <a:cs typeface="楷体"/>
              </a:rPr>
              <a:t>，</a:t>
            </a:r>
            <a:r>
              <a:rPr sz="1200">
                <a:latin typeface="楷体"/>
                <a:cs typeface="楷体"/>
              </a:rPr>
              <a:t>带</a:t>
            </a:r>
            <a:r>
              <a:rPr sz="1200" spc="10">
                <a:latin typeface="楷体"/>
                <a:cs typeface="楷体"/>
              </a:rPr>
              <a:t>有齿轮</a:t>
            </a:r>
            <a:r>
              <a:rPr sz="1200">
                <a:latin typeface="楷体"/>
                <a:cs typeface="楷体"/>
              </a:rPr>
              <a:t>和 </a:t>
            </a:r>
            <a:r>
              <a:rPr sz="1200" spc="30">
                <a:latin typeface="楷体"/>
                <a:cs typeface="楷体"/>
              </a:rPr>
              <a:t>电线</a:t>
            </a:r>
            <a:r>
              <a:rPr sz="1200" spc="45">
                <a:latin typeface="楷体"/>
                <a:cs typeface="楷体"/>
              </a:rPr>
              <a:t>的</a:t>
            </a:r>
            <a:r>
              <a:rPr sz="1200" spc="30">
                <a:latin typeface="楷体"/>
                <a:cs typeface="楷体"/>
              </a:rPr>
              <a:t>未</a:t>
            </a:r>
            <a:r>
              <a:rPr sz="1200" spc="45">
                <a:latin typeface="楷体"/>
                <a:cs typeface="楷体"/>
              </a:rPr>
              <a:t>来</a:t>
            </a:r>
            <a:r>
              <a:rPr sz="1200" spc="30">
                <a:latin typeface="楷体"/>
                <a:cs typeface="楷体"/>
              </a:rPr>
              <a:t>主</a:t>
            </a:r>
            <a:r>
              <a:rPr sz="1200" spc="45">
                <a:latin typeface="楷体"/>
                <a:cs typeface="楷体"/>
              </a:rPr>
              <a:t>义</a:t>
            </a:r>
            <a:r>
              <a:rPr sz="1200" spc="30">
                <a:latin typeface="楷体"/>
                <a:cs typeface="楷体"/>
              </a:rPr>
              <a:t>机</a:t>
            </a:r>
            <a:r>
              <a:rPr sz="1200" spc="45">
                <a:latin typeface="楷体"/>
                <a:cs typeface="楷体"/>
              </a:rPr>
              <a:t>械</a:t>
            </a:r>
            <a:r>
              <a:rPr sz="1200" spc="30">
                <a:latin typeface="楷体"/>
                <a:cs typeface="楷体"/>
              </a:rPr>
              <a:t>机器</a:t>
            </a:r>
            <a:r>
              <a:rPr sz="1200" spc="60">
                <a:latin typeface="楷体"/>
                <a:cs typeface="楷体"/>
              </a:rPr>
              <a:t>人</a:t>
            </a:r>
            <a:r>
              <a:rPr sz="1200" spc="35">
                <a:latin typeface="楷体"/>
                <a:cs typeface="楷体"/>
              </a:rPr>
              <a:t>，</a:t>
            </a:r>
            <a:r>
              <a:rPr sz="1200" spc="45">
                <a:latin typeface="楷体"/>
                <a:cs typeface="楷体"/>
              </a:rPr>
              <a:t>在</a:t>
            </a:r>
            <a:r>
              <a:rPr sz="1200" spc="30">
                <a:latin typeface="楷体"/>
                <a:cs typeface="楷体"/>
              </a:rPr>
              <a:t>高</a:t>
            </a:r>
            <a:r>
              <a:rPr sz="1200" spc="45">
                <a:latin typeface="楷体"/>
                <a:cs typeface="楷体"/>
              </a:rPr>
              <a:t>峰</a:t>
            </a:r>
            <a:r>
              <a:rPr sz="1200" spc="30">
                <a:latin typeface="楷体"/>
                <a:cs typeface="楷体"/>
              </a:rPr>
              <a:t>时</a:t>
            </a:r>
            <a:r>
              <a:rPr sz="1200" spc="45">
                <a:latin typeface="楷体"/>
                <a:cs typeface="楷体"/>
              </a:rPr>
              <a:t>段</a:t>
            </a:r>
            <a:r>
              <a:rPr sz="1200">
                <a:latin typeface="楷体"/>
                <a:cs typeface="楷体"/>
              </a:rPr>
              <a:t>拥 挤不堪的地铁中上下班，令人惊叹的照片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091432" y="3175761"/>
            <a:ext cx="4048125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1200" spc="5">
                <a:latin typeface="楷体"/>
                <a:cs typeface="楷体"/>
              </a:rPr>
              <a:t>Prompt2（</a:t>
            </a:r>
            <a:r>
              <a:rPr sz="1200" spc="25">
                <a:latin typeface="楷体"/>
                <a:cs typeface="楷体"/>
              </a:rPr>
              <a:t>复杂</a:t>
            </a:r>
            <a:r>
              <a:rPr sz="1200" spc="10">
                <a:latin typeface="楷体"/>
                <a:cs typeface="楷体"/>
              </a:rPr>
              <a:t>场</a:t>
            </a:r>
            <a:r>
              <a:rPr sz="1200" spc="20">
                <a:latin typeface="楷体"/>
                <a:cs typeface="楷体"/>
              </a:rPr>
              <a:t>景</a:t>
            </a:r>
            <a:r>
              <a:rPr sz="1200" spc="5">
                <a:latin typeface="楷体"/>
                <a:cs typeface="楷体"/>
              </a:rPr>
              <a:t>）：</a:t>
            </a:r>
            <a:r>
              <a:rPr sz="1200" spc="-50">
                <a:latin typeface="楷体"/>
                <a:cs typeface="楷体"/>
              </a:rPr>
              <a:t> </a:t>
            </a:r>
            <a:r>
              <a:rPr sz="1200" spc="20">
                <a:latin typeface="楷体"/>
                <a:cs typeface="楷体"/>
              </a:rPr>
              <a:t>微</a:t>
            </a:r>
            <a:r>
              <a:rPr sz="1200" spc="10">
                <a:latin typeface="楷体"/>
                <a:cs typeface="楷体"/>
              </a:rPr>
              <a:t>缩</a:t>
            </a:r>
            <a:r>
              <a:rPr sz="1200" spc="20">
                <a:latin typeface="楷体"/>
                <a:cs typeface="楷体"/>
              </a:rPr>
              <a:t>丰收</a:t>
            </a:r>
            <a:r>
              <a:rPr sz="1200" spc="10">
                <a:latin typeface="楷体"/>
                <a:cs typeface="楷体"/>
              </a:rPr>
              <a:t>场</a:t>
            </a:r>
            <a:r>
              <a:rPr sz="1200" spc="30">
                <a:latin typeface="楷体"/>
                <a:cs typeface="楷体"/>
              </a:rPr>
              <a:t>景</a:t>
            </a:r>
            <a:r>
              <a:rPr sz="1200" spc="20">
                <a:latin typeface="楷体"/>
                <a:cs typeface="楷体"/>
              </a:rPr>
              <a:t>、</a:t>
            </a:r>
            <a:r>
              <a:rPr sz="1200" spc="10">
                <a:latin typeface="楷体"/>
                <a:cs typeface="楷体"/>
              </a:rPr>
              <a:t>四</a:t>
            </a:r>
            <a:r>
              <a:rPr sz="1200" spc="20">
                <a:latin typeface="楷体"/>
                <a:cs typeface="楷体"/>
              </a:rPr>
              <a:t>川火锅</a:t>
            </a:r>
            <a:r>
              <a:rPr sz="1200" spc="10">
                <a:latin typeface="楷体"/>
                <a:cs typeface="楷体"/>
              </a:rPr>
              <a:t>店</a:t>
            </a:r>
            <a:r>
              <a:rPr sz="1200" spc="20">
                <a:latin typeface="楷体"/>
                <a:cs typeface="楷体"/>
              </a:rPr>
              <a:t>厨师</a:t>
            </a:r>
            <a:r>
              <a:rPr sz="1200">
                <a:latin typeface="楷体"/>
                <a:cs typeface="楷体"/>
              </a:rPr>
              <a:t>制 </a:t>
            </a:r>
            <a:r>
              <a:rPr sz="1200" spc="20">
                <a:latin typeface="楷体"/>
                <a:cs typeface="楷体"/>
              </a:rPr>
              <a:t>作食</a:t>
            </a:r>
            <a:r>
              <a:rPr sz="1200" spc="10">
                <a:latin typeface="楷体"/>
                <a:cs typeface="楷体"/>
              </a:rPr>
              <a:t>物</a:t>
            </a:r>
            <a:r>
              <a:rPr sz="1200" spc="20">
                <a:latin typeface="楷体"/>
                <a:cs typeface="楷体"/>
              </a:rPr>
              <a:t>、</a:t>
            </a:r>
            <a:r>
              <a:rPr sz="1200" spc="10">
                <a:latin typeface="楷体"/>
                <a:cs typeface="楷体"/>
              </a:rPr>
              <a:t>工</a:t>
            </a:r>
            <a:r>
              <a:rPr sz="1200" spc="25">
                <a:latin typeface="楷体"/>
                <a:cs typeface="楷体"/>
              </a:rPr>
              <a:t>作</a:t>
            </a:r>
            <a:r>
              <a:rPr sz="1200" spc="10">
                <a:latin typeface="楷体"/>
                <a:cs typeface="楷体"/>
              </a:rPr>
              <a:t>中</a:t>
            </a:r>
            <a:r>
              <a:rPr sz="1200" spc="25">
                <a:latin typeface="楷体"/>
                <a:cs typeface="楷体"/>
              </a:rPr>
              <a:t>的</a:t>
            </a:r>
            <a:r>
              <a:rPr sz="1200" spc="5">
                <a:latin typeface="楷体"/>
                <a:cs typeface="楷体"/>
              </a:rPr>
              <a:t>人</a:t>
            </a:r>
            <a:r>
              <a:rPr sz="1200" spc="10">
                <a:latin typeface="楷体"/>
                <a:cs typeface="楷体"/>
              </a:rPr>
              <a:t>、</a:t>
            </a:r>
            <a:r>
              <a:rPr sz="1200" spc="20">
                <a:latin typeface="楷体"/>
                <a:cs typeface="楷体"/>
              </a:rPr>
              <a:t>创意</a:t>
            </a:r>
            <a:r>
              <a:rPr sz="1200" spc="10">
                <a:latin typeface="楷体"/>
                <a:cs typeface="楷体"/>
              </a:rPr>
              <a:t>摄</a:t>
            </a:r>
            <a:r>
              <a:rPr sz="1200" spc="20">
                <a:latin typeface="楷体"/>
                <a:cs typeface="楷体"/>
              </a:rPr>
              <a:t>影</a:t>
            </a:r>
            <a:r>
              <a:rPr sz="1200" spc="10">
                <a:latin typeface="楷体"/>
                <a:cs typeface="楷体"/>
              </a:rPr>
              <a:t>海</a:t>
            </a:r>
            <a:r>
              <a:rPr sz="1200" spc="30">
                <a:latin typeface="楷体"/>
                <a:cs typeface="楷体"/>
              </a:rPr>
              <a:t>报</a:t>
            </a:r>
            <a:r>
              <a:rPr sz="1200" spc="10">
                <a:latin typeface="楷体"/>
                <a:cs typeface="楷体"/>
              </a:rPr>
              <a:t>、</a:t>
            </a:r>
            <a:r>
              <a:rPr sz="1200" spc="20">
                <a:latin typeface="楷体"/>
                <a:cs typeface="楷体"/>
              </a:rPr>
              <a:t>微</a:t>
            </a:r>
            <a:r>
              <a:rPr sz="1200" spc="10">
                <a:latin typeface="楷体"/>
                <a:cs typeface="楷体"/>
              </a:rPr>
              <a:t>缩摄</a:t>
            </a:r>
            <a:r>
              <a:rPr sz="1200" spc="25">
                <a:latin typeface="楷体"/>
                <a:cs typeface="楷体"/>
              </a:rPr>
              <a:t>影</a:t>
            </a:r>
            <a:r>
              <a:rPr sz="1200" spc="20">
                <a:latin typeface="楷体"/>
                <a:cs typeface="楷体"/>
              </a:rPr>
              <a:t>、</a:t>
            </a:r>
            <a:r>
              <a:rPr sz="1200" spc="10">
                <a:latin typeface="楷体"/>
                <a:cs typeface="楷体"/>
              </a:rPr>
              <a:t>美</a:t>
            </a:r>
            <a:r>
              <a:rPr sz="1200" spc="25">
                <a:latin typeface="楷体"/>
                <a:cs typeface="楷体"/>
              </a:rPr>
              <a:t>丽照</a:t>
            </a:r>
            <a:r>
              <a:rPr sz="1200">
                <a:latin typeface="楷体"/>
                <a:cs typeface="楷体"/>
              </a:rPr>
              <a:t>明</a:t>
            </a:r>
            <a:endParaRPr sz="1200">
              <a:latin typeface="楷体"/>
              <a:cs typeface="楷体"/>
            </a:endParaRPr>
          </a:p>
          <a:p>
            <a:pPr marL="12700">
              <a:lnSpc>
                <a:spcPct val="100000"/>
              </a:lnSpc>
              <a:spcBef>
                <a:spcPts val="359"/>
              </a:spcBef>
            </a:pPr>
            <a:r>
              <a:rPr sz="1200">
                <a:latin typeface="楷体"/>
                <a:cs typeface="楷体"/>
              </a:rPr>
              <a:t>、重点照明、全球照明超现实、超精细、8K、简单构图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672321" y="3151123"/>
            <a:ext cx="334264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5000"/>
              </a:lnSpc>
              <a:spcBef>
                <a:spcPts val="100"/>
              </a:spcBef>
            </a:pPr>
            <a:r>
              <a:rPr sz="1200">
                <a:latin typeface="楷体"/>
                <a:cs typeface="楷体"/>
              </a:rPr>
              <a:t>Prompt</a:t>
            </a:r>
            <a:r>
              <a:rPr sz="1200" spc="10">
                <a:latin typeface="楷体"/>
                <a:cs typeface="楷体"/>
              </a:rPr>
              <a:t>3（</a:t>
            </a:r>
            <a:r>
              <a:rPr sz="1200" spc="20">
                <a:latin typeface="楷体"/>
                <a:cs typeface="楷体"/>
              </a:rPr>
              <a:t>写</a:t>
            </a:r>
            <a:r>
              <a:rPr sz="1200" spc="10">
                <a:latin typeface="楷体"/>
                <a:cs typeface="楷体"/>
              </a:rPr>
              <a:t>实</a:t>
            </a:r>
            <a:r>
              <a:rPr sz="1200" spc="20">
                <a:latin typeface="楷体"/>
                <a:cs typeface="楷体"/>
              </a:rPr>
              <a:t>）</a:t>
            </a:r>
            <a:r>
              <a:rPr sz="1200" spc="10">
                <a:latin typeface="楷体"/>
                <a:cs typeface="楷体"/>
              </a:rPr>
              <a:t>：</a:t>
            </a:r>
            <a:r>
              <a:rPr sz="1200" spc="25">
                <a:latin typeface="楷体"/>
                <a:cs typeface="楷体"/>
              </a:rPr>
              <a:t>电</a:t>
            </a:r>
            <a:r>
              <a:rPr sz="1200" spc="10">
                <a:latin typeface="楷体"/>
                <a:cs typeface="楷体"/>
              </a:rPr>
              <a:t>影般</a:t>
            </a:r>
            <a:r>
              <a:rPr sz="1200" spc="20">
                <a:latin typeface="楷体"/>
                <a:cs typeface="楷体"/>
              </a:rPr>
              <a:t>，</a:t>
            </a:r>
            <a:r>
              <a:rPr sz="1200" spc="10">
                <a:latin typeface="楷体"/>
                <a:cs typeface="楷体"/>
              </a:rPr>
              <a:t>令</a:t>
            </a:r>
            <a:r>
              <a:rPr sz="1200" spc="20">
                <a:latin typeface="楷体"/>
                <a:cs typeface="楷体"/>
              </a:rPr>
              <a:t>人</a:t>
            </a:r>
            <a:r>
              <a:rPr sz="1200" spc="10">
                <a:latin typeface="楷体"/>
                <a:cs typeface="楷体"/>
              </a:rPr>
              <a:t>惊</a:t>
            </a:r>
            <a:r>
              <a:rPr sz="1200" spc="25">
                <a:latin typeface="楷体"/>
                <a:cs typeface="楷体"/>
              </a:rPr>
              <a:t>叹</a:t>
            </a:r>
            <a:r>
              <a:rPr sz="1200" spc="10">
                <a:latin typeface="楷体"/>
                <a:cs typeface="楷体"/>
              </a:rPr>
              <a:t>，简</a:t>
            </a:r>
            <a:r>
              <a:rPr sz="1200" spc="20">
                <a:latin typeface="楷体"/>
                <a:cs typeface="楷体"/>
              </a:rPr>
              <a:t>约</a:t>
            </a:r>
            <a:r>
              <a:rPr sz="1200" spc="10">
                <a:latin typeface="楷体"/>
                <a:cs typeface="楷体"/>
              </a:rPr>
              <a:t>，</a:t>
            </a:r>
            <a:r>
              <a:rPr sz="1200">
                <a:latin typeface="楷体"/>
                <a:cs typeface="楷体"/>
              </a:rPr>
              <a:t>薄 </a:t>
            </a:r>
            <a:r>
              <a:rPr sz="1200" spc="10">
                <a:latin typeface="楷体"/>
                <a:cs typeface="楷体"/>
              </a:rPr>
              <a:t>的轻量级的</a:t>
            </a:r>
            <a:r>
              <a:rPr sz="1200" spc="20">
                <a:latin typeface="楷体"/>
                <a:cs typeface="楷体"/>
              </a:rPr>
              <a:t>光</a:t>
            </a:r>
            <a:r>
              <a:rPr sz="1200" spc="10">
                <a:latin typeface="楷体"/>
                <a:cs typeface="楷体"/>
              </a:rPr>
              <a:t>,可爱</a:t>
            </a:r>
            <a:r>
              <a:rPr sz="1200" spc="25">
                <a:latin typeface="楷体"/>
                <a:cs typeface="楷体"/>
              </a:rPr>
              <a:t>的</a:t>
            </a:r>
            <a:r>
              <a:rPr sz="1200" spc="10">
                <a:latin typeface="楷体"/>
                <a:cs typeface="楷体"/>
              </a:rPr>
              <a:t>红色蓬松的</a:t>
            </a:r>
            <a:r>
              <a:rPr sz="1200" spc="25">
                <a:latin typeface="楷体"/>
                <a:cs typeface="楷体"/>
              </a:rPr>
              <a:t>狗</a:t>
            </a:r>
            <a:r>
              <a:rPr sz="1200" spc="10">
                <a:latin typeface="楷体"/>
                <a:cs typeface="楷体"/>
              </a:rPr>
              <a:t>在大雪</a:t>
            </a:r>
            <a:r>
              <a:rPr sz="1200" spc="25">
                <a:latin typeface="楷体"/>
                <a:cs typeface="楷体"/>
              </a:rPr>
              <a:t>纷</a:t>
            </a:r>
            <a:r>
              <a:rPr sz="1200" spc="10">
                <a:latin typeface="楷体"/>
                <a:cs typeface="楷体"/>
              </a:rPr>
              <a:t>飞</a:t>
            </a:r>
            <a:r>
              <a:rPr sz="1200">
                <a:latin typeface="楷体"/>
                <a:cs typeface="楷体"/>
              </a:rPr>
              <a:t>的 纽约街头坐在梅西百货公司门口。8K。壁纸。</a:t>
            </a:r>
            <a:endParaRPr sz="1200">
              <a:latin typeface="楷体"/>
              <a:cs typeface="楷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43535" y="6638035"/>
            <a:ext cx="116744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050" spc="5">
                <a:latin typeface="楷体"/>
                <a:cs typeface="楷体"/>
              </a:rPr>
              <a:t>资</a:t>
            </a:r>
            <a:r>
              <a:rPr sz="1050" spc="-10">
                <a:latin typeface="楷体"/>
                <a:cs typeface="楷体"/>
              </a:rPr>
              <a:t>料</a:t>
            </a:r>
            <a:r>
              <a:rPr sz="1050" spc="-370">
                <a:latin typeface="楷体"/>
                <a:cs typeface="楷体"/>
              </a:rPr>
              <a:t>来</a:t>
            </a:r>
            <a:r>
              <a:rPr sz="150" spc="-15" baseline="138888">
                <a:solidFill>
                  <a:srgbClr val="FFFFFF"/>
                </a:solidFill>
                <a:latin typeface="Book Antiqua"/>
                <a:cs typeface="Book Antiqua"/>
              </a:rPr>
              <a:t>56523876/</a:t>
            </a:r>
            <a:r>
              <a:rPr sz="1050" spc="-1025">
                <a:latin typeface="楷体"/>
                <a:cs typeface="楷体"/>
              </a:rPr>
              <a:t>源</a:t>
            </a:r>
            <a:r>
              <a:rPr sz="150" spc="-15" baseline="138888">
                <a:solidFill>
                  <a:srgbClr val="FFFFFF"/>
                </a:solidFill>
                <a:latin typeface="Book Antiqua"/>
                <a:cs typeface="Book Antiqua"/>
              </a:rPr>
              <a:t>28022/20231218</a:t>
            </a:r>
            <a:r>
              <a:rPr sz="150" spc="-7" baseline="138888">
                <a:solidFill>
                  <a:srgbClr val="FFFFFF"/>
                </a:solidFill>
                <a:latin typeface="Book Antiqua"/>
                <a:cs typeface="Book Antiqua"/>
              </a:rPr>
              <a:t> 20:15</a:t>
            </a:r>
            <a:r>
              <a:rPr sz="150" baseline="138888">
                <a:solidFill>
                  <a:srgbClr val="FFFFFF"/>
                </a:solidFill>
                <a:latin typeface="Book Antiqua"/>
                <a:cs typeface="Book Antiqua"/>
              </a:rPr>
              <a:t> </a:t>
            </a:r>
            <a:r>
              <a:rPr sz="1050">
                <a:latin typeface="楷体"/>
                <a:cs typeface="楷体"/>
              </a:rPr>
              <a:t>：adobe</a:t>
            </a:r>
            <a:r>
              <a:rPr sz="1050" spc="55">
                <a:latin typeface="楷体"/>
                <a:cs typeface="楷体"/>
              </a:rPr>
              <a:t> </a:t>
            </a:r>
            <a:r>
              <a:rPr sz="1050" spc="-5">
                <a:latin typeface="楷体"/>
                <a:cs typeface="楷体"/>
              </a:rPr>
              <a:t>Firefly，chatgpt，discord，META</a:t>
            </a:r>
            <a:r>
              <a:rPr sz="1050" spc="50">
                <a:latin typeface="楷体"/>
                <a:cs typeface="楷体"/>
              </a:rPr>
              <a:t> </a:t>
            </a:r>
            <a:r>
              <a:rPr sz="1050" spc="-5">
                <a:latin typeface="楷体"/>
                <a:cs typeface="楷体"/>
              </a:rPr>
              <a:t>imagine，DataLearner,</a:t>
            </a:r>
            <a:r>
              <a:rPr sz="1050" spc="5">
                <a:latin typeface="楷体"/>
                <a:cs typeface="楷体"/>
              </a:rPr>
              <a:t>东</a:t>
            </a:r>
            <a:r>
              <a:rPr sz="1050" spc="-10">
                <a:latin typeface="楷体"/>
                <a:cs typeface="楷体"/>
              </a:rPr>
              <a:t>吴</a:t>
            </a:r>
            <a:r>
              <a:rPr sz="1050" spc="5">
                <a:latin typeface="楷体"/>
                <a:cs typeface="楷体"/>
              </a:rPr>
              <a:t>证</a:t>
            </a:r>
            <a:r>
              <a:rPr sz="1050" spc="-10">
                <a:latin typeface="楷体"/>
                <a:cs typeface="楷体"/>
              </a:rPr>
              <a:t>券</a:t>
            </a:r>
            <a:r>
              <a:rPr sz="1050" spc="5">
                <a:latin typeface="楷体"/>
                <a:cs typeface="楷体"/>
              </a:rPr>
              <a:t>研</a:t>
            </a:r>
            <a:r>
              <a:rPr sz="1050" spc="-10">
                <a:latin typeface="楷体"/>
                <a:cs typeface="楷体"/>
              </a:rPr>
              <a:t>究</a:t>
            </a:r>
            <a:r>
              <a:rPr sz="1050" spc="5">
                <a:latin typeface="楷体"/>
                <a:cs typeface="楷体"/>
              </a:rPr>
              <a:t>所</a:t>
            </a:r>
            <a:r>
              <a:rPr sz="1050" spc="-10">
                <a:latin typeface="楷体"/>
                <a:cs typeface="楷体"/>
              </a:rPr>
              <a:t>。</a:t>
            </a:r>
            <a:r>
              <a:rPr sz="1050" spc="5">
                <a:latin typeface="楷体"/>
                <a:cs typeface="楷体"/>
              </a:rPr>
              <a:t>注</a:t>
            </a:r>
            <a:r>
              <a:rPr sz="1050" spc="-10">
                <a:latin typeface="楷体"/>
                <a:cs typeface="楷体"/>
              </a:rPr>
              <a:t>：为</a:t>
            </a:r>
            <a:r>
              <a:rPr sz="1050" spc="5">
                <a:latin typeface="楷体"/>
                <a:cs typeface="楷体"/>
              </a:rPr>
              <a:t>保</a:t>
            </a:r>
            <a:r>
              <a:rPr sz="1050" spc="-10">
                <a:latin typeface="楷体"/>
                <a:cs typeface="楷体"/>
              </a:rPr>
              <a:t>证</a:t>
            </a:r>
            <a:r>
              <a:rPr sz="1050" spc="5">
                <a:latin typeface="楷体"/>
                <a:cs typeface="楷体"/>
              </a:rPr>
              <a:t>测</a:t>
            </a:r>
            <a:r>
              <a:rPr sz="1050" spc="-10">
                <a:latin typeface="楷体"/>
                <a:cs typeface="楷体"/>
              </a:rPr>
              <a:t>试</a:t>
            </a:r>
            <a:r>
              <a:rPr sz="1050" spc="5">
                <a:latin typeface="楷体"/>
                <a:cs typeface="楷体"/>
              </a:rPr>
              <a:t>结</a:t>
            </a:r>
            <a:r>
              <a:rPr sz="1050" spc="-10">
                <a:latin typeface="楷体"/>
                <a:cs typeface="楷体"/>
              </a:rPr>
              <a:t>果</a:t>
            </a:r>
            <a:r>
              <a:rPr sz="1050" spc="5">
                <a:latin typeface="楷体"/>
                <a:cs typeface="楷体"/>
              </a:rPr>
              <a:t>有</a:t>
            </a:r>
            <a:r>
              <a:rPr sz="1050" spc="-10">
                <a:latin typeface="楷体"/>
                <a:cs typeface="楷体"/>
              </a:rPr>
              <a:t>效</a:t>
            </a:r>
            <a:r>
              <a:rPr sz="1050" spc="5">
                <a:latin typeface="楷体"/>
                <a:cs typeface="楷体"/>
              </a:rPr>
              <a:t>性</a:t>
            </a:r>
            <a:r>
              <a:rPr sz="1050" spc="-10">
                <a:latin typeface="楷体"/>
                <a:cs typeface="楷体"/>
              </a:rPr>
              <a:t>，我</a:t>
            </a:r>
            <a:r>
              <a:rPr sz="1050" spc="5">
                <a:latin typeface="楷体"/>
                <a:cs typeface="楷体"/>
              </a:rPr>
              <a:t>们</a:t>
            </a:r>
            <a:r>
              <a:rPr sz="1050" spc="-10">
                <a:latin typeface="楷体"/>
                <a:cs typeface="楷体"/>
              </a:rPr>
              <a:t>测</a:t>
            </a:r>
            <a:r>
              <a:rPr sz="1050">
                <a:latin typeface="楷体"/>
                <a:cs typeface="楷体"/>
              </a:rPr>
              <a:t>试</a:t>
            </a:r>
            <a:r>
              <a:rPr sz="1050" spc="-5">
                <a:latin typeface="楷体"/>
                <a:cs typeface="楷体"/>
              </a:rPr>
              <a:t>prompt</a:t>
            </a:r>
            <a:r>
              <a:rPr sz="1050" spc="5">
                <a:latin typeface="楷体"/>
                <a:cs typeface="楷体"/>
              </a:rPr>
              <a:t>为</a:t>
            </a:r>
            <a:r>
              <a:rPr sz="1050" spc="-10">
                <a:latin typeface="楷体"/>
                <a:cs typeface="楷体"/>
              </a:rPr>
              <a:t>英</a:t>
            </a:r>
            <a:r>
              <a:rPr sz="1050" spc="5">
                <a:latin typeface="楷体"/>
                <a:cs typeface="楷体"/>
              </a:rPr>
              <a:t>文</a:t>
            </a:r>
            <a:r>
              <a:rPr sz="1050" spc="-10">
                <a:latin typeface="楷体"/>
                <a:cs typeface="楷体"/>
              </a:rPr>
              <a:t>，选</a:t>
            </a:r>
            <a:r>
              <a:rPr sz="1050" spc="5">
                <a:latin typeface="楷体"/>
                <a:cs typeface="楷体"/>
              </a:rPr>
              <a:t>用</a:t>
            </a:r>
            <a:r>
              <a:rPr sz="1050" spc="-10">
                <a:latin typeface="楷体"/>
                <a:cs typeface="楷体"/>
              </a:rPr>
              <a:t>第</a:t>
            </a:r>
            <a:r>
              <a:rPr sz="1050" spc="5">
                <a:latin typeface="楷体"/>
                <a:cs typeface="楷体"/>
              </a:rPr>
              <a:t>一</a:t>
            </a:r>
            <a:r>
              <a:rPr sz="1050" spc="-10">
                <a:latin typeface="楷体"/>
                <a:cs typeface="楷体"/>
              </a:rPr>
              <a:t>次</a:t>
            </a:r>
            <a:r>
              <a:rPr sz="1050" spc="5">
                <a:latin typeface="楷体"/>
                <a:cs typeface="楷体"/>
              </a:rPr>
              <a:t>生</a:t>
            </a:r>
            <a:r>
              <a:rPr sz="1050" spc="-10">
                <a:latin typeface="楷体"/>
                <a:cs typeface="楷体"/>
              </a:rPr>
              <a:t>成</a:t>
            </a:r>
            <a:r>
              <a:rPr sz="1050" spc="5">
                <a:latin typeface="楷体"/>
                <a:cs typeface="楷体"/>
              </a:rPr>
              <a:t>的</a:t>
            </a:r>
            <a:r>
              <a:rPr sz="1050" spc="-10">
                <a:latin typeface="楷体"/>
                <a:cs typeface="楷体"/>
              </a:rPr>
              <a:t>图</a:t>
            </a:r>
            <a:r>
              <a:rPr sz="1050" spc="5">
                <a:latin typeface="楷体"/>
                <a:cs typeface="楷体"/>
              </a:rPr>
              <a:t>片</a:t>
            </a:r>
            <a:r>
              <a:rPr sz="1050" spc="-10">
                <a:latin typeface="楷体"/>
                <a:cs typeface="楷体"/>
              </a:rPr>
              <a:t>中表</a:t>
            </a:r>
            <a:r>
              <a:rPr sz="1050" spc="5">
                <a:latin typeface="楷体"/>
                <a:cs typeface="楷体"/>
              </a:rPr>
              <a:t>现</a:t>
            </a:r>
            <a:r>
              <a:rPr sz="1050" spc="-10">
                <a:latin typeface="楷体"/>
                <a:cs typeface="楷体"/>
              </a:rPr>
              <a:t>最</a:t>
            </a:r>
            <a:r>
              <a:rPr sz="1050" spc="5">
                <a:latin typeface="楷体"/>
                <a:cs typeface="楷体"/>
              </a:rPr>
              <a:t>好</a:t>
            </a:r>
            <a:r>
              <a:rPr sz="1050" spc="-10">
                <a:latin typeface="楷体"/>
                <a:cs typeface="楷体"/>
              </a:rPr>
              <a:t>的</a:t>
            </a:r>
            <a:r>
              <a:rPr sz="1050" spc="5">
                <a:latin typeface="楷体"/>
                <a:cs typeface="楷体"/>
              </a:rPr>
              <a:t>一</a:t>
            </a:r>
            <a:r>
              <a:rPr sz="1050" spc="-10">
                <a:latin typeface="楷体"/>
                <a:cs typeface="楷体"/>
              </a:rPr>
              <a:t>张</a:t>
            </a:r>
            <a:r>
              <a:rPr sz="1050" spc="5">
                <a:latin typeface="楷体"/>
                <a:cs typeface="楷体"/>
              </a:rPr>
              <a:t>。</a:t>
            </a:r>
            <a:r>
              <a:rPr sz="1050" spc="-25">
                <a:latin typeface="楷体"/>
                <a:cs typeface="楷体"/>
              </a:rPr>
              <a:t> </a:t>
            </a:r>
            <a:r>
              <a:rPr sz="1650" baseline="-7575">
                <a:latin typeface="Times New Roman"/>
                <a:cs typeface="Times New Roman"/>
              </a:rPr>
              <a:t>14</a:t>
            </a:r>
            <a:endParaRPr sz="1650" baseline="-7575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https://d.book118.com/957105113014006030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楷体</vt:lpstr>
      <vt:lpstr>Times New Roman</vt:lpstr>
      <vt:lpstr>Wingdings</vt:lpstr>
      <vt:lpstr>宋体</vt:lpstr>
      <vt:lpstr>Book Antiqua</vt:lpstr>
      <vt:lpstr>微软雅黑</vt:lpstr>
      <vt:lpstr>Microsoft JhengHei</vt:lpstr>
      <vt:lpstr>Office Theme</vt:lpstr>
      <vt:lpstr>证券研究报告·行业深度报告·互联网传媒 增持（维持）</vt:lpstr>
      <vt:lpstr>核心观点</vt:lpstr>
      <vt:lpstr>1 多模态：AGI必经之路与商业宏图起点</vt:lpstr>
      <vt:lpstr>PowerPoint Presentation</vt:lpstr>
      <vt:lpstr>1.1 多模态是实现通用人工智能的必经之路</vt:lpstr>
      <vt:lpstr>1.2 多模态大模型框架概览</vt:lpstr>
      <vt:lpstr>1.3 数据：高质量多模态数据有限，合成数据发展或能改善</vt:lpstr>
      <vt:lpstr>1.4 算法：技术要求更高，LLM发展提供突破口</vt:lpstr>
      <vt:lpstr>1.5 算力：需求更大，催化产业新机遇</vt:lpstr>
      <vt:lpstr>1.6 多模态是AI时代真正的商业宏图起点</vt:lpstr>
      <vt:lpstr>PowerPoint Presentation</vt:lpstr>
      <vt:lpstr>2.1 视觉模型：数据与算法同步发展，图像生成引领方向</vt:lpstr>
      <vt:lpstr>2.1 视觉模型：数据与算法同步发展，图像生成引领方向</vt:lpstr>
      <vt:lpstr>2.1.1 视觉理解：CLIP模型提供重要泛化能力</vt:lpstr>
      <vt:lpstr>2.1.1 视觉理解：Flamingo推动预训练+微调 转向 预训练+prompt</vt:lpstr>
      <vt:lpstr>2.1.1 视觉理解：SAM，用prompt分割一切</vt:lpstr>
      <vt:lpstr>2.1.2 视觉生成：文生图技术开始收敛至扩散算法，应用有望加速</vt:lpstr>
      <vt:lpstr>2.1.2 2D图像生成：开源模型引领生态，闭源应用飞轮加速</vt:lpstr>
      <vt:lpstr>2.1.2 DALLE3 vs Midjourney vs Firefly vs Imagine测试对比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2024-09-01T12:23:16.187</cp:lastPrinted>
  <dcterms:created xsi:type="dcterms:W3CDTF">2024-09-01T04:23:16Z</dcterms:created>
  <dcterms:modified xsi:type="dcterms:W3CDTF">2024-09-01T04:23:18Z</dcterms:modified>
</cp:coreProperties>
</file>