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8EEB32E-1D0B-4B74-9C91-D33D5B5F70C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F8C0474-8B4A-41D2-A8B7-948C0B21933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C5FFA5E-F129-4651-84C0-87D7B20123E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22304C7-5A8D-444C-8E83-2A9048F1672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D2960CE-7724-4657-A95A-C63DE1A1062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17EFA4A-0D9C-4D02-B1E1-5A78C57A57E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AAA0F50-E90C-4FB8-89A9-64DAD65C9AF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237B553-83B3-49AE-8072-B0932EF1BA0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A59ADE1-C890-46C4-8AE8-0BB00DB027D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8427A0C-05F2-4EFA-ACCF-53395E93174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BD44CA7-2C2B-4824-9233-73B2E3F1B37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10.jpeg" /><Relationship Id="rId6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5711314010100603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42870" y="1523327"/>
            <a:ext cx="8305190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梦想引路人，是你自己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964250" y="3872880"/>
            <a:ext cx="2257958" cy="39745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20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293502" y="4349349"/>
            <a:ext cx="3599078" cy="39745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20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2024-01-08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班会引言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认识自己，找到梦想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设定目标，制定计划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勇于尝试，不怕失败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坚持不懈，实现梦想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班会总结与展望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22" y="2336597"/>
            <a:ext cx="1457325" cy="4752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班会引言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708" r="16708"/>
          <a:stretch>
            <a:fillRect/>
          </a:stretch>
        </p:blipFill>
        <p:spPr>
          <a:xfrm>
            <a:off x="4925814" y="2630423"/>
            <a:ext cx="2231507" cy="2231507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1125" r="11125"/>
          <a:stretch>
            <a:fillRect/>
          </a:stretch>
        </p:blipFill>
        <p:spPr>
          <a:xfrm>
            <a:off x="1438585" y="2630423"/>
            <a:ext cx="2231507" cy="2231507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669569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引导学生认识自我，明确个人目标，激发追求梦想的动力。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8413042" y="2630423"/>
            <a:ext cx="2231507" cy="2231507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4925814" y="2623346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94148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395307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5168326" y="5091454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帮助学生建立自信，克服困难，实现个人价值。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48852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促进班级团结，增强集体凝聚力，共同成长进步。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自我认知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目标设定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克服困难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团结协作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班会主题</a:t>
              </a: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l="16589" r="16589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l="14376" r="14376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rcRect l="16673" r="16673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/>
          <a:srcRect l="15211" r="15211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0" name="AutoShape 40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引导学生深入思考自己的兴趣、特长和价值观，明确个人发展方向。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指导学生制定具体、可行的目标，并制定实现目标的计划。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鼓励学生勇敢面对困难，培养解决问题的能力，增强自信心。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强调团队合作的重要性，培养集体荣誉感，促进班级和谐发展。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22" y="2336597"/>
            <a:ext cx="1457325" cy="4752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认识自己，找到梦想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7090" b="7090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l="10411" r="10411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自我认知的重要性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明确自己的价值观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了解自己的价值观和信仰，有助于在追求梦想的过程中保持坚定和正直。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发掘自己的兴趣和激情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了解自己的兴趣和激情，能够找到真正热爱的事业，激发内在动力。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认识自己的优势和不足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了解自己的优势和不足，有助于制定适合自己的发展计划，扬长避短。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探索多种领域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尝试不同的活动和领域，通过实践了解自己的兴趣和潜力，发现潜在的梦想方向。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寻求反馈和建议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与他人交流，寻求他们的反馈和建议，帮助自己更全面地认识自己，发现自己的梦想。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不断调整和修正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在追求梦想的过程中，可能会遇到挫折和困难，需要不断调整和修正自己的方向，以适应变化的环境和自己的成长。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如何找到自己的梦想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88790" y="1727965"/>
            <a:ext cx="2223892" cy="2223892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40189" y="4256402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一个勇敢追梦的故事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39979" y="4812281"/>
            <a:ext cx="3321514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讲述一个普通人如何克服困难，勇敢追求自己的梦想，最终实现梦想的故事。</a:t>
            </a:r>
          </a:p>
        </p:txBody>
      </p:sp>
      <p:sp>
        <p:nvSpPr>
          <p:cNvPr id="5" name="Freeform 5"/>
          <p:cNvSpPr/>
          <p:nvPr/>
        </p:nvSpPr>
        <p:spPr>
          <a:xfrm>
            <a:off x="1944903" y="2376958"/>
            <a:ext cx="1111666" cy="1111666"/>
          </a:xfrm>
          <a:custGeom>
            <a:rect l="l" t="t" r="r" b="b"/>
            <a:pathLst>
              <a:path w="304800" h="304800">
                <a:moveTo>
                  <a:pt x="20031" y="114795"/>
                </a:moveTo>
                <a:lnTo>
                  <a:pt x="147647" y="273187"/>
                </a:lnTo>
                <a:lnTo>
                  <a:pt x="96469" y="114795"/>
                </a:lnTo>
                <a:lnTo>
                  <a:pt x="20031" y="114795"/>
                </a:lnTo>
                <a:close/>
                <a:moveTo>
                  <a:pt x="110338" y="114795"/>
                </a:moveTo>
                <a:lnTo>
                  <a:pt x="155534" y="273510"/>
                </a:lnTo>
                <a:lnTo>
                  <a:pt x="194424" y="114795"/>
                </a:lnTo>
                <a:lnTo>
                  <a:pt x="110338" y="114795"/>
                </a:lnTo>
                <a:close/>
                <a:moveTo>
                  <a:pt x="162411" y="273187"/>
                </a:moveTo>
                <a:lnTo>
                  <a:pt x="285264" y="114795"/>
                </a:lnTo>
                <a:lnTo>
                  <a:pt x="209417" y="114795"/>
                </a:lnTo>
                <a:lnTo>
                  <a:pt x="162411" y="273187"/>
                </a:lnTo>
                <a:close/>
                <a:moveTo>
                  <a:pt x="285550" y="104432"/>
                </a:moveTo>
                <a:lnTo>
                  <a:pt x="248717" y="41453"/>
                </a:lnTo>
                <a:lnTo>
                  <a:pt x="211865" y="104432"/>
                </a:lnTo>
                <a:lnTo>
                  <a:pt x="285550" y="104432"/>
                </a:lnTo>
                <a:close/>
                <a:moveTo>
                  <a:pt x="237134" y="37843"/>
                </a:moveTo>
                <a:lnTo>
                  <a:pt x="163449" y="37843"/>
                </a:lnTo>
                <a:lnTo>
                  <a:pt x="200282" y="102984"/>
                </a:lnTo>
                <a:lnTo>
                  <a:pt x="237134" y="37843"/>
                </a:lnTo>
                <a:close/>
                <a:moveTo>
                  <a:pt x="188957" y="104432"/>
                </a:moveTo>
                <a:lnTo>
                  <a:pt x="152124" y="41453"/>
                </a:lnTo>
                <a:lnTo>
                  <a:pt x="115281" y="104432"/>
                </a:lnTo>
                <a:lnTo>
                  <a:pt x="188957" y="104432"/>
                </a:lnTo>
                <a:close/>
                <a:moveTo>
                  <a:pt x="141341" y="37843"/>
                </a:moveTo>
                <a:lnTo>
                  <a:pt x="67666" y="37843"/>
                </a:lnTo>
                <a:lnTo>
                  <a:pt x="104508" y="102984"/>
                </a:lnTo>
                <a:lnTo>
                  <a:pt x="141341" y="37843"/>
                </a:lnTo>
                <a:close/>
                <a:moveTo>
                  <a:pt x="56093" y="41453"/>
                </a:moveTo>
                <a:lnTo>
                  <a:pt x="19260" y="104432"/>
                </a:lnTo>
                <a:lnTo>
                  <a:pt x="92935" y="104432"/>
                </a:lnTo>
                <a:lnTo>
                  <a:pt x="56093" y="41453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905753" y="1727965"/>
            <a:ext cx="2223892" cy="222389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5461866" y="2284078"/>
            <a:ext cx="1111666" cy="1111666"/>
          </a:xfrm>
          <a:custGeom>
            <a:rect l="l" t="t" r="r" b="b"/>
            <a:pathLst>
              <a:path w="304800" h="304800">
                <a:moveTo>
                  <a:pt x="264633" y="75590"/>
                </a:moveTo>
                <a:cubicBezTo>
                  <a:pt x="273768" y="97622"/>
                  <a:pt x="269415" y="123920"/>
                  <a:pt x="251498" y="141837"/>
                </a:cubicBezTo>
                <a:cubicBezTo>
                  <a:pt x="231772" y="161563"/>
                  <a:pt x="201959" y="164649"/>
                  <a:pt x="178784" y="151571"/>
                </a:cubicBezTo>
                <a:lnTo>
                  <a:pt x="162030" y="169869"/>
                </a:lnTo>
                <a:lnTo>
                  <a:pt x="173984" y="181870"/>
                </a:lnTo>
                <a:lnTo>
                  <a:pt x="181127" y="174727"/>
                </a:lnTo>
                <a:cubicBezTo>
                  <a:pt x="184775" y="171069"/>
                  <a:pt x="190700" y="171069"/>
                  <a:pt x="194348" y="174727"/>
                </a:cubicBezTo>
                <a:lnTo>
                  <a:pt x="252279" y="233248"/>
                </a:lnTo>
                <a:cubicBezTo>
                  <a:pt x="255937" y="236896"/>
                  <a:pt x="255937" y="242821"/>
                  <a:pt x="252279" y="246469"/>
                </a:cubicBezTo>
                <a:lnTo>
                  <a:pt x="225838" y="272910"/>
                </a:lnTo>
                <a:cubicBezTo>
                  <a:pt x="222190" y="276568"/>
                  <a:pt x="216265" y="276568"/>
                  <a:pt x="212617" y="272910"/>
                </a:cubicBezTo>
                <a:lnTo>
                  <a:pt x="154686" y="214389"/>
                </a:lnTo>
                <a:cubicBezTo>
                  <a:pt x="151028" y="210741"/>
                  <a:pt x="151028" y="204816"/>
                  <a:pt x="154686" y="201168"/>
                </a:cubicBezTo>
                <a:lnTo>
                  <a:pt x="161211" y="194643"/>
                </a:lnTo>
                <a:lnTo>
                  <a:pt x="149819" y="183223"/>
                </a:lnTo>
                <a:lnTo>
                  <a:pt x="69704" y="270748"/>
                </a:lnTo>
                <a:cubicBezTo>
                  <a:pt x="62398" y="278054"/>
                  <a:pt x="50559" y="278054"/>
                  <a:pt x="43263" y="270748"/>
                </a:cubicBezTo>
                <a:lnTo>
                  <a:pt x="36652" y="264138"/>
                </a:lnTo>
                <a:cubicBezTo>
                  <a:pt x="29347" y="256832"/>
                  <a:pt x="29347" y="244993"/>
                  <a:pt x="36652" y="237696"/>
                </a:cubicBezTo>
                <a:lnTo>
                  <a:pt x="127921" y="161258"/>
                </a:lnTo>
                <a:lnTo>
                  <a:pt x="67304" y="100479"/>
                </a:lnTo>
                <a:lnTo>
                  <a:pt x="48158" y="100470"/>
                </a:lnTo>
                <a:lnTo>
                  <a:pt x="26003" y="64846"/>
                </a:lnTo>
                <a:lnTo>
                  <a:pt x="43834" y="46987"/>
                </a:lnTo>
                <a:lnTo>
                  <a:pt x="80267" y="69285"/>
                </a:lnTo>
                <a:lnTo>
                  <a:pt x="80505" y="88030"/>
                </a:lnTo>
                <a:lnTo>
                  <a:pt x="141827" y="149590"/>
                </a:lnTo>
                <a:lnTo>
                  <a:pt x="159668" y="134655"/>
                </a:lnTo>
                <a:cubicBezTo>
                  <a:pt x="142227" y="110881"/>
                  <a:pt x="144047" y="77391"/>
                  <a:pt x="165535" y="55902"/>
                </a:cubicBezTo>
                <a:cubicBezTo>
                  <a:pt x="183366" y="38071"/>
                  <a:pt x="209521" y="33642"/>
                  <a:pt x="231496" y="42605"/>
                </a:cubicBezTo>
                <a:lnTo>
                  <a:pt x="192215" y="81344"/>
                </a:lnTo>
                <a:lnTo>
                  <a:pt x="225276" y="114405"/>
                </a:lnTo>
                <a:lnTo>
                  <a:pt x="264633" y="75590"/>
                </a:lnTo>
                <a:close/>
                <a:moveTo>
                  <a:pt x="58579" y="247021"/>
                </a:moveTo>
                <a:cubicBezTo>
                  <a:pt x="54931" y="243373"/>
                  <a:pt x="49016" y="243373"/>
                  <a:pt x="45358" y="247021"/>
                </a:cubicBezTo>
                <a:cubicBezTo>
                  <a:pt x="41700" y="250679"/>
                  <a:pt x="41700" y="256594"/>
                  <a:pt x="45358" y="260252"/>
                </a:cubicBezTo>
                <a:cubicBezTo>
                  <a:pt x="49016" y="263900"/>
                  <a:pt x="54931" y="263900"/>
                  <a:pt x="58579" y="260252"/>
                </a:cubicBezTo>
                <a:cubicBezTo>
                  <a:pt x="62236" y="256584"/>
                  <a:pt x="62236" y="250669"/>
                  <a:pt x="58579" y="24702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35453" y="4256402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一个不断探索的故事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435243" y="4812281"/>
            <a:ext cx="3321514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讲述一个人如何在不同的领域和职业中尝试，不断探索自己的潜力和兴趣，最终找到自己真正的梦想。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695449" y="1727965"/>
            <a:ext cx="2223892" cy="2223892"/>
          </a:xfrm>
          <a:prstGeom prst="ellipse">
            <a:avLst/>
          </a:pr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9368750" y="2352498"/>
            <a:ext cx="902208" cy="926058"/>
          </a:xfrm>
          <a:custGeom>
            <a:rect l="l" t="t" r="r" b="b"/>
            <a:pathLst>
              <a:path w="304800" h="304800">
                <a:moveTo>
                  <a:pt x="213360" y="76200"/>
                </a:moveTo>
                <a:lnTo>
                  <a:pt x="243840" y="76200"/>
                </a:lnTo>
                <a:lnTo>
                  <a:pt x="243840" y="289560"/>
                </a:lnTo>
                <a:lnTo>
                  <a:pt x="60960" y="289560"/>
                </a:lnTo>
                <a:lnTo>
                  <a:pt x="60960" y="76200"/>
                </a:lnTo>
                <a:lnTo>
                  <a:pt x="91440" y="76200"/>
                </a:lnTo>
                <a:lnTo>
                  <a:pt x="91440" y="60960"/>
                </a:lnTo>
                <a:cubicBezTo>
                  <a:pt x="91440" y="44129"/>
                  <a:pt x="105089" y="30480"/>
                  <a:pt x="121920" y="30480"/>
                </a:cubicBezTo>
                <a:lnTo>
                  <a:pt x="121920" y="30480"/>
                </a:lnTo>
                <a:lnTo>
                  <a:pt x="182880" y="30480"/>
                </a:lnTo>
                <a:cubicBezTo>
                  <a:pt x="199711" y="30480"/>
                  <a:pt x="213360" y="44129"/>
                  <a:pt x="213360" y="60960"/>
                </a:cubicBezTo>
                <a:lnTo>
                  <a:pt x="213360" y="60960"/>
                </a:lnTo>
                <a:lnTo>
                  <a:pt x="213360" y="76200"/>
                </a:lnTo>
                <a:close/>
                <a:moveTo>
                  <a:pt x="259080" y="76200"/>
                </a:moveTo>
                <a:lnTo>
                  <a:pt x="274320" y="76200"/>
                </a:lnTo>
                <a:cubicBezTo>
                  <a:pt x="291151" y="76200"/>
                  <a:pt x="304800" y="89849"/>
                  <a:pt x="304800" y="106680"/>
                </a:cubicBezTo>
                <a:lnTo>
                  <a:pt x="304800" y="106680"/>
                </a:lnTo>
                <a:lnTo>
                  <a:pt x="304800" y="259080"/>
                </a:lnTo>
                <a:cubicBezTo>
                  <a:pt x="304800" y="275911"/>
                  <a:pt x="291151" y="289560"/>
                  <a:pt x="274320" y="289560"/>
                </a:cubicBezTo>
                <a:lnTo>
                  <a:pt x="274320" y="289560"/>
                </a:lnTo>
                <a:lnTo>
                  <a:pt x="259080" y="289560"/>
                </a:lnTo>
                <a:lnTo>
                  <a:pt x="259080" y="76200"/>
                </a:lnTo>
                <a:close/>
                <a:moveTo>
                  <a:pt x="45720" y="76200"/>
                </a:moveTo>
                <a:lnTo>
                  <a:pt x="45720" y="289560"/>
                </a:lnTo>
                <a:lnTo>
                  <a:pt x="30480" y="289560"/>
                </a:lnTo>
                <a:cubicBezTo>
                  <a:pt x="13649" y="289560"/>
                  <a:pt x="0" y="275911"/>
                  <a:pt x="0" y="259080"/>
                </a:cubicBezTo>
                <a:lnTo>
                  <a:pt x="0" y="259080"/>
                </a:lnTo>
                <a:lnTo>
                  <a:pt x="0" y="106680"/>
                </a:lnTo>
                <a:cubicBezTo>
                  <a:pt x="0" y="89916"/>
                  <a:pt x="13716" y="76200"/>
                  <a:pt x="30480" y="76200"/>
                </a:cubicBezTo>
                <a:lnTo>
                  <a:pt x="45720" y="76200"/>
                </a:lnTo>
                <a:close/>
                <a:moveTo>
                  <a:pt x="121920" y="60960"/>
                </a:moveTo>
                <a:lnTo>
                  <a:pt x="121920" y="76200"/>
                </a:lnTo>
                <a:lnTo>
                  <a:pt x="182880" y="76200"/>
                </a:lnTo>
                <a:lnTo>
                  <a:pt x="182880" y="60960"/>
                </a:lnTo>
                <a:lnTo>
                  <a:pt x="121920" y="609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7546848" y="4256402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一个坚持不懈的故事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146638" y="4812281"/>
            <a:ext cx="3321514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讲述一个人如何持之以恒地努力，克服挫折和困难，最终实现梦想的故事。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分享个人梦想故事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22" y="2336597"/>
            <a:ext cx="1457325" cy="4752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设定目标，制定计划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916222" y="4004786"/>
            <a:ext cx="1975009" cy="1972913"/>
          </a:xfrm>
          <a:prstGeom prst="ellipse">
            <a:avLst/>
          </a:prstGeom>
          <a:solidFill>
            <a:srgbClr val="FFFEFE">
              <a:alpha val="0"/>
            </a:srgbClr>
          </a:solidFill>
          <a:ln w="21431">
            <a:solidFill>
              <a:schemeClr val="accent4">
                <a:alpha val="100000"/>
              </a:schemeClr>
            </a:solidFill>
            <a:prstDash val="solid"/>
          </a:ln>
        </p:spPr>
        <p:style>
          <a:lnRef idx="0">
            <a:schemeClr val="accent4"/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SMART目标设定法</a:t>
              </a:r>
            </a:p>
          </p:txBody>
        </p:sp>
      </p:grpSp>
      <p:sp>
        <p:nvSpPr>
          <p:cNvPr id="25" name="AutoShape 25"/>
          <p:cNvSpPr/>
          <p:nvPr/>
        </p:nvSpPr>
        <p:spPr>
          <a:xfrm>
            <a:off x="653186" y="3037951"/>
            <a:ext cx="1104138" cy="11037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1406232" y="3836623"/>
            <a:ext cx="348996" cy="347472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1736178" y="4137422"/>
            <a:ext cx="158686" cy="15887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28" name="Connector 28"/>
          <p:cNvCxnSpPr/>
          <p:nvPr/>
        </p:nvCxnSpPr>
        <p:spPr>
          <a:xfrm>
            <a:off x="1765528" y="3629025"/>
            <a:ext cx="8375194" cy="0"/>
          </a:xfrm>
          <a:prstGeom prst="line">
            <a:avLst/>
          </a:prstGeom>
          <a:ln w="635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9" name="AutoShape 29"/>
          <p:cNvSpPr/>
          <p:nvPr/>
        </p:nvSpPr>
        <p:spPr>
          <a:xfrm>
            <a:off x="2339362" y="3540109"/>
            <a:ext cx="177832" cy="177832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2976490" y="3540109"/>
            <a:ext cx="177832" cy="177832"/>
          </a:xfrm>
          <a:prstGeom prst="diamond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3613712" y="3540109"/>
            <a:ext cx="177832" cy="177832"/>
          </a:xfrm>
          <a:prstGeom prst="diamond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4250839" y="3540109"/>
            <a:ext cx="177832" cy="177832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888062" y="3540109"/>
            <a:ext cx="177832" cy="177832"/>
          </a:xfrm>
          <a:prstGeom prst="diamond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5525189" y="3540109"/>
            <a:ext cx="175736" cy="177832"/>
          </a:xfrm>
          <a:prstGeom prst="diamond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7434666" y="3540109"/>
            <a:ext cx="177832" cy="177832"/>
          </a:xfrm>
          <a:prstGeom prst="diamond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8071793" y="3540109"/>
            <a:ext cx="177832" cy="177832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6162412" y="3540109"/>
            <a:ext cx="175736" cy="177832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6799634" y="3540109"/>
            <a:ext cx="175736" cy="177832"/>
          </a:xfrm>
          <a:prstGeom prst="diamond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8709016" y="3540109"/>
            <a:ext cx="177832" cy="177832"/>
          </a:xfrm>
          <a:prstGeom prst="diamond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9346238" y="3540109"/>
            <a:ext cx="177832" cy="177832"/>
          </a:xfrm>
          <a:prstGeom prst="diamond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10144125" y="3028426"/>
            <a:ext cx="1104138" cy="11037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10897172" y="3827098"/>
            <a:ext cx="348996" cy="347472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11227117" y="4127897"/>
            <a:ext cx="158686" cy="15887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4" name="Group 44"/>
          <p:cNvGrpSpPr/>
          <p:nvPr/>
        </p:nvGrpSpPr>
        <p:grpSpPr>
          <a:xfrm>
            <a:off x="3510796" y="1383030"/>
            <a:ext cx="5170408" cy="1981390"/>
            <a:chOff x="3510796" y="1383030"/>
            <a:chExt cx="5170408" cy="1981390"/>
          </a:xfrm>
        </p:grpSpPr>
        <p:sp>
          <p:nvSpPr>
            <p:cNvPr id="45" name="AutoShape 45"/>
            <p:cNvSpPr/>
            <p:nvPr/>
          </p:nvSpPr>
          <p:spPr>
            <a:xfrm>
              <a:off x="6706195" y="1383030"/>
              <a:ext cx="1975009" cy="1975009"/>
            </a:xfrm>
            <a:prstGeom prst="ellipse">
              <a:avLst/>
            </a:prstGeom>
            <a:solidFill>
              <a:srgbClr val="FFFEFE">
                <a:alpha val="0"/>
              </a:srgbClr>
            </a:solidFill>
            <a:ln w="21431">
              <a:solidFill>
                <a:schemeClr val="accent2">
                  <a:alpha val="100000"/>
                </a:schemeClr>
              </a:solidFill>
              <a:prstDash val="solid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3510796" y="1391507"/>
              <a:ext cx="1972913" cy="1972913"/>
            </a:xfrm>
            <a:prstGeom prst="ellipse">
              <a:avLst/>
            </a:prstGeom>
            <a:solidFill>
              <a:srgbClr val="FFFEFE">
                <a:alpha val="0"/>
              </a:srgbClr>
            </a:solidFill>
            <a:ln w="21431">
              <a:solidFill>
                <a:schemeClr val="accent1"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3620861" y="1720882"/>
              <a:ext cx="1862848" cy="466725"/>
            </a:xfrm>
            <a:prstGeom prst="rect">
              <a:avLst/>
            </a:prstGeom>
          </p:spPr>
          <p:txBody>
            <a:bodyPr vert="horz" wrap="square" lIns="95250" tIns="95250" rIns="47625" bIns="95250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  <a:spcBef>
                  <a:spcPts val="375"/>
                </a:spcBef>
              </a:pPr>
              <a:r>
                <a:rPr lang="en-US" sz="157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M easurable</a:t>
              </a:r>
            </a:p>
          </p:txBody>
        </p:sp>
        <p:sp>
          <p:nvSpPr>
            <p:cNvPr id="48" name="TextBox 48"/>
            <p:cNvSpPr txBox="1"/>
            <p:nvPr/>
          </p:nvSpPr>
          <p:spPr>
            <a:xfrm>
              <a:off x="6762276" y="1720882"/>
              <a:ext cx="1862848" cy="466725"/>
            </a:xfrm>
            <a:prstGeom prst="rect">
              <a:avLst/>
            </a:prstGeom>
          </p:spPr>
          <p:txBody>
            <a:bodyPr vert="horz" wrap="square" lIns="95250" tIns="95250" rIns="47625" bIns="95250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  <a:spcBef>
                  <a:spcPts val="375"/>
                </a:spcBef>
              </a:pPr>
              <a:r>
                <a:rPr lang="en-US" sz="1575" b="1">
                  <a:solidFill>
                    <a:schemeClr val="accen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R ealistic</a:t>
              </a:r>
            </a:p>
          </p:txBody>
        </p:sp>
        <p:sp>
          <p:nvSpPr>
            <p:cNvPr id="49" name="TextBox 49"/>
            <p:cNvSpPr txBox="1"/>
            <p:nvPr/>
          </p:nvSpPr>
          <p:spPr>
            <a:xfrm>
              <a:off x="3755288" y="2044732"/>
              <a:ext cx="1483930" cy="1058052"/>
            </a:xfrm>
            <a:prstGeom prst="rect">
              <a:avLst/>
            </a:prstGeom>
          </p:spPr>
          <p:txBody>
            <a:bodyPr vert="horz" wrap="square" lIns="95250" tIns="95250" rIns="47625" bIns="95250" rtlCol="0" anchor="t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50000"/>
                </a:lnSpc>
                <a:spcBef>
                  <a:spcPct val="0"/>
                </a:spcBef>
              </a:pPr>
              <a:r>
                <a:rPr lang="en-US" sz="12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目标必须是可衡量的，有明确的衡量标准。</a:t>
              </a:r>
            </a:p>
          </p:txBody>
        </p:sp>
        <p:sp>
          <p:nvSpPr>
            <p:cNvPr id="50" name="TextBox 50"/>
            <p:cNvSpPr txBox="1"/>
            <p:nvPr/>
          </p:nvSpPr>
          <p:spPr>
            <a:xfrm>
              <a:off x="6951735" y="2122338"/>
              <a:ext cx="1483930" cy="902839"/>
            </a:xfrm>
            <a:prstGeom prst="rect">
              <a:avLst/>
            </a:prstGeom>
          </p:spPr>
          <p:txBody>
            <a:bodyPr vert="horz" wrap="square" lIns="95250" tIns="95250" rIns="47625" bIns="95250" rtlCol="0" anchor="t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50000"/>
                </a:lnSpc>
                <a:spcBef>
                  <a:spcPct val="0"/>
                </a:spcBef>
              </a:pPr>
              <a:r>
                <a:rPr lang="en-US" sz="12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目标必须是现实的，考虑资源和时间等因素。</a:t>
              </a:r>
            </a:p>
          </p:txBody>
        </p:sp>
        <p:sp>
          <p:nvSpPr>
            <p:cNvPr id="51" name="Freeform 51"/>
            <p:cNvSpPr/>
            <p:nvPr/>
          </p:nvSpPr>
          <p:spPr>
            <a:xfrm>
              <a:off x="4303236" y="1457395"/>
              <a:ext cx="388033" cy="388033"/>
            </a:xfrm>
            <a:custGeom>
              <a:rect l="l" t="t" r="r" b="b"/>
              <a:pathLst>
                <a:path w="304800" h="304800">
                  <a:moveTo>
                    <a:pt x="304800" y="180975"/>
                  </a:moveTo>
                  <a:lnTo>
                    <a:pt x="247650" y="123825"/>
                  </a:lnTo>
                  <a:lnTo>
                    <a:pt x="247650" y="38100"/>
                  </a:lnTo>
                  <a:lnTo>
                    <a:pt x="209550" y="38100"/>
                  </a:lnTo>
                  <a:lnTo>
                    <a:pt x="209550" y="85725"/>
                  </a:lnTo>
                  <a:lnTo>
                    <a:pt x="152400" y="28575"/>
                  </a:lnTo>
                  <a:lnTo>
                    <a:pt x="0" y="180975"/>
                  </a:lnTo>
                  <a:lnTo>
                    <a:pt x="0" y="190500"/>
                  </a:lnTo>
                  <a:lnTo>
                    <a:pt x="38100" y="190500"/>
                  </a:lnTo>
                  <a:lnTo>
                    <a:pt x="38100" y="285750"/>
                  </a:lnTo>
                  <a:lnTo>
                    <a:pt x="133350" y="285750"/>
                  </a:lnTo>
                  <a:lnTo>
                    <a:pt x="133350" y="228600"/>
                  </a:lnTo>
                  <a:lnTo>
                    <a:pt x="171450" y="228600"/>
                  </a:lnTo>
                  <a:lnTo>
                    <a:pt x="171450" y="285750"/>
                  </a:lnTo>
                  <a:lnTo>
                    <a:pt x="266700" y="285750"/>
                  </a:lnTo>
                  <a:lnTo>
                    <a:pt x="266700" y="190500"/>
                  </a:lnTo>
                  <a:lnTo>
                    <a:pt x="304800" y="19050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Freeform 52"/>
            <p:cNvSpPr/>
            <p:nvPr/>
          </p:nvSpPr>
          <p:spPr>
            <a:xfrm>
              <a:off x="7482437" y="1457395"/>
              <a:ext cx="422525" cy="422525"/>
            </a:xfrm>
            <a:custGeom>
              <a:rect l="l" t="t" r="r" b="b"/>
              <a:pathLst>
                <a:path w="323850" h="304800">
                  <a:moveTo>
                    <a:pt x="265490" y="266700"/>
                  </a:moveTo>
                  <a:cubicBezTo>
                    <a:pt x="265490" y="266700"/>
                    <a:pt x="318068" y="266757"/>
                    <a:pt x="325450" y="215313"/>
                  </a:cubicBezTo>
                  <a:cubicBezTo>
                    <a:pt x="328965" y="159058"/>
                    <a:pt x="274625" y="147971"/>
                    <a:pt x="274625" y="147971"/>
                  </a:cubicBezTo>
                  <a:cubicBezTo>
                    <a:pt x="274625" y="147971"/>
                    <a:pt x="280807" y="64694"/>
                    <a:pt x="204511" y="55197"/>
                  </a:cubicBezTo>
                  <a:cubicBezTo>
                    <a:pt x="139122" y="48520"/>
                    <a:pt x="119224" y="109290"/>
                    <a:pt x="119224" y="109290"/>
                  </a:cubicBezTo>
                  <a:cubicBezTo>
                    <a:pt x="119224" y="109290"/>
                    <a:pt x="99527" y="90354"/>
                    <a:pt x="72809" y="105823"/>
                  </a:cubicBezTo>
                  <a:cubicBezTo>
                    <a:pt x="48892" y="120587"/>
                    <a:pt x="53121" y="147618"/>
                    <a:pt x="53121" y="147618"/>
                  </a:cubicBezTo>
                  <a:cubicBezTo>
                    <a:pt x="53121" y="147618"/>
                    <a:pt x="0" y="157944"/>
                    <a:pt x="0" y="212084"/>
                  </a:cubicBezTo>
                  <a:cubicBezTo>
                    <a:pt x="1191" y="266157"/>
                    <a:pt x="57693" y="266700"/>
                    <a:pt x="57693" y="266700"/>
                  </a:cubicBez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53" name="AutoShape 53"/>
          <p:cNvSpPr/>
          <p:nvPr/>
        </p:nvSpPr>
        <p:spPr>
          <a:xfrm>
            <a:off x="5116990" y="4002691"/>
            <a:ext cx="1975009" cy="1975009"/>
          </a:xfrm>
          <a:prstGeom prst="ellipse">
            <a:avLst/>
          </a:prstGeom>
          <a:solidFill>
            <a:srgbClr val="FFFEFE">
              <a:alpha val="0"/>
            </a:srgbClr>
          </a:solidFill>
          <a:ln w="21431">
            <a:solidFill>
              <a:schemeClr val="accent3">
                <a:alpha val="100000"/>
              </a:schemeClr>
            </a:solidFill>
            <a:prstDash val="solid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4" name="AutoShape 54"/>
          <p:cNvSpPr/>
          <p:nvPr/>
        </p:nvSpPr>
        <p:spPr>
          <a:xfrm>
            <a:off x="8300769" y="4023836"/>
            <a:ext cx="1975009" cy="1972913"/>
          </a:xfrm>
          <a:prstGeom prst="ellipse">
            <a:avLst/>
          </a:prstGeom>
          <a:solidFill>
            <a:srgbClr val="FFFFFF">
              <a:alpha val="0"/>
            </a:srgbClr>
          </a:solidFill>
          <a:ln w="19050">
            <a:solidFill>
              <a:schemeClr val="accent6">
                <a:alpha val="100000"/>
              </a:schemeClr>
            </a:solidFill>
            <a:prstDash val="solid"/>
          </a:ln>
        </p:spPr>
        <p:style>
          <a:lnRef idx="0">
            <a:schemeClr val="accent6"/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5" name="TextBox 55"/>
          <p:cNvSpPr txBox="1"/>
          <p:nvPr/>
        </p:nvSpPr>
        <p:spPr>
          <a:xfrm>
            <a:off x="2060171" y="4450985"/>
            <a:ext cx="1862848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S pecific</a:t>
            </a:r>
          </a:p>
        </p:txBody>
      </p:sp>
      <p:sp>
        <p:nvSpPr>
          <p:cNvPr id="56" name="TextBox 56"/>
          <p:cNvSpPr txBox="1"/>
          <p:nvPr/>
        </p:nvSpPr>
        <p:spPr>
          <a:xfrm>
            <a:off x="5200576" y="4450985"/>
            <a:ext cx="1862848" cy="466725"/>
          </a:xfrm>
          <a:prstGeom prst="rect">
            <a:avLst/>
          </a:prstGeom>
        </p:spPr>
        <p:txBody>
          <a:bodyPr vert="horz" wrap="square" lIns="95250" tIns="95250" rIns="47625" bIns="952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A ttainable</a:t>
            </a:r>
          </a:p>
        </p:txBody>
      </p:sp>
      <p:sp>
        <p:nvSpPr>
          <p:cNvPr id="57" name="TextBox 57"/>
          <p:cNvSpPr txBox="1"/>
          <p:nvPr/>
        </p:nvSpPr>
        <p:spPr>
          <a:xfrm>
            <a:off x="8356850" y="4450985"/>
            <a:ext cx="1862848" cy="466725"/>
          </a:xfrm>
          <a:prstGeom prst="rect">
            <a:avLst/>
          </a:prstGeom>
        </p:spPr>
        <p:txBody>
          <a:bodyPr vert="horz" wrap="square" lIns="95250" tIns="95250" rIns="47625" bIns="952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T imely</a:t>
            </a:r>
          </a:p>
        </p:txBody>
      </p:sp>
      <p:sp>
        <p:nvSpPr>
          <p:cNvPr id="58" name="AutoShape 58"/>
          <p:cNvSpPr/>
          <p:nvPr/>
        </p:nvSpPr>
        <p:spPr>
          <a:xfrm>
            <a:off x="8615094" y="4850347"/>
            <a:ext cx="1346359" cy="70866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9" name="TextBox 59"/>
          <p:cNvSpPr txBox="1"/>
          <p:nvPr/>
        </p:nvSpPr>
        <p:spPr>
          <a:xfrm>
            <a:off x="2202233" y="4850347"/>
            <a:ext cx="1483930" cy="946140"/>
          </a:xfrm>
          <a:prstGeom prst="rect">
            <a:avLst/>
          </a:prstGeom>
        </p:spPr>
        <p:txBody>
          <a:bodyPr vert="horz" wrap="square" lIns="95250" tIns="95250" rIns="47625" bIns="952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目标必须是具体的，明确指出要达成的标准。</a:t>
            </a:r>
          </a:p>
        </p:txBody>
      </p:sp>
      <p:sp>
        <p:nvSpPr>
          <p:cNvPr id="60" name="TextBox 60"/>
          <p:cNvSpPr txBox="1"/>
          <p:nvPr/>
        </p:nvSpPr>
        <p:spPr>
          <a:xfrm>
            <a:off x="5362530" y="4850347"/>
            <a:ext cx="1483930" cy="929437"/>
          </a:xfrm>
          <a:prstGeom prst="rect">
            <a:avLst/>
          </a:prstGeom>
        </p:spPr>
        <p:txBody>
          <a:bodyPr vert="horz" wrap="square" lIns="95250" tIns="95250" rIns="47625" bIns="952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目标必须是可实现的，避免设立过高或过低的目标。</a:t>
            </a:r>
          </a:p>
        </p:txBody>
      </p:sp>
      <p:sp>
        <p:nvSpPr>
          <p:cNvPr id="61" name="TextBox 61"/>
          <p:cNvSpPr txBox="1"/>
          <p:nvPr/>
        </p:nvSpPr>
        <p:spPr>
          <a:xfrm>
            <a:off x="8546309" y="4850347"/>
            <a:ext cx="1483930" cy="946140"/>
          </a:xfrm>
          <a:prstGeom prst="rect">
            <a:avLst/>
          </a:prstGeom>
        </p:spPr>
        <p:txBody>
          <a:bodyPr vert="horz" wrap="square" lIns="95250" tIns="95250" rIns="47625" bIns="952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目标必须有明确的时间限制。</a:t>
            </a:r>
          </a:p>
        </p:txBody>
      </p:sp>
      <p:sp>
        <p:nvSpPr>
          <p:cNvPr id="62" name="Freeform 62"/>
          <p:cNvSpPr/>
          <p:nvPr/>
        </p:nvSpPr>
        <p:spPr>
          <a:xfrm>
            <a:off x="2710345" y="4111847"/>
            <a:ext cx="386763" cy="386763"/>
          </a:xfrm>
          <a:custGeom>
            <a:rect l="l" t="t" r="r" b="b"/>
            <a:pathLst>
              <a:path w="304800" h="304800">
                <a:moveTo>
                  <a:pt x="60960" y="167640"/>
                </a:moveTo>
                <a:lnTo>
                  <a:pt x="30480" y="167640"/>
                </a:lnTo>
                <a:cubicBezTo>
                  <a:pt x="13649" y="167640"/>
                  <a:pt x="0" y="153991"/>
                  <a:pt x="0" y="137160"/>
                </a:cubicBezTo>
                <a:lnTo>
                  <a:pt x="0" y="137160"/>
                </a:lnTo>
                <a:lnTo>
                  <a:pt x="0" y="76200"/>
                </a:lnTo>
                <a:cubicBezTo>
                  <a:pt x="0" y="59436"/>
                  <a:pt x="13716" y="45720"/>
                  <a:pt x="30480" y="45720"/>
                </a:cubicBezTo>
                <a:lnTo>
                  <a:pt x="60960" y="45720"/>
                </a:lnTo>
                <a:lnTo>
                  <a:pt x="60960" y="15240"/>
                </a:lnTo>
                <a:lnTo>
                  <a:pt x="274320" y="15240"/>
                </a:lnTo>
                <a:lnTo>
                  <a:pt x="274320" y="167640"/>
                </a:lnTo>
                <a:cubicBezTo>
                  <a:pt x="274320" y="201311"/>
                  <a:pt x="247031" y="228600"/>
                  <a:pt x="213360" y="228600"/>
                </a:cubicBezTo>
                <a:lnTo>
                  <a:pt x="213360" y="228600"/>
                </a:lnTo>
                <a:lnTo>
                  <a:pt x="121920" y="228600"/>
                </a:lnTo>
                <a:cubicBezTo>
                  <a:pt x="88249" y="228600"/>
                  <a:pt x="60960" y="201311"/>
                  <a:pt x="60960" y="167640"/>
                </a:cubicBezTo>
                <a:lnTo>
                  <a:pt x="60960" y="167640"/>
                </a:lnTo>
                <a:close/>
                <a:moveTo>
                  <a:pt x="60960" y="137160"/>
                </a:moveTo>
                <a:lnTo>
                  <a:pt x="60960" y="76200"/>
                </a:lnTo>
                <a:lnTo>
                  <a:pt x="30480" y="76200"/>
                </a:lnTo>
                <a:lnTo>
                  <a:pt x="30480" y="137160"/>
                </a:lnTo>
                <a:lnTo>
                  <a:pt x="60960" y="137160"/>
                </a:lnTo>
                <a:close/>
                <a:moveTo>
                  <a:pt x="30480" y="259080"/>
                </a:moveTo>
                <a:lnTo>
                  <a:pt x="30480" y="243840"/>
                </a:lnTo>
                <a:lnTo>
                  <a:pt x="304800" y="243840"/>
                </a:lnTo>
                <a:lnTo>
                  <a:pt x="304800" y="259080"/>
                </a:lnTo>
                <a:lnTo>
                  <a:pt x="243840" y="289560"/>
                </a:lnTo>
                <a:lnTo>
                  <a:pt x="91440" y="289560"/>
                </a:lnTo>
                <a:lnTo>
                  <a:pt x="30480" y="25908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3" name="Freeform 63"/>
          <p:cNvSpPr/>
          <p:nvPr/>
        </p:nvSpPr>
        <p:spPr>
          <a:xfrm>
            <a:off x="5932036" y="4134410"/>
            <a:ext cx="344918" cy="344918"/>
          </a:xfrm>
          <a:custGeom>
            <a:rect l="l" t="t" r="r" b="b"/>
            <a:pathLst>
              <a:path w="304800" h="304800">
                <a:moveTo>
                  <a:pt x="20031" y="114795"/>
                </a:moveTo>
                <a:lnTo>
                  <a:pt x="147647" y="273187"/>
                </a:lnTo>
                <a:lnTo>
                  <a:pt x="96469" y="114795"/>
                </a:lnTo>
                <a:lnTo>
                  <a:pt x="20031" y="114795"/>
                </a:lnTo>
                <a:close/>
                <a:moveTo>
                  <a:pt x="110338" y="114795"/>
                </a:moveTo>
                <a:lnTo>
                  <a:pt x="155534" y="273510"/>
                </a:lnTo>
                <a:lnTo>
                  <a:pt x="194424" y="114795"/>
                </a:lnTo>
                <a:lnTo>
                  <a:pt x="110338" y="114795"/>
                </a:lnTo>
                <a:close/>
                <a:moveTo>
                  <a:pt x="162411" y="273187"/>
                </a:moveTo>
                <a:lnTo>
                  <a:pt x="285264" y="114795"/>
                </a:lnTo>
                <a:lnTo>
                  <a:pt x="209417" y="114795"/>
                </a:lnTo>
                <a:lnTo>
                  <a:pt x="162411" y="273187"/>
                </a:lnTo>
                <a:close/>
                <a:moveTo>
                  <a:pt x="285550" y="104432"/>
                </a:moveTo>
                <a:lnTo>
                  <a:pt x="248717" y="41453"/>
                </a:lnTo>
                <a:lnTo>
                  <a:pt x="211865" y="104432"/>
                </a:lnTo>
                <a:lnTo>
                  <a:pt x="285550" y="104432"/>
                </a:lnTo>
                <a:close/>
                <a:moveTo>
                  <a:pt x="237134" y="37843"/>
                </a:moveTo>
                <a:lnTo>
                  <a:pt x="163449" y="37843"/>
                </a:lnTo>
                <a:lnTo>
                  <a:pt x="200282" y="102984"/>
                </a:lnTo>
                <a:lnTo>
                  <a:pt x="237134" y="37843"/>
                </a:lnTo>
                <a:close/>
                <a:moveTo>
                  <a:pt x="188957" y="104432"/>
                </a:moveTo>
                <a:lnTo>
                  <a:pt x="152124" y="41453"/>
                </a:lnTo>
                <a:lnTo>
                  <a:pt x="115281" y="104432"/>
                </a:lnTo>
                <a:lnTo>
                  <a:pt x="188957" y="104432"/>
                </a:lnTo>
                <a:close/>
                <a:moveTo>
                  <a:pt x="141341" y="37843"/>
                </a:moveTo>
                <a:lnTo>
                  <a:pt x="67666" y="37843"/>
                </a:lnTo>
                <a:lnTo>
                  <a:pt x="104508" y="102984"/>
                </a:lnTo>
                <a:lnTo>
                  <a:pt x="141341" y="37843"/>
                </a:lnTo>
                <a:close/>
                <a:moveTo>
                  <a:pt x="56093" y="41453"/>
                </a:moveTo>
                <a:lnTo>
                  <a:pt x="19260" y="104432"/>
                </a:lnTo>
                <a:lnTo>
                  <a:pt x="92935" y="104432"/>
                </a:lnTo>
                <a:lnTo>
                  <a:pt x="56093" y="41453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4" name="Freeform 64"/>
          <p:cNvSpPr/>
          <p:nvPr/>
        </p:nvSpPr>
        <p:spPr>
          <a:xfrm>
            <a:off x="9085634" y="4181761"/>
            <a:ext cx="405279" cy="405279"/>
          </a:xfrm>
          <a:custGeom>
            <a:rect l="l" t="t" r="r" b="b"/>
            <a:pathLst>
              <a:path w="304800" h="304800">
                <a:moveTo>
                  <a:pt x="190033" y="152400"/>
                </a:moveTo>
                <a:cubicBezTo>
                  <a:pt x="190033" y="90992"/>
                  <a:pt x="221771" y="56493"/>
                  <a:pt x="221771" y="56493"/>
                </a:cubicBezTo>
                <a:cubicBezTo>
                  <a:pt x="221771" y="56493"/>
                  <a:pt x="193758" y="33766"/>
                  <a:pt x="151924" y="33766"/>
                </a:cubicBezTo>
                <a:cubicBezTo>
                  <a:pt x="110090" y="33766"/>
                  <a:pt x="82067" y="56512"/>
                  <a:pt x="82067" y="56512"/>
                </a:cubicBezTo>
                <a:cubicBezTo>
                  <a:pt x="82067" y="56512"/>
                  <a:pt x="114376" y="82753"/>
                  <a:pt x="114376" y="152400"/>
                </a:cubicBezTo>
                <a:cubicBezTo>
                  <a:pt x="114376" y="219608"/>
                  <a:pt x="81858" y="248145"/>
                  <a:pt x="81858" y="248145"/>
                </a:cubicBezTo>
                <a:cubicBezTo>
                  <a:pt x="81858" y="248145"/>
                  <a:pt x="115662" y="271034"/>
                  <a:pt x="151924" y="271034"/>
                </a:cubicBezTo>
                <a:cubicBezTo>
                  <a:pt x="189043" y="271034"/>
                  <a:pt x="221799" y="248269"/>
                  <a:pt x="221799" y="248269"/>
                </a:cubicBezTo>
                <a:cubicBezTo>
                  <a:pt x="221799" y="248269"/>
                  <a:pt x="190033" y="218503"/>
                  <a:pt x="190033" y="152400"/>
                </a:cubicBezTo>
                <a:close/>
                <a:moveTo>
                  <a:pt x="74095" y="62789"/>
                </a:moveTo>
                <a:cubicBezTo>
                  <a:pt x="74095" y="62789"/>
                  <a:pt x="34633" y="86839"/>
                  <a:pt x="34633" y="152800"/>
                </a:cubicBezTo>
                <a:cubicBezTo>
                  <a:pt x="34633" y="218751"/>
                  <a:pt x="74533" y="240335"/>
                  <a:pt x="74533" y="240335"/>
                </a:cubicBezTo>
                <a:cubicBezTo>
                  <a:pt x="74533" y="240335"/>
                  <a:pt x="103613" y="218742"/>
                  <a:pt x="103613" y="152800"/>
                </a:cubicBezTo>
                <a:cubicBezTo>
                  <a:pt x="103613" y="86839"/>
                  <a:pt x="74095" y="62789"/>
                  <a:pt x="74095" y="62789"/>
                </a:cubicBezTo>
                <a:close/>
                <a:moveTo>
                  <a:pt x="229753" y="64570"/>
                </a:moveTo>
                <a:cubicBezTo>
                  <a:pt x="229753" y="64570"/>
                  <a:pt x="200244" y="86839"/>
                  <a:pt x="200244" y="152800"/>
                </a:cubicBezTo>
                <a:cubicBezTo>
                  <a:pt x="200244" y="218751"/>
                  <a:pt x="229305" y="240335"/>
                  <a:pt x="229305" y="240335"/>
                </a:cubicBezTo>
                <a:cubicBezTo>
                  <a:pt x="229305" y="240335"/>
                  <a:pt x="270158" y="218742"/>
                  <a:pt x="270158" y="152800"/>
                </a:cubicBezTo>
                <a:cubicBezTo>
                  <a:pt x="270158" y="86839"/>
                  <a:pt x="229753" y="64570"/>
                  <a:pt x="229753" y="6457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 rot="19589987">
            <a:off x="4454253" y="3728811"/>
            <a:ext cx="4292624" cy="1204932"/>
          </a:xfrm>
          <a:custGeom>
            <a:rect l="l" t="t" r="r" b="b"/>
            <a:pathLst>
              <a:path w="4648848" h="1304923">
                <a:moveTo>
                  <a:pt x="4559807" y="0"/>
                </a:moveTo>
                <a:lnTo>
                  <a:pt x="4648848" y="1304923"/>
                </a:lnTo>
                <a:lnTo>
                  <a:pt x="406711" y="1304922"/>
                </a:lnTo>
                <a:lnTo>
                  <a:pt x="89042" y="1304922"/>
                </a:lnTo>
                <a:lnTo>
                  <a:pt x="0" y="0"/>
                </a:lnTo>
                <a:lnTo>
                  <a:pt x="406711" y="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 rot="19589987">
            <a:off x="3568187" y="2529272"/>
            <a:ext cx="4270524" cy="1198728"/>
          </a:xfrm>
          <a:custGeom>
            <a:rect l="l" t="t" r="r" b="b"/>
            <a:pathLst>
              <a:path w="4648848" h="1304923">
                <a:moveTo>
                  <a:pt x="4559807" y="0"/>
                </a:moveTo>
                <a:lnTo>
                  <a:pt x="4648848" y="1304923"/>
                </a:lnTo>
                <a:lnTo>
                  <a:pt x="406711" y="1304922"/>
                </a:lnTo>
                <a:lnTo>
                  <a:pt x="89042" y="1304922"/>
                </a:lnTo>
                <a:lnTo>
                  <a:pt x="0" y="0"/>
                </a:lnTo>
                <a:lnTo>
                  <a:pt x="406711" y="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 flipH="1" flipV="1">
            <a:off x="4474863" y="5012009"/>
            <a:ext cx="6452875" cy="1007532"/>
          </a:xfrm>
          <a:custGeom>
            <a:rect l="l" t="t" r="r" b="b"/>
            <a:pathLst>
              <a:path w="7024533" h="1096789">
                <a:moveTo>
                  <a:pt x="7024533" y="1096789"/>
                </a:moveTo>
                <a:lnTo>
                  <a:pt x="6730159" y="1096789"/>
                </a:lnTo>
                <a:lnTo>
                  <a:pt x="6227367" y="1096789"/>
                </a:lnTo>
                <a:lnTo>
                  <a:pt x="5932993" y="1096789"/>
                </a:lnTo>
                <a:lnTo>
                  <a:pt x="835684" y="1096789"/>
                </a:lnTo>
                <a:lnTo>
                  <a:pt x="0" y="0"/>
                </a:lnTo>
                <a:lnTo>
                  <a:pt x="255312" y="0"/>
                </a:lnTo>
                <a:lnTo>
                  <a:pt x="5094321" y="0"/>
                </a:lnTo>
                <a:lnTo>
                  <a:pt x="5388695" y="0"/>
                </a:lnTo>
                <a:lnTo>
                  <a:pt x="5891487" y="0"/>
                </a:lnTo>
                <a:lnTo>
                  <a:pt x="6185861" y="0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 flipH="1" flipV="1">
            <a:off x="3576905" y="3825188"/>
            <a:ext cx="6446549" cy="1007532"/>
          </a:xfrm>
          <a:custGeom>
            <a:rect l="l" t="t" r="r" b="b"/>
            <a:pathLst>
              <a:path w="7017646" h="1096789">
                <a:moveTo>
                  <a:pt x="7017646" y="1096789"/>
                </a:moveTo>
                <a:lnTo>
                  <a:pt x="6679144" y="1096789"/>
                </a:lnTo>
                <a:lnTo>
                  <a:pt x="6334779" y="1096789"/>
                </a:lnTo>
                <a:lnTo>
                  <a:pt x="5996278" y="1096789"/>
                </a:lnTo>
                <a:lnTo>
                  <a:pt x="835685" y="1096789"/>
                </a:lnTo>
                <a:lnTo>
                  <a:pt x="0" y="0"/>
                </a:lnTo>
                <a:lnTo>
                  <a:pt x="5157606" y="0"/>
                </a:lnTo>
                <a:lnTo>
                  <a:pt x="5496108" y="0"/>
                </a:lnTo>
                <a:lnTo>
                  <a:pt x="5840472" y="0"/>
                </a:lnTo>
                <a:lnTo>
                  <a:pt x="6178974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2609211" y="1451543"/>
            <a:ext cx="5216281" cy="1007532"/>
          </a:xfrm>
          <a:custGeom>
            <a:rect l="l" t="t" r="r" b="b"/>
            <a:pathLst>
              <a:path w="5678389" h="1096789">
                <a:moveTo>
                  <a:pt x="0" y="0"/>
                </a:moveTo>
                <a:lnTo>
                  <a:pt x="3420227" y="0"/>
                </a:lnTo>
                <a:lnTo>
                  <a:pt x="4038183" y="0"/>
                </a:lnTo>
                <a:lnTo>
                  <a:pt x="4221761" y="0"/>
                </a:lnTo>
                <a:lnTo>
                  <a:pt x="4839717" y="0"/>
                </a:lnTo>
                <a:lnTo>
                  <a:pt x="5678389" y="1096789"/>
                </a:lnTo>
                <a:lnTo>
                  <a:pt x="5060433" y="1096789"/>
                </a:lnTo>
                <a:lnTo>
                  <a:pt x="4876855" y="1096789"/>
                </a:lnTo>
                <a:lnTo>
                  <a:pt x="4258899" y="1096789"/>
                </a:lnTo>
                <a:lnTo>
                  <a:pt x="0" y="1096789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2590163" y="2638366"/>
            <a:ext cx="6130636" cy="1007532"/>
          </a:xfrm>
          <a:custGeom>
            <a:rect l="l" t="t" r="r" b="b"/>
            <a:pathLst>
              <a:path w="6673747" h="1096789">
                <a:moveTo>
                  <a:pt x="0" y="0"/>
                </a:moveTo>
                <a:lnTo>
                  <a:pt x="3420226" y="0"/>
                </a:lnTo>
                <a:lnTo>
                  <a:pt x="4221760" y="0"/>
                </a:lnTo>
                <a:lnTo>
                  <a:pt x="5152211" y="0"/>
                </a:lnTo>
                <a:lnTo>
                  <a:pt x="5835075" y="0"/>
                </a:lnTo>
                <a:lnTo>
                  <a:pt x="6673747" y="1096789"/>
                </a:lnTo>
                <a:lnTo>
                  <a:pt x="5990883" y="1096789"/>
                </a:lnTo>
                <a:lnTo>
                  <a:pt x="5060432" y="1096789"/>
                </a:lnTo>
                <a:lnTo>
                  <a:pt x="4258898" y="1096789"/>
                </a:lnTo>
                <a:lnTo>
                  <a:pt x="0" y="1096789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3654742" y="2746306"/>
            <a:ext cx="641522" cy="799130"/>
          </a:xfrm>
          <a:prstGeom prst="rect">
            <a:avLst/>
          </a:prstGeom>
        </p:spPr>
        <p:txBody>
          <a:bodyPr vert="horz" wrap="non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4595">
                <a:solidFill>
                  <a:srgbClr val="FFFFFF">
                    <a:alpha val="100000"/>
                  </a:srgbClr>
                </a:solidFill>
                <a:latin typeface="Bebas Neue Regular"/>
                <a:ea typeface="Bebas Neue Regular"/>
                <a:cs typeface="Bebas Neue Regular"/>
              </a:rPr>
              <a:t>02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4474857" y="3898948"/>
            <a:ext cx="641522" cy="799130"/>
          </a:xfrm>
          <a:prstGeom prst="rect">
            <a:avLst/>
          </a:prstGeom>
        </p:spPr>
        <p:txBody>
          <a:bodyPr vert="horz" wrap="non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4595">
                <a:solidFill>
                  <a:srgbClr val="FFFFFF">
                    <a:alpha val="100000"/>
                  </a:srgbClr>
                </a:solidFill>
                <a:latin typeface="Bebas Neue Regular"/>
                <a:ea typeface="Bebas Neue Regular"/>
                <a:cs typeface="Bebas Neue Regular"/>
              </a:rPr>
              <a:t>03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5295226" y="5119948"/>
            <a:ext cx="649537" cy="799130"/>
          </a:xfrm>
          <a:prstGeom prst="rect">
            <a:avLst/>
          </a:prstGeom>
        </p:spPr>
        <p:txBody>
          <a:bodyPr vert="horz" wrap="non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4595">
                <a:solidFill>
                  <a:srgbClr val="FFFFFF">
                    <a:alpha val="100000"/>
                  </a:srgbClr>
                </a:solidFill>
                <a:latin typeface="Bebas Neue Regular"/>
                <a:ea typeface="Bebas Neue Regular"/>
                <a:cs typeface="Bebas Neue Regular"/>
              </a:rPr>
              <a:t>04</a:t>
            </a:r>
            <a:endParaRPr lang="en-US" sz="1100"/>
          </a:p>
        </p:txBody>
      </p:sp>
      <p:sp>
        <p:nvSpPr>
          <p:cNvPr id="11" name="Freeform 11"/>
          <p:cNvSpPr/>
          <p:nvPr/>
        </p:nvSpPr>
        <p:spPr>
          <a:xfrm>
            <a:off x="1480299" y="1451543"/>
            <a:ext cx="2095069" cy="1097178"/>
          </a:xfrm>
          <a:custGeom>
            <a:rect l="l" t="t" r="r" b="b"/>
            <a:pathLst>
              <a:path w="2280670" h="1194377">
                <a:moveTo>
                  <a:pt x="2280670" y="0"/>
                </a:moveTo>
                <a:lnTo>
                  <a:pt x="1362432" y="1194377"/>
                </a:lnTo>
                <a:lnTo>
                  <a:pt x="0" y="1194376"/>
                </a:lnTo>
                <a:lnTo>
                  <a:pt x="918238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1480300" y="2548719"/>
            <a:ext cx="2095069" cy="1097178"/>
          </a:xfrm>
          <a:custGeom>
            <a:rect l="l" t="t" r="r" b="b"/>
            <a:pathLst>
              <a:path w="2280670" h="1194377">
                <a:moveTo>
                  <a:pt x="1362432" y="0"/>
                </a:moveTo>
                <a:lnTo>
                  <a:pt x="2280670" y="1194377"/>
                </a:lnTo>
                <a:lnTo>
                  <a:pt x="918238" y="1194377"/>
                </a:lnTo>
                <a:lnTo>
                  <a:pt x="0" y="1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2883508" y="1559483"/>
            <a:ext cx="612668" cy="799130"/>
          </a:xfrm>
          <a:prstGeom prst="rect">
            <a:avLst/>
          </a:prstGeom>
        </p:spPr>
        <p:txBody>
          <a:bodyPr vert="horz" wrap="non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4595">
                <a:solidFill>
                  <a:srgbClr val="FFFFFF">
                    <a:alpha val="100000"/>
                  </a:srgbClr>
                </a:solidFill>
                <a:latin typeface="Bebas Neue Regular"/>
                <a:ea typeface="Bebas Neue Regular"/>
                <a:cs typeface="Bebas Neue Regular"/>
              </a:rPr>
              <a:t>01</a:t>
            </a:r>
            <a:endParaRPr lang="en-US" sz="1100"/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制定实现梦想的计划</a:t>
              </a:r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3698767" y="1450300"/>
            <a:ext cx="3702933" cy="914024"/>
            <a:chOff x="3698767" y="1450300"/>
            <a:chExt cx="3702933" cy="914024"/>
          </a:xfrm>
        </p:grpSpPr>
        <p:sp>
          <p:nvSpPr>
            <p:cNvPr id="37" name="TextBox 37"/>
            <p:cNvSpPr txBox="1"/>
            <p:nvPr/>
          </p:nvSpPr>
          <p:spPr>
            <a:xfrm>
              <a:off x="3698767" y="1450300"/>
              <a:ext cx="3702933" cy="91402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确定实现目标的步骤和任务。</a:t>
              </a:r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4550182" y="2644255"/>
            <a:ext cx="3702933" cy="914024"/>
            <a:chOff x="4550182" y="2644255"/>
            <a:chExt cx="3702933" cy="914024"/>
          </a:xfrm>
        </p:grpSpPr>
        <p:sp>
          <p:nvSpPr>
            <p:cNvPr id="39" name="TextBox 39"/>
            <p:cNvSpPr txBox="1"/>
            <p:nvPr/>
          </p:nvSpPr>
          <p:spPr>
            <a:xfrm>
              <a:off x="4550182" y="2644255"/>
              <a:ext cx="3702933" cy="91402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制定时间表和优先级，合理安排时间和资源。</a:t>
              </a:r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5655481" y="3874265"/>
            <a:ext cx="3702933" cy="914024"/>
            <a:chOff x="5655481" y="3874265"/>
            <a:chExt cx="3702933" cy="914024"/>
          </a:xfrm>
        </p:grpSpPr>
        <p:sp>
          <p:nvSpPr>
            <p:cNvPr id="41" name="TextBox 41"/>
            <p:cNvSpPr txBox="1"/>
            <p:nvPr/>
          </p:nvSpPr>
          <p:spPr>
            <a:xfrm>
              <a:off x="5655481" y="3874265"/>
              <a:ext cx="3702933" cy="91402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考虑可能遇到的挑战和障碍，制定应对策略。</a:t>
              </a:r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6401648" y="5012009"/>
            <a:ext cx="3702933" cy="914024"/>
            <a:chOff x="6401648" y="5012009"/>
            <a:chExt cx="3702933" cy="914024"/>
          </a:xfrm>
        </p:grpSpPr>
        <p:sp>
          <p:nvSpPr>
            <p:cNvPr id="43" name="TextBox 43"/>
            <p:cNvSpPr txBox="1"/>
            <p:nvPr/>
          </p:nvSpPr>
          <p:spPr>
            <a:xfrm>
              <a:off x="6401648" y="5012009"/>
              <a:ext cx="3702933" cy="91402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保持灵活性和适应性，根据实际情况调整计划。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789747" y="1388509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3467252" y="1671934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通过分享经验和教训，可以获得他人的建议和反馈，不断完善自己的目标和计划。</a:t>
            </a:r>
          </a:p>
        </p:txBody>
      </p:sp>
      <p:sp>
        <p:nvSpPr>
          <p:cNvPr id="4" name="AutoShape 4"/>
          <p:cNvSpPr/>
          <p:nvPr/>
        </p:nvSpPr>
        <p:spPr>
          <a:xfrm>
            <a:off x="1491031" y="3030193"/>
            <a:ext cx="8008040" cy="126796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643863" y="3325809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与他人交流可以激发灵感和动力，共同追求梦想。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t="21899" b="21899"/>
          <a:stretch>
            <a:fillRect/>
          </a:stretch>
        </p:blipFill>
        <p:spPr>
          <a:xfrm>
            <a:off x="539110" y="1388510"/>
            <a:ext cx="2256056" cy="1267968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t="21899" b="21899"/>
          <a:stretch>
            <a:fillRect/>
          </a:stretch>
        </p:blipFill>
        <p:spPr>
          <a:xfrm>
            <a:off x="9486879" y="3030193"/>
            <a:ext cx="2256056" cy="1267968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2795409" y="4664094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3472914" y="4947518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通过分享，可以建立支持和互助的社群，共同成长和进步。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1632" b="11632"/>
          <a:stretch>
            <a:fillRect/>
          </a:stretch>
        </p:blipFill>
        <p:spPr>
          <a:xfrm>
            <a:off x="544772" y="4664094"/>
            <a:ext cx="2256056" cy="1267968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分享目标设定和计划制定的经验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https://d.book118.com/957113140101006031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351E00"/>
      </a:lt1>
      <a:dk2>
        <a:srgbClr val="FFF0DC"/>
      </a:dk2>
      <a:lt2>
        <a:srgbClr val="000000"/>
      </a:lt2>
      <a:accent1>
        <a:srgbClr val="FF960E"/>
      </a:accent1>
      <a:accent2>
        <a:srgbClr val="FF771B"/>
      </a:accent2>
      <a:accent3>
        <a:srgbClr val="C76900"/>
      </a:accent3>
      <a:accent4>
        <a:srgbClr val="FF6E40"/>
      </a:accent4>
      <a:accent5>
        <a:srgbClr val="FF855E"/>
      </a:accent5>
      <a:accent6>
        <a:srgbClr val="FFB69E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82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9">
      <vt:lpstr>Arial</vt:lpstr>
      <vt:lpstr>Calibri</vt:lpstr>
      <vt:lpstr>Microsoft Yahei</vt:lpstr>
      <vt:lpstr>Bebas Neue Regular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2024-09-03T18:07:55.778</cp:lastPrinted>
  <dcterms:created xsi:type="dcterms:W3CDTF">2024-09-03T10:07:55Z</dcterms:created>
  <dcterms:modified xsi:type="dcterms:W3CDTF">2024-09-03T10:07:57Z</dcterms:modified>
</cp:coreProperties>
</file>