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845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54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382EDD-0D55-42C4-A7B7-0D7D9D8A7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FF5A67-5DF9-4959-BB4E-476734F2E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6D7F1C-234E-451C-9F55-224F6073D7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B7E5F7-5E57-4A66-9426-99119B2894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B56DF5-7D28-473E-8FDB-ACA6DC309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E773C3-AD2C-4765-9956-A6637434D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49749E-0D75-4C45-9D43-4D68D212DB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9FFD76-1FE5-4DCA-8BAC-42D376D04E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A1F027-71C6-4EC6-A216-27F155D81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DC4D2E-333F-47E6-840C-1D9D7A75F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BF77C3-2ECA-41F4-AE61-DF23DD06D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8447" r:id="rId2"/>
    <p:sldLayoutId id="2147498448" r:id="rId3"/>
    <p:sldLayoutId id="2147498449" r:id="rId4"/>
    <p:sldLayoutId id="2147498450" r:id="rId5"/>
    <p:sldLayoutId id="2147498451" r:id="rId6"/>
    <p:sldLayoutId id="2147498452" r:id="rId7"/>
    <p:sldLayoutId id="2147498453" r:id="rId8"/>
    <p:sldLayoutId id="2147498454" r:id="rId9"/>
    <p:sldLayoutId id="2147498455" r:id="rId10"/>
    <p:sldLayoutId id="2147498456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14" Type="http://schemas.openxmlformats.org/officeDocument/2006/relationships/tags" Target="../tags/tag134.xml" /><Relationship Id="rId15" Type="http://schemas.openxmlformats.org/officeDocument/2006/relationships/tags" Target="../tags/tag135.xml" /><Relationship Id="rId16" Type="http://schemas.openxmlformats.org/officeDocument/2006/relationships/tags" Target="../tags/tag136.xml" /><Relationship Id="rId17" Type="http://schemas.openxmlformats.org/officeDocument/2006/relationships/tags" Target="../tags/tag137.xml" /><Relationship Id="rId18" Type="http://schemas.openxmlformats.org/officeDocument/2006/relationships/tags" Target="../tags/tag138.xml" /><Relationship Id="rId19" Type="http://schemas.openxmlformats.org/officeDocument/2006/relationships/tags" Target="../tags/tag139.xml" /><Relationship Id="rId2" Type="http://schemas.openxmlformats.org/officeDocument/2006/relationships/tags" Target="../tags/tag122.xml" /><Relationship Id="rId20" Type="http://schemas.openxmlformats.org/officeDocument/2006/relationships/tags" Target="../tags/tag140.xml" /><Relationship Id="rId21" Type="http://schemas.openxmlformats.org/officeDocument/2006/relationships/tags" Target="../tags/tag141.xml" /><Relationship Id="rId22" Type="http://schemas.openxmlformats.org/officeDocument/2006/relationships/tags" Target="../tags/tag142.xml" /><Relationship Id="rId23" Type="http://schemas.openxmlformats.org/officeDocument/2006/relationships/tags" Target="../tags/tag143.xml" /><Relationship Id="rId24" Type="http://schemas.openxmlformats.org/officeDocument/2006/relationships/tags" Target="../tags/tag144.xml" /><Relationship Id="rId25" Type="http://schemas.openxmlformats.org/officeDocument/2006/relationships/tags" Target="../tags/tag145.xml" /><Relationship Id="rId26" Type="http://schemas.openxmlformats.org/officeDocument/2006/relationships/tags" Target="../tags/tag146.xml" /><Relationship Id="rId27" Type="http://schemas.openxmlformats.org/officeDocument/2006/relationships/tags" Target="../tags/tag147.xml" /><Relationship Id="rId28" Type="http://schemas.openxmlformats.org/officeDocument/2006/relationships/tags" Target="../tags/tag148.xml" /><Relationship Id="rId29" Type="http://schemas.openxmlformats.org/officeDocument/2006/relationships/tags" Target="../tags/tag149.xml" /><Relationship Id="rId3" Type="http://schemas.openxmlformats.org/officeDocument/2006/relationships/tags" Target="../tags/tag123.xml" /><Relationship Id="rId30" Type="http://schemas.openxmlformats.org/officeDocument/2006/relationships/tags" Target="../tags/tag150.xml" /><Relationship Id="rId31" Type="http://schemas.openxmlformats.org/officeDocument/2006/relationships/tags" Target="../tags/tag151.xml" /><Relationship Id="rId32" Type="http://schemas.openxmlformats.org/officeDocument/2006/relationships/tags" Target="../tags/tag152.xml" /><Relationship Id="rId33" Type="http://schemas.openxmlformats.org/officeDocument/2006/relationships/tags" Target="../tags/tag153.xml" /><Relationship Id="rId34" Type="http://schemas.openxmlformats.org/officeDocument/2006/relationships/tags" Target="../tags/tag154.xml" /><Relationship Id="rId35" Type="http://schemas.openxmlformats.org/officeDocument/2006/relationships/tags" Target="../tags/tag155.xml" /><Relationship Id="rId36" Type="http://schemas.openxmlformats.org/officeDocument/2006/relationships/tags" Target="../tags/tag156.xml" /><Relationship Id="rId37" Type="http://schemas.openxmlformats.org/officeDocument/2006/relationships/tags" Target="../tags/tag157.xml" /><Relationship Id="rId38" Type="http://schemas.openxmlformats.org/officeDocument/2006/relationships/tags" Target="../tags/tag158.xml" /><Relationship Id="rId39" Type="http://schemas.openxmlformats.org/officeDocument/2006/relationships/tags" Target="../tags/tag159.xml" /><Relationship Id="rId4" Type="http://schemas.openxmlformats.org/officeDocument/2006/relationships/tags" Target="../tags/tag124.xml" /><Relationship Id="rId40" Type="http://schemas.openxmlformats.org/officeDocument/2006/relationships/tags" Target="../tags/tag160.xml" /><Relationship Id="rId41" Type="http://schemas.openxmlformats.org/officeDocument/2006/relationships/tags" Target="../tags/tag161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14" Type="http://schemas.openxmlformats.org/officeDocument/2006/relationships/tags" Target="../tags/tag209.xml" /><Relationship Id="rId15" Type="http://schemas.openxmlformats.org/officeDocument/2006/relationships/tags" Target="../tags/tag210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14" Type="http://schemas.openxmlformats.org/officeDocument/2006/relationships/tags" Target="../tags/tag223.xml" /><Relationship Id="rId15" Type="http://schemas.openxmlformats.org/officeDocument/2006/relationships/tags" Target="../tags/tag224.xml" /><Relationship Id="rId16" Type="http://schemas.openxmlformats.org/officeDocument/2006/relationships/tags" Target="../tags/tag225.xml" /><Relationship Id="rId17" Type="http://schemas.openxmlformats.org/officeDocument/2006/relationships/tags" Target="../tags/tag226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5.xml" /><Relationship Id="rId11" Type="http://schemas.openxmlformats.org/officeDocument/2006/relationships/tags" Target="../tags/tag236.xml" /><Relationship Id="rId12" Type="http://schemas.openxmlformats.org/officeDocument/2006/relationships/tags" Target="../tags/tag237.xml" /><Relationship Id="rId13" Type="http://schemas.openxmlformats.org/officeDocument/2006/relationships/tags" Target="../tags/tag238.xml" /><Relationship Id="rId2" Type="http://schemas.openxmlformats.org/officeDocument/2006/relationships/tags" Target="../tags/tag227.xml" /><Relationship Id="rId3" Type="http://schemas.openxmlformats.org/officeDocument/2006/relationships/tags" Target="../tags/tag228.xml" /><Relationship Id="rId4" Type="http://schemas.openxmlformats.org/officeDocument/2006/relationships/tags" Target="../tags/tag229.xml" /><Relationship Id="rId5" Type="http://schemas.openxmlformats.org/officeDocument/2006/relationships/tags" Target="../tags/tag230.xml" /><Relationship Id="rId6" Type="http://schemas.openxmlformats.org/officeDocument/2006/relationships/tags" Target="../tags/tag231.xml" /><Relationship Id="rId7" Type="http://schemas.openxmlformats.org/officeDocument/2006/relationships/tags" Target="../tags/tag232.xml" /><Relationship Id="rId8" Type="http://schemas.openxmlformats.org/officeDocument/2006/relationships/tags" Target="../tags/tag233.xml" /><Relationship Id="rId9" Type="http://schemas.openxmlformats.org/officeDocument/2006/relationships/tags" Target="../tags/tag23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0.xml" /><Relationship Id="rId11" Type="http://schemas.openxmlformats.org/officeDocument/2006/relationships/tags" Target="../tags/tag251.xml" /><Relationship Id="rId12" Type="http://schemas.openxmlformats.org/officeDocument/2006/relationships/tags" Target="../tags/tag252.xml" /><Relationship Id="rId13" Type="http://schemas.openxmlformats.org/officeDocument/2006/relationships/tags" Target="../tags/tag253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Relationship Id="rId5" Type="http://schemas.openxmlformats.org/officeDocument/2006/relationships/tags" Target="../tags/tag245.xml" /><Relationship Id="rId6" Type="http://schemas.openxmlformats.org/officeDocument/2006/relationships/tags" Target="../tags/tag246.xml" /><Relationship Id="rId7" Type="http://schemas.openxmlformats.org/officeDocument/2006/relationships/tags" Target="../tags/tag247.xml" /><Relationship Id="rId8" Type="http://schemas.openxmlformats.org/officeDocument/2006/relationships/tags" Target="../tags/tag248.xml" /><Relationship Id="rId9" Type="http://schemas.openxmlformats.org/officeDocument/2006/relationships/tags" Target="../tags/tag24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1602305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2023年IT行政专员年度总结及来年计划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5455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75057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75057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2023年工作总结</a:t>
            </a:r>
            <a:endParaRPr lang="zh-CN" altLang="en-US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8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302514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302514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来年工作计划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11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530034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530034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技能提升和自我发展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4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757491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757491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团队协作和沟通交流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7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984948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984948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总结与展望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2023年工作总结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完成的任务和项目</a:t>
            </a:r>
            <a:endParaRPr lang="zh-CN" altLang="en-US"/>
          </a:p>
        </p:txBody>
      </p:sp>
      <p:sp>
        <p:nvSpPr>
          <p:cNvPr id="1048900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2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4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负责公司IT设备的维护和管理，确保其正常运行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8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0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参与公司网络系统的建设和维护，提高网络稳定性和速度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4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6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协助同事解决IT问题，提高工作效率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0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参与公司信息安全管理，确保数据安全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遇到的问题和解决方案</a:t>
            </a:r>
            <a:endParaRPr lang="zh-CN" altLang="en-US"/>
          </a:p>
        </p:txBody>
      </p:sp>
      <p:sp>
        <p:nvSpPr>
          <p:cNvPr id="1048958" name="六边形 7"/>
          <p:cNvSpPr/>
          <p:nvPr>
            <p:custDataLst>
              <p:tags r:id="rId2"/>
            </p:custDataLst>
          </p:nvPr>
        </p:nvSpPr>
        <p:spPr>
          <a:xfrm rot="5400000">
            <a:off x="1460503" y="1678281"/>
            <a:ext cx="1803923" cy="1675549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任意多边形 9"/>
          <p:cNvSpPr/>
          <p:nvPr>
            <p:custDataLst>
              <p:tags r:id="rId3"/>
            </p:custDataLst>
          </p:nvPr>
        </p:nvSpPr>
        <p:spPr>
          <a:xfrm>
            <a:off x="1641029" y="2231225"/>
            <a:ext cx="1429498" cy="836437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任意多边形 10"/>
          <p:cNvSpPr/>
          <p:nvPr>
            <p:custDataLst>
              <p:tags r:id="rId4"/>
            </p:custDataLst>
          </p:nvPr>
        </p:nvSpPr>
        <p:spPr>
          <a:xfrm>
            <a:off x="1640360" y="2640417"/>
            <a:ext cx="712075" cy="611114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64" name="任意多边形 11"/>
          <p:cNvSpPr/>
          <p:nvPr>
            <p:custDataLst>
              <p:tags r:id="rId5"/>
            </p:custDataLst>
          </p:nvPr>
        </p:nvSpPr>
        <p:spPr>
          <a:xfrm>
            <a:off x="2351766" y="2647104"/>
            <a:ext cx="720098" cy="604428"/>
          </a:xfrm>
          <a:custGeom>
            <a:gdLst>
              <a:gd name="connsiteX0" fmla="*/ 1 w 1279"/>
              <a:gd name="connsiteY0" fmla="*/ 744 h 1074"/>
              <a:gd name="connsiteX1" fmla="*/ 1279 w 1279"/>
              <a:gd name="connsiteY1" fmla="*/ 0 h 1074"/>
              <a:gd name="connsiteX2" fmla="*/ 1275 w 1279"/>
              <a:gd name="connsiteY2" fmla="*/ 333 h 1074"/>
              <a:gd name="connsiteX3" fmla="*/ 0 w 1279"/>
              <a:gd name="connsiteY3" fmla="*/ 1074 h 1074"/>
              <a:gd name="connsiteX4" fmla="*/ 1 w 1279"/>
              <a:gd name="connsiteY4" fmla="*/ 744 h 1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9" h="1074">
                <a:moveTo>
                  <a:pt x="1" y="744"/>
                </a:moveTo>
                <a:lnTo>
                  <a:pt x="1279" y="0"/>
                </a:lnTo>
                <a:lnTo>
                  <a:pt x="1275" y="333"/>
                </a:lnTo>
                <a:lnTo>
                  <a:pt x="0" y="1074"/>
                </a:lnTo>
                <a:lnTo>
                  <a:pt x="1" y="74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66" name="任意多边形 12"/>
          <p:cNvSpPr/>
          <p:nvPr>
            <p:custDataLst>
              <p:tags r:id="rId6"/>
            </p:custDataLst>
          </p:nvPr>
        </p:nvSpPr>
        <p:spPr>
          <a:xfrm>
            <a:off x="1647715" y="1870842"/>
            <a:ext cx="1429498" cy="837106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000" b="1">
                <a:solidFill>
                  <a:schemeClr val="accent1"/>
                </a:solidFill>
                <a:effectLst>
                  <a:outerShdw dist="25400" dir="3000000" algn="t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产品</a:t>
            </a:r>
            <a:endParaRPr lang="zh-CN" altLang="en-US" sz="2000" b="1">
              <a:solidFill>
                <a:schemeClr val="accent1"/>
              </a:solidFill>
              <a:effectLst>
                <a:outerShdw dist="25400" dir="3000000" algn="t" rotWithShape="0">
                  <a:schemeClr val="bg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68" name="任意多边形 13"/>
          <p:cNvSpPr/>
          <p:nvPr>
            <p:custDataLst>
              <p:tags r:id="rId7"/>
            </p:custDataLst>
          </p:nvPr>
        </p:nvSpPr>
        <p:spPr>
          <a:xfrm>
            <a:off x="1639023" y="2279365"/>
            <a:ext cx="712075" cy="611782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70" name="任意多边形 14"/>
          <p:cNvSpPr/>
          <p:nvPr>
            <p:custDataLst>
              <p:tags r:id="rId8"/>
            </p:custDataLst>
          </p:nvPr>
        </p:nvSpPr>
        <p:spPr>
          <a:xfrm>
            <a:off x="2350429" y="2286052"/>
            <a:ext cx="720098" cy="602422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72" name="任意多边形 15"/>
          <p:cNvSpPr/>
          <p:nvPr>
            <p:custDataLst>
              <p:tags r:id="rId9"/>
            </p:custDataLst>
          </p:nvPr>
        </p:nvSpPr>
        <p:spPr>
          <a:xfrm>
            <a:off x="3208930" y="1988518"/>
            <a:ext cx="4770566" cy="480065"/>
          </a:xfrm>
          <a:custGeom>
            <a:gdLst>
              <a:gd name="connisteX0" fmla="*/ 0 w 5379720"/>
              <a:gd name="connsiteY0" fmla="*/ 541020 h 541020"/>
              <a:gd name="connisteX1" fmla="*/ 678180 w 5379720"/>
              <a:gd name="connsiteY1" fmla="*/ 0 h 541020"/>
              <a:gd name="connisteX2" fmla="*/ 5379720 w 5379720"/>
              <a:gd name="connsiteY2" fmla="*/ 0 h 541020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79720" h="541020">
                <a:moveTo>
                  <a:pt x="0" y="541020"/>
                </a:moveTo>
                <a:lnTo>
                  <a:pt x="678180" y="0"/>
                </a:lnTo>
                <a:lnTo>
                  <a:pt x="5379720" y="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六边形 20"/>
          <p:cNvSpPr/>
          <p:nvPr>
            <p:custDataLst>
              <p:tags r:id="rId10"/>
            </p:custDataLst>
          </p:nvPr>
        </p:nvSpPr>
        <p:spPr>
          <a:xfrm rot="5400000">
            <a:off x="8921575" y="1554587"/>
            <a:ext cx="1803923" cy="1675549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任意多边形 23"/>
          <p:cNvSpPr/>
          <p:nvPr>
            <p:custDataLst>
              <p:tags r:id="rId11"/>
            </p:custDataLst>
          </p:nvPr>
        </p:nvSpPr>
        <p:spPr>
          <a:xfrm>
            <a:off x="9108118" y="2106863"/>
            <a:ext cx="1429498" cy="836437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任意多边形 29"/>
          <p:cNvSpPr/>
          <p:nvPr>
            <p:custDataLst>
              <p:tags r:id="rId12"/>
            </p:custDataLst>
          </p:nvPr>
        </p:nvSpPr>
        <p:spPr>
          <a:xfrm>
            <a:off x="9108118" y="2516055"/>
            <a:ext cx="712075" cy="611114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80" name="任意多边形 33"/>
          <p:cNvSpPr/>
          <p:nvPr>
            <p:custDataLst>
              <p:tags r:id="rId13"/>
            </p:custDataLst>
          </p:nvPr>
        </p:nvSpPr>
        <p:spPr>
          <a:xfrm>
            <a:off x="9818856" y="2522741"/>
            <a:ext cx="720098" cy="602422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82" name="任意多边形 34"/>
          <p:cNvSpPr/>
          <p:nvPr>
            <p:custDataLst>
              <p:tags r:id="rId14"/>
            </p:custDataLst>
          </p:nvPr>
        </p:nvSpPr>
        <p:spPr>
          <a:xfrm>
            <a:off x="9108787" y="1746479"/>
            <a:ext cx="1429498" cy="837106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000" b="1">
                <a:solidFill>
                  <a:schemeClr val="accent1"/>
                </a:solidFill>
                <a:effectLst>
                  <a:outerShdw dist="25400" dir="3000000" algn="t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价格</a:t>
            </a:r>
            <a:endParaRPr lang="zh-CN" altLang="en-US" sz="2000" b="1">
              <a:solidFill>
                <a:schemeClr val="accent1"/>
              </a:solidFill>
              <a:effectLst>
                <a:outerShdw dist="25400" dir="3000000" algn="t" rotWithShape="0">
                  <a:schemeClr val="bg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84" name="任意多边形 35"/>
          <p:cNvSpPr/>
          <p:nvPr>
            <p:custDataLst>
              <p:tags r:id="rId15"/>
            </p:custDataLst>
          </p:nvPr>
        </p:nvSpPr>
        <p:spPr>
          <a:xfrm>
            <a:off x="9100095" y="2155672"/>
            <a:ext cx="712075" cy="611782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86" name="任意多边形 42"/>
          <p:cNvSpPr/>
          <p:nvPr>
            <p:custDataLst>
              <p:tags r:id="rId16"/>
            </p:custDataLst>
          </p:nvPr>
        </p:nvSpPr>
        <p:spPr>
          <a:xfrm>
            <a:off x="9811501" y="2162358"/>
            <a:ext cx="720098" cy="602422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88" name="任意多边形 46"/>
          <p:cNvSpPr/>
          <p:nvPr>
            <p:custDataLst>
              <p:tags r:id="rId17"/>
            </p:custDataLst>
          </p:nvPr>
        </p:nvSpPr>
        <p:spPr>
          <a:xfrm>
            <a:off x="4242609" y="2561521"/>
            <a:ext cx="4738473" cy="490095"/>
          </a:xfrm>
          <a:custGeom>
            <a:gdLst>
              <a:gd name="connisteX0" fmla="*/ 5343525 w 5343525"/>
              <a:gd name="connsiteY0" fmla="*/ 0 h 552450"/>
              <a:gd name="connisteX1" fmla="*/ 4695825 w 5343525"/>
              <a:gd name="connsiteY1" fmla="*/ 552450 h 552450"/>
              <a:gd name="connisteX2" fmla="*/ 0 w 5343525"/>
              <a:gd name="connsiteY2" fmla="*/ 552450 h 552450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43525" h="552450">
                <a:moveTo>
                  <a:pt x="5343525" y="0"/>
                </a:moveTo>
                <a:lnTo>
                  <a:pt x="4695825" y="552450"/>
                </a:lnTo>
                <a:lnTo>
                  <a:pt x="0" y="55245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六边形 48"/>
          <p:cNvSpPr/>
          <p:nvPr>
            <p:custDataLst>
              <p:tags r:id="rId18"/>
            </p:custDataLst>
          </p:nvPr>
        </p:nvSpPr>
        <p:spPr>
          <a:xfrm rot="5400000">
            <a:off x="1460503" y="3973635"/>
            <a:ext cx="1803923" cy="1675549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任意多边形 55"/>
          <p:cNvSpPr/>
          <p:nvPr>
            <p:custDataLst>
              <p:tags r:id="rId19"/>
            </p:custDataLst>
          </p:nvPr>
        </p:nvSpPr>
        <p:spPr>
          <a:xfrm>
            <a:off x="1647046" y="4526580"/>
            <a:ext cx="1429498" cy="836437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任意多边形 59"/>
          <p:cNvSpPr/>
          <p:nvPr>
            <p:custDataLst>
              <p:tags r:id="rId20"/>
            </p:custDataLst>
          </p:nvPr>
        </p:nvSpPr>
        <p:spPr>
          <a:xfrm>
            <a:off x="1647046" y="4935772"/>
            <a:ext cx="712075" cy="611114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96" name="任意多边形 60"/>
          <p:cNvSpPr/>
          <p:nvPr>
            <p:custDataLst>
              <p:tags r:id="rId21"/>
            </p:custDataLst>
          </p:nvPr>
        </p:nvSpPr>
        <p:spPr>
          <a:xfrm>
            <a:off x="2357784" y="4942458"/>
            <a:ext cx="720098" cy="602422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998" name="任意多边形 61"/>
          <p:cNvSpPr/>
          <p:nvPr>
            <p:custDataLst>
              <p:tags r:id="rId22"/>
            </p:custDataLst>
          </p:nvPr>
        </p:nvSpPr>
        <p:spPr>
          <a:xfrm>
            <a:off x="1647715" y="4165528"/>
            <a:ext cx="1429498" cy="837106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000" b="1">
                <a:solidFill>
                  <a:schemeClr val="accent1"/>
                </a:solidFill>
                <a:effectLst>
                  <a:outerShdw dist="25400" dir="3000000" algn="t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流通</a:t>
            </a:r>
            <a:endParaRPr lang="zh-CN" altLang="en-US" sz="2000" b="1">
              <a:solidFill>
                <a:schemeClr val="accent1"/>
              </a:solidFill>
              <a:effectLst>
                <a:outerShdw dist="25400" dir="3000000" algn="t" rotWithShape="0">
                  <a:schemeClr val="bg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00" name="任意多边形 63"/>
          <p:cNvSpPr/>
          <p:nvPr>
            <p:custDataLst>
              <p:tags r:id="rId23"/>
            </p:custDataLst>
          </p:nvPr>
        </p:nvSpPr>
        <p:spPr>
          <a:xfrm>
            <a:off x="1639023" y="4574720"/>
            <a:ext cx="712075" cy="611782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02" name="任意多边形 64"/>
          <p:cNvSpPr/>
          <p:nvPr>
            <p:custDataLst>
              <p:tags r:id="rId24"/>
            </p:custDataLst>
          </p:nvPr>
        </p:nvSpPr>
        <p:spPr>
          <a:xfrm>
            <a:off x="2350429" y="4581406"/>
            <a:ext cx="720098" cy="602422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04" name="任意多边形 65"/>
          <p:cNvSpPr/>
          <p:nvPr>
            <p:custDataLst>
              <p:tags r:id="rId25"/>
            </p:custDataLst>
          </p:nvPr>
        </p:nvSpPr>
        <p:spPr>
          <a:xfrm>
            <a:off x="3208930" y="4283872"/>
            <a:ext cx="4770566" cy="480065"/>
          </a:xfrm>
          <a:custGeom>
            <a:gdLst>
              <a:gd name="connisteX0" fmla="*/ 0 w 5379720"/>
              <a:gd name="connsiteY0" fmla="*/ 541020 h 541020"/>
              <a:gd name="connisteX1" fmla="*/ 678180 w 5379720"/>
              <a:gd name="connsiteY1" fmla="*/ 0 h 541020"/>
              <a:gd name="connisteX2" fmla="*/ 5379720 w 5379720"/>
              <a:gd name="connsiteY2" fmla="*/ 0 h 541020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79720" h="541020">
                <a:moveTo>
                  <a:pt x="0" y="541020"/>
                </a:moveTo>
                <a:lnTo>
                  <a:pt x="678180" y="0"/>
                </a:lnTo>
                <a:lnTo>
                  <a:pt x="5379720" y="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六边形 66"/>
          <p:cNvSpPr/>
          <p:nvPr>
            <p:custDataLst>
              <p:tags r:id="rId26"/>
            </p:custDataLst>
          </p:nvPr>
        </p:nvSpPr>
        <p:spPr>
          <a:xfrm rot="5400000">
            <a:off x="8921575" y="3972967"/>
            <a:ext cx="1803923" cy="1675549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任意多边形 68"/>
          <p:cNvSpPr/>
          <p:nvPr>
            <p:custDataLst>
              <p:tags r:id="rId27"/>
            </p:custDataLst>
          </p:nvPr>
        </p:nvSpPr>
        <p:spPr>
          <a:xfrm>
            <a:off x="9108118" y="4525911"/>
            <a:ext cx="1429498" cy="836437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任意多边形 69"/>
          <p:cNvSpPr/>
          <p:nvPr>
            <p:custDataLst>
              <p:tags r:id="rId28"/>
            </p:custDataLst>
          </p:nvPr>
        </p:nvSpPr>
        <p:spPr>
          <a:xfrm>
            <a:off x="9108118" y="4935103"/>
            <a:ext cx="712075" cy="611114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12" name="任意多边形 70"/>
          <p:cNvSpPr/>
          <p:nvPr>
            <p:custDataLst>
              <p:tags r:id="rId29"/>
            </p:custDataLst>
          </p:nvPr>
        </p:nvSpPr>
        <p:spPr>
          <a:xfrm>
            <a:off x="9818856" y="4941789"/>
            <a:ext cx="720098" cy="602422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14" name="任意多边形 71"/>
          <p:cNvSpPr/>
          <p:nvPr>
            <p:custDataLst>
              <p:tags r:id="rId30"/>
            </p:custDataLst>
          </p:nvPr>
        </p:nvSpPr>
        <p:spPr>
          <a:xfrm>
            <a:off x="9108787" y="4165528"/>
            <a:ext cx="1429498" cy="837106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000" b="1">
                <a:solidFill>
                  <a:schemeClr val="accent1"/>
                </a:solidFill>
                <a:effectLst>
                  <a:outerShdw dist="25400" dir="3000000" algn="t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促销</a:t>
            </a:r>
            <a:endParaRPr lang="zh-CN" altLang="en-US" sz="2000" b="1">
              <a:solidFill>
                <a:schemeClr val="accent1"/>
              </a:solidFill>
              <a:effectLst>
                <a:outerShdw dist="25400" dir="3000000" algn="t" rotWithShape="0">
                  <a:schemeClr val="bg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16" name="任意多边形 72"/>
          <p:cNvSpPr/>
          <p:nvPr>
            <p:custDataLst>
              <p:tags r:id="rId31"/>
            </p:custDataLst>
          </p:nvPr>
        </p:nvSpPr>
        <p:spPr>
          <a:xfrm>
            <a:off x="9100095" y="4574051"/>
            <a:ext cx="712075" cy="611782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18" name="任意多边形 73"/>
          <p:cNvSpPr/>
          <p:nvPr>
            <p:custDataLst>
              <p:tags r:id="rId32"/>
            </p:custDataLst>
          </p:nvPr>
        </p:nvSpPr>
        <p:spPr>
          <a:xfrm>
            <a:off x="9811501" y="4580737"/>
            <a:ext cx="720098" cy="602422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20" name="任意多边形 74"/>
          <p:cNvSpPr/>
          <p:nvPr>
            <p:custDataLst>
              <p:tags r:id="rId33"/>
            </p:custDataLst>
          </p:nvPr>
        </p:nvSpPr>
        <p:spPr>
          <a:xfrm>
            <a:off x="4242609" y="4979900"/>
            <a:ext cx="4738473" cy="490095"/>
          </a:xfrm>
          <a:custGeom>
            <a:gdLst>
              <a:gd name="connisteX0" fmla="*/ 5343525 w 5343525"/>
              <a:gd name="connsiteY0" fmla="*/ 0 h 552450"/>
              <a:gd name="connisteX1" fmla="*/ 4695825 w 5343525"/>
              <a:gd name="connsiteY1" fmla="*/ 552450 h 552450"/>
              <a:gd name="connisteX2" fmla="*/ 0 w 5343525"/>
              <a:gd name="connsiteY2" fmla="*/ 552450 h 552450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43525" h="552450">
                <a:moveTo>
                  <a:pt x="5343525" y="0"/>
                </a:moveTo>
                <a:lnTo>
                  <a:pt x="4695825" y="552450"/>
                </a:lnTo>
                <a:lnTo>
                  <a:pt x="0" y="55245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2" name="正文"/>
          <p:cNvSpPr txBox="1"/>
          <p:nvPr>
            <p:custDataLst>
              <p:tags r:id="rId34"/>
            </p:custDataLst>
          </p:nvPr>
        </p:nvSpPr>
        <p:spPr>
          <a:xfrm>
            <a:off x="3836760" y="2027966"/>
            <a:ext cx="4142737" cy="7401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pitchFamily="34" charset="-122"/>
              </a:rPr>
              <a:t>解决方案：加强系统维护，定期检查和更新系统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49024" name="标题"/>
          <p:cNvSpPr txBox="1"/>
          <p:nvPr>
            <p:custDataLst>
              <p:tags r:id="rId35"/>
            </p:custDataLst>
          </p:nvPr>
        </p:nvSpPr>
        <p:spPr>
          <a:xfrm>
            <a:off x="3836760" y="1565285"/>
            <a:ext cx="4431579" cy="39314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111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问题：系统故障频繁，影响工作效率 解决方案：加强系统维护，定期检查和更新系统</a:t>
            </a:r>
            <a:endParaRPr lang="en-US" altLang="zh-CN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9026" name="正文"/>
          <p:cNvSpPr txBox="1"/>
          <p:nvPr>
            <p:custDataLst>
              <p:tags r:id="rId36"/>
            </p:custDataLst>
          </p:nvPr>
        </p:nvSpPr>
        <p:spPr>
          <a:xfrm>
            <a:off x="4242609" y="3077691"/>
            <a:ext cx="4130702" cy="7401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pitchFamily="34" charset="-122"/>
              </a:rPr>
              <a:t>解决方案：提供培训，提高员工对IT设备的使用能力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49028" name="标题"/>
          <p:cNvSpPr txBox="1"/>
          <p:nvPr>
            <p:custDataLst>
              <p:tags r:id="rId37"/>
            </p:custDataLst>
          </p:nvPr>
        </p:nvSpPr>
        <p:spPr>
          <a:xfrm>
            <a:off x="3941732" y="2615010"/>
            <a:ext cx="4431579" cy="39314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111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问题：员工对IT设备的使用不熟悉 解决方案：提供培训，提高员工对IT设备的使用能力</a:t>
            </a:r>
            <a:endParaRPr lang="en-US" altLang="zh-CN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9030" name="正文"/>
          <p:cNvSpPr txBox="1"/>
          <p:nvPr>
            <p:custDataLst>
              <p:tags r:id="rId38"/>
            </p:custDataLst>
          </p:nvPr>
        </p:nvSpPr>
        <p:spPr>
          <a:xfrm>
            <a:off x="3836760" y="4330675"/>
            <a:ext cx="4142737" cy="7401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pitchFamily="34" charset="-122"/>
              </a:rPr>
              <a:t>解决方案：加强信息安全管理，定期进行信息安全培训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49032" name="标题"/>
          <p:cNvSpPr txBox="1"/>
          <p:nvPr>
            <p:custDataLst>
              <p:tags r:id="rId39"/>
            </p:custDataLst>
          </p:nvPr>
        </p:nvSpPr>
        <p:spPr>
          <a:xfrm>
            <a:off x="3836760" y="3867994"/>
            <a:ext cx="4431579" cy="39314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111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问题：信息安全问题 解决方案：加强信息安全管理，定期进行信息安全培训</a:t>
            </a:r>
            <a:endParaRPr lang="en-US" altLang="zh-CN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9034" name="正文"/>
          <p:cNvSpPr txBox="1"/>
          <p:nvPr>
            <p:custDataLst>
              <p:tags r:id="rId40"/>
            </p:custDataLst>
          </p:nvPr>
        </p:nvSpPr>
        <p:spPr>
          <a:xfrm>
            <a:off x="4242609" y="5510112"/>
            <a:ext cx="4130702" cy="7401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pitchFamily="34" charset="-122"/>
              </a:rPr>
              <a:t>解决方案：优化IT资源分配，确保各部门的IT资源需求得到满足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49036" name="标题"/>
          <p:cNvSpPr txBox="1"/>
          <p:nvPr>
            <p:custDataLst>
              <p:tags r:id="rId41"/>
            </p:custDataLst>
          </p:nvPr>
        </p:nvSpPr>
        <p:spPr>
          <a:xfrm>
            <a:off x="3941732" y="5047431"/>
            <a:ext cx="4431579" cy="39314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111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问题：IT资源分配不均 解决方案：优化IT资源分配，确保各部门的IT资源需求得到满足</a:t>
            </a:r>
            <a:endParaRPr lang="en-US" altLang="zh-CN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取得的成绩和收获</a:t>
            </a:r>
            <a:endParaRPr lang="zh-CN" altLang="en-US"/>
          </a:p>
        </p:txBody>
      </p:sp>
      <p:sp>
        <p:nvSpPr>
          <p:cNvPr id="1049072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4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成功完成多项IT项目，提高了工作效率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78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0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优化了IT系统，提高了系统的稳定性和可靠性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8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6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提高了IT团队的协作能力，增强了团队凝聚力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90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2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提升了IT服务水平，得到了用户的好评和认可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不足之处和改进计划</a:t>
            </a:r>
            <a:endParaRPr lang="zh-CN" altLang="en-US"/>
          </a:p>
        </p:txBody>
      </p:sp>
      <p:sp>
        <p:nvSpPr>
          <p:cNvPr id="1049130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6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8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沟通协作能力有待加强，需要提高团队协作能力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工作效率有待提高，需要优化工作流程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专业技能需要提升，需要加强学习和培训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工作计划需要更加详细和明确，需要制定更加详细的工作计划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7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18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来年工作计划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目标设定和计划安排</a:t>
            </a:r>
            <a:endParaRPr lang="zh-CN" altLang="en-US"/>
          </a:p>
        </p:txBody>
      </p:sp>
      <p:sp>
        <p:nvSpPr>
          <p:cNvPr id="1049216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18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20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提高工作效率：通过优化工作流程、引入新技术等方式提高工作效率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24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26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加强团队协作：加强团队内部沟通与协作，提高团队整体工作效率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0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32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提升服务质量：提高服务质量，满足客户需求，提升客户满意度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6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38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加强培训和学习：定期组织员工培训和学习，提高员工技能和素质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重点任务和项目</a:t>
            </a:r>
            <a:endParaRPr lang="zh-CN" altLang="en-US"/>
          </a:p>
        </p:txBody>
      </p:sp>
      <p:sp>
        <p:nvSpPr>
          <p:cNvPr id="1049274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0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提高员工IT技能和培训效果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84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推进数字化转型和智能化办公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加强网络安全和隐私保护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9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提升IT系统稳定性和性能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预期成果和价值</a:t>
            </a:r>
            <a:endParaRPr lang="zh-CN" altLang="en-US"/>
          </a:p>
        </p:txBody>
      </p:sp>
      <p:sp>
        <p:nvSpPr>
          <p:cNvPr id="104933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3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提升服务质量：通过提升服务质量，提高客户满意度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提高工作效率：通过优化工作流程和工具，提高工作效率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降低成本：通过优化采购和资源管理，降低运营成本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增强团队协作：通过加强团队协作，提高团队凝聚力和执行力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风险评估和应对策略</a:t>
            </a:r>
            <a:endParaRPr lang="zh-CN" altLang="en-US"/>
          </a:p>
        </p:txBody>
      </p:sp>
      <p:sp>
        <p:nvSpPr>
          <p:cNvPr id="1049402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风险管理：建立风险管理机制，定期评估风险，及时调整应对策略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风险沟通：加强与团队成员的沟通，确保风险信息及时传递和共享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22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风险评估：对可能出现的风险进行预测和评估，如技术更新、市场变化等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24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应对策略：制定相应的应对策略，如加强技术培训、调整市场策略等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5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46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技能提升和自我发展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学习新技能和知识</a:t>
            </a:r>
            <a:endParaRPr lang="zh-CN" altLang="en-US"/>
          </a:p>
        </p:txBody>
      </p:sp>
      <p:sp>
        <p:nvSpPr>
          <p:cNvPr id="104949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参加IT培训课程，如网络管理、信息安全等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阅读IT相关书籍和文章，了解行业动态和技术发展趋势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1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学习新的编程语言，如Python、Java等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1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学习新的IT技术，如云计算、大数据、人工智能等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https://d.book118.com/957116023054006032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1_3"/>
  <p:tag name="KSO_WM_UNIT_INDEX" val="1_1_3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1_4"/>
  <p:tag name="KSO_WM_UNIT_INDEX" val="1_1_4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1_5"/>
  <p:tag name="KSO_WM_UNIT_INDEX" val="1_1_5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1_6"/>
  <p:tag name="KSO_WM_UNIT_INDEX" val="1_1_6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1_2"/>
  <p:tag name="KSO_WM_UNIT_INDEX" val="1_1_2"/>
  <p:tag name="KSO_WM_UNIT_LAYERLEVEL" val="1_1_1"/>
  <p:tag name="KSO_WM_UNIT_PRESET_TEXT" val="产品"/>
  <p:tag name="KSO_WM_UNIT_TEXT_FILL_FORE_SCHEMECOLOR_INDEX" val="5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1_7"/>
  <p:tag name="KSO_WM_UNIT_INDEX" val="1_1_7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1_8"/>
  <p:tag name="KSO_WM_UNIT_INDEX" val="1_1_8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1_1"/>
  <p:tag name="KSO_WM_UNIT_INDEX" val="1_1_1"/>
  <p:tag name="KSO_WM_UNIT_LAYERLEVEL" val="1_1_1"/>
  <p:tag name="KSO_WM_UNIT_LINE_FORE_SCHEMECOLOR_INDEX" val="5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2_5"/>
  <p:tag name="KSO_WM_UNIT_INDEX" val="1_2_5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2_6"/>
  <p:tag name="KSO_WM_UNIT_INDEX" val="1_2_6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2_1"/>
  <p:tag name="KSO_WM_UNIT_INDEX" val="1_2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2_7"/>
  <p:tag name="KSO_WM_UNIT_INDEX" val="1_2_7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2_4"/>
  <p:tag name="KSO_WM_UNIT_INDEX" val="1_2_4"/>
  <p:tag name="KSO_WM_UNIT_LAYERLEVEL" val="1_1_1"/>
  <p:tag name="KSO_WM_UNIT_PRESET_TEXT" val="价格"/>
  <p:tag name="KSO_WM_UNIT_TEXT_FILL_FORE_SCHEMECOLOR_INDEX" val="5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2_8"/>
  <p:tag name="KSO_WM_UNIT_INDEX" val="1_2_8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2_3"/>
  <p:tag name="KSO_WM_UNIT_INDEX" val="1_2_3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3_3"/>
  <p:tag name="KSO_WM_UNIT_INDEX" val="1_3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3_4"/>
  <p:tag name="KSO_WM_UNIT_INDEX" val="1_3_4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3_5"/>
  <p:tag name="KSO_WM_UNIT_INDEX" val="1_3_5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3_6"/>
  <p:tag name="KSO_WM_UNIT_INDEX" val="1_3_6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3_2"/>
  <p:tag name="KSO_WM_UNIT_INDEX" val="1_3_2"/>
  <p:tag name="KSO_WM_UNIT_LAYERLEVEL" val="1_1_1"/>
  <p:tag name="KSO_WM_UNIT_PRESET_TEXT" val="流通"/>
  <p:tag name="KSO_WM_UNIT_TEXT_FILL_FORE_SCHEMECOLOR_INDEX" val="5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3_7"/>
  <p:tag name="KSO_WM_UNIT_INDEX" val="1_3_7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3_8"/>
  <p:tag name="KSO_WM_UNIT_INDEX" val="1_3_8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3_1"/>
  <p:tag name="KSO_WM_UNIT_INDEX" val="1_3_1"/>
  <p:tag name="KSO_WM_UNIT_LAYERLEVEL" val="1_1_1"/>
  <p:tag name="KSO_WM_UNIT_LINE_FORE_SCHEMECOLOR_INDEX" val="5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4_5"/>
  <p:tag name="KSO_WM_UNIT_INDEX" val="1_4_5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4_6"/>
  <p:tag name="KSO_WM_UNIT_INDEX" val="1_4_6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4_1"/>
  <p:tag name="KSO_WM_UNIT_INDEX" val="1_4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4_7"/>
  <p:tag name="KSO_WM_UNIT_INDEX" val="1_4_7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4_4"/>
  <p:tag name="KSO_WM_UNIT_INDEX" val="1_4_4"/>
  <p:tag name="KSO_WM_UNIT_LAYERLEVEL" val="1_1_1"/>
  <p:tag name="KSO_WM_UNIT_PRESET_TEXT" val="促销"/>
  <p:tag name="KSO_WM_UNIT_TEXT_FILL_FORE_SCHEMECOLOR_INDEX" val="5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4_8"/>
  <p:tag name="KSO_WM_UNIT_INDEX" val="1_4_8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4_3"/>
  <p:tag name="KSO_WM_UNIT_INDEX" val="1_4_3"/>
  <p:tag name="KSO_WM_UNIT_LAYERLEVEL" val="1_1_1"/>
  <p:tag name="KSO_WM_UNIT_LINE_FORE_SCHEMECOLOR_INDEX" val="5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YPE" val="l_h_f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Product"/>
  <p:tag name="KSO_WM_UNIT_TEXT_FILL_FORE_SCHEMECOLOR_INDEX" val="5"/>
  <p:tag name="KSO_WM_UNIT_TYPE" val="l_h_a"/>
  <p:tag name="KSO_WM_UNIT_VALUE" val="1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YPE" val="l_h_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Price"/>
  <p:tag name="KSO_WM_UNIT_TEXT_FILL_FORE_SCHEMECOLOR_INDEX" val="5"/>
  <p:tag name="KSO_WM_UNIT_TYPE" val="l_h_a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YPE" val="l_h_f"/>
  <p:tag name="KSO_WM_UNIT_VALUE" val="6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Place"/>
  <p:tag name="KSO_WM_UNIT_TEXT_FILL_FORE_SCHEMECOLOR_INDEX" val="5"/>
  <p:tag name="KSO_WM_UNIT_TYPE" val="l_h_a"/>
  <p:tag name="KSO_WM_UNIT_VALUE" val="1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YPE" val="l_h_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Promotion"/>
  <p:tag name="KSO_WM_UNIT_TEXT_FILL_FORE_SCHEMECOLOR_INDEX" val="5"/>
  <p:tag name="KSO_WM_UNIT_TYPE" val="l_h_a"/>
  <p:tag name="KSO_WM_UNIT_VALUE" val="1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41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MiSans</vt:lpstr>
      <vt:lpstr>Wingdings</vt:lpstr>
      <vt:lpstr>Calibri Light</vt:lpstr>
      <vt:lpstr>微软雅黑</vt:lpstr>
      <vt:lpstr>Office Theme</vt:lpstr>
      <vt:lpstr>2023年IT行政专员年度总结及来年计划</vt:lpstr>
      <vt:lpstr>目录</vt:lpstr>
      <vt:lpstr>2023年工作总结</vt:lpstr>
      <vt:lpstr>完成的任务和项目</vt:lpstr>
      <vt:lpstr>遇到的问题和解决方案</vt:lpstr>
      <vt:lpstr>取得的成绩和收获</vt:lpstr>
      <vt:lpstr>不足之处和改进计划</vt:lpstr>
      <vt:lpstr>来年工作计划</vt:lpstr>
      <vt:lpstr>目标设定和计划安排</vt:lpstr>
      <vt:lpstr>重点任务和项目</vt:lpstr>
      <vt:lpstr>预期成果和价值</vt:lpstr>
      <vt:lpstr>风险评估和应对策略</vt:lpstr>
      <vt:lpstr>技能提升和自我发展</vt:lpstr>
      <vt:lpstr>学习新技能和知识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2024-09-05T04:34:27.564</cp:lastPrinted>
  <dcterms:created xsi:type="dcterms:W3CDTF">2024-09-04T20:34:27Z</dcterms:created>
  <dcterms:modified xsi:type="dcterms:W3CDTF">2024-09-04T20:34:30Z</dcterms:modified>
</cp:coreProperties>
</file>