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8"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0C70ECF-D3DC-4448-90A6-ED58FCFEC5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FEA3C1-BC50-4D82-965D-5F0CE0D219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0CAFBD3-13CF-44E9-B93B-0E558ADE9B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5D51546-263C-4323-B254-05D0D6904F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2F9D720-BB01-4217-820B-3D782F2AEA8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A87D944-18CF-494A-887E-EDCA90AB067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07ECD0E-752F-427E-9DA7-AF948E1520C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B505C6-DD41-41E7-8952-F75FCFCE60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B8EC32-70AA-408A-A5A6-316A249440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AD2258-0EDA-4B23-A644-10AC7EBFF8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473DAB-479C-4164-A248-79184DBC03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797928"/>
            <a:ext cx="12192000" cy="3060071"/>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244569" y="3241423"/>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accent1">
                <a:lumMod val="75000"/>
              </a:schemeClr>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255245" y="2277929"/>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rgbClr val="FF0000"/>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FF000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solidFill>
            <a:schemeClr val="accent1"/>
          </a:soli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93629" y="2206220"/>
            <a:ext cx="623510" cy="653096"/>
            <a:chOff x="234950" y="2943226"/>
            <a:chExt cx="1344613" cy="1320800"/>
          </a:xfrm>
          <a:solidFill>
            <a:schemeClr val="accent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chemeClr val="accent1">
              <a:lumMod val="60000"/>
              <a:lumOff val="40000"/>
            </a:schemeClr>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chemeClr val="accent1">
              <a:lumMod val="40000"/>
              <a:lumOff val="60000"/>
            </a:schemeClr>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33041" y="173352"/>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solidFill>
                  <a:srgbClr val="FF0000"/>
                </a:solidFill>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solidFill>
                  <a:srgbClr val="FF0000"/>
                </a:solidFill>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8">
            <a:extLst>
              <a:ext uri="{FF2B5EF4-FFF2-40B4-BE49-F238E27FC236}">
                <a16:creationId xmlns:a16="http://schemas.microsoft.com/office/drawing/2014/main" id="{9DD5C14E-FFB7-2586-FD39-9D83112B2F3E}"/>
              </a:ext>
            </a:extLst>
          </p:cNvPr>
          <p:cNvGrpSpPr/>
          <p:nvPr/>
        </p:nvGrpSpPr>
        <p:grpSpPr>
          <a:xfrm>
            <a:off x="405801" y="1951388"/>
            <a:ext cx="3566760" cy="3618981"/>
            <a:chOff x="4740390" y="5946187"/>
            <a:chExt cx="305647" cy="305644"/>
          </a:xfrm>
        </p:grpSpPr>
        <p:grpSp>
          <p:nvGrpSpPr>
            <p:cNvPr id="15" name="组合 49">
              <a:extLst>
                <a:ext uri="{FF2B5EF4-FFF2-40B4-BE49-F238E27FC236}">
                  <a16:creationId xmlns:a16="http://schemas.microsoft.com/office/drawing/2014/main" id="{AE887321-E913-9410-3975-BA842A34D199}"/>
                </a:ext>
              </a:extLst>
            </p:cNvPr>
            <p:cNvGrpSpPr/>
            <p:nvPr/>
          </p:nvGrpSpPr>
          <p:grpSpPr>
            <a:xfrm>
              <a:off x="4740390" y="5946187"/>
              <a:ext cx="305647" cy="305644"/>
              <a:chOff x="1517330" y="1125257"/>
              <a:chExt cx="2204282" cy="2204282"/>
            </a:xfrm>
          </p:grpSpPr>
          <p:sp>
            <p:nvSpPr>
              <p:cNvPr id="17" name="椭圆 51">
                <a:extLst>
                  <a:ext uri="{FF2B5EF4-FFF2-40B4-BE49-F238E27FC236}">
                    <a16:creationId xmlns:a16="http://schemas.microsoft.com/office/drawing/2014/main" id="{1EE8084E-5547-944A-BAC7-ECDE18631393}"/>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8" name="椭圆 52">
                <a:extLst>
                  <a:ext uri="{FF2B5EF4-FFF2-40B4-BE49-F238E27FC236}">
                    <a16:creationId xmlns:a16="http://schemas.microsoft.com/office/drawing/2014/main" id="{539AA9EF-2E16-F3AC-9A5A-C937922C1DE6}"/>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6" name="Freeform 39">
              <a:extLst>
                <a:ext uri="{FF2B5EF4-FFF2-40B4-BE49-F238E27FC236}">
                  <a16:creationId xmlns:a16="http://schemas.microsoft.com/office/drawing/2014/main" id="{57DA2219-A256-F0DB-1DDC-FF7F9A488435}"/>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57257" y="172375"/>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57257" y="172375"/>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133310331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15839" y="164044"/>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81115" y="1089696"/>
            <a:ext cx="6196382"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736569"/>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081115" y="3944401"/>
            <a:ext cx="6235434"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 name="组合 43">
            <a:extLst>
              <a:ext uri="{FF2B5EF4-FFF2-40B4-BE49-F238E27FC236}">
                <a16:creationId xmlns:a16="http://schemas.microsoft.com/office/drawing/2014/main" id="{253693F1-8005-445B-6210-980EDEA4A4C1}"/>
              </a:ext>
            </a:extLst>
          </p:cNvPr>
          <p:cNvGrpSpPr/>
          <p:nvPr/>
        </p:nvGrpSpPr>
        <p:grpSpPr>
          <a:xfrm>
            <a:off x="7944419" y="1810135"/>
            <a:ext cx="3582151" cy="3688492"/>
            <a:chOff x="4299766" y="5946187"/>
            <a:chExt cx="305647" cy="305644"/>
          </a:xfrm>
        </p:grpSpPr>
        <p:grpSp>
          <p:nvGrpSpPr>
            <p:cNvPr id="19" name="组合 44">
              <a:extLst>
                <a:ext uri="{FF2B5EF4-FFF2-40B4-BE49-F238E27FC236}">
                  <a16:creationId xmlns:a16="http://schemas.microsoft.com/office/drawing/2014/main" id="{06B2FFA6-F007-E05C-BBB1-82C88224190D}"/>
                </a:ext>
              </a:extLst>
            </p:cNvPr>
            <p:cNvGrpSpPr/>
            <p:nvPr/>
          </p:nvGrpSpPr>
          <p:grpSpPr>
            <a:xfrm>
              <a:off x="4299766" y="5946187"/>
              <a:ext cx="305647" cy="305644"/>
              <a:chOff x="1517330" y="1125257"/>
              <a:chExt cx="2204282" cy="2204282"/>
            </a:xfrm>
          </p:grpSpPr>
          <p:sp>
            <p:nvSpPr>
              <p:cNvPr id="21" name="椭圆 46">
                <a:extLst>
                  <a:ext uri="{FF2B5EF4-FFF2-40B4-BE49-F238E27FC236}">
                    <a16:creationId xmlns:a16="http://schemas.microsoft.com/office/drawing/2014/main" id="{74470EFC-14AB-CC25-64B9-6C39C624BAC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2" name="椭圆 47">
                <a:extLst>
                  <a:ext uri="{FF2B5EF4-FFF2-40B4-BE49-F238E27FC236}">
                    <a16:creationId xmlns:a16="http://schemas.microsoft.com/office/drawing/2014/main" id="{80E8596B-E2EA-E742-6486-BBC256A8A456}"/>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0" name="Freeform 45">
              <a:extLst>
                <a:ext uri="{FF2B5EF4-FFF2-40B4-BE49-F238E27FC236}">
                  <a16:creationId xmlns:a16="http://schemas.microsoft.com/office/drawing/2014/main" id="{DAC297BA-799A-6B00-A055-6BFD5FE1EB5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chemeClr val="accent1">
              <a:lumMod val="20000"/>
              <a:lumOff val="80000"/>
            </a:schemeClr>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chemeClr val="accent1">
              <a:lumMod val="20000"/>
              <a:lumOff val="80000"/>
            </a:schemeClr>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152730" y="152602"/>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solidFill>
                  <a:srgbClr val="FF0000"/>
                </a:solidFill>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solidFill>
                  <a:srgbClr val="FF0000"/>
                </a:solidFill>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solidFill>
                <a:srgbClr val="FF0000"/>
              </a:soli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C00000"/>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solidFill>
                <a:srgbClr val="FF0000"/>
              </a:solid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C00000"/>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22556" y="142380"/>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chemeClr val="tx2">
                <a:lumMod val="20000"/>
                <a:lumOff val="80000"/>
              </a:schemeClr>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chemeClr val="tx2">
                <a:lumMod val="20000"/>
                <a:lumOff val="80000"/>
              </a:schemeClr>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7" name="组合 38">
            <a:extLst>
              <a:ext uri="{FF2B5EF4-FFF2-40B4-BE49-F238E27FC236}">
                <a16:creationId xmlns:a16="http://schemas.microsoft.com/office/drawing/2014/main" id="{75E6C4AD-3C77-CABB-C318-7F9838DEC54F}"/>
              </a:ext>
            </a:extLst>
          </p:cNvPr>
          <p:cNvGrpSpPr/>
          <p:nvPr/>
        </p:nvGrpSpPr>
        <p:grpSpPr>
          <a:xfrm>
            <a:off x="8028589" y="1976368"/>
            <a:ext cx="3582151" cy="3780722"/>
            <a:chOff x="5638883" y="5946187"/>
            <a:chExt cx="305647" cy="305644"/>
          </a:xfrm>
        </p:grpSpPr>
        <p:grpSp>
          <p:nvGrpSpPr>
            <p:cNvPr id="32" name="组合 39">
              <a:extLst>
                <a:ext uri="{FF2B5EF4-FFF2-40B4-BE49-F238E27FC236}">
                  <a16:creationId xmlns:a16="http://schemas.microsoft.com/office/drawing/2014/main" id="{6B807BF9-EF66-6912-C57F-50A96569D435}"/>
                </a:ext>
              </a:extLst>
            </p:cNvPr>
            <p:cNvGrpSpPr/>
            <p:nvPr/>
          </p:nvGrpSpPr>
          <p:grpSpPr>
            <a:xfrm>
              <a:off x="5638883" y="5946187"/>
              <a:ext cx="305647" cy="305644"/>
              <a:chOff x="1517330" y="1125257"/>
              <a:chExt cx="2204282" cy="2204282"/>
            </a:xfrm>
          </p:grpSpPr>
          <p:sp>
            <p:nvSpPr>
              <p:cNvPr id="34" name="椭圆 41">
                <a:extLst>
                  <a:ext uri="{FF2B5EF4-FFF2-40B4-BE49-F238E27FC236}">
                    <a16:creationId xmlns:a16="http://schemas.microsoft.com/office/drawing/2014/main" id="{9CCECBE9-C763-61B7-8AD3-2689040061D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42">
                <a:extLst>
                  <a:ext uri="{FF2B5EF4-FFF2-40B4-BE49-F238E27FC236}">
                    <a16:creationId xmlns:a16="http://schemas.microsoft.com/office/drawing/2014/main" id="{C722603E-5771-770B-3E40-E94C4487C43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6">
              <a:extLst>
                <a:ext uri="{FF2B5EF4-FFF2-40B4-BE49-F238E27FC236}">
                  <a16:creationId xmlns:a16="http://schemas.microsoft.com/office/drawing/2014/main" id="{7DF9A286-E7C7-E54C-8789-C20E6E2829F9}"/>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34107" y="137650"/>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404968837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092441" y="147861"/>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 name="组合 54">
            <a:extLst>
              <a:ext uri="{FF2B5EF4-FFF2-40B4-BE49-F238E27FC236}">
                <a16:creationId xmlns:a16="http://schemas.microsoft.com/office/drawing/2014/main" id="{151F8F60-E95A-D2A8-DEA0-C1D0DD95D115}"/>
              </a:ext>
            </a:extLst>
          </p:cNvPr>
          <p:cNvGrpSpPr/>
          <p:nvPr/>
        </p:nvGrpSpPr>
        <p:grpSpPr>
          <a:xfrm>
            <a:off x="298648" y="2018710"/>
            <a:ext cx="3582151" cy="3780722"/>
            <a:chOff x="5854675" y="3359758"/>
            <a:chExt cx="305647" cy="305644"/>
          </a:xfrm>
        </p:grpSpPr>
        <p:grpSp>
          <p:nvGrpSpPr>
            <p:cNvPr id="10" name="组合 55">
              <a:extLst>
                <a:ext uri="{FF2B5EF4-FFF2-40B4-BE49-F238E27FC236}">
                  <a16:creationId xmlns:a16="http://schemas.microsoft.com/office/drawing/2014/main" id="{F19B26AA-DD68-1EB3-502F-3A21573D5223}"/>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A03364F3-92D9-EB70-5C7D-BBA16ED39F2A}"/>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401C62E5-62A0-0733-4421-49C09114698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D28AE885-BF56-DF2A-135B-1A7434BE36B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07681" y="156354"/>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chemeClr val="accent1">
                <a:lumMod val="40000"/>
                <a:lumOff val="60000"/>
              </a:schemeClr>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chemeClr val="accent1">
              <a:lumMod val="20000"/>
              <a:lumOff val="80000"/>
            </a:schemeClr>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06796" y="14873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image" Target="../media/image1.jpeg" /><Relationship Id="rId16"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pic>
        <p:nvPicPr>
          <p:cNvPr id="6" name="Picture 5">
            <a:extLst>
              <a:ext uri="{FF2B5EF4-FFF2-40B4-BE49-F238E27FC236}">
                <a16:creationId xmlns:a16="http://schemas.microsoft.com/office/drawing/2014/main" id="{AC858190-853D-2136-4F95-3C95A3D3E850}"/>
              </a:ext>
            </a:extLst>
          </p:cNvPr>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0" name="Rectangle 5">
            <a:extLst>
              <a:ext uri="{FF2B5EF4-FFF2-40B4-BE49-F238E27FC236}">
                <a16:creationId xmlns:a16="http://schemas.microsoft.com/office/drawing/2014/main" id="{4B7BC523-0E05-3213-F6D3-60F221F4FF96}"/>
              </a:ext>
            </a:extLst>
          </p:cNvPr>
          <p:cNvSpPr>
            <a:spLocks noChangeArrowheads="1"/>
          </p:cNvSpPr>
          <p:nvPr userDrawn="1"/>
        </p:nvSpPr>
        <p:spPr bwMode="auto">
          <a:xfrm rot="16200000">
            <a:off x="136018" y="153192"/>
            <a:ext cx="771578"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5.xml" /><Relationship Id="rId2" Type="http://schemas.openxmlformats.org/officeDocument/2006/relationships/image" Target="../media/image1.jpe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7125201065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任意形状 16">
            <a:extLst>
              <a:ext uri="{FF2B5EF4-FFF2-40B4-BE49-F238E27FC236}">
                <a16:creationId xmlns:a16="http://schemas.microsoft.com/office/drawing/2014/main" id="{FAD1671D-ED91-C617-3A80-33A9260EE036}"/>
              </a:ext>
            </a:extLst>
          </p:cNvPr>
          <p:cNvSpPr/>
          <p:nvPr/>
        </p:nvSpPr>
        <p:spPr>
          <a:xfrm>
            <a:off x="0" y="0"/>
            <a:ext cx="12192000" cy="6858001"/>
          </a:xfrm>
          <a:custGeom>
            <a:gdLst>
              <a:gd name="connsiteX0" fmla="*/ 8703179 w 12192000"/>
              <a:gd name="connsiteY0" fmla="*/ 0 h 6564649"/>
              <a:gd name="connsiteX1" fmla="*/ 11338001 w 12192000"/>
              <a:gd name="connsiteY1" fmla="*/ 0 h 6564649"/>
              <a:gd name="connsiteX2" fmla="*/ 11453735 w 12192000"/>
              <a:gd name="connsiteY2" fmla="*/ 180527 h 6564649"/>
              <a:gd name="connsiteX3" fmla="*/ 12163467 w 12192000"/>
              <a:gd name="connsiteY3" fmla="*/ 1863355 h 6564649"/>
              <a:gd name="connsiteX4" fmla="*/ 12192000 w 12192000"/>
              <a:gd name="connsiteY4" fmla="*/ 1986983 h 6564649"/>
              <a:gd name="connsiteX5" fmla="*/ 12192000 w 12192000"/>
              <a:gd name="connsiteY5" fmla="*/ 4871017 h 6564649"/>
              <a:gd name="connsiteX6" fmla="*/ 12163467 w 12192000"/>
              <a:gd name="connsiteY6" fmla="*/ 4994645 h 6564649"/>
              <a:gd name="connsiteX7" fmla="*/ 11604581 w 12192000"/>
              <a:gd name="connsiteY7" fmla="*/ 6415126 h 6564649"/>
              <a:gd name="connsiteX8" fmla="*/ 11518607 w 12192000"/>
              <a:gd name="connsiteY8" fmla="*/ 6564649 h 6564649"/>
              <a:gd name="connsiteX9" fmla="*/ 9048566 w 12192000"/>
              <a:gd name="connsiteY9" fmla="*/ 6564649 h 6564649"/>
              <a:gd name="connsiteX10" fmla="*/ 9142291 w 12192000"/>
              <a:gd name="connsiteY10" fmla="*/ 6475291 h 6564649"/>
              <a:gd name="connsiteX11" fmla="*/ 10404106 w 12192000"/>
              <a:gd name="connsiteY11" fmla="*/ 3429000 h 6564649"/>
              <a:gd name="connsiteX12" fmla="*/ 8836356 w 12192000"/>
              <a:gd name="connsiteY12" fmla="*/ 104656 h 6564649"/>
              <a:gd name="connsiteX13" fmla="*/ 853999 w 12192000"/>
              <a:gd name="connsiteY13" fmla="*/ 0 h 6564649"/>
              <a:gd name="connsiteX14" fmla="*/ 3488821 w 12192000"/>
              <a:gd name="connsiteY14" fmla="*/ 0 h 6564649"/>
              <a:gd name="connsiteX15" fmla="*/ 3355645 w 12192000"/>
              <a:gd name="connsiteY15" fmla="*/ 104656 h 6564649"/>
              <a:gd name="connsiteX16" fmla="*/ 1787894 w 12192000"/>
              <a:gd name="connsiteY16" fmla="*/ 3429000 h 6564649"/>
              <a:gd name="connsiteX17" fmla="*/ 3049709 w 12192000"/>
              <a:gd name="connsiteY17" fmla="*/ 6475291 h 6564649"/>
              <a:gd name="connsiteX18" fmla="*/ 3143434 w 12192000"/>
              <a:gd name="connsiteY18" fmla="*/ 6564649 h 6564649"/>
              <a:gd name="connsiteX19" fmla="*/ 673393 w 12192000"/>
              <a:gd name="connsiteY19" fmla="*/ 6564649 h 6564649"/>
              <a:gd name="connsiteX20" fmla="*/ 587419 w 12192000"/>
              <a:gd name="connsiteY20" fmla="*/ 6415126 h 6564649"/>
              <a:gd name="connsiteX21" fmla="*/ 28533 w 12192000"/>
              <a:gd name="connsiteY21" fmla="*/ 4994645 h 6564649"/>
              <a:gd name="connsiteX22" fmla="*/ 0 w 12192000"/>
              <a:gd name="connsiteY22" fmla="*/ 4871017 h 6564649"/>
              <a:gd name="connsiteX23" fmla="*/ 0 w 12192000"/>
              <a:gd name="connsiteY23" fmla="*/ 1986983 h 6564649"/>
              <a:gd name="connsiteX24" fmla="*/ 28533 w 12192000"/>
              <a:gd name="connsiteY24" fmla="*/ 1863355 h 6564649"/>
              <a:gd name="connsiteX25" fmla="*/ 738265 w 12192000"/>
              <a:gd name="connsiteY25" fmla="*/ 180527 h 656464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2192000" h="6564649">
                <a:moveTo>
                  <a:pt x="8703179" y="0"/>
                </a:moveTo>
                <a:lnTo>
                  <a:pt x="11338001" y="0"/>
                </a:lnTo>
                <a:lnTo>
                  <a:pt x="11453735" y="180527"/>
                </a:lnTo>
                <a:cubicBezTo>
                  <a:pt x="11767663" y="697184"/>
                  <a:pt x="12008964" y="1262850"/>
                  <a:pt x="12163467" y="1863355"/>
                </a:cubicBezTo>
                <a:lnTo>
                  <a:pt x="12192000" y="1986983"/>
                </a:lnTo>
                <a:lnTo>
                  <a:pt x="12192000" y="4871017"/>
                </a:lnTo>
                <a:lnTo>
                  <a:pt x="12163467" y="4994645"/>
                </a:lnTo>
                <a:cubicBezTo>
                  <a:pt x="12034714" y="5495067"/>
                  <a:pt x="11845685" y="5971294"/>
                  <a:pt x="11604581" y="6415126"/>
                </a:cubicBezTo>
                <a:lnTo>
                  <a:pt x="11518607" y="6564649"/>
                </a:lnTo>
                <a:lnTo>
                  <a:pt x="9048566" y="6564649"/>
                </a:lnTo>
                <a:lnTo>
                  <a:pt x="9142291" y="6475291"/>
                </a:lnTo>
                <a:cubicBezTo>
                  <a:pt x="9921905" y="5695677"/>
                  <a:pt x="10404106" y="4618651"/>
                  <a:pt x="10404106" y="3429000"/>
                </a:cubicBezTo>
                <a:cubicBezTo>
                  <a:pt x="10404106" y="2090643"/>
                  <a:pt x="9793820" y="894826"/>
                  <a:pt x="8836356" y="104656"/>
                </a:cubicBezTo>
                <a:close/>
                <a:moveTo>
                  <a:pt x="853999" y="0"/>
                </a:moveTo>
                <a:lnTo>
                  <a:pt x="3488821" y="0"/>
                </a:lnTo>
                <a:lnTo>
                  <a:pt x="3355645" y="104656"/>
                </a:lnTo>
                <a:cubicBezTo>
                  <a:pt x="2398180" y="894826"/>
                  <a:pt x="1787894" y="2090643"/>
                  <a:pt x="1787894" y="3429000"/>
                </a:cubicBezTo>
                <a:cubicBezTo>
                  <a:pt x="1787894" y="4618651"/>
                  <a:pt x="2270096" y="5695677"/>
                  <a:pt x="3049709" y="6475291"/>
                </a:cubicBezTo>
                <a:lnTo>
                  <a:pt x="3143434" y="6564649"/>
                </a:lnTo>
                <a:lnTo>
                  <a:pt x="673393" y="6564649"/>
                </a:lnTo>
                <a:lnTo>
                  <a:pt x="587419" y="6415126"/>
                </a:lnTo>
                <a:cubicBezTo>
                  <a:pt x="346315" y="5971294"/>
                  <a:pt x="157286" y="5495067"/>
                  <a:pt x="28533" y="4994645"/>
                </a:cubicBezTo>
                <a:lnTo>
                  <a:pt x="0" y="4871017"/>
                </a:lnTo>
                <a:lnTo>
                  <a:pt x="0" y="1986983"/>
                </a:lnTo>
                <a:lnTo>
                  <a:pt x="28533" y="1863355"/>
                </a:lnTo>
                <a:cubicBezTo>
                  <a:pt x="183037" y="1262850"/>
                  <a:pt x="424337" y="697184"/>
                  <a:pt x="738265" y="180527"/>
                </a:cubicBezTo>
                <a:close/>
              </a:path>
            </a:pathLst>
          </a:custGeom>
          <a:solidFill>
            <a:srgbClr val="FF0000">
              <a:alpha val="9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914377"/>
            <a:endParaRPr lang="zh-CN" altLang="en-US">
              <a:solidFill>
                <a:srgbClr val="000000"/>
              </a:solidFill>
              <a:latin typeface="微软雅黑" pitchFamily="34" charset="-122"/>
              <a:ea typeface="微软雅黑" pitchFamily="34" charset="-122"/>
              <a:sym typeface="思源黑体" panose="020b0500000000000000" pitchFamily="34" charset="-122"/>
            </a:endParaRPr>
          </a:p>
        </p:txBody>
      </p:sp>
      <p:pic>
        <p:nvPicPr>
          <p:cNvPr id="6" name="Picture 5">
            <a:extLst>
              <a:ext uri="{FF2B5EF4-FFF2-40B4-BE49-F238E27FC236}">
                <a16:creationId xmlns:a16="http://schemas.microsoft.com/office/drawing/2014/main" id="{A630B6FA-C97C-9F3D-547F-7B269C3DC42E}"/>
              </a:ext>
            </a:extLst>
          </p:cNvPr>
          <p:cNvPicPr>
            <a:picLocks noChangeAspect="1"/>
          </p:cNvPicPr>
          <p:nvPr/>
        </p:nvPicPr>
        <p:blipFill>
          <a:blip r:embed="rId2">
            <a:extLst>
              <a:ext uri="{28A0092B-C50C-407E-A947-70E740481C1C}">
                <a14:useLocalDpi xmlns:a14="http://schemas.microsoft.com/office/drawing/2010/main" val="0"/>
              </a:ext>
            </a:extLst>
          </a:blip>
          <a:srcRect l="23154" r="6845" b="89494"/>
          <a:stretch>
            <a:fillRect/>
          </a:stretch>
        </p:blipFill>
        <p:spPr>
          <a:xfrm>
            <a:off x="0" y="4328160"/>
            <a:ext cx="12192000" cy="2529840"/>
          </a:xfrm>
          <a:prstGeom prst="rect">
            <a:avLst/>
          </a:prstGeom>
        </p:spPr>
      </p:pic>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n w="0"/>
                <a:solidFill>
                  <a:schemeClr val="bg1"/>
                </a:solidFill>
                <a:effectLst>
                  <a:outerShdw blurRad="38100" dist="25400" dir="5400000" algn="ctr" rotWithShape="0">
                    <a:srgbClr val="6E747A">
                      <a:alpha val="43000"/>
                    </a:srgbClr>
                  </a:outerShdw>
                </a:effectLst>
                <a:latin typeface="幼圆" panose="02010509060101010101" pitchFamily="49" charset="-122"/>
                <a:ea typeface="幼圆" panose="02010509060101010101" pitchFamily="49" charset="-122"/>
              </a:rPr>
              <a:t>数智创新 变革未来</a:t>
            </a:r>
            <a:endParaRPr lang="en-US" altLang="zh-CN" sz="2400">
              <a:ln w="0"/>
              <a:solidFill>
                <a:schemeClr val="bg1"/>
              </a:solidFill>
              <a:effectLst>
                <a:outerShdw blurRad="38100" dist="25400" dir="5400000" algn="ctr" rotWithShape="0">
                  <a:srgbClr val="6E747A">
                    <a:alpha val="43000"/>
                  </a:srgbClr>
                </a:outerShdw>
              </a:effectLst>
              <a:latin typeface="幼圆" panose="02010509060101010101" pitchFamily="49" charset="-122"/>
              <a:ea typeface="幼圆" panose="02010509060101010101" pitchFamily="49" charset="-122"/>
            </a:endParaRPr>
          </a:p>
        </p:txBody>
      </p:sp>
      <p:sp>
        <p:nvSpPr>
          <p:cNvPr id="5" name="TextBox 14"/>
          <p:cNvSpPr txBox="1"/>
          <p:nvPr/>
        </p:nvSpPr>
        <p:spPr>
          <a:xfrm>
            <a:off x="423211" y="2173359"/>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rgbClr val="FF0000"/>
                </a:solidFill>
                <a:effectLst>
                  <a:outerShdw blurRad="38100" dist="38100" dir="2700000" algn="tl">
                    <a:srgbClr val="000000">
                      <a:alpha val="43137"/>
                    </a:srgbClr>
                  </a:outerShdw>
                </a:effectLst>
                <a:latin typeface="微软雅黑" pitchFamily="34" charset="-122"/>
                <a:ea typeface="微软雅黑" pitchFamily="34" charset="-122"/>
              </a:rPr>
              <a:t>生物技术创新与成果转化</a:t>
            </a:r>
          </a:p>
        </p:txBody>
      </p:sp>
      <p:pic>
        <p:nvPicPr>
          <p:cNvPr id="3" name="Picture 2">
            <a:extLst>
              <a:ext uri="{FF2B5EF4-FFF2-40B4-BE49-F238E27FC236}">
                <a16:creationId xmlns:a16="http://schemas.microsoft.com/office/drawing/2014/main" id="{137DBAC1-8C86-881E-E5FD-6169B89A8C8A}"/>
              </a:ext>
            </a:extLst>
          </p:cNvPr>
          <p:cNvPicPr>
            <a:picLocks noChangeAspect="1"/>
          </p:cNvPicPr>
          <p:nvPr/>
        </p:nvPicPr>
        <p:blipFill>
          <a:blip r:embed="rId3"/>
          <a:stretch>
            <a:fillRect/>
          </a:stretch>
        </p:blipFill>
        <p:spPr>
          <a:xfrm>
            <a:off x="8001133" y="3278698"/>
            <a:ext cx="3767655" cy="780356"/>
          </a:xfrm>
          <a:prstGeom prst="rect">
            <a:avLst/>
          </a:prstGeom>
        </p:spPr>
      </p:pic>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6" name="任意形状 16">
            <a:extLst>
              <a:ext uri="{FF2B5EF4-FFF2-40B4-BE49-F238E27FC236}">
                <a16:creationId xmlns:a16="http://schemas.microsoft.com/office/drawing/2014/main" id="{FAFA4BED-13A1-E202-E384-9FEBF140026E}"/>
              </a:ext>
            </a:extLst>
          </p:cNvPr>
          <p:cNvSpPr/>
          <p:nvPr/>
        </p:nvSpPr>
        <p:spPr>
          <a:xfrm>
            <a:off x="0" y="2"/>
            <a:ext cx="12192000" cy="6846870"/>
          </a:xfrm>
          <a:custGeom>
            <a:gdLst>
              <a:gd name="connsiteX0" fmla="*/ 8703179 w 12192000"/>
              <a:gd name="connsiteY0" fmla="*/ 0 h 6564649"/>
              <a:gd name="connsiteX1" fmla="*/ 11338001 w 12192000"/>
              <a:gd name="connsiteY1" fmla="*/ 0 h 6564649"/>
              <a:gd name="connsiteX2" fmla="*/ 11453735 w 12192000"/>
              <a:gd name="connsiteY2" fmla="*/ 180527 h 6564649"/>
              <a:gd name="connsiteX3" fmla="*/ 12163467 w 12192000"/>
              <a:gd name="connsiteY3" fmla="*/ 1863355 h 6564649"/>
              <a:gd name="connsiteX4" fmla="*/ 12192000 w 12192000"/>
              <a:gd name="connsiteY4" fmla="*/ 1986983 h 6564649"/>
              <a:gd name="connsiteX5" fmla="*/ 12192000 w 12192000"/>
              <a:gd name="connsiteY5" fmla="*/ 4871017 h 6564649"/>
              <a:gd name="connsiteX6" fmla="*/ 12163467 w 12192000"/>
              <a:gd name="connsiteY6" fmla="*/ 4994645 h 6564649"/>
              <a:gd name="connsiteX7" fmla="*/ 11604581 w 12192000"/>
              <a:gd name="connsiteY7" fmla="*/ 6415126 h 6564649"/>
              <a:gd name="connsiteX8" fmla="*/ 11518607 w 12192000"/>
              <a:gd name="connsiteY8" fmla="*/ 6564649 h 6564649"/>
              <a:gd name="connsiteX9" fmla="*/ 9048566 w 12192000"/>
              <a:gd name="connsiteY9" fmla="*/ 6564649 h 6564649"/>
              <a:gd name="connsiteX10" fmla="*/ 9142291 w 12192000"/>
              <a:gd name="connsiteY10" fmla="*/ 6475291 h 6564649"/>
              <a:gd name="connsiteX11" fmla="*/ 10404106 w 12192000"/>
              <a:gd name="connsiteY11" fmla="*/ 3429000 h 6564649"/>
              <a:gd name="connsiteX12" fmla="*/ 8836356 w 12192000"/>
              <a:gd name="connsiteY12" fmla="*/ 104656 h 6564649"/>
              <a:gd name="connsiteX13" fmla="*/ 853999 w 12192000"/>
              <a:gd name="connsiteY13" fmla="*/ 0 h 6564649"/>
              <a:gd name="connsiteX14" fmla="*/ 3488821 w 12192000"/>
              <a:gd name="connsiteY14" fmla="*/ 0 h 6564649"/>
              <a:gd name="connsiteX15" fmla="*/ 3355645 w 12192000"/>
              <a:gd name="connsiteY15" fmla="*/ 104656 h 6564649"/>
              <a:gd name="connsiteX16" fmla="*/ 1787894 w 12192000"/>
              <a:gd name="connsiteY16" fmla="*/ 3429000 h 6564649"/>
              <a:gd name="connsiteX17" fmla="*/ 3049709 w 12192000"/>
              <a:gd name="connsiteY17" fmla="*/ 6475291 h 6564649"/>
              <a:gd name="connsiteX18" fmla="*/ 3143434 w 12192000"/>
              <a:gd name="connsiteY18" fmla="*/ 6564649 h 6564649"/>
              <a:gd name="connsiteX19" fmla="*/ 673393 w 12192000"/>
              <a:gd name="connsiteY19" fmla="*/ 6564649 h 6564649"/>
              <a:gd name="connsiteX20" fmla="*/ 587419 w 12192000"/>
              <a:gd name="connsiteY20" fmla="*/ 6415126 h 6564649"/>
              <a:gd name="connsiteX21" fmla="*/ 28533 w 12192000"/>
              <a:gd name="connsiteY21" fmla="*/ 4994645 h 6564649"/>
              <a:gd name="connsiteX22" fmla="*/ 0 w 12192000"/>
              <a:gd name="connsiteY22" fmla="*/ 4871017 h 6564649"/>
              <a:gd name="connsiteX23" fmla="*/ 0 w 12192000"/>
              <a:gd name="connsiteY23" fmla="*/ 1986983 h 6564649"/>
              <a:gd name="connsiteX24" fmla="*/ 28533 w 12192000"/>
              <a:gd name="connsiteY24" fmla="*/ 1863355 h 6564649"/>
              <a:gd name="connsiteX25" fmla="*/ 738265 w 12192000"/>
              <a:gd name="connsiteY25" fmla="*/ 180527 h 656464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2192000" h="6564649">
                <a:moveTo>
                  <a:pt x="8703179" y="0"/>
                </a:moveTo>
                <a:lnTo>
                  <a:pt x="11338001" y="0"/>
                </a:lnTo>
                <a:lnTo>
                  <a:pt x="11453735" y="180527"/>
                </a:lnTo>
                <a:cubicBezTo>
                  <a:pt x="11767663" y="697184"/>
                  <a:pt x="12008964" y="1262850"/>
                  <a:pt x="12163467" y="1863355"/>
                </a:cubicBezTo>
                <a:lnTo>
                  <a:pt x="12192000" y="1986983"/>
                </a:lnTo>
                <a:lnTo>
                  <a:pt x="12192000" y="4871017"/>
                </a:lnTo>
                <a:lnTo>
                  <a:pt x="12163467" y="4994645"/>
                </a:lnTo>
                <a:cubicBezTo>
                  <a:pt x="12034714" y="5495067"/>
                  <a:pt x="11845685" y="5971294"/>
                  <a:pt x="11604581" y="6415126"/>
                </a:cubicBezTo>
                <a:lnTo>
                  <a:pt x="11518607" y="6564649"/>
                </a:lnTo>
                <a:lnTo>
                  <a:pt x="9048566" y="6564649"/>
                </a:lnTo>
                <a:lnTo>
                  <a:pt x="9142291" y="6475291"/>
                </a:lnTo>
                <a:cubicBezTo>
                  <a:pt x="9921905" y="5695677"/>
                  <a:pt x="10404106" y="4618651"/>
                  <a:pt x="10404106" y="3429000"/>
                </a:cubicBezTo>
                <a:cubicBezTo>
                  <a:pt x="10404106" y="2090643"/>
                  <a:pt x="9793820" y="894826"/>
                  <a:pt x="8836356" y="104656"/>
                </a:cubicBezTo>
                <a:close/>
                <a:moveTo>
                  <a:pt x="853999" y="0"/>
                </a:moveTo>
                <a:lnTo>
                  <a:pt x="3488821" y="0"/>
                </a:lnTo>
                <a:lnTo>
                  <a:pt x="3355645" y="104656"/>
                </a:lnTo>
                <a:cubicBezTo>
                  <a:pt x="2398180" y="894826"/>
                  <a:pt x="1787894" y="2090643"/>
                  <a:pt x="1787894" y="3429000"/>
                </a:cubicBezTo>
                <a:cubicBezTo>
                  <a:pt x="1787894" y="4618651"/>
                  <a:pt x="2270096" y="5695677"/>
                  <a:pt x="3049709" y="6475291"/>
                </a:cubicBezTo>
                <a:lnTo>
                  <a:pt x="3143434" y="6564649"/>
                </a:lnTo>
                <a:lnTo>
                  <a:pt x="673393" y="6564649"/>
                </a:lnTo>
                <a:lnTo>
                  <a:pt x="587419" y="6415126"/>
                </a:lnTo>
                <a:cubicBezTo>
                  <a:pt x="346315" y="5971294"/>
                  <a:pt x="157286" y="5495067"/>
                  <a:pt x="28533" y="4994645"/>
                </a:cubicBezTo>
                <a:lnTo>
                  <a:pt x="0" y="4871017"/>
                </a:lnTo>
                <a:lnTo>
                  <a:pt x="0" y="1986983"/>
                </a:lnTo>
                <a:lnTo>
                  <a:pt x="28533" y="1863355"/>
                </a:lnTo>
                <a:cubicBezTo>
                  <a:pt x="183037" y="1262850"/>
                  <a:pt x="424337" y="697184"/>
                  <a:pt x="738265" y="180527"/>
                </a:cubicBezTo>
                <a:close/>
              </a:path>
            </a:pathLst>
          </a:custGeom>
          <a:solidFill>
            <a:srgbClr val="FF0000">
              <a:alpha val="9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914377"/>
            <a:endParaRPr lang="zh-CN" altLang="en-US">
              <a:solidFill>
                <a:srgbClr val="000000"/>
              </a:solidFill>
              <a:latin typeface="微软雅黑" pitchFamily="34" charset="-122"/>
              <a:ea typeface="微软雅黑" pitchFamily="34" charset="-122"/>
              <a:sym typeface="思源黑体" panose="020b0500000000000000" pitchFamily="34" charset="-122"/>
            </a:endParaRPr>
          </a:p>
        </p:txBody>
      </p:sp>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cs typeface="+mn-cs"/>
              </a:rPr>
              <a:t> 生物技术概述与现状
 创新技术：基因编辑与细胞治疗
 创新技术：生物信息与大数据
 成果转化：临床试验与优化
 成果转化：法规框架与合规性
 产业生态：合作与投融资
 未来展望：挑战与机遇
 结论：路径选择与行动建议</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FF0000"/>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chemeClr val="accent1">
                <a:lumMod val="75000"/>
              </a:schemeClr>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生物技术概述与现状</a:t>
            </a:r>
          </a:p>
        </p:txBody>
      </p:sp>
      <p:sp>
        <p:nvSpPr>
          <p:cNvPr id="3" name="Subtitle 2"/>
          <p:cNvSpPr>
            <a:spLocks noGrp="1"/>
          </p:cNvSpPr>
          <p:nvPr>
            <p:ph type="subTitle" idx="1"/>
          </p:nvPr>
        </p:nvSpPr>
        <p:spPr/>
        <p:txBody>
          <a:bodyPr/>
          <a:lstStyle/>
          <a:p>
            <a:r>
              <a:t>生物技术创新与成果转化</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生物技术概述与现状</a:t>
            </a:r>
          </a:p>
        </p:txBody>
      </p:sp>
      <p:sp>
        <p:nvSpPr>
          <p:cNvPr id="3" name="Text Placeholder 2"/>
          <p:cNvSpPr>
            <a:spLocks noGrp="1"/>
          </p:cNvSpPr>
          <p:nvPr>
            <p:ph type="body" idx="1"/>
          </p:nvPr>
        </p:nvSpPr>
        <p:spPr/>
        <p:txBody>
          <a:bodyPr/>
          <a:lstStyle/>
          <a:p>
            <a:r>
              <a:t>生物技术的定义与领域</a:t>
            </a:r>
          </a:p>
        </p:txBody>
      </p:sp>
      <p:sp>
        <p:nvSpPr>
          <p:cNvPr id="4" name="Content Placeholder 3"/>
          <p:cNvSpPr>
            <a:spLocks noGrp="1"/>
          </p:cNvSpPr>
          <p:nvPr>
            <p:ph sz="half" idx="2"/>
          </p:nvPr>
        </p:nvSpPr>
        <p:spPr/>
        <p:txBody>
          <a:bodyPr/>
          <a:lstStyle/>
          <a:p>
            <a:r>
              <a:t>1.生物技术是应用生物学原理和技术，发展并创造新的产品、工具和应用的一门科学。主要包括基因工程、蛋白质工程、细胞工程等领域。</a:t>
            </a:r>
          </a:p>
          <a:p>
            <a:r>
              <a:t>2.生物技术在医药、农业、工业、环保等多个领域有广泛应用，对经济发展和社会进步具有重要影响。</a:t>
            </a:r>
          </a:p>
          <a:p/>
        </p:txBody>
      </p:sp>
      <p:sp>
        <p:nvSpPr>
          <p:cNvPr id="5" name="Text Placeholder 4"/>
          <p:cNvSpPr>
            <a:spLocks noGrp="1"/>
          </p:cNvSpPr>
          <p:nvPr>
            <p:ph type="body" idx="3"/>
          </p:nvPr>
        </p:nvSpPr>
        <p:spPr/>
        <p:txBody>
          <a:bodyPr/>
          <a:lstStyle/>
          <a:p>
            <a:r>
              <a:t>生物技术的发展历程</a:t>
            </a:r>
          </a:p>
        </p:txBody>
      </p:sp>
      <p:sp>
        <p:nvSpPr>
          <p:cNvPr id="6" name="Content Placeholder 5"/>
          <p:cNvSpPr>
            <a:spLocks noGrp="1"/>
          </p:cNvSpPr>
          <p:nvPr>
            <p:ph sz="half" idx="4"/>
          </p:nvPr>
        </p:nvSpPr>
        <p:spPr/>
        <p:txBody>
          <a:bodyPr/>
          <a:lstStyle/>
          <a:p>
            <a:r>
              <a:t>1.生物技术的发展可以追溯到古代发酵技术的应用，但真正的飞速发展是在20世纪后半叶，伴随着DNA双螺旋结构的发现和基因工程技术的诞生。</a:t>
            </a:r>
          </a:p>
          <a:p>
            <a:r>
              <a:t>2.进入21世纪，随着基因组学、蛋白质组学等领域的发展，生物技术正在进入一个新的发展阶段，对人类生活的影响也日益加深。</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生物技术概述与现状</a:t>
            </a:r>
          </a:p>
        </p:txBody>
      </p:sp>
      <p:sp>
        <p:nvSpPr>
          <p:cNvPr id="3" name="Text Placeholder 2"/>
          <p:cNvSpPr>
            <a:spLocks noGrp="1"/>
          </p:cNvSpPr>
          <p:nvPr>
            <p:ph type="body" idx="1"/>
          </p:nvPr>
        </p:nvSpPr>
        <p:spPr/>
        <p:txBody>
          <a:bodyPr/>
          <a:lstStyle/>
          <a:p>
            <a:r>
              <a:t>生物技术的现状与未来趋势</a:t>
            </a:r>
          </a:p>
        </p:txBody>
      </p:sp>
      <p:sp>
        <p:nvSpPr>
          <p:cNvPr id="4" name="Content Placeholder 3"/>
          <p:cNvSpPr>
            <a:spLocks noGrp="1"/>
          </p:cNvSpPr>
          <p:nvPr>
            <p:ph sz="half" idx="2"/>
          </p:nvPr>
        </p:nvSpPr>
        <p:spPr/>
        <p:txBody>
          <a:bodyPr/>
          <a:lstStyle/>
          <a:p>
            <a:r>
              <a:t>1.目前，生物技术在全球范围内得到广泛应用，已经成为一个新的经济增长点。同时，生物技术的发展也面临着一些挑战，如伦理、安全等问题。</a:t>
            </a:r>
          </a:p>
          <a:p>
            <a:r>
              <a:t>2.未来，生物技术将继续向精准医疗、个性化治疗、生物信息学等方向发展，生物技术产业也将成为全球经济的重要支柱。</a:t>
            </a:r>
          </a:p>
          <a:p/>
        </p:txBody>
      </p:sp>
      <p:sp>
        <p:nvSpPr>
          <p:cNvPr id="5" name="Text Placeholder 4"/>
          <p:cNvSpPr>
            <a:spLocks noGrp="1"/>
          </p:cNvSpPr>
          <p:nvPr>
            <p:ph type="body" idx="3"/>
          </p:nvPr>
        </p:nvSpPr>
        <p:spPr/>
        <p:txBody>
          <a:bodyPr/>
          <a:lstStyle/>
          <a:p>
            <a:r>
              <a:t>生物技术在医药领域的应用</a:t>
            </a:r>
          </a:p>
        </p:txBody>
      </p:sp>
      <p:sp>
        <p:nvSpPr>
          <p:cNvPr id="6" name="Content Placeholder 5"/>
          <p:cNvSpPr>
            <a:spLocks noGrp="1"/>
          </p:cNvSpPr>
          <p:nvPr>
            <p:ph sz="half" idx="4"/>
          </p:nvPr>
        </p:nvSpPr>
        <p:spPr/>
        <p:txBody>
          <a:bodyPr/>
          <a:lstStyle/>
          <a:p>
            <a:r>
              <a:t>1.生物技术在医药领域的应用已经取得了很多突破性的成果，如基因治疗、细胞治疗等。</a:t>
            </a:r>
          </a:p>
          <a:p>
            <a:r>
              <a:t>2.生物技术的发展也为医药产业带来了新的机遇和挑战，需要进一步加强技术创新和成果转化。</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生物技术概述与现状</a:t>
            </a:r>
          </a:p>
        </p:txBody>
      </p:sp>
      <p:sp>
        <p:nvSpPr>
          <p:cNvPr id="3" name="Content Placeholder 2"/>
          <p:cNvSpPr>
            <a:spLocks noGrp="1"/>
          </p:cNvSpPr>
          <p:nvPr>
            <p:ph sz="half" idx="2"/>
          </p:nvPr>
        </p:nvSpPr>
        <p:spPr/>
        <p:txBody>
          <a:bodyPr/>
          <a:lstStyle/>
          <a:p>
            <a:r>
              <a:t>1.生物技术在农业领域的应用可以提高农作物产量、改善农产品质量、降低农业对环境的影响等。</a:t>
            </a:r>
          </a:p>
          <a:p>
            <a:r>
              <a:t>2.未来，生物技术将继续为农业发展提供新的技术和方法，促进现代农业的发展。</a:t>
            </a:r>
          </a:p>
          <a:p/>
        </p:txBody>
      </p:sp>
      <p:sp>
        <p:nvSpPr>
          <p:cNvPr id="4" name="Text Placeholder 3"/>
          <p:cNvSpPr>
            <a:spLocks noGrp="1"/>
          </p:cNvSpPr>
          <p:nvPr>
            <p:ph type="body" idx="3"/>
          </p:nvPr>
        </p:nvSpPr>
        <p:spPr/>
        <p:txBody>
          <a:bodyPr/>
          <a:lstStyle/>
          <a:p>
            <a:r>
              <a:t>生物技术的伦理与安全问题</a:t>
            </a:r>
          </a:p>
        </p:txBody>
      </p:sp>
      <p:sp>
        <p:nvSpPr>
          <p:cNvPr id="5" name="Content Placeholder 4"/>
          <p:cNvSpPr>
            <a:spLocks noGrp="1"/>
          </p:cNvSpPr>
          <p:nvPr>
            <p:ph sz="half" idx="4"/>
          </p:nvPr>
        </p:nvSpPr>
        <p:spPr/>
        <p:txBody>
          <a:bodyPr/>
          <a:lstStyle/>
          <a:p>
            <a:r>
              <a:t>1.生物技术的发展和应用需要遵循伦理原则，确保人类安全和尊严。同时，也需要加强技术监管和风险评估，防止技术滥用和危害。</a:t>
            </a:r>
          </a:p>
          <a:p>
            <a:r>
              <a:t>2.未来，需要进一步加强生物技术伦理和安全问题的研究和探讨，制定相应的法律法规和标准，确保生物技术的健康发展。</a:t>
            </a:r>
          </a:p>
        </p:txBody>
      </p:sp>
      <p:sp>
        <p:nvSpPr>
          <p:cNvPr id="6" name="Text Placeholder 5"/>
          <p:cNvSpPr>
            <a:spLocks noGrp="1"/>
          </p:cNvSpPr>
          <p:nvPr>
            <p:ph type="body" idx="1"/>
          </p:nvPr>
        </p:nvSpPr>
        <p:spPr/>
        <p:txBody>
          <a:bodyPr/>
          <a:lstStyle/>
          <a:p>
            <a:r>
              <a:t>生物技术在农业领域的应用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创新技术：基因编辑与细胞治疗</a:t>
            </a:r>
          </a:p>
        </p:txBody>
      </p:sp>
      <p:sp>
        <p:nvSpPr>
          <p:cNvPr id="3" name="Subtitle 2"/>
          <p:cNvSpPr>
            <a:spLocks noGrp="1"/>
          </p:cNvSpPr>
          <p:nvPr>
            <p:ph type="subTitle" idx="1"/>
          </p:nvPr>
        </p:nvSpPr>
        <p:spPr/>
        <p:txBody>
          <a:bodyPr/>
          <a:lstStyle/>
          <a:p>
            <a:r>
              <a:t>生物技术创新与成果转化</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创新技术：基因编辑与细胞治疗</a:t>
            </a:r>
          </a:p>
        </p:txBody>
      </p:sp>
      <p:sp>
        <p:nvSpPr>
          <p:cNvPr id="3" name="Text Placeholder 2"/>
          <p:cNvSpPr>
            <a:spLocks noGrp="1"/>
          </p:cNvSpPr>
          <p:nvPr>
            <p:ph type="body" idx="1"/>
          </p:nvPr>
        </p:nvSpPr>
        <p:spPr/>
        <p:txBody>
          <a:bodyPr/>
          <a:lstStyle/>
          <a:p>
            <a:r>
              <a:t>基因编辑技术CRISPR-Cas9</a:t>
            </a:r>
          </a:p>
        </p:txBody>
      </p:sp>
      <p:sp>
        <p:nvSpPr>
          <p:cNvPr id="4" name="Content Placeholder 3"/>
          <p:cNvSpPr>
            <a:spLocks noGrp="1"/>
          </p:cNvSpPr>
          <p:nvPr>
            <p:ph sz="half" idx="2"/>
          </p:nvPr>
        </p:nvSpPr>
        <p:spPr/>
        <p:txBody>
          <a:bodyPr/>
          <a:lstStyle/>
          <a:p>
            <a:r>
              <a:t>1.CRISPR-Cas9系统可以精确地编辑特定DNA序列，为疾病治疗提供了全新的途径。</a:t>
            </a:r>
          </a:p>
          <a:p>
            <a:r>
              <a:t>2.在肿瘤治疗中，CRISPR-Cas9可以通过编辑肿瘤相关基因，达到直接杀灭肿瘤细胞或增强肿瘤细胞对治疗药物敏感性的效果。</a:t>
            </a:r>
          </a:p>
          <a:p>
            <a:r>
              <a:t>3.目前，CRISPR-Cas9技术已经在多种细胞类型中实现了高效编辑，包括干细胞、免疫细胞等。</a:t>
            </a:r>
          </a:p>
          <a:p/>
        </p:txBody>
      </p:sp>
      <p:sp>
        <p:nvSpPr>
          <p:cNvPr id="5" name="Text Placeholder 4"/>
          <p:cNvSpPr>
            <a:spLocks noGrp="1"/>
          </p:cNvSpPr>
          <p:nvPr>
            <p:ph type="body" idx="3"/>
          </p:nvPr>
        </p:nvSpPr>
        <p:spPr/>
        <p:txBody>
          <a:bodyPr/>
          <a:lstStyle/>
          <a:p>
            <a:r>
              <a:t>细胞免疫治疗</a:t>
            </a:r>
          </a:p>
        </p:txBody>
      </p:sp>
      <p:sp>
        <p:nvSpPr>
          <p:cNvPr id="6" name="Content Placeholder 5"/>
          <p:cNvSpPr>
            <a:spLocks noGrp="1"/>
          </p:cNvSpPr>
          <p:nvPr>
            <p:ph sz="half" idx="4"/>
          </p:nvPr>
        </p:nvSpPr>
        <p:spPr/>
        <p:txBody>
          <a:bodyPr/>
          <a:lstStyle/>
          <a:p>
            <a:r>
              <a:t>1.细胞免疫治疗是指利用患者自身免疫细胞来攻击肿瘤细胞的一种治疗方法。</a:t>
            </a:r>
          </a:p>
          <a:p>
            <a:r>
              <a:t>2.目前研究最广泛的细胞免疫治疗是CAR-T细胞治疗，已经在某些类型的白血病治疗中取得了显著的效果。</a:t>
            </a:r>
          </a:p>
          <a:p>
            <a:r>
              <a:t>3.细胞免疫治疗具有高度的特异性和针对性，可以减少对传统化疗和放疗的依赖，提高治疗效果和患者生存率。</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创新技术：基因编辑与细胞治疗</a:t>
            </a:r>
          </a:p>
        </p:txBody>
      </p:sp>
      <p:sp>
        <p:nvSpPr>
          <p:cNvPr id="3" name="Text Placeholder 2"/>
          <p:cNvSpPr>
            <a:spLocks noGrp="1"/>
          </p:cNvSpPr>
          <p:nvPr>
            <p:ph type="body" idx="1"/>
          </p:nvPr>
        </p:nvSpPr>
        <p:spPr/>
        <p:txBody>
          <a:bodyPr/>
          <a:lstStyle/>
          <a:p>
            <a:r>
              <a:t>细胞疗法与再生医学</a:t>
            </a:r>
          </a:p>
        </p:txBody>
      </p:sp>
      <p:sp>
        <p:nvSpPr>
          <p:cNvPr id="4" name="Content Placeholder 3"/>
          <p:cNvSpPr>
            <a:spLocks noGrp="1"/>
          </p:cNvSpPr>
          <p:nvPr>
            <p:ph sz="half" idx="2"/>
          </p:nvPr>
        </p:nvSpPr>
        <p:spPr/>
        <p:txBody>
          <a:bodyPr/>
          <a:lstStyle/>
          <a:p>
            <a:r>
              <a:t>1.细胞疗法是指利用细胞移植来治疗疾病的一种方法，而再生医学则是利用生物材料、干细胞等技术来修复受损组织的一种治疗方法。</a:t>
            </a:r>
          </a:p>
          <a:p>
            <a:r>
              <a:t>2.细胞疗法和再生医学在多种疾病的治疗中展现出了广阔的应用前景，如神经系统疾病、心血管疾病等。</a:t>
            </a:r>
          </a:p>
          <a:p>
            <a:r>
              <a:t>3.随着技术的不断进步，细胞疗法和再生医学有望在未来成为治疗多种疾病的重要手段。</a:t>
            </a:r>
          </a:p>
          <a:p/>
        </p:txBody>
      </p:sp>
      <p:sp>
        <p:nvSpPr>
          <p:cNvPr id="5" name="Text Placeholder 4"/>
          <p:cNvSpPr>
            <a:spLocks noGrp="1"/>
          </p:cNvSpPr>
          <p:nvPr>
            <p:ph type="body" idx="3"/>
          </p:nvPr>
        </p:nvSpPr>
        <p:spPr/>
        <p:txBody>
          <a:bodyPr/>
          <a:lstStyle/>
          <a:p>
            <a:r>
              <a:t>基因治疗与遗传病</a:t>
            </a:r>
          </a:p>
        </p:txBody>
      </p:sp>
      <p:sp>
        <p:nvSpPr>
          <p:cNvPr id="6" name="Content Placeholder 5"/>
          <p:cNvSpPr>
            <a:spLocks noGrp="1"/>
          </p:cNvSpPr>
          <p:nvPr>
            <p:ph sz="half" idx="4"/>
          </p:nvPr>
        </p:nvSpPr>
        <p:spPr/>
        <p:txBody>
          <a:bodyPr/>
          <a:lstStyle/>
          <a:p>
            <a:r>
              <a:t>1.基因治疗是指通过修改人类基因来治疗疾病的一种方法，尤其在遗传病的治疗中具有巨大的潜力。</a:t>
            </a:r>
          </a:p>
          <a:p>
            <a:r>
              <a:t>2.近年来，基因治疗在遗传病的治疗中取得了一系列突破性的成果，如治疗先天性视网膜病变、血友病等。</a:t>
            </a:r>
          </a:p>
          <a:p>
            <a:r>
              <a:t>3.随着技术的不断发展和完善，基因治疗有望在未来成为治愈遗传病的重要手段。</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创新技术：基因编辑与细胞治疗</a:t>
            </a:r>
          </a:p>
        </p:txBody>
      </p:sp>
      <p:sp>
        <p:nvSpPr>
          <p:cNvPr id="3" name="Text Placeholder 2"/>
          <p:cNvSpPr>
            <a:spLocks noGrp="1"/>
          </p:cNvSpPr>
          <p:nvPr>
            <p:ph type="body" idx="1"/>
          </p:nvPr>
        </p:nvSpPr>
        <p:spPr/>
        <p:txBody>
          <a:bodyPr/>
          <a:lstStyle/>
          <a:p>
            <a:r>
              <a:t>干细胞治疗与再生医学</a:t>
            </a:r>
          </a:p>
        </p:txBody>
      </p:sp>
      <p:sp>
        <p:nvSpPr>
          <p:cNvPr id="4" name="Content Placeholder 3"/>
          <p:cNvSpPr>
            <a:spLocks noGrp="1"/>
          </p:cNvSpPr>
          <p:nvPr>
            <p:ph sz="half" idx="2"/>
          </p:nvPr>
        </p:nvSpPr>
        <p:spPr/>
        <p:txBody>
          <a:bodyPr/>
          <a:lstStyle/>
          <a:p>
            <a:r>
              <a:t>1.干细胞是一类具有自我更新和多向分化潜能的细胞，可以用于治疗多种疾病。</a:t>
            </a:r>
          </a:p>
          <a:p>
            <a:r>
              <a:t>2.干细胞治疗在神经系统疾病、心血管疾病、糖尿病等领域展现出了广阔的应用前景。</a:t>
            </a:r>
          </a:p>
          <a:p>
            <a:r>
              <a:t>3.目前，干细胞治疗技术已经取得了很大的进展，但仍需要进一步的研究和改进，以提高治疗效果和安全性。</a:t>
            </a:r>
          </a:p>
          <a:p/>
        </p:txBody>
      </p:sp>
      <p:sp>
        <p:nvSpPr>
          <p:cNvPr id="5" name="Text Placeholder 4"/>
          <p:cNvSpPr>
            <a:spLocks noGrp="1"/>
          </p:cNvSpPr>
          <p:nvPr>
            <p:ph type="body" idx="3"/>
          </p:nvPr>
        </p:nvSpPr>
        <p:spPr/>
        <p:txBody>
          <a:bodyPr/>
          <a:lstStyle/>
          <a:p>
            <a:r>
              <a:t>生物技术创新与产业发展</a:t>
            </a:r>
          </a:p>
        </p:txBody>
      </p:sp>
      <p:sp>
        <p:nvSpPr>
          <p:cNvPr id="6" name="Content Placeholder 5"/>
          <p:cNvSpPr>
            <a:spLocks noGrp="1"/>
          </p:cNvSpPr>
          <p:nvPr>
            <p:ph sz="half" idx="4"/>
          </p:nvPr>
        </p:nvSpPr>
        <p:spPr/>
        <p:txBody>
          <a:bodyPr/>
          <a:lstStyle/>
          <a:p>
            <a:r>
              <a:t>1.生物技术创新是推动医药产业发展的重要动力，可以为疾病治疗提供更多有效的手段。</a:t>
            </a:r>
          </a:p>
          <a:p>
            <a:r>
              <a:t>2.随着技术的不断进步和政策的支持，生物医药产业正在迎来快速发展的机遇期。</a:t>
            </a:r>
          </a:p>
          <a:p>
            <a:r>
              <a:t>3.未来，需要加强技术创新和成果转化，推动生物医药产业的持续发展，为人类健康事业做出更大的贡献。</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创新技术：生物信息与大数据</a:t>
            </a:r>
          </a:p>
        </p:txBody>
      </p:sp>
      <p:sp>
        <p:nvSpPr>
          <p:cNvPr id="3" name="Subtitle 2"/>
          <p:cNvSpPr>
            <a:spLocks noGrp="1"/>
          </p:cNvSpPr>
          <p:nvPr>
            <p:ph type="subTitle" idx="1"/>
          </p:nvPr>
        </p:nvSpPr>
        <p:spPr/>
        <p:txBody>
          <a:bodyPr/>
          <a:lstStyle/>
          <a:p>
            <a:r>
              <a:t>生物技术创新与成果转化</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创新技术：生物信息与大数据</a:t>
            </a:r>
          </a:p>
        </p:txBody>
      </p:sp>
      <p:sp>
        <p:nvSpPr>
          <p:cNvPr id="3" name="Text Placeholder 2"/>
          <p:cNvSpPr>
            <a:spLocks noGrp="1"/>
          </p:cNvSpPr>
          <p:nvPr>
            <p:ph type="body" idx="1"/>
          </p:nvPr>
        </p:nvSpPr>
        <p:spPr/>
        <p:txBody>
          <a:bodyPr/>
          <a:lstStyle/>
          <a:p>
            <a:r>
              <a:t>生物信息与大数据的融合</a:t>
            </a:r>
          </a:p>
        </p:txBody>
      </p:sp>
      <p:sp>
        <p:nvSpPr>
          <p:cNvPr id="4" name="Content Placeholder 3"/>
          <p:cNvSpPr>
            <a:spLocks noGrp="1"/>
          </p:cNvSpPr>
          <p:nvPr>
            <p:ph sz="half" idx="2"/>
          </p:nvPr>
        </p:nvSpPr>
        <p:spPr/>
        <p:txBody>
          <a:bodyPr/>
          <a:lstStyle/>
          <a:p>
            <a:r>
              <a:t>1.生物信息学的发展促进了生物数据与大数据技术的结合，使得从海量数据中提取有价值的信息成为可能。</a:t>
            </a:r>
          </a:p>
          <a:p>
            <a:r>
              <a:t>2.通过大数据技术，可以分析和解读基因序列、蛋白质结构等生物信息，为疾病诊断、药物研发等提供有力支持。</a:t>
            </a:r>
          </a:p>
          <a:p>
            <a:r>
              <a:t>3.生物信息与大数据的融合将加速生物医学领域的创新，为精准医疗、个性化健康管理等提供新的思路和方法。</a:t>
            </a:r>
          </a:p>
          <a:p/>
        </p:txBody>
      </p:sp>
      <p:sp>
        <p:nvSpPr>
          <p:cNvPr id="5" name="Text Placeholder 4"/>
          <p:cNvSpPr>
            <a:spLocks noGrp="1"/>
          </p:cNvSpPr>
          <p:nvPr>
            <p:ph type="body" idx="3"/>
          </p:nvPr>
        </p:nvSpPr>
        <p:spPr/>
        <p:txBody>
          <a:bodyPr/>
          <a:lstStyle/>
          <a:p>
            <a:r>
              <a:t>大数据在生物医学研究中的应用</a:t>
            </a:r>
          </a:p>
        </p:txBody>
      </p:sp>
      <p:sp>
        <p:nvSpPr>
          <p:cNvPr id="6" name="Content Placeholder 5"/>
          <p:cNvSpPr>
            <a:spLocks noGrp="1"/>
          </p:cNvSpPr>
          <p:nvPr>
            <p:ph sz="half" idx="4"/>
          </p:nvPr>
        </p:nvSpPr>
        <p:spPr/>
        <p:txBody>
          <a:bodyPr/>
          <a:lstStyle/>
          <a:p>
            <a:r>
              <a:t>1.大数据技术可用于基因组学、蛋白质组学等研究，帮助科学家发现新的生物标记物和药物靶标。</a:t>
            </a:r>
          </a:p>
          <a:p>
            <a:r>
              <a:t>2.通过数据分析，可以揭示生物分子之间的相互作用和网络，为理解生命过程和疾病机制提供重要线索。</a:t>
            </a:r>
          </a:p>
          <a:p>
            <a:r>
              <a:t>3.大数据技术可以提高生物医学研究的效率和准确性，促进科研成果的转化和应用。</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创新技术：生物信息与大数据</a:t>
            </a:r>
          </a:p>
        </p:txBody>
      </p:sp>
      <p:sp>
        <p:nvSpPr>
          <p:cNvPr id="3" name="Text Placeholder 2"/>
          <p:cNvSpPr>
            <a:spLocks noGrp="1"/>
          </p:cNvSpPr>
          <p:nvPr>
            <p:ph type="body" idx="1"/>
          </p:nvPr>
        </p:nvSpPr>
        <p:spPr/>
        <p:txBody>
          <a:bodyPr/>
          <a:lstStyle/>
          <a:p>
            <a:r>
              <a:t>生物信息学与人工智能的结合</a:t>
            </a:r>
          </a:p>
        </p:txBody>
      </p:sp>
      <p:sp>
        <p:nvSpPr>
          <p:cNvPr id="4" name="Content Placeholder 3"/>
          <p:cNvSpPr>
            <a:spLocks noGrp="1"/>
          </p:cNvSpPr>
          <p:nvPr>
            <p:ph sz="half" idx="2"/>
          </p:nvPr>
        </p:nvSpPr>
        <p:spPr/>
        <p:txBody>
          <a:bodyPr/>
          <a:lstStyle/>
          <a:p>
            <a:r>
              <a:t>1.生物信息学的发展为人工智能在生物医学领域的应用提供了广阔的空间。</a:t>
            </a:r>
          </a:p>
          <a:p>
            <a:r>
              <a:t>2.人工智能技术可以用于生物数据分析、疾病诊断、药物研发等多个方面，提高研究效率和准确性。</a:t>
            </a:r>
          </a:p>
          <a:p>
            <a:r>
              <a:t>3.生物信息学与人工智能的结合将为生物医学领域的创新发展提供新的动力和工具。</a:t>
            </a:r>
          </a:p>
          <a:p/>
        </p:txBody>
      </p:sp>
      <p:sp>
        <p:nvSpPr>
          <p:cNvPr id="5" name="Text Placeholder 4"/>
          <p:cNvSpPr>
            <a:spLocks noGrp="1"/>
          </p:cNvSpPr>
          <p:nvPr>
            <p:ph type="body" idx="3"/>
          </p:nvPr>
        </p:nvSpPr>
        <p:spPr/>
        <p:txBody>
          <a:bodyPr/>
          <a:lstStyle/>
          <a:p>
            <a:r>
              <a:t>大数据与精准医疗</a:t>
            </a:r>
          </a:p>
        </p:txBody>
      </p:sp>
      <p:sp>
        <p:nvSpPr>
          <p:cNvPr id="6" name="Content Placeholder 5"/>
          <p:cNvSpPr>
            <a:spLocks noGrp="1"/>
          </p:cNvSpPr>
          <p:nvPr>
            <p:ph sz="half" idx="4"/>
          </p:nvPr>
        </p:nvSpPr>
        <p:spPr/>
        <p:txBody>
          <a:bodyPr/>
          <a:lstStyle/>
          <a:p>
            <a:r>
              <a:t>1.大数据技术可以为精准医疗提供有力的支持，帮助医生制定个性化的诊疗方案。</a:t>
            </a:r>
          </a:p>
          <a:p>
            <a:r>
              <a:t>2.通过数据分析，可以预测疾病的发展趋势和患者的反应，提高治疗效果和患者的生活质量。</a:t>
            </a:r>
          </a:p>
          <a:p>
            <a:r>
              <a:t>3.精准医疗的发展将推动生物医学领域的进步，为人类的健康事业做出重要贡献。</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创新技术：生物信息与大数据</a:t>
            </a:r>
          </a:p>
        </p:txBody>
      </p:sp>
      <p:sp>
        <p:nvSpPr>
          <p:cNvPr id="3" name="Content Placeholder 2"/>
          <p:cNvSpPr>
            <a:spLocks noGrp="1"/>
          </p:cNvSpPr>
          <p:nvPr>
            <p:ph sz="half" idx="2"/>
          </p:nvPr>
        </p:nvSpPr>
        <p:spPr/>
        <p:txBody>
          <a:bodyPr/>
          <a:lstStyle/>
          <a:p>
            <a:r>
              <a:t>1.大数据技术可以提高药物研发的效率，缩短新药上市时间。</a:t>
            </a:r>
          </a:p>
          <a:p>
            <a:r>
              <a:t>2.通过数据分析，可以预测药物的疗效和副作用，为药物设计和优化提供重要参考。</a:t>
            </a:r>
          </a:p>
          <a:p>
            <a:r>
              <a:t>3.大数据与药物研发的结合将为制药行业带来革命性的变化，为人类的健康事业提供更多的创新药物。</a:t>
            </a:r>
          </a:p>
          <a:p/>
        </p:txBody>
      </p:sp>
      <p:sp>
        <p:nvSpPr>
          <p:cNvPr id="4" name="Text Placeholder 3"/>
          <p:cNvSpPr>
            <a:spLocks noGrp="1"/>
          </p:cNvSpPr>
          <p:nvPr>
            <p:ph type="body" idx="3"/>
          </p:nvPr>
        </p:nvSpPr>
        <p:spPr/>
        <p:txBody>
          <a:bodyPr/>
          <a:lstStyle/>
          <a:p>
            <a:r>
              <a:t>生物信息学数据的安全与隐私保护</a:t>
            </a:r>
          </a:p>
        </p:txBody>
      </p:sp>
      <p:sp>
        <p:nvSpPr>
          <p:cNvPr id="5" name="Content Placeholder 4"/>
          <p:cNvSpPr>
            <a:spLocks noGrp="1"/>
          </p:cNvSpPr>
          <p:nvPr>
            <p:ph sz="half" idx="4"/>
          </p:nvPr>
        </p:nvSpPr>
        <p:spPr/>
        <p:txBody>
          <a:bodyPr/>
          <a:lstStyle/>
          <a:p>
            <a:r>
              <a:t>1.随着生物信息学数据的不断增加，数据安全和隐私保护问题日益突出。</a:t>
            </a:r>
          </a:p>
          <a:p>
            <a:r>
              <a:t>2.需要采取有效的技术措施和管理措施，确保生物信息学数据的安全性和隐私性。</a:t>
            </a:r>
          </a:p>
          <a:p>
            <a:r>
              <a:t>3.加强相关法律法规的制定和执行，保护个人隐私和信息安全，促进生物信息学的健康发展。</a:t>
            </a:r>
          </a:p>
        </p:txBody>
      </p:sp>
      <p:sp>
        <p:nvSpPr>
          <p:cNvPr id="6" name="Text Placeholder 5"/>
          <p:cNvSpPr>
            <a:spLocks noGrp="1"/>
          </p:cNvSpPr>
          <p:nvPr>
            <p:ph type="body" idx="1"/>
          </p:nvPr>
        </p:nvSpPr>
        <p:spPr/>
        <p:txBody>
          <a:bodyPr/>
          <a:lstStyle/>
          <a:p>
            <a:r>
              <a:t>大数据与药物研发</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成果转化：临床试验与优化</a:t>
            </a:r>
          </a:p>
        </p:txBody>
      </p:sp>
      <p:sp>
        <p:nvSpPr>
          <p:cNvPr id="3" name="Subtitle 2"/>
          <p:cNvSpPr>
            <a:spLocks noGrp="1"/>
          </p:cNvSpPr>
          <p:nvPr>
            <p:ph type="subTitle" idx="1"/>
          </p:nvPr>
        </p:nvSpPr>
        <p:spPr/>
        <p:txBody>
          <a:bodyPr/>
          <a:lstStyle/>
          <a:p>
            <a:r>
              <a:t>生物技术创新与成果转化</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成果转化：临床试验与优化</a:t>
            </a:r>
          </a:p>
        </p:txBody>
      </p:sp>
      <p:sp>
        <p:nvSpPr>
          <p:cNvPr id="3" name="Text Placeholder 2"/>
          <p:cNvSpPr>
            <a:spLocks noGrp="1"/>
          </p:cNvSpPr>
          <p:nvPr>
            <p:ph type="body" idx="1"/>
          </p:nvPr>
        </p:nvSpPr>
        <p:spPr/>
        <p:txBody>
          <a:bodyPr/>
          <a:lstStyle/>
          <a:p>
            <a:r>
              <a:t>临床试验设计的优化</a:t>
            </a:r>
          </a:p>
        </p:txBody>
      </p:sp>
      <p:sp>
        <p:nvSpPr>
          <p:cNvPr id="4" name="Content Placeholder 3"/>
          <p:cNvSpPr>
            <a:spLocks noGrp="1"/>
          </p:cNvSpPr>
          <p:nvPr>
            <p:ph sz="half" idx="2"/>
          </p:nvPr>
        </p:nvSpPr>
        <p:spPr/>
        <p:txBody>
          <a:bodyPr/>
          <a:lstStyle/>
          <a:p>
            <a:r>
              <a:t>1.适应症精准定位：根据疾病流行病学和病理生理学特征，精准选择目标适应症，提高临床试验针对性。</a:t>
            </a:r>
          </a:p>
          <a:p>
            <a:r>
              <a:t>2.试验流程优化：应用创新方法，如适应性临床试验设计，提高试验效率，降低资源消耗。</a:t>
            </a:r>
          </a:p>
          <a:p>
            <a:r>
              <a:t>3.数据科学应用：运用大数据和人工智能技术，分析临床试验数据，为优化设计提供科学依据。</a:t>
            </a:r>
          </a:p>
          <a:p/>
        </p:txBody>
      </p:sp>
      <p:sp>
        <p:nvSpPr>
          <p:cNvPr id="5" name="Text Placeholder 4"/>
          <p:cNvSpPr>
            <a:spLocks noGrp="1"/>
          </p:cNvSpPr>
          <p:nvPr>
            <p:ph type="body" idx="3"/>
          </p:nvPr>
        </p:nvSpPr>
        <p:spPr/>
        <p:txBody>
          <a:bodyPr/>
          <a:lstStyle/>
          <a:p>
            <a:r>
              <a:t>临床试验伦理审查与合规</a:t>
            </a:r>
          </a:p>
        </p:txBody>
      </p:sp>
      <p:sp>
        <p:nvSpPr>
          <p:cNvPr id="6" name="Content Placeholder 5"/>
          <p:cNvSpPr>
            <a:spLocks noGrp="1"/>
          </p:cNvSpPr>
          <p:nvPr>
            <p:ph sz="half" idx="4"/>
          </p:nvPr>
        </p:nvSpPr>
        <p:spPr/>
        <p:txBody>
          <a:bodyPr/>
          <a:lstStyle/>
          <a:p>
            <a:r>
              <a:t>1.伦理审查流程：确保伦理审查流程公正、透明，保护受试者权益。</a:t>
            </a:r>
          </a:p>
          <a:p>
            <a:r>
              <a:t>2.法律法规遵从：严格遵守临床试验相关法律法规，确保研究合规性。</a:t>
            </a:r>
          </a:p>
          <a:p>
            <a:r>
              <a:t>3.质量控制：加强临床试验质量控制，降低操作风险，提高数据可靠性。</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成果转化：临床试验与优化</a:t>
            </a:r>
          </a:p>
        </p:txBody>
      </p:sp>
      <p:sp>
        <p:nvSpPr>
          <p:cNvPr id="3" name="Text Placeholder 2"/>
          <p:cNvSpPr>
            <a:spLocks noGrp="1"/>
          </p:cNvSpPr>
          <p:nvPr>
            <p:ph type="body" idx="1"/>
          </p:nvPr>
        </p:nvSpPr>
        <p:spPr/>
        <p:txBody>
          <a:bodyPr/>
          <a:lstStyle/>
          <a:p>
            <a:r>
              <a:t>创新药物临床试验与国际接轨</a:t>
            </a:r>
          </a:p>
        </p:txBody>
      </p:sp>
      <p:sp>
        <p:nvSpPr>
          <p:cNvPr id="4" name="Content Placeholder 3"/>
          <p:cNvSpPr>
            <a:spLocks noGrp="1"/>
          </p:cNvSpPr>
          <p:nvPr>
            <p:ph sz="half" idx="2"/>
          </p:nvPr>
        </p:nvSpPr>
        <p:spPr/>
        <p:txBody>
          <a:bodyPr/>
          <a:lstStyle/>
          <a:p>
            <a:r>
              <a:t>1.国际标准接轨：遵循国际药物临床试验标准，提高研究质量和国际化水平。</a:t>
            </a:r>
          </a:p>
          <a:p>
            <a:r>
              <a:t>2.国际合作与交流：加强国际合作与交流，共享资源，促进创新药物研发进程。</a:t>
            </a:r>
          </a:p>
          <a:p>
            <a:r>
              <a:t>3.人才队伍建设：培养具有国际视野的临床试验人才，提高我国在全球创新药物研发领域的竞争力。</a:t>
            </a:r>
          </a:p>
          <a:p/>
        </p:txBody>
      </p:sp>
      <p:sp>
        <p:nvSpPr>
          <p:cNvPr id="5" name="Text Placeholder 4"/>
          <p:cNvSpPr>
            <a:spLocks noGrp="1"/>
          </p:cNvSpPr>
          <p:nvPr>
            <p:ph type="body" idx="3"/>
          </p:nvPr>
        </p:nvSpPr>
        <p:spPr/>
        <p:txBody>
          <a:bodyPr/>
          <a:lstStyle/>
          <a:p>
            <a:r>
              <a:t>细胞与基因治疗临床试验探索</a:t>
            </a:r>
          </a:p>
        </p:txBody>
      </p:sp>
      <p:sp>
        <p:nvSpPr>
          <p:cNvPr id="6" name="Content Placeholder 5"/>
          <p:cNvSpPr>
            <a:spLocks noGrp="1"/>
          </p:cNvSpPr>
          <p:nvPr>
            <p:ph sz="half" idx="4"/>
          </p:nvPr>
        </p:nvSpPr>
        <p:spPr/>
        <p:txBody>
          <a:bodyPr/>
          <a:lstStyle/>
          <a:p>
            <a:r>
              <a:t>1.技术创新与转化：加强细胞与基因治疗技术创新，推动临床试验发展。</a:t>
            </a:r>
          </a:p>
          <a:p>
            <a:r>
              <a:t>2.安全性与有效性评估：建立完善的安全性与有效性评估体系，为临床应用提供依据。</a:t>
            </a:r>
          </a:p>
          <a:p>
            <a:r>
              <a:t>3.监管政策跟进：密切关注国际监管政策动态，推动我国细胞与基因治疗临床试验规范化发展。</a:t>
            </a:r>
          </a:p>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https://d.book118.com/957125201065006030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Red Orange">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107</Paragraphs>
  <Slides>18</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18</vt:i4>
      </vt:variant>
    </vt:vector>
  </HeadingPairs>
  <TitlesOfParts>
    <vt:vector baseType="lpstr" size="30">
      <vt:lpstr>Arial</vt:lpstr>
      <vt:lpstr>Calibri</vt:lpstr>
      <vt:lpstr>黑体</vt:lpstr>
      <vt:lpstr>微软雅黑</vt:lpstr>
      <vt:lpstr>Wingdings</vt:lpstr>
      <vt:lpstr>Franklin Gothic Book</vt:lpstr>
      <vt:lpstr>宋体</vt:lpstr>
      <vt:lpstr>思源黑体</vt:lpstr>
      <vt:lpstr>幼圆</vt:lpstr>
      <vt:lpstr>Agency FB</vt:lpstr>
      <vt:lpstr>Adobe 宋体 Std L</vt:lpstr>
      <vt:lpstr>Office Theme</vt:lpstr>
      <vt:lpstr>PowerPoint Presentation</vt:lpstr>
      <vt:lpstr>PowerPoint Presentation</vt:lpstr>
      <vt:lpstr> 生物技术概述与现状</vt:lpstr>
      <vt:lpstr> 生物技术概述与现状</vt:lpstr>
      <vt:lpstr> 生物技术概述与现状</vt:lpstr>
      <vt:lpstr> 生物技术概述与现状</vt:lpstr>
      <vt:lpstr> 创新技术：基因编辑与细胞治疗</vt:lpstr>
      <vt:lpstr> 创新技术：基因编辑与细胞治疗</vt:lpstr>
      <vt:lpstr> 创新技术：基因编辑与细胞治疗</vt:lpstr>
      <vt:lpstr> 创新技术：基因编辑与细胞治疗</vt:lpstr>
      <vt:lpstr> 创新技术：生物信息与大数据</vt:lpstr>
      <vt:lpstr> 创新技术：生物信息与大数据</vt:lpstr>
      <vt:lpstr> 创新技术：生物信息与大数据</vt:lpstr>
      <vt:lpstr> 创新技术：生物信息与大数据</vt:lpstr>
      <vt:lpstr> 成果转化：临床试验与优化</vt:lpstr>
      <vt:lpstr> 成果转化：临床试验与优化</vt:lpstr>
      <vt:lpstr> 成果转化：临床试验与优化</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2024-09-02T02:35:46.367</cp:lastPrinted>
  <dcterms:created xsi:type="dcterms:W3CDTF">2024-09-01T18:35:46Z</dcterms:created>
  <dcterms:modified xsi:type="dcterms:W3CDTF">2024-09-01T18:35:48Z</dcterms:modified>
</cp:coreProperties>
</file>