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31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4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235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7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ags" Target="../tags/tag22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tags" Target="../tags/tag30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Relationship Id="rId6" Type="http://schemas.openxmlformats.org/officeDocument/2006/relationships/tags" Target="../tags/tag34.xml" /><Relationship Id="rId7" Type="http://schemas.openxmlformats.org/officeDocument/2006/relationships/tags" Target="../tags/tag35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tags" Target="../tags/tag40.xml" /><Relationship Id="rId7" Type="http://schemas.openxmlformats.org/officeDocument/2006/relationships/tags" Target="../tags/tag41.xml" /><Relationship Id="rId8" Type="http://schemas.openxmlformats.org/officeDocument/2006/relationships/tags" Target="../tags/tag42.xml" /><Relationship Id="rId9" Type="http://schemas.openxmlformats.org/officeDocument/2006/relationships/tags" Target="../tags/tag4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4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tags" Target="../tags/tag59.xml" /><Relationship Id="rId8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tags" Target="../tags/tag75.xml" /><Relationship Id="rId9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154BC1-9BF2-4AC0-AD69-6B77E40FE7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3E006E-1D12-4841-809F-81A487A37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3E9678-AA6C-4C02-A13D-AFF770F8A6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0042B1-9F28-48D2-AC64-27432F8A0B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7BF1166-4736-4C7B-ADAC-9595A6A855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238E31D-B77F-4281-ABC4-3ECF8CBBD4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2BF9A82-2CB0-42C9-8C84-DDA189E90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15BDF6-F4EF-43CE-8541-28FEA99BB5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16B34D-05EF-4E7F-9612-E31F484DD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25F61-0A9C-476C-86E1-69EBD1CABB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A9CEAD-5AF7-4B63-B3E9-C27A8A096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  <a:p>
            <a:pPr lvl="0"/>
            <a:endParaRPr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/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r"/>
            <a:r>
              <a:rPr err="1"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-18789"/>
            <a:ext cx="12192000" cy="6858000"/>
          </a:xfrm>
          <a:prstGeom prst="rect">
            <a:avLst/>
          </a:prstGeom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700" b="1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89.xml" /><Relationship Id="rId14" Type="http://schemas.openxmlformats.org/officeDocument/2006/relationships/tags" Target="../tags/tag90.xml" /><Relationship Id="rId15" Type="http://schemas.openxmlformats.org/officeDocument/2006/relationships/tags" Target="../tags/tag91.xml" /><Relationship Id="rId16" Type="http://schemas.openxmlformats.org/officeDocument/2006/relationships/tags" Target="../tags/tag92.xml" /><Relationship Id="rId17" Type="http://schemas.openxmlformats.org/officeDocument/2006/relationships/tags" Target="../tags/tag93.xml" /><Relationship Id="rId18" Type="http://schemas.openxmlformats.org/officeDocument/2006/relationships/tags" Target="../tags/tag94.xml" /><Relationship Id="rId19" Type="http://schemas.openxmlformats.org/officeDocument/2006/relationships/tags" Target="../tags/tag95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6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-18790"/>
            <a:ext cx="12192000" cy="6858000"/>
          </a:xfrm>
          <a:prstGeom prst="rect">
            <a:avLst/>
          </a:prstGeom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tags" Target="../tags/tag110.xml" /><Relationship Id="rId13" Type="http://schemas.openxmlformats.org/officeDocument/2006/relationships/tags" Target="../tags/tag111.xml" /><Relationship Id="rId14" Type="http://schemas.openxmlformats.org/officeDocument/2006/relationships/tags" Target="../tags/tag112.xml" /><Relationship Id="rId15" Type="http://schemas.openxmlformats.org/officeDocument/2006/relationships/tags" Target="../tags/tag11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tags" Target="../tags/tag126.xml" /><Relationship Id="rId9" Type="http://schemas.openxmlformats.org/officeDocument/2006/relationships/tags" Target="../tags/tag12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18" Type="http://schemas.openxmlformats.org/officeDocument/2006/relationships/tags" Target="../tags/tag148.xml" /><Relationship Id="rId19" Type="http://schemas.openxmlformats.org/officeDocument/2006/relationships/tags" Target="../tags/tag149.xml" /><Relationship Id="rId2" Type="http://schemas.openxmlformats.org/officeDocument/2006/relationships/tags" Target="../tags/tag132.xml" /><Relationship Id="rId20" Type="http://schemas.openxmlformats.org/officeDocument/2006/relationships/tags" Target="../tags/tag150.xml" /><Relationship Id="rId21" Type="http://schemas.openxmlformats.org/officeDocument/2006/relationships/tags" Target="../tags/tag151.xml" /><Relationship Id="rId22" Type="http://schemas.openxmlformats.org/officeDocument/2006/relationships/tags" Target="../tags/tag152.xml" /><Relationship Id="rId23" Type="http://schemas.openxmlformats.org/officeDocument/2006/relationships/tags" Target="../tags/tag153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tags" Target="../tags/tag159.xml" /><Relationship Id="rId8" Type="http://schemas.openxmlformats.org/officeDocument/2006/relationships/tags" Target="../tags/tag160.xml" /><Relationship Id="rId9" Type="http://schemas.openxmlformats.org/officeDocument/2006/relationships/tags" Target="../tags/tag16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16" Type="http://schemas.openxmlformats.org/officeDocument/2006/relationships/tags" Target="../tags/tag176.xml" /><Relationship Id="rId17" Type="http://schemas.openxmlformats.org/officeDocument/2006/relationships/tags" Target="../tags/tag177.xml" /><Relationship Id="rId18" Type="http://schemas.openxmlformats.org/officeDocument/2006/relationships/tags" Target="../tags/tag178.xml" /><Relationship Id="rId19" Type="http://schemas.openxmlformats.org/officeDocument/2006/relationships/tags" Target="../tags/tag179.xml" /><Relationship Id="rId2" Type="http://schemas.openxmlformats.org/officeDocument/2006/relationships/tags" Target="../tags/tag162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tags" Target="../tags/tag168.xml" /><Relationship Id="rId9" Type="http://schemas.openxmlformats.org/officeDocument/2006/relationships/tags" Target="../tags/tag16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3.xml" /><Relationship Id="rId11" Type="http://schemas.openxmlformats.org/officeDocument/2006/relationships/tags" Target="../tags/tag224.xml" /><Relationship Id="rId12" Type="http://schemas.openxmlformats.org/officeDocument/2006/relationships/tags" Target="../tags/tag225.xml" /><Relationship Id="rId13" Type="http://schemas.openxmlformats.org/officeDocument/2006/relationships/tags" Target="../tags/tag226.xml" /><Relationship Id="rId14" Type="http://schemas.openxmlformats.org/officeDocument/2006/relationships/tags" Target="../tags/tag227.xml" /><Relationship Id="rId15" Type="http://schemas.openxmlformats.org/officeDocument/2006/relationships/tags" Target="../tags/tag228.xml" /><Relationship Id="rId16" Type="http://schemas.openxmlformats.org/officeDocument/2006/relationships/tags" Target="../tags/tag229.xml" /><Relationship Id="rId17" Type="http://schemas.openxmlformats.org/officeDocument/2006/relationships/tags" Target="../tags/tag230.xml" /><Relationship Id="rId18" Type="http://schemas.openxmlformats.org/officeDocument/2006/relationships/tags" Target="../tags/tag231.xml" /><Relationship Id="rId19" Type="http://schemas.openxmlformats.org/officeDocument/2006/relationships/tags" Target="../tags/tag232.xml" /><Relationship Id="rId2" Type="http://schemas.openxmlformats.org/officeDocument/2006/relationships/tags" Target="../tags/tag215.xml" /><Relationship Id="rId20" Type="http://schemas.openxmlformats.org/officeDocument/2006/relationships/tags" Target="../tags/tag233.xml" /><Relationship Id="rId21" Type="http://schemas.openxmlformats.org/officeDocument/2006/relationships/tags" Target="../tags/tag234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tags" Target="../tags/tag218.xml" /><Relationship Id="rId6" Type="http://schemas.openxmlformats.org/officeDocument/2006/relationships/tags" Target="../tags/tag219.xml" /><Relationship Id="rId7" Type="http://schemas.openxmlformats.org/officeDocument/2006/relationships/tags" Target="../tags/tag220.xml" /><Relationship Id="rId8" Type="http://schemas.openxmlformats.org/officeDocument/2006/relationships/tags" Target="../tags/tag221.xml" /><Relationship Id="rId9" Type="http://schemas.openxmlformats.org/officeDocument/2006/relationships/tags" Target="../tags/tag22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713401406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XX,a click to unlimited possibilities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2024年区块链技术引领数字经济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/目录</a:t>
            </a:r>
            <a:endParaRPr lang="zh-CN" altLang="en-US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52" name="序号"/>
          <p:cNvSpPr txBox="1"/>
          <p:nvPr>
            <p:custDataLst>
              <p:tags r:id="rId5"/>
            </p:custDataLst>
          </p:nvPr>
        </p:nvSpPr>
        <p:spPr>
          <a:xfrm>
            <a:off x="5293360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6"/>
            </p:custDataLst>
          </p:nvPr>
        </p:nvSpPr>
        <p:spPr>
          <a:xfrm>
            <a:off x="5293360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区块链技术的发展历程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7"/>
            </p:custDataLst>
          </p:nvPr>
        </p:nvSpPr>
        <p:spPr>
          <a:xfrm>
            <a:off x="165417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8"/>
            </p:custDataLst>
          </p:nvPr>
        </p:nvSpPr>
        <p:spPr>
          <a:xfrm>
            <a:off x="165417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9"/>
            </p:custDataLst>
          </p:nvPr>
        </p:nvSpPr>
        <p:spPr>
          <a:xfrm>
            <a:off x="8932545" y="2139950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10"/>
            </p:custDataLst>
          </p:nvPr>
        </p:nvSpPr>
        <p:spPr>
          <a:xfrm>
            <a:off x="8932545" y="2953385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区块链技术在数字经济中的应用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11"/>
            </p:custDataLst>
          </p:nvPr>
        </p:nvSpPr>
        <p:spPr>
          <a:xfrm>
            <a:off x="7240905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2"/>
            </p:custDataLst>
          </p:nvPr>
        </p:nvSpPr>
        <p:spPr>
          <a:xfrm>
            <a:off x="7240905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数字经济中区块链技术的挑战与机遇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3"/>
            </p:custDataLst>
          </p:nvPr>
        </p:nvSpPr>
        <p:spPr>
          <a:xfrm>
            <a:off x="3601720" y="4354195"/>
            <a:ext cx="1948180" cy="5073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lang="en-US" sz="3200" b="1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4"/>
            </p:custDataLst>
          </p:nvPr>
        </p:nvSpPr>
        <p:spPr>
          <a:xfrm>
            <a:off x="3601720" y="5167630"/>
            <a:ext cx="1948180" cy="10629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300">
                <a:latin typeface="+mj-ea"/>
                <a:ea typeface="+mj-ea"/>
                <a:cs typeface="微软雅黑" panose="020b0503020204020204" pitchFamily="34" charset="-122"/>
              </a:rPr>
              <a:t>区块链技术对数字经济的推动作用</a:t>
            </a:r>
            <a:endParaRPr lang="zh-CN" altLang="en-US" sz="2000" b="1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2</a:t>
            </a:r>
            <a:endParaRPr lang="zh-CN" altLang="en-US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区块链技术的发展历程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区块链技术的起源</a:t>
            </a:r>
            <a:endParaRPr lang="zh-CN" altLang="en-US"/>
          </a:p>
        </p:txBody>
      </p:sp>
      <p:sp>
        <p:nvSpPr>
          <p:cNvPr id="1048984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86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起源：2008年，中本聪提出比特币概念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0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发展：2009年，比特币网络正式上线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6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8998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特点：去中心化、分布式账本、加密存储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0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2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pitchFamily="34" charset="-122"/>
                <a:sym typeface="+mn-ea"/>
              </a:rPr>
              <a:t>应用：数字货币、智能合约、供应链管理等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区块链技术在全球范围内的应用</a:t>
            </a:r>
            <a:endParaRPr lang="zh-CN" altLang="en-US"/>
          </a:p>
        </p:txBody>
      </p:sp>
      <p:sp>
        <p:nvSpPr>
          <p:cNvPr id="1049048" name="任意多边形 3"/>
          <p:cNvSpPr/>
          <p:nvPr>
            <p:custDataLst>
              <p:tags r:id="rId2"/>
            </p:custDataLst>
          </p:nvPr>
        </p:nvSpPr>
        <p:spPr>
          <a:xfrm>
            <a:off x="679075" y="2470524"/>
            <a:ext cx="10827851" cy="1871206"/>
          </a:xfrm>
          <a:custGeom>
            <a:gdLst>
              <a:gd name="connsiteX0" fmla="*/ 16538 w 16538"/>
              <a:gd name="connsiteY0" fmla="*/ 0 h 2858"/>
              <a:gd name="connsiteX1" fmla="*/ 16500 w 16538"/>
              <a:gd name="connsiteY1" fmla="*/ 33 h 2858"/>
              <a:gd name="connsiteX2" fmla="*/ 8269 w 16538"/>
              <a:gd name="connsiteY2" fmla="*/ 2858 h 2858"/>
              <a:gd name="connsiteX3" fmla="*/ 39 w 16538"/>
              <a:gd name="connsiteY3" fmla="*/ 33 h 2858"/>
              <a:gd name="connsiteX4" fmla="*/ 0 w 16538"/>
              <a:gd name="connsiteY4" fmla="*/ 0 h 28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38" h="2858">
                <a:moveTo>
                  <a:pt x="16538" y="0"/>
                </a:moveTo>
                <a:lnTo>
                  <a:pt x="16500" y="33"/>
                </a:lnTo>
                <a:cubicBezTo>
                  <a:pt x="14393" y="1778"/>
                  <a:pt x="11483" y="2858"/>
                  <a:pt x="8269" y="2858"/>
                </a:cubicBezTo>
                <a:cubicBezTo>
                  <a:pt x="5055" y="2858"/>
                  <a:pt x="2145" y="1778"/>
                  <a:pt x="39" y="33"/>
                </a:cubicBezTo>
                <a:lnTo>
                  <a:pt x="0" y="0"/>
                </a:lnTo>
              </a:path>
            </a:pathLst>
          </a:custGeom>
          <a:ln w="1238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7000">
                  <a:schemeClr val="accent1"/>
                </a:gs>
              </a:gsLst>
              <a:lin ang="0" scaled="1"/>
            </a:gra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50" name="圆角矩形 14"/>
          <p:cNvSpPr/>
          <p:nvPr>
            <p:custDataLst>
              <p:tags r:id="rId3"/>
            </p:custDataLst>
          </p:nvPr>
        </p:nvSpPr>
        <p:spPr>
          <a:xfrm>
            <a:off x="1826154" y="2629622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052" name="椭圆 1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2509687" y="3501717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54" name="圆角矩形 18"/>
          <p:cNvSpPr/>
          <p:nvPr>
            <p:custDataLst>
              <p:tags r:id="rId5"/>
            </p:custDataLst>
          </p:nvPr>
        </p:nvSpPr>
        <p:spPr>
          <a:xfrm>
            <a:off x="6645588" y="3239827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056" name="椭圆 19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329122" y="4111921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58" name="椭圆 20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3699324" y="3918777"/>
            <a:ext cx="215405" cy="215405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60" name="圆角矩形 21"/>
          <p:cNvSpPr/>
          <p:nvPr>
            <p:custDataLst>
              <p:tags r:id="rId8"/>
            </p:custDataLst>
          </p:nvPr>
        </p:nvSpPr>
        <p:spPr>
          <a:xfrm>
            <a:off x="3015790" y="4685461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375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6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600" b="1">
              <a:latin typeface="+mj-ea"/>
              <a:ea typeface="+mj-ea"/>
              <a:sym typeface="+mn-ea"/>
            </a:endParaRPr>
          </a:p>
        </p:txBody>
      </p:sp>
      <p:sp>
        <p:nvSpPr>
          <p:cNvPr id="1049062" name="椭圆 22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127701" y="4214058"/>
            <a:ext cx="215405" cy="215405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64" name="圆角矩形 23"/>
          <p:cNvSpPr/>
          <p:nvPr>
            <p:custDataLst>
              <p:tags r:id="rId10"/>
            </p:custDataLst>
          </p:nvPr>
        </p:nvSpPr>
        <p:spPr>
          <a:xfrm>
            <a:off x="5444167" y="4980742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066" name="圆角矩形 24"/>
          <p:cNvSpPr/>
          <p:nvPr>
            <p:custDataLst>
              <p:tags r:id="rId11"/>
            </p:custDataLst>
          </p:nvPr>
        </p:nvSpPr>
        <p:spPr>
          <a:xfrm>
            <a:off x="4222449" y="3279110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068" name="椭圆 25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4905983" y="4151205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70" name="椭圆 26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8480784" y="3853304"/>
            <a:ext cx="215405" cy="215405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4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4800000" scaled="0"/>
          </a:gradFill>
          <a:ln w="19050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55600" algn="ctr" rotWithShape="0">
              <a:schemeClr val="accent4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72" name="圆角矩形 27"/>
          <p:cNvSpPr/>
          <p:nvPr>
            <p:custDataLst>
              <p:tags r:id="rId14"/>
            </p:custDataLst>
          </p:nvPr>
        </p:nvSpPr>
        <p:spPr>
          <a:xfrm>
            <a:off x="7797251" y="4619988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48000">
                <a:schemeClr val="accent4"/>
              </a:gs>
              <a:gs pos="81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074" name="圆角矩形 28"/>
          <p:cNvSpPr/>
          <p:nvPr>
            <p:custDataLst>
              <p:tags r:id="rId15"/>
            </p:custDataLst>
          </p:nvPr>
        </p:nvSpPr>
        <p:spPr>
          <a:xfrm>
            <a:off x="9018314" y="2551055"/>
            <a:ext cx="1583126" cy="4314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8000">
                <a:schemeClr val="accent1"/>
              </a:gs>
              <a:gs pos="8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1400" b="1">
              <a:latin typeface="+mj-ea"/>
              <a:ea typeface="+mj-ea"/>
              <a:sym typeface="+mn-ea"/>
            </a:endParaRPr>
          </a:p>
        </p:txBody>
      </p:sp>
      <p:sp>
        <p:nvSpPr>
          <p:cNvPr id="1049076" name="椭圆 2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9701847" y="3423150"/>
            <a:ext cx="215405" cy="215405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4000">
                <a:schemeClr val="accent1"/>
              </a:gs>
            </a:gsLst>
            <a:lin ang="5400000" scaled="0"/>
          </a:gradFill>
          <a:ln w="190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7000">
                  <a:srgbClr val="FFFFFF"/>
                </a:gs>
                <a:gs pos="71000">
                  <a:schemeClr val="accent1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16200000" scaled="0"/>
            </a:gradFill>
          </a:ln>
          <a:effectLst>
            <a:outerShdw blurRad="342900" sx="106000" sy="106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17"/>
            </p:custDataLst>
          </p:nvPr>
        </p:nvSpPr>
        <p:spPr>
          <a:xfrm>
            <a:off x="1503374" y="1580097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金融领域：数字货币、跨境支付、供应链金融等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18"/>
            </p:custDataLst>
          </p:nvPr>
        </p:nvSpPr>
        <p:spPr>
          <a:xfrm>
            <a:off x="3899670" y="2229585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医疗领域：医疗数据管理、药品追溯、医疗保险等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19"/>
            </p:custDataLst>
          </p:nvPr>
        </p:nvSpPr>
        <p:spPr>
          <a:xfrm>
            <a:off x="6322809" y="2160839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物联网领域：设备身份认证、数据安全、设备管理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0"/>
            </p:custDataLst>
          </p:nvPr>
        </p:nvSpPr>
        <p:spPr>
          <a:xfrm>
            <a:off x="8695534" y="1490400"/>
            <a:ext cx="2227376" cy="9218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公益领域：慈善捐赠、公益项目监管、公益资金管理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1"/>
            </p:custDataLst>
          </p:nvPr>
        </p:nvSpPr>
        <p:spPr>
          <a:xfrm>
            <a:off x="2693010" y="5225609"/>
            <a:ext cx="2227376" cy="7280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政务领域：电子政务、数据共享、身份认证等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2"/>
            </p:custDataLst>
          </p:nvPr>
        </p:nvSpPr>
        <p:spPr>
          <a:xfrm>
            <a:off x="5121387" y="5521545"/>
            <a:ext cx="2227376" cy="7280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版权领域：版权保护、版权交易、版权管理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3"/>
            </p:custDataLst>
          </p:nvPr>
        </p:nvSpPr>
        <p:spPr>
          <a:xfrm>
            <a:off x="7474471" y="5169303"/>
            <a:ext cx="2227376" cy="7280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供应链领域：供应链管理、物流追踪、产品质量追溯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区块链技术对数字经济的影响</a:t>
            </a:r>
            <a:endParaRPr lang="zh-CN" altLang="en-US"/>
          </a:p>
        </p:txBody>
      </p:sp>
      <p:sp>
        <p:nvSpPr>
          <p:cNvPr id="104913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4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区块链技术促进了金融行业的创新和发展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区块链技术提高了数据安全性和隐私保护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区块链技术推动了供应链管理的透明化和效率提升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区块链技术在版权保护、身份验证等领域具有广泛应用前景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区块链技术未来的发展趋势</a:t>
            </a:r>
            <a:endParaRPr lang="zh-CN" altLang="en-US"/>
          </a:p>
        </p:txBody>
      </p:sp>
      <p:sp>
        <p:nvSpPr>
          <p:cNvPr id="104918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技术融合：与其他技术如人工智能、大数据、物联网等融合，提高应用范围和效率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性能优化：提高区块链的处理速度和容量，降低能耗和成本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应用场景拓展：在金融、供应链、医疗、教育等领域拓展区块链的应用场景，提高社会效益和经济效益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安全性提升：加强区块链的安全性，防止黑客攻击和恶意篡改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6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  <p:sp>
        <p:nvSpPr>
          <p:cNvPr id="104926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区块链技术在数字经济中的应用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30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区块链技术在金融领域的应用</a:t>
            </a:r>
            <a:endParaRPr lang="zh-CN" altLang="en-US"/>
          </a:p>
        </p:txBody>
      </p:sp>
      <p:sp>
        <p:nvSpPr>
          <p:cNvPr id="1049306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0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0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2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4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资产管理：利用区块链技术实现资产的登记、交易和管理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6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18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0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供应链金融：通过区块链技术提高供应链金融的效率和安全性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4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26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跨境支付：利用区块链技术实现快速、低成本的跨境支付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0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32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数字货币：比特币、以太坊等数字货币的兴起和应用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7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区块链技术在供应链管理中的应用</a:t>
            </a:r>
            <a:endParaRPr lang="zh-CN" altLang="en-US"/>
          </a:p>
        </p:txBody>
      </p:sp>
      <p:sp>
        <p:nvSpPr>
          <p:cNvPr id="1049374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6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7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提高效率：区块链技术可以实现供应链管理的自动化，提高效率。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提高供应链透明度：区块链技术可以实时追踪货物的流动，提高供应链透明度。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降低成本：区块链技术可以减少中间环节，降低供应链管理成本。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0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404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增强安全性：区块链技术可以提高供应链管理的安全性，防止欺诈和篡改。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44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区块链技术在物联网中的应用</a:t>
            </a:r>
            <a:endParaRPr lang="zh-CN" altLang="en-US"/>
          </a:p>
        </p:txBody>
      </p:sp>
      <p:sp>
        <p:nvSpPr>
          <p:cNvPr id="1049446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提高数据安全性：区块链技术可以确保物联网中的数据不被篡改，提高数据的安全性和可靠性。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促进数据共享：区块链技术可以促进物联网中的数据共享，提高数据的流通性和价值。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增强隐私保护：区块链技术可以增强物联网中的隐私保护，确保用户数据的安全和隐私。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优化资源分配：区块链技术可以实现物联网中资源的优化分配，提高资源的利用率。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https://d.book118.com/957134014060006032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"/>
  <p:tag name="KSO_WM_UNIT_SUBTYPE" val="a"/>
  <p:tag name="KSO_WM_UNIT_TYPE" val="f"/>
  <p:tag name="KSO_WM_UNIT_VALUE" val="6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SLIDE_CONTENT_AREA" val="{&quot;left&quot;:&quot;67.6&quot;,&quot;top&quot;:&quot;105.7&quot;,&quot;width&quot;:&quot;576.4&quot;,&quot;height&quot;:&quot;343.95&quot;}"/>
  <p:tag name="KSO_WM_SLIDE_ID" val="custom20230916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  <p:tag name="KSO_WM_TEMPLATE_THUMBS_INDEX" val="1、9"/>
</p:tagLst>
</file>

<file path=ppt/tags/tag1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目录"/>
  <p:tag name="KSO_WM_UNIT_TYPE" val="b"/>
  <p:tag name="KSO_WM_UNIT_VALUE" val="17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2.09999999999997,&quot;width&quot;:726.5}"/>
  <p:tag name="KSO_WM_TAG_VERSION" val="1.0"/>
  <p:tag name="KSO_WM_TEMPLATE_CATEGORY" val="custom"/>
  <p:tag name="KSO_WM_TEMPLATE_INDEX" val="20230916"/>
  <p:tag name="KSO_WM_UNIT_COMPATIBLE" val="0"/>
  <p:tag name="KSO_WM_UNIT_DIAGRAM_ISNUMVISUAL" val="0"/>
  <p:tag name="KSO_WM_UNIT_DIAGRAM_ISREFERUNIT" val="0"/>
  <p:tag name="KSO_WM_UNIT_HIGHLIGHT" val="0"/>
  <p:tag name="KSO_WM_UNIT_ID" val="custom20230916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点击此处添加目录标题"/>
  <p:tag name="KSO_WM_UNIT_TYPE" val="l_h_a"/>
</p:tagLst>
</file>

<file path=ppt/tags/tag113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6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6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401428222656,&quot;width&quot;:864.847717285156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1},{&quot;brightness&quot;:0,&quot;colorType&quot;:1,&quot;foreColorIndex&quot;:5,&quot;pos&quot;:0.6700000166893005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i*1_1"/>
  <p:tag name="KSO_WM_UNIT_INDEX" val="1_1"/>
  <p:tag name="KSO_WM_UNIT_LAYERLEVEL" val="1_1"/>
  <p:tag name="KSO_WM_UNIT_TYPE" val="m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1_1"/>
  <p:tag name="KSO_WM_UNIT_INDEX" val="1_1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1_1"/>
  <p:tag name="KSO_WM_UNIT_INDEX" val="1_1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5_1"/>
  <p:tag name="KSO_WM_UNIT_INDEX" val="1_5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5_1"/>
  <p:tag name="KSO_WM_UNIT_INDEX" val="1_5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2_1"/>
  <p:tag name="KSO_WM_UNIT_INDEX" val="1_2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2_1"/>
  <p:tag name="KSO_WM_UNIT_INDEX" val="1_2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  <p:tag name="KSO_WM_UNIT_VALUE" val="6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4_1"/>
  <p:tag name="KSO_WM_UNIT_INDEX" val="1_4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4_1"/>
  <p:tag name="KSO_WM_UNIT_INDEX" val="1_4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3_1"/>
  <p:tag name="KSO_WM_UNIT_INDEX" val="1_3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3_1"/>
  <p:tag name="KSO_WM_UNIT_INDEX" val="1_3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5400000214576721,&quot;transparency&quot;:0},{&quot;brightness&quot;:0.800000011920929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8,&quot;pos&quot;:0,&quot;transparency&quot;:0},{&quot;brightness&quot;:0,&quot;colorType&quot;:2,&quot;pos&quot;:1,&quot;rgb&quot;:&quot;#ffffff&quot;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54000002145767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6_1"/>
  <p:tag name="KSO_WM_UNIT_INDEX" val="1_6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8,&quot;pos&quot;:0.47999998927116394,&quot;transparency&quot;:0},{&quot;brightness&quot;:0.4000000059604645,&quot;colorType&quot;:1,&quot;foreColorIndex&quot;:8,&quot;pos&quot;:0,&quot;transparency&quot;:0},{&quot;brightness&quot;:0,&quot;colorType&quot;:1,&quot;foreColorIndex&quot;:8,&quot;pos&quot;:0.8100000023841858,&quot;transparency&quot;:0},{&quot;brightness&quot;:0.4000000059604645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0319_6*m_h_a*1_6_1"/>
  <p:tag name="KSO_WM_UNIT_INDEX" val="1_6_1"/>
  <p:tag name="KSO_WM_UNIT_ISCONTENTSTITLE" val="0"/>
  <p:tag name="KSO_WM_UNIT_ISNUMDGMTITLE" val="0"/>
  <p:tag name="KSO_WM_UNIT_LAYERLEVEL" val="1_1_1"/>
  <p:tag name="KSO_WM_UNIT_LINE_FORE_SCHEMECOLOR_INDEX" val="8"/>
  <p:tag name="KSO_WM_UNIT_NOCLEAR" val="0"/>
  <p:tag name="KSO_WM_UNIT_PRESET_TEXT" val="添加标题"/>
  <p:tag name="KSO_WM_UNIT_TYPE" val="m_h_a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0319_6*m_h_a*1_7_1"/>
  <p:tag name="KSO_WM_UNIT_INDEX" val="1_7_1"/>
  <p:tag name="KSO_WM_UNIT_ISCONTENTSTITLE" val="0"/>
  <p:tag name="KSO_WM_UNIT_ISNUMDGMTITLE" val="0"/>
  <p:tag name="KSO_WM_UNIT_LAYERLEVEL" val="1_1_1"/>
  <p:tag name="KSO_WM_UNIT_LINE_FORE_SCHEMECOLOR_INDEX" val="5"/>
  <p:tag name="KSO_WM_UNIT_NOCLEAR" val="0"/>
  <p:tag name="KSO_WM_UNIT_PRESET_TEXT" val="添加标题"/>
  <p:tag name="KSO_WM_UNIT_TYPE" val="m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.5400000214576721,&quot;transparency&quot;:0},{&quot;brightness&quot;:0.4000000059604645,&quot;colorType&quot;:1,&quot;foreColorIndex&quot;:5,&quot;pos&quot;:0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10"/>
  <p:tag name="KSO_WM_UNIT_FILL_FORE_SCHEMECOLOR_INDEX_1_BRIGHTNESS" val="0"/>
  <p:tag name="KSO_WM_UNIT_FILL_FORE_SCHEMECOLOR_INDEX_1_POS" val="0.04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4"/>
  <p:tag name="KSO_WM_UNIT_FILL_FORE_SCHEMECOLOR_INDEX_2_TRANS" val="0"/>
  <p:tag name="KSO_WM_UNIT_FILL_FORE_SCHEMECOLOR_INDEX_3" val="5"/>
  <p:tag name="KSO_WM_UNIT_FILL_FORE_SCHEMECOLOR_INDEX_3_BRIGHTNESS" val="0"/>
  <p:tag name="KSO_WM_UNIT_FILL_FORE_SCHEMECOLOR_INDEX_3_POS" val="1"/>
  <p:tag name="KSO_WM_UNIT_FILL_FORE_SCHEMECOLOR_INDEX_3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30319_6*m_h_i*1_7_1"/>
  <p:tag name="KSO_WM_UNIT_INDEX" val="1_7_1"/>
  <p:tag name="KSO_WM_UNIT_LAYERLEVEL" val="1_1_1"/>
  <p:tag name="KSO_WM_UNIT_LINE_FORE_SCHEMECOLOR_INDEX_1" val="5"/>
  <p:tag name="KSO_WM_UNIT_LINE_FORE_SCHEMECOLOR_INDEX_1_BRIGHTNESS" val="0.95"/>
  <p:tag name="KSO_WM_UNIT_LINE_FORE_SCHEMECOLOR_INDEX_1_POS" val="0.09"/>
  <p:tag name="KSO_WM_UNIT_LINE_FORE_SCHEMECOLOR_INDEX_1_TRANS" val="0.3"/>
  <p:tag name="KSO_WM_UNIT_TEXT_FILL_FORE_SCHEMECOLOR_INDEX_BRIGHTNESS" val="0"/>
  <p:tag name="KSO_WM_UNIT_TEXT_FILL_TYPE" val="1"/>
  <p:tag name="KSO_WM_UNIT_TYPE" val="m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1_1"/>
  <p:tag name="KSO_WM_UNIT_INDEX" val="1_1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3_1"/>
  <p:tag name="KSO_WM_UNIT_INDEX" val="1_3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5_1"/>
  <p:tag name="KSO_WM_UNIT_INDEX" val="1_5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7_1"/>
  <p:tag name="KSO_WM_UNIT_INDEX" val="1_7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2_1"/>
  <p:tag name="KSO_WM_UNIT_INDEX" val="1_2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4_1"/>
  <p:tag name="KSO_WM_UNIT_INDEX" val="1_4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m1-1"/>
  <p:tag name="KSO_WM_DIAGRAM_MAX_ITEMCNT" val="8"/>
  <p:tag name="KSO_WM_DIAGRAM_MIN_ITEMCNT" val="2"/>
  <p:tag name="KSO_WM_DIAGRAM_VERSION" val="3"/>
  <p:tag name="KSO_WM_DIAGRAM_VIRTUALLY_FRAME" val="{&quot;height&quot;:378.3999938964844,&quot;width&quot;:846.4872436523438}"/>
  <p:tag name="KSO_WM_TAG_VERSION" val="3.0"/>
  <p:tag name="KSO_WM_TEMPLATE_CATEGORY" val="diagram"/>
  <p:tag name="KSO_WM_TEMPLATE_INDEX" val="20230319"/>
  <p:tag name="KSO_WM_UNIT_COMPATIBLE" val="0"/>
  <p:tag name="KSO_WM_UNIT_DIAGRAM_ISNUMVISUAL" val="0"/>
  <p:tag name="KSO_WM_UNIT_DIAGRAM_ISREFERUNIT" val="0"/>
  <p:tag name="KSO_WM_UNIT_HIGHLIGHT" val="0"/>
  <p:tag name="KSO_WM_UNIT_ID" val="diagram20230319_6*m_h_f*1_6_1"/>
  <p:tag name="KSO_WM_UNIT_INDEX" val="1_6_1"/>
  <p:tag name="KSO_WM_UNIT_LAYERLEVEL" val="1_1_1"/>
  <p:tag name="KSO_WM_UNIT_NOCLEAR" val="0"/>
  <p:tag name="KSO_WM_UNIT_PRESET_TEXT" val="输入你的正文"/>
  <p:tag name="KSO_WM_UNIT_SUBTYPE" val="a"/>
  <p:tag name="KSO_WM_UNIT_TEXT_FILL_FORE_SCHEMECOLOR_INDEX_BRIGHTNESS" val="0.15"/>
  <p:tag name="KSO_WM_UNIT_TEXT_FILL_TYPE" val="1"/>
  <p:tag name="KSO_WM_UNIT_TYPE" val="m_h_f"/>
  <p:tag name="KSO_WM_UNIT_VALUE" val="6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6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6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SLIDE_CONTENT_AREA" val="{&quot;left&quot;:&quot;206.6&quot;,&quot;top&quot;:&quot;98&quot;,&quot;width&quot;:&quot;576.4&quot;,&quot;height&quot;:&quot;343.95&quot;}"/>
  <p:tag name="KSO_WM_SLIDE_ID" val="custom20230916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6"/>
  <p:tag name="KSO_WM_TEMPLATE_MASTER_TYPE" val="0"/>
  <p:tag name="KSO_WM_TEMPLATE_SUBCATEGORY" val="29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752441406,&quot;width&quot;:862.9256591796875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5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微软雅黑</vt:lpstr>
      <vt:lpstr>Wingdings</vt:lpstr>
      <vt:lpstr>Calibri Light</vt:lpstr>
      <vt:lpstr>宋体</vt:lpstr>
      <vt:lpstr>Office Theme</vt:lpstr>
      <vt:lpstr>2024年区块链技术引领数字经济</vt:lpstr>
      <vt:lpstr>目录</vt:lpstr>
      <vt:lpstr>添加章节标题</vt:lpstr>
      <vt:lpstr>区块链技术的发展历程</vt:lpstr>
      <vt:lpstr>区块链技术的起源</vt:lpstr>
      <vt:lpstr>区块链技术在全球范围内的应用</vt:lpstr>
      <vt:lpstr>区块链技术对数字经济的影响</vt:lpstr>
      <vt:lpstr>区块链技术未来的发展趋势</vt:lpstr>
      <vt:lpstr>区块链技术在数字经济中的应用</vt:lpstr>
      <vt:lpstr>区块链技术在金融领域的应用</vt:lpstr>
      <vt:lpstr>区块链技术在供应链管理中的应用</vt:lpstr>
      <vt:lpstr>区块链技术在物联网中的应用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2024-09-05T05:48:30.833</cp:lastPrinted>
  <dcterms:created xsi:type="dcterms:W3CDTF">2024-09-04T21:48:30Z</dcterms:created>
  <dcterms:modified xsi:type="dcterms:W3CDTF">2024-09-04T21:48:33Z</dcterms:modified>
</cp:coreProperties>
</file>