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image" Target="../media/image5.pn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8D9A32-6F30-4BEB-9D99-6A345A17E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4E2A79-DF18-4BBB-9EC1-154268D50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EA8DBC-80E2-4478-8E38-8BE705B91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6BABF7-BB40-4A89-8147-D70596CAC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1C1CCE-5D3C-4CD5-9654-6BB53F40AF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D0D42-5366-4408-BE3B-323D105BA1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7AA49C-C2AD-4E07-BC40-817BFA0DF9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B5493-1CEE-4A4F-89DA-D90E456A9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630532-0827-45BE-81F7-5BB50CD3F3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92CD6-EDD9-4B40-BB87-FE9DED430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CCC127-E0D7-4419-8875-A8687F928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1" i="1">
                <a:solidFill>
                  <a:srgbClr val="1D9ED2"/>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400" b="1" i="1">
                <a:solidFill>
                  <a:schemeClr val="tx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1" i="1">
                <a:solidFill>
                  <a:srgbClr val="1D9ED2"/>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1999" cy="6857996"/>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0" y="0"/>
            <a:ext cx="12192000" cy="6859524"/>
          </a:xfrm>
          <a:prstGeom prst="rect">
            <a:avLst/>
          </a:prstGeom>
          <a:blipFill>
            <a:blip r:embed="rId2"/>
            <a:stretch>
              <a:fillRect/>
            </a:stretch>
          </a:blipFill>
        </p:spPr>
        <p:txBody>
          <a:bodyPr wrap="square" lIns="0" tIns="0" rIns="0" bIns="0" rtlCol="0"/>
          <a:lstStyle/>
          <a:p/>
        </p:txBody>
      </p:sp>
      <p:sp>
        <p:nvSpPr>
          <p:cNvPr id="18" name="bk object 18"/>
          <p:cNvSpPr/>
          <p:nvPr/>
        </p:nvSpPr>
        <p:spPr>
          <a:xfrm>
            <a:off x="300227" y="205740"/>
            <a:ext cx="1260348" cy="326135"/>
          </a:xfrm>
          <a:prstGeom prst="rect">
            <a:avLst/>
          </a:prstGeom>
          <a:blipFill>
            <a:blip r:embed="rId3"/>
            <a:stretch>
              <a:fillRect/>
            </a:stretch>
          </a:blipFill>
        </p:spPr>
        <p:txBody>
          <a:bodyPr wrap="square" lIns="0" tIns="0" rIns="0" bIns="0" rtlCol="0"/>
          <a:lstStyle/>
          <a:p/>
        </p:txBody>
      </p:sp>
      <p:sp>
        <p:nvSpPr>
          <p:cNvPr id="2" name="Holder 2"/>
          <p:cNvSpPr>
            <a:spLocks noGrp="1"/>
          </p:cNvSpPr>
          <p:nvPr>
            <p:ph type="title"/>
          </p:nvPr>
        </p:nvSpPr>
        <p:spPr/>
        <p:txBody>
          <a:bodyPr lIns="0" tIns="0" rIns="0" bIns="0"/>
          <a:lstStyle>
            <a:lvl1pPr>
              <a:defRPr sz="2000" b="1" i="1">
                <a:solidFill>
                  <a:srgbClr val="1D9ED2"/>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0" y="1522"/>
            <a:ext cx="4379975" cy="6856474"/>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0" y="1523"/>
            <a:ext cx="4379976" cy="6856474"/>
          </a:xfrm>
          <a:prstGeom prst="rect">
            <a:avLst/>
          </a:prstGeom>
          <a:blipFill>
            <a:blip r:embed="rId2"/>
            <a:stretch>
              <a:fillRect/>
            </a:stretch>
          </a:blipFill>
        </p:spPr>
        <p:txBody>
          <a:bodyPr wrap="square" lIns="0" tIns="0" rIns="0" bIns="0" rtlCol="0"/>
          <a:lstStyle/>
          <a:p/>
        </p:txBody>
      </p:sp>
      <p:sp>
        <p:nvSpPr>
          <p:cNvPr id="18" name="bk object 18"/>
          <p:cNvSpPr/>
          <p:nvPr/>
        </p:nvSpPr>
        <p:spPr>
          <a:xfrm>
            <a:off x="300227" y="205740"/>
            <a:ext cx="1260348" cy="326135"/>
          </a:xfrm>
          <a:prstGeom prst="rect">
            <a:avLst/>
          </a:prstGeom>
          <a:blipFill>
            <a:blip r:embed="rId3"/>
            <a:stretch>
              <a:fillRect/>
            </a:stretch>
          </a:blip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6.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10616183" y="205740"/>
            <a:ext cx="1260348" cy="326135"/>
          </a:xfrm>
          <a:prstGeom prst="rect">
            <a:avLst/>
          </a:prstGeom>
          <a:blipFill>
            <a:blip r:embed="rId6"/>
            <a:stretch>
              <a:fillRect/>
            </a:stretch>
          </a:blipFill>
        </p:spPr>
        <p:txBody>
          <a:bodyPr wrap="square" lIns="0" tIns="0" rIns="0" bIns="0" rtlCol="0"/>
          <a:lstStyle/>
          <a:p/>
        </p:txBody>
      </p:sp>
      <p:sp>
        <p:nvSpPr>
          <p:cNvPr id="2" name="Holder 2"/>
          <p:cNvSpPr>
            <a:spLocks noGrp="1"/>
          </p:cNvSpPr>
          <p:nvPr>
            <p:ph type="title"/>
          </p:nvPr>
        </p:nvSpPr>
        <p:spPr>
          <a:xfrm>
            <a:off x="261924" y="201625"/>
            <a:ext cx="9683115" cy="636269"/>
          </a:xfrm>
          <a:prstGeom prst="rect">
            <a:avLst/>
          </a:prstGeom>
        </p:spPr>
        <p:txBody>
          <a:bodyPr wrap="square" lIns="0" tIns="0" rIns="0" bIns="0">
            <a:spAutoFit/>
          </a:bodyPr>
          <a:lstStyle>
            <a:lvl1pPr>
              <a:defRPr sz="2000" b="1" i="1">
                <a:solidFill>
                  <a:srgbClr val="1D9ED2"/>
                </a:solidFill>
                <a:latin typeface="微软雅黑"/>
                <a:cs typeface="微软雅黑"/>
              </a:defRPr>
            </a:lvl1pPr>
          </a:lstStyle>
          <a:p/>
        </p:txBody>
      </p:sp>
      <p:sp>
        <p:nvSpPr>
          <p:cNvPr id="3" name="Holder 3"/>
          <p:cNvSpPr>
            <a:spLocks noGrp="1"/>
          </p:cNvSpPr>
          <p:nvPr>
            <p:ph type="body" idx="1"/>
          </p:nvPr>
        </p:nvSpPr>
        <p:spPr>
          <a:xfrm>
            <a:off x="3552444" y="2520695"/>
            <a:ext cx="4968240" cy="1673860"/>
          </a:xfrm>
          <a:prstGeom prst="rect">
            <a:avLst/>
          </a:prstGeom>
        </p:spPr>
        <p:txBody>
          <a:bodyPr wrap="square" lIns="0" tIns="0" rIns="0" bIns="0">
            <a:spAutoFit/>
          </a:bodyPr>
          <a:lstStyle>
            <a:lvl1pPr>
              <a:defRPr sz="1400" b="1" i="1">
                <a:solidFill>
                  <a:schemeClr val="tx1"/>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hyperlink" Target="https://www.baogaoting.com/"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 Id="rId3" Type="http://schemas.openxmlformats.org/officeDocument/2006/relationships/image" Target="../media/image1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 Id="rId3" Type="http://schemas.openxmlformats.org/officeDocument/2006/relationships/image" Target="../media/image20.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4302601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09497" y="2723134"/>
            <a:ext cx="9536430" cy="574040"/>
          </a:xfrm>
          <a:prstGeom prst="rect">
            <a:avLst/>
          </a:prstGeom>
        </p:spPr>
        <p:txBody>
          <a:bodyPr vert="horz" wrap="square" lIns="0" tIns="12700" rIns="0" bIns="0" rtlCol="0">
            <a:spAutoFit/>
          </a:bodyPr>
          <a:lstStyle/>
          <a:p>
            <a:pPr marL="12700">
              <a:lnSpc>
                <a:spcPct val="100000"/>
              </a:lnSpc>
              <a:spcBef>
                <a:spcPts val="100"/>
              </a:spcBef>
            </a:pPr>
            <a:r>
              <a:rPr sz="3600" i="0" spc="295">
                <a:solidFill>
                  <a:srgbClr val="FFFFFF"/>
                </a:solidFill>
                <a:latin typeface="微软雅黑"/>
                <a:cs typeface="微软雅黑"/>
                <a:hlinkClick r:id="rId2"/>
              </a:rPr>
              <a:t>2023</a:t>
            </a:r>
            <a:r>
              <a:rPr sz="3600" spc="300">
                <a:solidFill>
                  <a:srgbClr val="FFFFFF"/>
                </a:solidFill>
                <a:hlinkClick r:id="rId2"/>
              </a:rPr>
              <a:t>中国智慧医院研究报告</a:t>
            </a:r>
            <a:r>
              <a:rPr sz="3600" spc="290">
                <a:solidFill>
                  <a:srgbClr val="FFFFFF"/>
                </a:solidFill>
                <a:hlinkClick r:id="rId2"/>
              </a:rPr>
              <a:t>：</a:t>
            </a:r>
            <a:r>
              <a:rPr sz="3600" i="0" spc="290">
                <a:solidFill>
                  <a:srgbClr val="FFFFFF"/>
                </a:solidFill>
                <a:latin typeface="微软雅黑"/>
                <a:cs typeface="微软雅黑"/>
                <a:hlinkClick r:id="rId2"/>
              </a:rPr>
              <a:t>DRG/DIP</a:t>
            </a:r>
            <a:r>
              <a:rPr sz="3600">
                <a:solidFill>
                  <a:srgbClr val="FFFFFF"/>
                </a:solidFill>
                <a:hlinkClick r:id="rId2"/>
              </a:rPr>
              <a:t>篇</a:t>
            </a:r>
            <a:endParaRPr sz="3600">
              <a:latin typeface="微软雅黑"/>
              <a:cs typeface="微软雅黑"/>
            </a:endParaRPr>
          </a:p>
        </p:txBody>
      </p:sp>
      <p:sp>
        <p:nvSpPr>
          <p:cNvPr id="3" name="object 3"/>
          <p:cNvSpPr txBox="1"/>
          <p:nvPr/>
        </p:nvSpPr>
        <p:spPr>
          <a:xfrm>
            <a:off x="4103370" y="4660138"/>
            <a:ext cx="3983354" cy="519430"/>
          </a:xfrm>
          <a:prstGeom prst="rect">
            <a:avLst/>
          </a:prstGeom>
        </p:spPr>
        <p:txBody>
          <a:bodyPr vert="horz" wrap="square" lIns="0" tIns="12700" rIns="0" bIns="0" rtlCol="0">
            <a:spAutoFit/>
          </a:bodyPr>
          <a:lstStyle/>
          <a:p>
            <a:pPr marL="1270" algn="ctr">
              <a:lnSpc>
                <a:spcPct val="100000"/>
              </a:lnSpc>
              <a:spcBef>
                <a:spcPts val="100"/>
              </a:spcBef>
            </a:pPr>
            <a:r>
              <a:rPr sz="1200">
                <a:solidFill>
                  <a:srgbClr val="FFFFFF"/>
                </a:solidFill>
                <a:latin typeface="微软雅黑"/>
                <a:cs typeface="微软雅黑"/>
                <a:hlinkClick r:id="rId2"/>
              </a:rPr>
              <a:t>亿欧智库</a:t>
            </a:r>
            <a:r>
              <a:rPr sz="1200" spc="-20">
                <a:solidFill>
                  <a:srgbClr val="FFFFFF"/>
                </a:solidFill>
                <a:latin typeface="微软雅黑"/>
                <a:cs typeface="微软雅黑"/>
                <a:hlinkClick r:id="rId2"/>
              </a:rPr>
              <a:t> </a:t>
            </a:r>
            <a:r>
              <a:rPr sz="1200" spc="-5">
                <a:solidFill>
                  <a:srgbClr val="FFFFFF"/>
                </a:solidFill>
                <a:latin typeface="微软雅黑"/>
                <a:cs typeface="微软雅黑"/>
                <a:hlinkClick r:id="rId2"/>
              </a:rPr>
              <a:t>https://www.iyiou.com/research</a:t>
            </a:r>
            <a:endParaRPr sz="1200">
              <a:latin typeface="微软雅黑"/>
              <a:cs typeface="微软雅黑"/>
            </a:endParaRPr>
          </a:p>
          <a:p>
            <a:pPr algn="ctr">
              <a:lnSpc>
                <a:spcPct val="100000"/>
              </a:lnSpc>
              <a:spcBef>
                <a:spcPts val="1005"/>
              </a:spcBef>
            </a:pPr>
            <a:r>
              <a:rPr sz="1200">
                <a:solidFill>
                  <a:srgbClr val="FFFFFF"/>
                </a:solidFill>
                <a:latin typeface="微软雅黑"/>
                <a:cs typeface="微软雅黑"/>
                <a:hlinkClick r:id="rId2"/>
              </a:rPr>
              <a:t>Copyright reserved </a:t>
            </a:r>
            <a:r>
              <a:rPr sz="1200" spc="-10">
                <a:solidFill>
                  <a:srgbClr val="FFFFFF"/>
                </a:solidFill>
                <a:latin typeface="微软雅黑"/>
                <a:cs typeface="微软雅黑"/>
                <a:hlinkClick r:id="rId2"/>
              </a:rPr>
              <a:t>to </a:t>
            </a:r>
            <a:r>
              <a:rPr sz="1200">
                <a:solidFill>
                  <a:srgbClr val="FFFFFF"/>
                </a:solidFill>
                <a:latin typeface="微软雅黑"/>
                <a:cs typeface="微软雅黑"/>
                <a:hlinkClick r:id="rId2"/>
              </a:rPr>
              <a:t>EO </a:t>
            </a:r>
            <a:r>
              <a:rPr sz="1200" spc="-5">
                <a:solidFill>
                  <a:srgbClr val="FFFFFF"/>
                </a:solidFill>
                <a:latin typeface="微软雅黑"/>
                <a:cs typeface="微软雅黑"/>
                <a:hlinkClick r:id="rId2"/>
              </a:rPr>
              <a:t>Intelligence, </a:t>
            </a:r>
            <a:r>
              <a:rPr sz="1200">
                <a:solidFill>
                  <a:srgbClr val="FFFFFF"/>
                </a:solidFill>
                <a:latin typeface="微软雅黑"/>
                <a:cs typeface="微软雅黑"/>
                <a:hlinkClick r:id="rId2"/>
              </a:rPr>
              <a:t>December</a:t>
            </a:r>
            <a:r>
              <a:rPr sz="1200" spc="-185">
                <a:solidFill>
                  <a:srgbClr val="FFFFFF"/>
                </a:solidFill>
                <a:latin typeface="微软雅黑"/>
                <a:cs typeface="微软雅黑"/>
                <a:hlinkClick r:id="rId2"/>
              </a:rPr>
              <a:t> </a:t>
            </a:r>
            <a:r>
              <a:rPr sz="1200">
                <a:solidFill>
                  <a:srgbClr val="FFFFFF"/>
                </a:solidFill>
                <a:latin typeface="微软雅黑"/>
                <a:cs typeface="微软雅黑"/>
                <a:hlinkClick r:id="rId2"/>
              </a:rPr>
              <a:t>2023</a:t>
            </a:r>
            <a:endParaRPr sz="1200">
              <a:latin typeface="微软雅黑"/>
              <a:cs typeface="微软雅黑"/>
            </a:endParaRPr>
          </a:p>
        </p:txBody>
      </p:sp>
      <p:sp>
        <p:nvSpPr>
          <p:cNvPr id="4" name="object 4"/>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 name="object 5"/>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6" name="object 6"/>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7" name="object 7"/>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8" name="object 8"/>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9" name="object 9"/>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 name="object 10"/>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1" name="object 11"/>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2" name="object 12"/>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49861" y="6559397"/>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2</a:t>
            </a:r>
            <a:endParaRPr sz="900">
              <a:latin typeface="微软雅黑"/>
              <a:cs typeface="微软雅黑"/>
            </a:endParaRPr>
          </a:p>
        </p:txBody>
      </p:sp>
      <p:sp>
        <p:nvSpPr>
          <p:cNvPr id="3" name="object 3"/>
          <p:cNvSpPr txBox="1">
            <a:spLocks noGrp="1"/>
          </p:cNvSpPr>
          <p:nvPr>
            <p:ph type="title"/>
          </p:nvPr>
        </p:nvSpPr>
        <p:spPr>
          <a:xfrm>
            <a:off x="261924" y="171145"/>
            <a:ext cx="1552575" cy="331470"/>
          </a:xfrm>
          <a:prstGeom prst="rect">
            <a:avLst/>
          </a:prstGeom>
        </p:spPr>
        <p:txBody>
          <a:bodyPr vert="horz" wrap="square" lIns="0" tIns="13335" rIns="0" bIns="0" rtlCol="0">
            <a:spAutoFit/>
          </a:bodyPr>
          <a:lstStyle/>
          <a:p>
            <a:pPr marL="12700">
              <a:lnSpc>
                <a:spcPct val="100000"/>
              </a:lnSpc>
              <a:spcBef>
                <a:spcPts val="105"/>
              </a:spcBef>
            </a:pPr>
            <a:r>
              <a:rPr/>
              <a:t>报告核心发现</a:t>
            </a:r>
          </a:p>
        </p:txBody>
      </p:sp>
      <p:sp>
        <p:nvSpPr>
          <p:cNvPr id="4" name="object 4"/>
          <p:cNvSpPr txBox="1"/>
          <p:nvPr/>
        </p:nvSpPr>
        <p:spPr>
          <a:xfrm>
            <a:off x="2687192" y="2528671"/>
            <a:ext cx="7623809" cy="665480"/>
          </a:xfrm>
          <a:prstGeom prst="rect">
            <a:avLst/>
          </a:prstGeom>
        </p:spPr>
        <p:txBody>
          <a:bodyPr vert="horz" wrap="square" lIns="0" tIns="119380" rIns="0" bIns="0" rtlCol="0">
            <a:spAutoFit/>
          </a:bodyPr>
          <a:lstStyle/>
          <a:p>
            <a:pPr marL="12700">
              <a:lnSpc>
                <a:spcPct val="100000"/>
              </a:lnSpc>
              <a:spcBef>
                <a:spcPts val="940"/>
              </a:spcBef>
            </a:pPr>
            <a:r>
              <a:rPr sz="1400" spc="-5">
                <a:solidFill>
                  <a:srgbClr val="404040"/>
                </a:solidFill>
                <a:latin typeface="微软雅黑"/>
                <a:cs typeface="微软雅黑"/>
              </a:rPr>
              <a:t>DRG/DIP</a:t>
            </a:r>
            <a:r>
              <a:rPr sz="1400">
                <a:solidFill>
                  <a:srgbClr val="404040"/>
                </a:solidFill>
                <a:latin typeface="微软雅黑"/>
                <a:cs typeface="微软雅黑"/>
              </a:rPr>
              <a:t>的支付方式在我</a:t>
            </a:r>
            <a:r>
              <a:rPr sz="1400" spc="-15">
                <a:solidFill>
                  <a:srgbClr val="404040"/>
                </a:solidFill>
                <a:latin typeface="微软雅黑"/>
                <a:cs typeface="微软雅黑"/>
              </a:rPr>
              <a:t>国</a:t>
            </a:r>
            <a:r>
              <a:rPr sz="1400">
                <a:solidFill>
                  <a:srgbClr val="404040"/>
                </a:solidFill>
                <a:latin typeface="微软雅黑"/>
                <a:cs typeface="微软雅黑"/>
              </a:rPr>
              <a:t>已进</a:t>
            </a:r>
            <a:r>
              <a:rPr sz="1400" spc="-15">
                <a:solidFill>
                  <a:srgbClr val="404040"/>
                </a:solidFill>
                <a:latin typeface="微软雅黑"/>
                <a:cs typeface="微软雅黑"/>
              </a:rPr>
              <a:t>入</a:t>
            </a:r>
            <a:r>
              <a:rPr sz="1400">
                <a:solidFill>
                  <a:srgbClr val="404040"/>
                </a:solidFill>
                <a:latin typeface="微软雅黑"/>
                <a:cs typeface="微软雅黑"/>
              </a:rPr>
              <a:t>了深</a:t>
            </a:r>
            <a:r>
              <a:rPr sz="1400" spc="-15">
                <a:solidFill>
                  <a:srgbClr val="404040"/>
                </a:solidFill>
                <a:latin typeface="微软雅黑"/>
                <a:cs typeface="微软雅黑"/>
              </a:rPr>
              <a:t>度</a:t>
            </a:r>
            <a:r>
              <a:rPr sz="1400">
                <a:solidFill>
                  <a:srgbClr val="404040"/>
                </a:solidFill>
                <a:latin typeface="微软雅黑"/>
                <a:cs typeface="微软雅黑"/>
              </a:rPr>
              <a:t>推广</a:t>
            </a:r>
            <a:r>
              <a:rPr sz="1400" spc="-15">
                <a:solidFill>
                  <a:srgbClr val="404040"/>
                </a:solidFill>
                <a:latin typeface="微软雅黑"/>
                <a:cs typeface="微软雅黑"/>
              </a:rPr>
              <a:t>及</a:t>
            </a:r>
            <a:r>
              <a:rPr sz="1400">
                <a:solidFill>
                  <a:srgbClr val="404040"/>
                </a:solidFill>
                <a:latin typeface="微软雅黑"/>
                <a:cs typeface="微软雅黑"/>
              </a:rPr>
              <a:t>执行</a:t>
            </a:r>
            <a:r>
              <a:rPr sz="1400" spc="-15">
                <a:solidFill>
                  <a:srgbClr val="404040"/>
                </a:solidFill>
                <a:latin typeface="微软雅黑"/>
                <a:cs typeface="微软雅黑"/>
              </a:rPr>
              <a:t>阶</a:t>
            </a:r>
            <a:r>
              <a:rPr sz="1400">
                <a:solidFill>
                  <a:srgbClr val="404040"/>
                </a:solidFill>
                <a:latin typeface="微软雅黑"/>
                <a:cs typeface="微软雅黑"/>
              </a:rPr>
              <a:t>段</a:t>
            </a:r>
            <a:r>
              <a:rPr sz="1400" spc="5">
                <a:solidFill>
                  <a:srgbClr val="404040"/>
                </a:solidFill>
                <a:latin typeface="微软雅黑"/>
                <a:cs typeface="微软雅黑"/>
              </a:rPr>
              <a:t>，</a:t>
            </a:r>
            <a:r>
              <a:rPr sz="1400" b="1" i="1" spc="-15">
                <a:solidFill>
                  <a:srgbClr val="F68B21"/>
                </a:solidFill>
                <a:latin typeface="微软雅黑"/>
                <a:cs typeface="微软雅黑"/>
              </a:rPr>
              <a:t>目</a:t>
            </a:r>
            <a:r>
              <a:rPr sz="1400" b="1" i="1">
                <a:solidFill>
                  <a:srgbClr val="F68B21"/>
                </a:solidFill>
                <a:latin typeface="微软雅黑"/>
                <a:cs typeface="微软雅黑"/>
              </a:rPr>
              <a:t>前已</a:t>
            </a:r>
            <a:r>
              <a:rPr sz="1400" b="1" i="1" spc="-15">
                <a:solidFill>
                  <a:srgbClr val="F68B21"/>
                </a:solidFill>
                <a:latin typeface="微软雅黑"/>
                <a:cs typeface="微软雅黑"/>
              </a:rPr>
              <a:t>有</a:t>
            </a:r>
            <a:r>
              <a:rPr sz="1400" b="1" spc="-5">
                <a:solidFill>
                  <a:srgbClr val="F68B21"/>
                </a:solidFill>
                <a:latin typeface="微软雅黑"/>
                <a:cs typeface="微软雅黑"/>
              </a:rPr>
              <a:t>14</a:t>
            </a:r>
            <a:r>
              <a:rPr sz="1400" b="1" i="1">
                <a:solidFill>
                  <a:srgbClr val="F68B21"/>
                </a:solidFill>
                <a:latin typeface="微软雅黑"/>
                <a:cs typeface="微软雅黑"/>
              </a:rPr>
              <a:t>个省</a:t>
            </a:r>
            <a:r>
              <a:rPr sz="1400" b="1" i="1" spc="-15">
                <a:solidFill>
                  <a:srgbClr val="F68B21"/>
                </a:solidFill>
                <a:latin typeface="微软雅黑"/>
                <a:cs typeface="微软雅黑"/>
              </a:rPr>
              <a:t>份</a:t>
            </a:r>
            <a:r>
              <a:rPr sz="1400" b="1" i="1" spc="-5">
                <a:solidFill>
                  <a:srgbClr val="F68B21"/>
                </a:solidFill>
                <a:latin typeface="微软雅黑"/>
                <a:cs typeface="微软雅黑"/>
              </a:rPr>
              <a:t>，</a:t>
            </a:r>
            <a:r>
              <a:rPr sz="1400" b="1" spc="-5">
                <a:solidFill>
                  <a:srgbClr val="F68B21"/>
                </a:solidFill>
                <a:latin typeface="微软雅黑"/>
                <a:cs typeface="微软雅黑"/>
              </a:rPr>
              <a:t>67</a:t>
            </a:r>
            <a:r>
              <a:rPr sz="1400" b="1" i="1" spc="-15">
                <a:solidFill>
                  <a:srgbClr val="F68B21"/>
                </a:solidFill>
                <a:latin typeface="微软雅黑"/>
                <a:cs typeface="微软雅黑"/>
              </a:rPr>
              <a:t>个</a:t>
            </a:r>
            <a:r>
              <a:rPr sz="1400" b="1" i="1">
                <a:solidFill>
                  <a:srgbClr val="F68B21"/>
                </a:solidFill>
                <a:latin typeface="微软雅黑"/>
                <a:cs typeface="微软雅黑"/>
              </a:rPr>
              <a:t>地市</a:t>
            </a:r>
            <a:r>
              <a:rPr sz="1400" b="1" i="1" spc="-15">
                <a:solidFill>
                  <a:srgbClr val="F68B21"/>
                </a:solidFill>
                <a:latin typeface="微软雅黑"/>
                <a:cs typeface="微软雅黑"/>
              </a:rPr>
              <a:t>实</a:t>
            </a:r>
            <a:r>
              <a:rPr sz="1400" b="1" i="1">
                <a:solidFill>
                  <a:srgbClr val="F68B21"/>
                </a:solidFill>
                <a:latin typeface="微软雅黑"/>
                <a:cs typeface="微软雅黑"/>
              </a:rPr>
              <a:t>现了</a:t>
            </a:r>
            <a:endParaRPr sz="1400">
              <a:latin typeface="微软雅黑"/>
              <a:cs typeface="微软雅黑"/>
            </a:endParaRPr>
          </a:p>
          <a:p>
            <a:pPr marL="12700">
              <a:lnSpc>
                <a:spcPct val="100000"/>
              </a:lnSpc>
              <a:spcBef>
                <a:spcPts val="840"/>
              </a:spcBef>
            </a:pPr>
            <a:r>
              <a:rPr sz="1400" b="1">
                <a:solidFill>
                  <a:srgbClr val="F68B21"/>
                </a:solidFill>
                <a:latin typeface="微软雅黑"/>
                <a:cs typeface="微软雅黑"/>
              </a:rPr>
              <a:t>DRG/DIP</a:t>
            </a:r>
            <a:r>
              <a:rPr sz="1400" b="1" i="1">
                <a:solidFill>
                  <a:srgbClr val="F68B21"/>
                </a:solidFill>
                <a:latin typeface="微软雅黑"/>
                <a:cs typeface="微软雅黑"/>
              </a:rPr>
              <a:t>功能模块实际</a:t>
            </a:r>
            <a:r>
              <a:rPr sz="1400" b="1" i="1" spc="-15">
                <a:solidFill>
                  <a:srgbClr val="F68B21"/>
                </a:solidFill>
                <a:latin typeface="微软雅黑"/>
                <a:cs typeface="微软雅黑"/>
              </a:rPr>
              <a:t>结</a:t>
            </a:r>
            <a:r>
              <a:rPr sz="1400" b="1" i="1">
                <a:solidFill>
                  <a:srgbClr val="F68B21"/>
                </a:solidFill>
                <a:latin typeface="微软雅黑"/>
                <a:cs typeface="微软雅黑"/>
              </a:rPr>
              <a:t>算覆</a:t>
            </a:r>
            <a:r>
              <a:rPr sz="1400" b="1" i="1" spc="-10">
                <a:solidFill>
                  <a:srgbClr val="F68B21"/>
                </a:solidFill>
                <a:latin typeface="微软雅黑"/>
                <a:cs typeface="微软雅黑"/>
              </a:rPr>
              <a:t>盖</a:t>
            </a:r>
            <a:r>
              <a:rPr sz="1200" b="1" i="1">
                <a:solidFill>
                  <a:srgbClr val="F68B21"/>
                </a:solidFill>
                <a:latin typeface="微软雅黑"/>
                <a:cs typeface="微软雅黑"/>
              </a:rPr>
              <a:t>。</a:t>
            </a:r>
            <a:endParaRPr sz="1200">
              <a:latin typeface="微软雅黑"/>
              <a:cs typeface="微软雅黑"/>
            </a:endParaRPr>
          </a:p>
        </p:txBody>
      </p:sp>
      <p:sp>
        <p:nvSpPr>
          <p:cNvPr id="5" name="object 5"/>
          <p:cNvSpPr/>
          <p:nvPr/>
        </p:nvSpPr>
        <p:spPr>
          <a:xfrm flipH="1">
            <a:off x="2390394" y="2655570"/>
            <a:ext cx="0" cy="469900"/>
          </a:xfrm>
          <a:custGeom>
            <a:rect l="l" t="t" r="r" b="b"/>
            <a:pathLst>
              <a:path h="469900">
                <a:moveTo>
                  <a:pt x="0" y="0"/>
                </a:moveTo>
                <a:lnTo>
                  <a:pt x="0" y="469391"/>
                </a:lnTo>
              </a:path>
            </a:pathLst>
          </a:custGeom>
          <a:ln w="28575">
            <a:solidFill>
              <a:srgbClr val="F68B21"/>
            </a:solidFill>
          </a:ln>
        </p:spPr>
        <p:txBody>
          <a:bodyPr wrap="square" lIns="0" tIns="0" rIns="0" bIns="0" rtlCol="0"/>
          <a:lstStyle/>
          <a:p/>
        </p:txBody>
      </p:sp>
      <p:sp>
        <p:nvSpPr>
          <p:cNvPr id="6" name="object 6"/>
          <p:cNvSpPr/>
          <p:nvPr/>
        </p:nvSpPr>
        <p:spPr>
          <a:xfrm>
            <a:off x="1595627" y="2601467"/>
            <a:ext cx="576580" cy="576580"/>
          </a:xfrm>
          <a:custGeom>
            <a:rect l="l" t="t" r="r" b="b"/>
            <a:pathLst>
              <a:path w="576580" h="576580">
                <a:moveTo>
                  <a:pt x="288035" y="0"/>
                </a:moveTo>
                <a:lnTo>
                  <a:pt x="241302" y="3768"/>
                </a:lnTo>
                <a:lnTo>
                  <a:pt x="196973" y="14679"/>
                </a:lnTo>
                <a:lnTo>
                  <a:pt x="155643" y="32140"/>
                </a:lnTo>
                <a:lnTo>
                  <a:pt x="117902" y="55558"/>
                </a:lnTo>
                <a:lnTo>
                  <a:pt x="84343" y="84343"/>
                </a:lnTo>
                <a:lnTo>
                  <a:pt x="55558" y="117902"/>
                </a:lnTo>
                <a:lnTo>
                  <a:pt x="32140" y="155643"/>
                </a:lnTo>
                <a:lnTo>
                  <a:pt x="14679" y="196973"/>
                </a:lnTo>
                <a:lnTo>
                  <a:pt x="3768" y="241302"/>
                </a:lnTo>
                <a:lnTo>
                  <a:pt x="0" y="288036"/>
                </a:lnTo>
                <a:lnTo>
                  <a:pt x="3768" y="334769"/>
                </a:lnTo>
                <a:lnTo>
                  <a:pt x="14679" y="379098"/>
                </a:lnTo>
                <a:lnTo>
                  <a:pt x="32140" y="420428"/>
                </a:lnTo>
                <a:lnTo>
                  <a:pt x="55558" y="458169"/>
                </a:lnTo>
                <a:lnTo>
                  <a:pt x="84343" y="491728"/>
                </a:lnTo>
                <a:lnTo>
                  <a:pt x="117902" y="520513"/>
                </a:lnTo>
                <a:lnTo>
                  <a:pt x="155643" y="543931"/>
                </a:lnTo>
                <a:lnTo>
                  <a:pt x="196973" y="561392"/>
                </a:lnTo>
                <a:lnTo>
                  <a:pt x="241302" y="572303"/>
                </a:lnTo>
                <a:lnTo>
                  <a:pt x="288035" y="576072"/>
                </a:lnTo>
                <a:lnTo>
                  <a:pt x="334769" y="572303"/>
                </a:lnTo>
                <a:lnTo>
                  <a:pt x="379098" y="561392"/>
                </a:lnTo>
                <a:lnTo>
                  <a:pt x="420428" y="543931"/>
                </a:lnTo>
                <a:lnTo>
                  <a:pt x="458169" y="520513"/>
                </a:lnTo>
                <a:lnTo>
                  <a:pt x="491728" y="491728"/>
                </a:lnTo>
                <a:lnTo>
                  <a:pt x="520513" y="458169"/>
                </a:lnTo>
                <a:lnTo>
                  <a:pt x="543931" y="420428"/>
                </a:lnTo>
                <a:lnTo>
                  <a:pt x="561392" y="379098"/>
                </a:lnTo>
                <a:lnTo>
                  <a:pt x="572303" y="334769"/>
                </a:lnTo>
                <a:lnTo>
                  <a:pt x="576072" y="288036"/>
                </a:lnTo>
                <a:lnTo>
                  <a:pt x="572303" y="241302"/>
                </a:lnTo>
                <a:lnTo>
                  <a:pt x="561392" y="196973"/>
                </a:lnTo>
                <a:lnTo>
                  <a:pt x="543931" y="155643"/>
                </a:lnTo>
                <a:lnTo>
                  <a:pt x="520513" y="117902"/>
                </a:lnTo>
                <a:lnTo>
                  <a:pt x="491728" y="84343"/>
                </a:lnTo>
                <a:lnTo>
                  <a:pt x="458169" y="55558"/>
                </a:lnTo>
                <a:lnTo>
                  <a:pt x="420428" y="32140"/>
                </a:lnTo>
                <a:lnTo>
                  <a:pt x="379098" y="14679"/>
                </a:lnTo>
                <a:lnTo>
                  <a:pt x="334769" y="3768"/>
                </a:lnTo>
                <a:lnTo>
                  <a:pt x="288035" y="0"/>
                </a:lnTo>
                <a:close/>
              </a:path>
            </a:pathLst>
          </a:custGeom>
          <a:solidFill>
            <a:srgbClr val="F68B21"/>
          </a:solidFill>
        </p:spPr>
        <p:txBody>
          <a:bodyPr wrap="square" lIns="0" tIns="0" rIns="0" bIns="0" rtlCol="0"/>
          <a:lstStyle/>
          <a:p/>
        </p:txBody>
      </p:sp>
      <p:sp>
        <p:nvSpPr>
          <p:cNvPr id="7" name="object 7"/>
          <p:cNvSpPr/>
          <p:nvPr/>
        </p:nvSpPr>
        <p:spPr>
          <a:xfrm>
            <a:off x="1770888" y="2717292"/>
            <a:ext cx="225425" cy="344805"/>
          </a:xfrm>
          <a:custGeom>
            <a:rect l="l" t="t" r="r" b="b"/>
            <a:pathLst>
              <a:path w="225425" h="344805">
                <a:moveTo>
                  <a:pt x="161417" y="303149"/>
                </a:moveTo>
                <a:lnTo>
                  <a:pt x="52324" y="303149"/>
                </a:lnTo>
                <a:lnTo>
                  <a:pt x="5714" y="344424"/>
                </a:lnTo>
                <a:lnTo>
                  <a:pt x="157861" y="344424"/>
                </a:lnTo>
                <a:lnTo>
                  <a:pt x="180339" y="323723"/>
                </a:lnTo>
                <a:lnTo>
                  <a:pt x="161417" y="303149"/>
                </a:lnTo>
                <a:close/>
              </a:path>
              <a:path w="225425" h="344805">
                <a:moveTo>
                  <a:pt x="36830" y="179197"/>
                </a:moveTo>
                <a:lnTo>
                  <a:pt x="22987" y="192532"/>
                </a:lnTo>
                <a:lnTo>
                  <a:pt x="18287" y="197231"/>
                </a:lnTo>
                <a:lnTo>
                  <a:pt x="15367" y="199771"/>
                </a:lnTo>
                <a:lnTo>
                  <a:pt x="10922" y="214757"/>
                </a:lnTo>
                <a:lnTo>
                  <a:pt x="0" y="337693"/>
                </a:lnTo>
                <a:lnTo>
                  <a:pt x="44576" y="297942"/>
                </a:lnTo>
                <a:lnTo>
                  <a:pt x="53848" y="197231"/>
                </a:lnTo>
                <a:lnTo>
                  <a:pt x="36830" y="179197"/>
                </a:lnTo>
                <a:close/>
              </a:path>
              <a:path w="225425" h="344805">
                <a:moveTo>
                  <a:pt x="169418" y="151765"/>
                </a:moveTo>
                <a:lnTo>
                  <a:pt x="69087" y="151765"/>
                </a:lnTo>
                <a:lnTo>
                  <a:pt x="67056" y="152273"/>
                </a:lnTo>
                <a:lnTo>
                  <a:pt x="64516" y="153288"/>
                </a:lnTo>
                <a:lnTo>
                  <a:pt x="61975" y="154432"/>
                </a:lnTo>
                <a:lnTo>
                  <a:pt x="59562" y="155956"/>
                </a:lnTo>
                <a:lnTo>
                  <a:pt x="57657" y="157987"/>
                </a:lnTo>
                <a:lnTo>
                  <a:pt x="42925" y="172974"/>
                </a:lnTo>
                <a:lnTo>
                  <a:pt x="61849" y="193167"/>
                </a:lnTo>
                <a:lnTo>
                  <a:pt x="162687" y="193167"/>
                </a:lnTo>
                <a:lnTo>
                  <a:pt x="167259" y="191516"/>
                </a:lnTo>
                <a:lnTo>
                  <a:pt x="172974" y="185928"/>
                </a:lnTo>
                <a:lnTo>
                  <a:pt x="188213" y="171958"/>
                </a:lnTo>
                <a:lnTo>
                  <a:pt x="169418" y="151765"/>
                </a:lnTo>
                <a:close/>
              </a:path>
              <a:path w="225425" h="344805">
                <a:moveTo>
                  <a:pt x="211581" y="24257"/>
                </a:moveTo>
                <a:lnTo>
                  <a:pt x="184657" y="48006"/>
                </a:lnTo>
                <a:lnTo>
                  <a:pt x="175641" y="146685"/>
                </a:lnTo>
                <a:lnTo>
                  <a:pt x="194437" y="166243"/>
                </a:lnTo>
                <a:lnTo>
                  <a:pt x="208787" y="152781"/>
                </a:lnTo>
                <a:lnTo>
                  <a:pt x="215519" y="146177"/>
                </a:lnTo>
                <a:lnTo>
                  <a:pt x="217169" y="142494"/>
                </a:lnTo>
                <a:lnTo>
                  <a:pt x="217931" y="133223"/>
                </a:lnTo>
                <a:lnTo>
                  <a:pt x="225298" y="56769"/>
                </a:lnTo>
                <a:lnTo>
                  <a:pt x="225425" y="52197"/>
                </a:lnTo>
                <a:lnTo>
                  <a:pt x="225298" y="44958"/>
                </a:lnTo>
                <a:lnTo>
                  <a:pt x="225044" y="43434"/>
                </a:lnTo>
                <a:lnTo>
                  <a:pt x="224409" y="41783"/>
                </a:lnTo>
                <a:lnTo>
                  <a:pt x="223138" y="38227"/>
                </a:lnTo>
                <a:lnTo>
                  <a:pt x="221869" y="35687"/>
                </a:lnTo>
                <a:lnTo>
                  <a:pt x="220725" y="34544"/>
                </a:lnTo>
                <a:lnTo>
                  <a:pt x="211581" y="24257"/>
                </a:lnTo>
                <a:close/>
              </a:path>
              <a:path w="225425" h="344805">
                <a:moveTo>
                  <a:pt x="188213" y="0"/>
                </a:moveTo>
                <a:lnTo>
                  <a:pt x="72262" y="0"/>
                </a:lnTo>
                <a:lnTo>
                  <a:pt x="50418" y="21209"/>
                </a:lnTo>
                <a:lnTo>
                  <a:pt x="69214" y="41275"/>
                </a:lnTo>
                <a:lnTo>
                  <a:pt x="179450" y="41275"/>
                </a:lnTo>
                <a:lnTo>
                  <a:pt x="205739" y="17525"/>
                </a:lnTo>
                <a:lnTo>
                  <a:pt x="198881" y="9271"/>
                </a:lnTo>
                <a:lnTo>
                  <a:pt x="193039" y="2540"/>
                </a:lnTo>
                <a:lnTo>
                  <a:pt x="188213" y="0"/>
                </a:lnTo>
                <a:close/>
              </a:path>
            </a:pathLst>
          </a:custGeom>
          <a:solidFill>
            <a:srgbClr val="FFFFFF"/>
          </a:solidFill>
        </p:spPr>
        <p:txBody>
          <a:bodyPr wrap="square" lIns="0" tIns="0" rIns="0" bIns="0" rtlCol="0"/>
          <a:lstStyle/>
          <a:p/>
        </p:txBody>
      </p:sp>
      <p:sp>
        <p:nvSpPr>
          <p:cNvPr id="8" name="object 8"/>
          <p:cNvSpPr txBox="1"/>
          <p:nvPr/>
        </p:nvSpPr>
        <p:spPr>
          <a:xfrm>
            <a:off x="2687192" y="3887825"/>
            <a:ext cx="8094345" cy="665480"/>
          </a:xfrm>
          <a:prstGeom prst="rect">
            <a:avLst/>
          </a:prstGeom>
        </p:spPr>
        <p:txBody>
          <a:bodyPr vert="horz" wrap="square" lIns="0" tIns="12700" rIns="0" bIns="0" rtlCol="0">
            <a:spAutoFit/>
          </a:bodyPr>
          <a:lstStyle/>
          <a:p>
            <a:pPr marL="12700" marR="5080">
              <a:lnSpc>
                <a:spcPct val="150000"/>
              </a:lnSpc>
              <a:spcBef>
                <a:spcPts val="100"/>
              </a:spcBef>
            </a:pPr>
            <a:r>
              <a:rPr sz="1400" b="1" i="1">
                <a:solidFill>
                  <a:srgbClr val="1ABCB7"/>
                </a:solidFill>
                <a:latin typeface="微软雅黑"/>
                <a:cs typeface="微软雅黑"/>
              </a:rPr>
              <a:t>根据亿欧测算，截至</a:t>
            </a:r>
            <a:r>
              <a:rPr sz="1400" b="1" spc="-5">
                <a:solidFill>
                  <a:srgbClr val="1ABCB7"/>
                </a:solidFill>
                <a:latin typeface="微软雅黑"/>
                <a:cs typeface="微软雅黑"/>
              </a:rPr>
              <a:t>2024</a:t>
            </a:r>
            <a:r>
              <a:rPr sz="1400" b="1" i="1" spc="-15">
                <a:solidFill>
                  <a:srgbClr val="1ABCB7"/>
                </a:solidFill>
                <a:latin typeface="微软雅黑"/>
                <a:cs typeface="微软雅黑"/>
              </a:rPr>
              <a:t>年</a:t>
            </a:r>
            <a:r>
              <a:rPr sz="1400" b="1" i="1" spc="-5">
                <a:solidFill>
                  <a:srgbClr val="1ABCB7"/>
                </a:solidFill>
                <a:latin typeface="微软雅黑"/>
                <a:cs typeface="微软雅黑"/>
              </a:rPr>
              <a:t>，</a:t>
            </a:r>
            <a:r>
              <a:rPr sz="1400" b="1" spc="-5">
                <a:solidFill>
                  <a:srgbClr val="1ABCB7"/>
                </a:solidFill>
                <a:latin typeface="微软雅黑"/>
                <a:cs typeface="微软雅黑"/>
              </a:rPr>
              <a:t>DRG/DIP</a:t>
            </a:r>
            <a:r>
              <a:rPr sz="1400" b="1" i="1">
                <a:solidFill>
                  <a:srgbClr val="1ABCB7"/>
                </a:solidFill>
                <a:latin typeface="微软雅黑"/>
                <a:cs typeface="微软雅黑"/>
              </a:rPr>
              <a:t>系统整</a:t>
            </a:r>
            <a:r>
              <a:rPr sz="1400" b="1" i="1" spc="-15">
                <a:solidFill>
                  <a:srgbClr val="1ABCB7"/>
                </a:solidFill>
                <a:latin typeface="微软雅黑"/>
                <a:cs typeface="微软雅黑"/>
              </a:rPr>
              <a:t>体</a:t>
            </a:r>
            <a:r>
              <a:rPr sz="1400" b="1" i="1">
                <a:solidFill>
                  <a:srgbClr val="1ABCB7"/>
                </a:solidFill>
                <a:latin typeface="微软雅黑"/>
                <a:cs typeface="微软雅黑"/>
              </a:rPr>
              <a:t>市场</a:t>
            </a:r>
            <a:r>
              <a:rPr sz="1400" b="1" i="1" spc="-15">
                <a:solidFill>
                  <a:srgbClr val="1ABCB7"/>
                </a:solidFill>
                <a:latin typeface="微软雅黑"/>
                <a:cs typeface="微软雅黑"/>
              </a:rPr>
              <a:t>规</a:t>
            </a:r>
            <a:r>
              <a:rPr sz="1400" b="1" i="1">
                <a:solidFill>
                  <a:srgbClr val="1ABCB7"/>
                </a:solidFill>
                <a:latin typeface="微软雅黑"/>
                <a:cs typeface="微软雅黑"/>
              </a:rPr>
              <a:t>模预</a:t>
            </a:r>
            <a:r>
              <a:rPr sz="1400" b="1" i="1" spc="-15">
                <a:solidFill>
                  <a:srgbClr val="1ABCB7"/>
                </a:solidFill>
                <a:latin typeface="微软雅黑"/>
                <a:cs typeface="微软雅黑"/>
              </a:rPr>
              <a:t>计</a:t>
            </a:r>
            <a:r>
              <a:rPr sz="1400" b="1" i="1">
                <a:solidFill>
                  <a:srgbClr val="1ABCB7"/>
                </a:solidFill>
                <a:latin typeface="微软雅黑"/>
                <a:cs typeface="微软雅黑"/>
              </a:rPr>
              <a:t>为</a:t>
            </a:r>
            <a:r>
              <a:rPr sz="1400" b="1" spc="-5">
                <a:solidFill>
                  <a:srgbClr val="1ABCB7"/>
                </a:solidFill>
                <a:latin typeface="微软雅黑"/>
                <a:cs typeface="微软雅黑"/>
              </a:rPr>
              <a:t>181.74</a:t>
            </a:r>
            <a:r>
              <a:rPr sz="1400" b="1" i="1" spc="-15">
                <a:solidFill>
                  <a:srgbClr val="1ABCB7"/>
                </a:solidFill>
                <a:latin typeface="微软雅黑"/>
                <a:cs typeface="微软雅黑"/>
              </a:rPr>
              <a:t>亿</a:t>
            </a:r>
            <a:r>
              <a:rPr sz="1400" b="1" i="1">
                <a:solidFill>
                  <a:srgbClr val="1ABCB7"/>
                </a:solidFill>
                <a:latin typeface="微软雅黑"/>
                <a:cs typeface="微软雅黑"/>
              </a:rPr>
              <a:t>元。</a:t>
            </a:r>
            <a:r>
              <a:rPr sz="1400" spc="-15">
                <a:solidFill>
                  <a:srgbClr val="404040"/>
                </a:solidFill>
                <a:latin typeface="微软雅黑"/>
                <a:cs typeface="微软雅黑"/>
              </a:rPr>
              <a:t>局</a:t>
            </a:r>
            <a:r>
              <a:rPr sz="1400">
                <a:solidFill>
                  <a:srgbClr val="404040"/>
                </a:solidFill>
                <a:latin typeface="微软雅黑"/>
                <a:cs typeface="微软雅黑"/>
              </a:rPr>
              <a:t>端市</a:t>
            </a:r>
            <a:r>
              <a:rPr sz="1400" spc="-15">
                <a:solidFill>
                  <a:srgbClr val="404040"/>
                </a:solidFill>
                <a:latin typeface="微软雅黑"/>
                <a:cs typeface="微软雅黑"/>
              </a:rPr>
              <a:t>场</a:t>
            </a:r>
            <a:r>
              <a:rPr sz="1400">
                <a:solidFill>
                  <a:srgbClr val="404040"/>
                </a:solidFill>
                <a:latin typeface="微软雅黑"/>
                <a:cs typeface="微软雅黑"/>
              </a:rPr>
              <a:t>趋于</a:t>
            </a:r>
            <a:r>
              <a:rPr sz="1400" spc="-15">
                <a:solidFill>
                  <a:srgbClr val="404040"/>
                </a:solidFill>
                <a:latin typeface="微软雅黑"/>
                <a:cs typeface="微软雅黑"/>
              </a:rPr>
              <a:t>饱</a:t>
            </a:r>
            <a:r>
              <a:rPr sz="1400">
                <a:solidFill>
                  <a:srgbClr val="404040"/>
                </a:solidFill>
                <a:latin typeface="微软雅黑"/>
                <a:cs typeface="微软雅黑"/>
              </a:rPr>
              <a:t>和，医 院端仍有大量需求未被</a:t>
            </a:r>
            <a:r>
              <a:rPr sz="1400" spc="-15">
                <a:solidFill>
                  <a:srgbClr val="404040"/>
                </a:solidFill>
                <a:latin typeface="微软雅黑"/>
                <a:cs typeface="微软雅黑"/>
              </a:rPr>
              <a:t>满</a:t>
            </a:r>
            <a:r>
              <a:rPr sz="1400">
                <a:solidFill>
                  <a:srgbClr val="404040"/>
                </a:solidFill>
                <a:latin typeface="微软雅黑"/>
                <a:cs typeface="微软雅黑"/>
              </a:rPr>
              <a:t>足</a:t>
            </a:r>
            <a:r>
              <a:rPr sz="1400" spc="-5">
                <a:solidFill>
                  <a:srgbClr val="404040"/>
                </a:solidFill>
                <a:latin typeface="微软雅黑"/>
                <a:cs typeface="微软雅黑"/>
              </a:rPr>
              <a:t>，DRG/DIP</a:t>
            </a:r>
            <a:r>
              <a:rPr sz="1400" spc="-15">
                <a:solidFill>
                  <a:srgbClr val="404040"/>
                </a:solidFill>
                <a:latin typeface="微软雅黑"/>
                <a:cs typeface="微软雅黑"/>
              </a:rPr>
              <a:t>系</a:t>
            </a:r>
            <a:r>
              <a:rPr sz="1400">
                <a:solidFill>
                  <a:srgbClr val="404040"/>
                </a:solidFill>
                <a:latin typeface="微软雅黑"/>
                <a:cs typeface="微软雅黑"/>
              </a:rPr>
              <a:t>统的</a:t>
            </a:r>
            <a:r>
              <a:rPr sz="1400" spc="-15">
                <a:solidFill>
                  <a:srgbClr val="404040"/>
                </a:solidFill>
                <a:latin typeface="微软雅黑"/>
                <a:cs typeface="微软雅黑"/>
              </a:rPr>
              <a:t>市</a:t>
            </a:r>
            <a:r>
              <a:rPr sz="1400">
                <a:solidFill>
                  <a:srgbClr val="404040"/>
                </a:solidFill>
                <a:latin typeface="微软雅黑"/>
                <a:cs typeface="微软雅黑"/>
              </a:rPr>
              <a:t>场空</a:t>
            </a:r>
            <a:r>
              <a:rPr sz="1400" spc="-15">
                <a:solidFill>
                  <a:srgbClr val="404040"/>
                </a:solidFill>
                <a:latin typeface="微软雅黑"/>
                <a:cs typeface="微软雅黑"/>
              </a:rPr>
              <a:t>间</a:t>
            </a:r>
            <a:r>
              <a:rPr sz="1400">
                <a:solidFill>
                  <a:srgbClr val="404040"/>
                </a:solidFill>
                <a:latin typeface="微软雅黑"/>
                <a:cs typeface="微软雅黑"/>
              </a:rPr>
              <a:t>将在2024</a:t>
            </a:r>
            <a:r>
              <a:rPr sz="1400" spc="-15">
                <a:solidFill>
                  <a:srgbClr val="404040"/>
                </a:solidFill>
                <a:latin typeface="微软雅黑"/>
                <a:cs typeface="微软雅黑"/>
              </a:rPr>
              <a:t>年</a:t>
            </a:r>
            <a:r>
              <a:rPr sz="1400">
                <a:solidFill>
                  <a:srgbClr val="404040"/>
                </a:solidFill>
                <a:latin typeface="微软雅黑"/>
                <a:cs typeface="微软雅黑"/>
              </a:rPr>
              <a:t>被大</a:t>
            </a:r>
            <a:r>
              <a:rPr sz="1400" spc="-15">
                <a:solidFill>
                  <a:srgbClr val="404040"/>
                </a:solidFill>
                <a:latin typeface="微软雅黑"/>
                <a:cs typeface="微软雅黑"/>
              </a:rPr>
              <a:t>量</a:t>
            </a:r>
            <a:r>
              <a:rPr sz="1400">
                <a:solidFill>
                  <a:srgbClr val="404040"/>
                </a:solidFill>
                <a:latin typeface="微软雅黑"/>
                <a:cs typeface="微软雅黑"/>
              </a:rPr>
              <a:t>释放。</a:t>
            </a:r>
            <a:endParaRPr sz="1400">
              <a:latin typeface="微软雅黑"/>
              <a:cs typeface="微软雅黑"/>
            </a:endParaRPr>
          </a:p>
        </p:txBody>
      </p:sp>
      <p:sp>
        <p:nvSpPr>
          <p:cNvPr id="9" name="object 9"/>
          <p:cNvSpPr/>
          <p:nvPr/>
        </p:nvSpPr>
        <p:spPr>
          <a:xfrm flipH="1">
            <a:off x="2390394" y="4013453"/>
            <a:ext cx="0" cy="469900"/>
          </a:xfrm>
          <a:custGeom>
            <a:rect l="l" t="t" r="r" b="b"/>
            <a:pathLst>
              <a:path h="469900">
                <a:moveTo>
                  <a:pt x="0" y="0"/>
                </a:moveTo>
                <a:lnTo>
                  <a:pt x="0" y="469392"/>
                </a:lnTo>
              </a:path>
            </a:pathLst>
          </a:custGeom>
          <a:ln w="28575">
            <a:solidFill>
              <a:srgbClr val="22C5C5"/>
            </a:solidFill>
          </a:ln>
        </p:spPr>
        <p:txBody>
          <a:bodyPr wrap="square" lIns="0" tIns="0" rIns="0" bIns="0" rtlCol="0"/>
          <a:lstStyle/>
          <a:p/>
        </p:txBody>
      </p:sp>
      <p:sp>
        <p:nvSpPr>
          <p:cNvPr id="10" name="object 10"/>
          <p:cNvSpPr/>
          <p:nvPr/>
        </p:nvSpPr>
        <p:spPr>
          <a:xfrm>
            <a:off x="1595627" y="3959352"/>
            <a:ext cx="576580" cy="576580"/>
          </a:xfrm>
          <a:custGeom>
            <a:rect l="l" t="t" r="r" b="b"/>
            <a:pathLst>
              <a:path w="576580" h="576579">
                <a:moveTo>
                  <a:pt x="288035" y="0"/>
                </a:moveTo>
                <a:lnTo>
                  <a:pt x="241302" y="3768"/>
                </a:lnTo>
                <a:lnTo>
                  <a:pt x="196973" y="14679"/>
                </a:lnTo>
                <a:lnTo>
                  <a:pt x="155643" y="32140"/>
                </a:lnTo>
                <a:lnTo>
                  <a:pt x="117902" y="55558"/>
                </a:lnTo>
                <a:lnTo>
                  <a:pt x="84343" y="84343"/>
                </a:lnTo>
                <a:lnTo>
                  <a:pt x="55558" y="117902"/>
                </a:lnTo>
                <a:lnTo>
                  <a:pt x="32140" y="155643"/>
                </a:lnTo>
                <a:lnTo>
                  <a:pt x="14679" y="196973"/>
                </a:lnTo>
                <a:lnTo>
                  <a:pt x="3768" y="241302"/>
                </a:lnTo>
                <a:lnTo>
                  <a:pt x="0" y="288036"/>
                </a:lnTo>
                <a:lnTo>
                  <a:pt x="3768" y="334769"/>
                </a:lnTo>
                <a:lnTo>
                  <a:pt x="14679" y="379098"/>
                </a:lnTo>
                <a:lnTo>
                  <a:pt x="32140" y="420428"/>
                </a:lnTo>
                <a:lnTo>
                  <a:pt x="55558" y="458169"/>
                </a:lnTo>
                <a:lnTo>
                  <a:pt x="84343" y="491728"/>
                </a:lnTo>
                <a:lnTo>
                  <a:pt x="117902" y="520513"/>
                </a:lnTo>
                <a:lnTo>
                  <a:pt x="155643" y="543931"/>
                </a:lnTo>
                <a:lnTo>
                  <a:pt x="196973" y="561392"/>
                </a:lnTo>
                <a:lnTo>
                  <a:pt x="241302" y="572303"/>
                </a:lnTo>
                <a:lnTo>
                  <a:pt x="288035" y="576072"/>
                </a:lnTo>
                <a:lnTo>
                  <a:pt x="334769" y="572303"/>
                </a:lnTo>
                <a:lnTo>
                  <a:pt x="379098" y="561392"/>
                </a:lnTo>
                <a:lnTo>
                  <a:pt x="420428" y="543931"/>
                </a:lnTo>
                <a:lnTo>
                  <a:pt x="458169" y="520513"/>
                </a:lnTo>
                <a:lnTo>
                  <a:pt x="491728" y="491728"/>
                </a:lnTo>
                <a:lnTo>
                  <a:pt x="520513" y="458169"/>
                </a:lnTo>
                <a:lnTo>
                  <a:pt x="543931" y="420428"/>
                </a:lnTo>
                <a:lnTo>
                  <a:pt x="561392" y="379098"/>
                </a:lnTo>
                <a:lnTo>
                  <a:pt x="572303" y="334769"/>
                </a:lnTo>
                <a:lnTo>
                  <a:pt x="576072" y="288036"/>
                </a:lnTo>
                <a:lnTo>
                  <a:pt x="572303" y="241302"/>
                </a:lnTo>
                <a:lnTo>
                  <a:pt x="561392" y="196973"/>
                </a:lnTo>
                <a:lnTo>
                  <a:pt x="543931" y="155643"/>
                </a:lnTo>
                <a:lnTo>
                  <a:pt x="520513" y="117902"/>
                </a:lnTo>
                <a:lnTo>
                  <a:pt x="491728" y="84343"/>
                </a:lnTo>
                <a:lnTo>
                  <a:pt x="458169" y="55558"/>
                </a:lnTo>
                <a:lnTo>
                  <a:pt x="420428" y="32140"/>
                </a:lnTo>
                <a:lnTo>
                  <a:pt x="379098" y="14679"/>
                </a:lnTo>
                <a:lnTo>
                  <a:pt x="334769" y="3768"/>
                </a:lnTo>
                <a:lnTo>
                  <a:pt x="288035" y="0"/>
                </a:lnTo>
                <a:close/>
              </a:path>
            </a:pathLst>
          </a:custGeom>
          <a:solidFill>
            <a:srgbClr val="22C5C5"/>
          </a:solidFill>
        </p:spPr>
        <p:txBody>
          <a:bodyPr wrap="square" lIns="0" tIns="0" rIns="0" bIns="0" rtlCol="0"/>
          <a:lstStyle/>
          <a:p/>
        </p:txBody>
      </p:sp>
      <p:sp>
        <p:nvSpPr>
          <p:cNvPr id="11" name="object 11"/>
          <p:cNvSpPr/>
          <p:nvPr/>
        </p:nvSpPr>
        <p:spPr>
          <a:xfrm>
            <a:off x="1781555" y="4075176"/>
            <a:ext cx="204470" cy="344805"/>
          </a:xfrm>
          <a:custGeom>
            <a:rect l="l" t="t" r="r" b="b"/>
            <a:pathLst>
              <a:path w="204469" h="344804">
                <a:moveTo>
                  <a:pt x="133857" y="303149"/>
                </a:moveTo>
                <a:lnTo>
                  <a:pt x="26162" y="303149"/>
                </a:lnTo>
                <a:lnTo>
                  <a:pt x="0" y="324357"/>
                </a:lnTo>
                <a:lnTo>
                  <a:pt x="18923" y="344424"/>
                </a:lnTo>
                <a:lnTo>
                  <a:pt x="131825" y="344424"/>
                </a:lnTo>
                <a:lnTo>
                  <a:pt x="138430" y="342265"/>
                </a:lnTo>
                <a:lnTo>
                  <a:pt x="144144" y="337185"/>
                </a:lnTo>
                <a:lnTo>
                  <a:pt x="155194" y="326898"/>
                </a:lnTo>
                <a:lnTo>
                  <a:pt x="133857" y="303149"/>
                </a:lnTo>
                <a:close/>
              </a:path>
              <a:path w="204469" h="344804">
                <a:moveTo>
                  <a:pt x="173100" y="177673"/>
                </a:moveTo>
                <a:lnTo>
                  <a:pt x="149606" y="199262"/>
                </a:lnTo>
                <a:lnTo>
                  <a:pt x="140843" y="298957"/>
                </a:lnTo>
                <a:lnTo>
                  <a:pt x="160400" y="321182"/>
                </a:lnTo>
                <a:lnTo>
                  <a:pt x="172338" y="310896"/>
                </a:lnTo>
                <a:lnTo>
                  <a:pt x="179577" y="304165"/>
                </a:lnTo>
                <a:lnTo>
                  <a:pt x="181863" y="299974"/>
                </a:lnTo>
                <a:lnTo>
                  <a:pt x="182499" y="290703"/>
                </a:lnTo>
                <a:lnTo>
                  <a:pt x="190245" y="207518"/>
                </a:lnTo>
                <a:lnTo>
                  <a:pt x="189992" y="204978"/>
                </a:lnTo>
                <a:lnTo>
                  <a:pt x="189864" y="202437"/>
                </a:lnTo>
                <a:lnTo>
                  <a:pt x="189356" y="196723"/>
                </a:lnTo>
                <a:lnTo>
                  <a:pt x="187451" y="192531"/>
                </a:lnTo>
                <a:lnTo>
                  <a:pt x="182244" y="186944"/>
                </a:lnTo>
                <a:lnTo>
                  <a:pt x="173100" y="177673"/>
                </a:lnTo>
                <a:close/>
              </a:path>
              <a:path w="204469" h="344804">
                <a:moveTo>
                  <a:pt x="147066" y="151765"/>
                </a:moveTo>
                <a:lnTo>
                  <a:pt x="39750" y="151765"/>
                </a:lnTo>
                <a:lnTo>
                  <a:pt x="15620" y="171957"/>
                </a:lnTo>
                <a:lnTo>
                  <a:pt x="36194" y="193167"/>
                </a:lnTo>
                <a:lnTo>
                  <a:pt x="143382" y="193167"/>
                </a:lnTo>
                <a:lnTo>
                  <a:pt x="166877" y="171957"/>
                </a:lnTo>
                <a:lnTo>
                  <a:pt x="147066" y="151765"/>
                </a:lnTo>
                <a:close/>
              </a:path>
              <a:path w="204469" h="344804">
                <a:moveTo>
                  <a:pt x="190245" y="24256"/>
                </a:moveTo>
                <a:lnTo>
                  <a:pt x="163194" y="46990"/>
                </a:lnTo>
                <a:lnTo>
                  <a:pt x="153796" y="146685"/>
                </a:lnTo>
                <a:lnTo>
                  <a:pt x="173227" y="166243"/>
                </a:lnTo>
                <a:lnTo>
                  <a:pt x="188468" y="151765"/>
                </a:lnTo>
                <a:lnTo>
                  <a:pt x="194182" y="146176"/>
                </a:lnTo>
                <a:lnTo>
                  <a:pt x="195961" y="142494"/>
                </a:lnTo>
                <a:lnTo>
                  <a:pt x="196595" y="132715"/>
                </a:lnTo>
                <a:lnTo>
                  <a:pt x="203454" y="57785"/>
                </a:lnTo>
                <a:lnTo>
                  <a:pt x="204088" y="51688"/>
                </a:lnTo>
                <a:lnTo>
                  <a:pt x="204088" y="45974"/>
                </a:lnTo>
                <a:lnTo>
                  <a:pt x="203581" y="40767"/>
                </a:lnTo>
                <a:lnTo>
                  <a:pt x="201168" y="36194"/>
                </a:lnTo>
                <a:lnTo>
                  <a:pt x="197104" y="31496"/>
                </a:lnTo>
                <a:lnTo>
                  <a:pt x="190245" y="24256"/>
                </a:lnTo>
                <a:close/>
              </a:path>
              <a:path w="204469" h="344804">
                <a:moveTo>
                  <a:pt x="159638" y="0"/>
                </a:moveTo>
                <a:lnTo>
                  <a:pt x="52831" y="0"/>
                </a:lnTo>
                <a:lnTo>
                  <a:pt x="29844" y="21209"/>
                </a:lnTo>
                <a:lnTo>
                  <a:pt x="49275" y="41275"/>
                </a:lnTo>
                <a:lnTo>
                  <a:pt x="156971" y="41275"/>
                </a:lnTo>
                <a:lnTo>
                  <a:pt x="184531" y="18034"/>
                </a:lnTo>
                <a:lnTo>
                  <a:pt x="177545" y="9779"/>
                </a:lnTo>
                <a:lnTo>
                  <a:pt x="172974" y="4572"/>
                </a:lnTo>
                <a:lnTo>
                  <a:pt x="167512" y="1016"/>
                </a:lnTo>
                <a:lnTo>
                  <a:pt x="163830" y="507"/>
                </a:lnTo>
                <a:lnTo>
                  <a:pt x="162687" y="507"/>
                </a:lnTo>
                <a:lnTo>
                  <a:pt x="159638" y="0"/>
                </a:lnTo>
                <a:close/>
              </a:path>
            </a:pathLst>
          </a:custGeom>
          <a:solidFill>
            <a:srgbClr val="FFFFFF"/>
          </a:solidFill>
        </p:spPr>
        <p:txBody>
          <a:bodyPr wrap="square" lIns="0" tIns="0" rIns="0" bIns="0" rtlCol="0"/>
          <a:lstStyle/>
          <a:p/>
        </p:txBody>
      </p:sp>
      <p:sp>
        <p:nvSpPr>
          <p:cNvPr id="12" name="object 12"/>
          <p:cNvSpPr txBox="1"/>
          <p:nvPr/>
        </p:nvSpPr>
        <p:spPr>
          <a:xfrm>
            <a:off x="2687192" y="5247030"/>
            <a:ext cx="8072755" cy="665480"/>
          </a:xfrm>
          <a:prstGeom prst="rect">
            <a:avLst/>
          </a:prstGeom>
        </p:spPr>
        <p:txBody>
          <a:bodyPr vert="horz" wrap="square" lIns="0" tIns="12065" rIns="0" bIns="0" rtlCol="0">
            <a:spAutoFit/>
          </a:bodyPr>
          <a:lstStyle/>
          <a:p>
            <a:pPr marL="12700" marR="5080">
              <a:lnSpc>
                <a:spcPct val="150000"/>
              </a:lnSpc>
              <a:spcBef>
                <a:spcPts val="95"/>
              </a:spcBef>
            </a:pPr>
            <a:r>
              <a:rPr sz="1400" spc="-5">
                <a:solidFill>
                  <a:srgbClr val="404040"/>
                </a:solidFill>
                <a:latin typeface="微软雅黑"/>
                <a:cs typeface="微软雅黑"/>
              </a:rPr>
              <a:t>DRG/DIP</a:t>
            </a:r>
            <a:r>
              <a:rPr sz="1400">
                <a:solidFill>
                  <a:srgbClr val="404040"/>
                </a:solidFill>
                <a:latin typeface="微软雅黑"/>
                <a:cs typeface="微软雅黑"/>
              </a:rPr>
              <a:t>供应商将积极寻</a:t>
            </a:r>
            <a:r>
              <a:rPr sz="1400" spc="-15">
                <a:solidFill>
                  <a:srgbClr val="404040"/>
                </a:solidFill>
                <a:latin typeface="微软雅黑"/>
                <a:cs typeface="微软雅黑"/>
              </a:rPr>
              <a:t>找</a:t>
            </a:r>
            <a:r>
              <a:rPr sz="1400">
                <a:solidFill>
                  <a:srgbClr val="404040"/>
                </a:solidFill>
                <a:latin typeface="微软雅黑"/>
                <a:cs typeface="微软雅黑"/>
              </a:rPr>
              <a:t>第二</a:t>
            </a:r>
            <a:r>
              <a:rPr sz="1400" spc="-15">
                <a:solidFill>
                  <a:srgbClr val="404040"/>
                </a:solidFill>
                <a:latin typeface="微软雅黑"/>
                <a:cs typeface="微软雅黑"/>
              </a:rPr>
              <a:t>、</a:t>
            </a:r>
            <a:r>
              <a:rPr sz="1400">
                <a:solidFill>
                  <a:srgbClr val="404040"/>
                </a:solidFill>
                <a:latin typeface="微软雅黑"/>
                <a:cs typeface="微软雅黑"/>
              </a:rPr>
              <a:t>第三</a:t>
            </a:r>
            <a:r>
              <a:rPr sz="1400" spc="-15">
                <a:solidFill>
                  <a:srgbClr val="404040"/>
                </a:solidFill>
                <a:latin typeface="微软雅黑"/>
                <a:cs typeface="微软雅黑"/>
              </a:rPr>
              <a:t>增</a:t>
            </a:r>
            <a:r>
              <a:rPr sz="1400">
                <a:solidFill>
                  <a:srgbClr val="404040"/>
                </a:solidFill>
                <a:latin typeface="微软雅黑"/>
                <a:cs typeface="微软雅黑"/>
              </a:rPr>
              <a:t>长曲</a:t>
            </a:r>
            <a:r>
              <a:rPr sz="1400" spc="-15">
                <a:solidFill>
                  <a:srgbClr val="404040"/>
                </a:solidFill>
                <a:latin typeface="微软雅黑"/>
                <a:cs typeface="微软雅黑"/>
              </a:rPr>
              <a:t>线</a:t>
            </a:r>
            <a:r>
              <a:rPr sz="1400">
                <a:solidFill>
                  <a:srgbClr val="404040"/>
                </a:solidFill>
                <a:latin typeface="微软雅黑"/>
                <a:cs typeface="微软雅黑"/>
              </a:rPr>
              <a:t>，聚</a:t>
            </a:r>
            <a:r>
              <a:rPr sz="1400" spc="-15">
                <a:solidFill>
                  <a:srgbClr val="404040"/>
                </a:solidFill>
                <a:latin typeface="微软雅黑"/>
                <a:cs typeface="微软雅黑"/>
              </a:rPr>
              <a:t>焦</a:t>
            </a:r>
            <a:r>
              <a:rPr sz="1400">
                <a:solidFill>
                  <a:srgbClr val="404040"/>
                </a:solidFill>
                <a:latin typeface="微软雅黑"/>
                <a:cs typeface="微软雅黑"/>
              </a:rPr>
              <a:t>产品</a:t>
            </a:r>
            <a:r>
              <a:rPr sz="1400" spc="-15">
                <a:solidFill>
                  <a:srgbClr val="404040"/>
                </a:solidFill>
                <a:latin typeface="微软雅黑"/>
                <a:cs typeface="微软雅黑"/>
              </a:rPr>
              <a:t>质</a:t>
            </a:r>
            <a:r>
              <a:rPr sz="1400">
                <a:solidFill>
                  <a:srgbClr val="404040"/>
                </a:solidFill>
                <a:latin typeface="微软雅黑"/>
                <a:cs typeface="微软雅黑"/>
              </a:rPr>
              <a:t>量提</a:t>
            </a:r>
            <a:r>
              <a:rPr sz="1400" spc="-15">
                <a:solidFill>
                  <a:srgbClr val="404040"/>
                </a:solidFill>
                <a:latin typeface="微软雅黑"/>
                <a:cs typeface="微软雅黑"/>
              </a:rPr>
              <a:t>升</a:t>
            </a:r>
            <a:r>
              <a:rPr sz="1400">
                <a:solidFill>
                  <a:srgbClr val="404040"/>
                </a:solidFill>
                <a:latin typeface="微软雅黑"/>
                <a:cs typeface="微软雅黑"/>
              </a:rPr>
              <a:t>和数</a:t>
            </a:r>
            <a:r>
              <a:rPr sz="1400" spc="-15">
                <a:solidFill>
                  <a:srgbClr val="404040"/>
                </a:solidFill>
                <a:latin typeface="微软雅黑"/>
                <a:cs typeface="微软雅黑"/>
              </a:rPr>
              <a:t>据</a:t>
            </a:r>
            <a:r>
              <a:rPr sz="1400">
                <a:solidFill>
                  <a:srgbClr val="404040"/>
                </a:solidFill>
                <a:latin typeface="微软雅黑"/>
                <a:cs typeface="微软雅黑"/>
              </a:rPr>
              <a:t>咨询</a:t>
            </a:r>
            <a:r>
              <a:rPr sz="1400" spc="-15">
                <a:solidFill>
                  <a:srgbClr val="404040"/>
                </a:solidFill>
                <a:latin typeface="微软雅黑"/>
                <a:cs typeface="微软雅黑"/>
              </a:rPr>
              <a:t>服</a:t>
            </a:r>
            <a:r>
              <a:rPr sz="1400">
                <a:solidFill>
                  <a:srgbClr val="404040"/>
                </a:solidFill>
                <a:latin typeface="微软雅黑"/>
                <a:cs typeface="微软雅黑"/>
              </a:rPr>
              <a:t>务并</a:t>
            </a:r>
            <a:r>
              <a:rPr sz="1400" spc="-15">
                <a:solidFill>
                  <a:srgbClr val="404040"/>
                </a:solidFill>
                <a:latin typeface="微软雅黑"/>
                <a:cs typeface="微软雅黑"/>
              </a:rPr>
              <a:t>拓</a:t>
            </a:r>
            <a:r>
              <a:rPr sz="1400">
                <a:solidFill>
                  <a:srgbClr val="404040"/>
                </a:solidFill>
                <a:latin typeface="微软雅黑"/>
                <a:cs typeface="微软雅黑"/>
              </a:rPr>
              <a:t>展更</a:t>
            </a:r>
            <a:r>
              <a:rPr sz="1400" spc="-15">
                <a:solidFill>
                  <a:srgbClr val="404040"/>
                </a:solidFill>
                <a:latin typeface="微软雅黑"/>
                <a:cs typeface="微软雅黑"/>
              </a:rPr>
              <a:t>大</a:t>
            </a:r>
            <a:r>
              <a:rPr sz="1400">
                <a:solidFill>
                  <a:srgbClr val="404040"/>
                </a:solidFill>
                <a:latin typeface="微软雅黑"/>
                <a:cs typeface="微软雅黑"/>
              </a:rPr>
              <a:t>的客户 范围，以应对激烈市场</a:t>
            </a:r>
            <a:r>
              <a:rPr sz="1400" spc="-15">
                <a:solidFill>
                  <a:srgbClr val="404040"/>
                </a:solidFill>
                <a:latin typeface="微软雅黑"/>
                <a:cs typeface="微软雅黑"/>
              </a:rPr>
              <a:t>竞</a:t>
            </a:r>
            <a:r>
              <a:rPr sz="1400">
                <a:solidFill>
                  <a:srgbClr val="404040"/>
                </a:solidFill>
                <a:latin typeface="微软雅黑"/>
                <a:cs typeface="微软雅黑"/>
              </a:rPr>
              <a:t>争。</a:t>
            </a:r>
            <a:endParaRPr sz="1400">
              <a:latin typeface="微软雅黑"/>
              <a:cs typeface="微软雅黑"/>
            </a:endParaRPr>
          </a:p>
        </p:txBody>
      </p:sp>
      <p:sp>
        <p:nvSpPr>
          <p:cNvPr id="13" name="object 13"/>
          <p:cNvSpPr/>
          <p:nvPr/>
        </p:nvSpPr>
        <p:spPr>
          <a:xfrm flipH="1">
            <a:off x="2390394" y="5372861"/>
            <a:ext cx="0" cy="469900"/>
          </a:xfrm>
          <a:custGeom>
            <a:rect l="l" t="t" r="r" b="b"/>
            <a:pathLst>
              <a:path h="469900">
                <a:moveTo>
                  <a:pt x="0" y="0"/>
                </a:moveTo>
                <a:lnTo>
                  <a:pt x="0" y="469417"/>
                </a:lnTo>
              </a:path>
            </a:pathLst>
          </a:custGeom>
          <a:ln w="28575">
            <a:solidFill>
              <a:srgbClr val="353EBB"/>
            </a:solidFill>
          </a:ln>
        </p:spPr>
        <p:txBody>
          <a:bodyPr wrap="square" lIns="0" tIns="0" rIns="0" bIns="0" rtlCol="0"/>
          <a:lstStyle/>
          <a:p/>
        </p:txBody>
      </p:sp>
      <p:sp>
        <p:nvSpPr>
          <p:cNvPr id="14" name="object 14"/>
          <p:cNvSpPr/>
          <p:nvPr/>
        </p:nvSpPr>
        <p:spPr>
          <a:xfrm>
            <a:off x="1595627" y="5318759"/>
            <a:ext cx="576580" cy="576580"/>
          </a:xfrm>
          <a:custGeom>
            <a:rect l="l" t="t" r="r" b="b"/>
            <a:pathLst>
              <a:path w="576580" h="576579">
                <a:moveTo>
                  <a:pt x="288035" y="0"/>
                </a:moveTo>
                <a:lnTo>
                  <a:pt x="241302" y="3768"/>
                </a:lnTo>
                <a:lnTo>
                  <a:pt x="196973" y="14679"/>
                </a:lnTo>
                <a:lnTo>
                  <a:pt x="155643" y="32140"/>
                </a:lnTo>
                <a:lnTo>
                  <a:pt x="117902" y="55558"/>
                </a:lnTo>
                <a:lnTo>
                  <a:pt x="84343" y="84343"/>
                </a:lnTo>
                <a:lnTo>
                  <a:pt x="55558" y="117902"/>
                </a:lnTo>
                <a:lnTo>
                  <a:pt x="32140" y="155643"/>
                </a:lnTo>
                <a:lnTo>
                  <a:pt x="14679" y="196973"/>
                </a:lnTo>
                <a:lnTo>
                  <a:pt x="3768" y="241302"/>
                </a:lnTo>
                <a:lnTo>
                  <a:pt x="0" y="288035"/>
                </a:lnTo>
                <a:lnTo>
                  <a:pt x="3768" y="334757"/>
                </a:lnTo>
                <a:lnTo>
                  <a:pt x="14679" y="379078"/>
                </a:lnTo>
                <a:lnTo>
                  <a:pt x="32140" y="420406"/>
                </a:lnTo>
                <a:lnTo>
                  <a:pt x="55558" y="458147"/>
                </a:lnTo>
                <a:lnTo>
                  <a:pt x="84343" y="491709"/>
                </a:lnTo>
                <a:lnTo>
                  <a:pt x="117902" y="520498"/>
                </a:lnTo>
                <a:lnTo>
                  <a:pt x="155643" y="543922"/>
                </a:lnTo>
                <a:lnTo>
                  <a:pt x="196973" y="561387"/>
                </a:lnTo>
                <a:lnTo>
                  <a:pt x="241302" y="572302"/>
                </a:lnTo>
                <a:lnTo>
                  <a:pt x="288035" y="576071"/>
                </a:lnTo>
                <a:lnTo>
                  <a:pt x="334769" y="572302"/>
                </a:lnTo>
                <a:lnTo>
                  <a:pt x="379098" y="561387"/>
                </a:lnTo>
                <a:lnTo>
                  <a:pt x="420428" y="543922"/>
                </a:lnTo>
                <a:lnTo>
                  <a:pt x="458169" y="520498"/>
                </a:lnTo>
                <a:lnTo>
                  <a:pt x="491728" y="491709"/>
                </a:lnTo>
                <a:lnTo>
                  <a:pt x="520513" y="458147"/>
                </a:lnTo>
                <a:lnTo>
                  <a:pt x="543931" y="420406"/>
                </a:lnTo>
                <a:lnTo>
                  <a:pt x="561392" y="379078"/>
                </a:lnTo>
                <a:lnTo>
                  <a:pt x="572303" y="334757"/>
                </a:lnTo>
                <a:lnTo>
                  <a:pt x="576072" y="288035"/>
                </a:lnTo>
                <a:lnTo>
                  <a:pt x="572303" y="241302"/>
                </a:lnTo>
                <a:lnTo>
                  <a:pt x="561392" y="196973"/>
                </a:lnTo>
                <a:lnTo>
                  <a:pt x="543931" y="155643"/>
                </a:lnTo>
                <a:lnTo>
                  <a:pt x="520513" y="117902"/>
                </a:lnTo>
                <a:lnTo>
                  <a:pt x="491728" y="84343"/>
                </a:lnTo>
                <a:lnTo>
                  <a:pt x="458169" y="55558"/>
                </a:lnTo>
                <a:lnTo>
                  <a:pt x="420428" y="32140"/>
                </a:lnTo>
                <a:lnTo>
                  <a:pt x="379098" y="14679"/>
                </a:lnTo>
                <a:lnTo>
                  <a:pt x="334769" y="3768"/>
                </a:lnTo>
                <a:lnTo>
                  <a:pt x="288035" y="0"/>
                </a:lnTo>
                <a:close/>
              </a:path>
            </a:pathLst>
          </a:custGeom>
          <a:solidFill>
            <a:srgbClr val="353EBB"/>
          </a:solidFill>
        </p:spPr>
        <p:txBody>
          <a:bodyPr wrap="square" lIns="0" tIns="0" rIns="0" bIns="0" rtlCol="0"/>
          <a:lstStyle/>
          <a:p/>
        </p:txBody>
      </p:sp>
      <p:sp>
        <p:nvSpPr>
          <p:cNvPr id="15" name="object 15"/>
          <p:cNvSpPr/>
          <p:nvPr/>
        </p:nvSpPr>
        <p:spPr>
          <a:xfrm>
            <a:off x="1780158" y="5434584"/>
            <a:ext cx="205740" cy="344805"/>
          </a:xfrm>
          <a:custGeom>
            <a:rect l="l" t="t" r="r" b="b"/>
            <a:pathLst>
              <a:path w="205739" h="344804">
                <a:moveTo>
                  <a:pt x="171323" y="179285"/>
                </a:moveTo>
                <a:lnTo>
                  <a:pt x="149733" y="198526"/>
                </a:lnTo>
                <a:lnTo>
                  <a:pt x="138430" y="324167"/>
                </a:lnTo>
                <a:lnTo>
                  <a:pt x="156845" y="344423"/>
                </a:lnTo>
                <a:lnTo>
                  <a:pt x="178943" y="324167"/>
                </a:lnTo>
                <a:lnTo>
                  <a:pt x="190246" y="198526"/>
                </a:lnTo>
                <a:lnTo>
                  <a:pt x="171323" y="179285"/>
                </a:lnTo>
                <a:close/>
              </a:path>
              <a:path w="205739" h="344804">
                <a:moveTo>
                  <a:pt x="148209" y="151891"/>
                </a:moveTo>
                <a:lnTo>
                  <a:pt x="46482" y="151891"/>
                </a:lnTo>
                <a:lnTo>
                  <a:pt x="23495" y="173227"/>
                </a:lnTo>
                <a:lnTo>
                  <a:pt x="36322" y="186905"/>
                </a:lnTo>
                <a:lnTo>
                  <a:pt x="39116" y="189433"/>
                </a:lnTo>
                <a:lnTo>
                  <a:pt x="44958" y="191960"/>
                </a:lnTo>
                <a:lnTo>
                  <a:pt x="49530" y="191960"/>
                </a:lnTo>
                <a:lnTo>
                  <a:pt x="51054" y="192468"/>
                </a:lnTo>
                <a:lnTo>
                  <a:pt x="142113" y="192468"/>
                </a:lnTo>
                <a:lnTo>
                  <a:pt x="166751" y="172694"/>
                </a:lnTo>
                <a:lnTo>
                  <a:pt x="148209" y="151891"/>
                </a:lnTo>
                <a:close/>
              </a:path>
              <a:path w="205739" h="344804">
                <a:moveTo>
                  <a:pt x="32639" y="0"/>
                </a:moveTo>
                <a:lnTo>
                  <a:pt x="10287" y="21208"/>
                </a:lnTo>
                <a:lnTo>
                  <a:pt x="127" y="131190"/>
                </a:lnTo>
                <a:lnTo>
                  <a:pt x="0" y="136270"/>
                </a:lnTo>
                <a:lnTo>
                  <a:pt x="0" y="141858"/>
                </a:lnTo>
                <a:lnTo>
                  <a:pt x="508" y="146811"/>
                </a:lnTo>
                <a:lnTo>
                  <a:pt x="3556" y="152399"/>
                </a:lnTo>
                <a:lnTo>
                  <a:pt x="8509" y="157518"/>
                </a:lnTo>
                <a:lnTo>
                  <a:pt x="18034" y="167639"/>
                </a:lnTo>
                <a:lnTo>
                  <a:pt x="39497" y="147319"/>
                </a:lnTo>
                <a:lnTo>
                  <a:pt x="50800" y="21208"/>
                </a:lnTo>
                <a:lnTo>
                  <a:pt x="32639" y="0"/>
                </a:lnTo>
                <a:close/>
              </a:path>
              <a:path w="205739" h="344804">
                <a:moveTo>
                  <a:pt x="187579" y="0"/>
                </a:moveTo>
                <a:lnTo>
                  <a:pt x="165100" y="21716"/>
                </a:lnTo>
                <a:lnTo>
                  <a:pt x="154305" y="146811"/>
                </a:lnTo>
                <a:lnTo>
                  <a:pt x="172339" y="167639"/>
                </a:lnTo>
                <a:lnTo>
                  <a:pt x="194310" y="147319"/>
                </a:lnTo>
                <a:lnTo>
                  <a:pt x="205613" y="21716"/>
                </a:lnTo>
                <a:lnTo>
                  <a:pt x="187579" y="0"/>
                </a:lnTo>
                <a:close/>
              </a:path>
            </a:pathLst>
          </a:custGeom>
          <a:solidFill>
            <a:srgbClr val="FFFFFF"/>
          </a:solidFill>
        </p:spPr>
        <p:txBody>
          <a:bodyPr wrap="square" lIns="0" tIns="0" rIns="0" bIns="0" rtlCol="0"/>
          <a:lstStyle/>
          <a:p/>
        </p:txBody>
      </p:sp>
      <p:sp>
        <p:nvSpPr>
          <p:cNvPr id="16" name="object 16"/>
          <p:cNvSpPr txBox="1"/>
          <p:nvPr/>
        </p:nvSpPr>
        <p:spPr>
          <a:xfrm>
            <a:off x="2687192" y="1169644"/>
            <a:ext cx="8074659" cy="665480"/>
          </a:xfrm>
          <a:prstGeom prst="rect">
            <a:avLst/>
          </a:prstGeom>
        </p:spPr>
        <p:txBody>
          <a:bodyPr vert="horz" wrap="square" lIns="0" tIns="12700" rIns="0" bIns="0" rtlCol="0">
            <a:spAutoFit/>
          </a:bodyPr>
          <a:lstStyle/>
          <a:p>
            <a:pPr marL="12700" marR="5080">
              <a:lnSpc>
                <a:spcPct val="150000"/>
              </a:lnSpc>
              <a:spcBef>
                <a:spcPts val="100"/>
              </a:spcBef>
            </a:pPr>
            <a:r>
              <a:rPr sz="1400" spc="-5">
                <a:solidFill>
                  <a:srgbClr val="404040"/>
                </a:solidFill>
                <a:latin typeface="微软雅黑"/>
                <a:cs typeface="微软雅黑"/>
              </a:rPr>
              <a:t>DRG/DIP</a:t>
            </a:r>
            <a:r>
              <a:rPr sz="1400">
                <a:solidFill>
                  <a:srgbClr val="404040"/>
                </a:solidFill>
                <a:latin typeface="微软雅黑"/>
                <a:cs typeface="微软雅黑"/>
              </a:rPr>
              <a:t>付费方式改革催</a:t>
            </a:r>
            <a:r>
              <a:rPr sz="1400" spc="-15">
                <a:solidFill>
                  <a:srgbClr val="404040"/>
                </a:solidFill>
                <a:latin typeface="微软雅黑"/>
                <a:cs typeface="微软雅黑"/>
              </a:rPr>
              <a:t>生</a:t>
            </a:r>
            <a:r>
              <a:rPr sz="1400">
                <a:solidFill>
                  <a:srgbClr val="404040"/>
                </a:solidFill>
                <a:latin typeface="微软雅黑"/>
                <a:cs typeface="微软雅黑"/>
              </a:rPr>
              <a:t>于患</a:t>
            </a:r>
            <a:r>
              <a:rPr sz="1400" spc="-15">
                <a:solidFill>
                  <a:srgbClr val="404040"/>
                </a:solidFill>
                <a:latin typeface="微软雅黑"/>
                <a:cs typeface="微软雅黑"/>
              </a:rPr>
              <a:t>者</a:t>
            </a:r>
            <a:r>
              <a:rPr sz="1400">
                <a:solidFill>
                  <a:srgbClr val="404040"/>
                </a:solidFill>
                <a:latin typeface="微软雅黑"/>
                <a:cs typeface="微软雅黑"/>
              </a:rPr>
              <a:t>、医</a:t>
            </a:r>
            <a:r>
              <a:rPr sz="1400" spc="-15">
                <a:solidFill>
                  <a:srgbClr val="404040"/>
                </a:solidFill>
                <a:latin typeface="微软雅黑"/>
                <a:cs typeface="微软雅黑"/>
              </a:rPr>
              <a:t>院</a:t>
            </a:r>
            <a:r>
              <a:rPr sz="1400">
                <a:solidFill>
                  <a:srgbClr val="404040"/>
                </a:solidFill>
                <a:latin typeface="微软雅黑"/>
                <a:cs typeface="微软雅黑"/>
              </a:rPr>
              <a:t>和医</a:t>
            </a:r>
            <a:r>
              <a:rPr sz="1400" spc="-15">
                <a:solidFill>
                  <a:srgbClr val="404040"/>
                </a:solidFill>
                <a:latin typeface="微软雅黑"/>
                <a:cs typeface="微软雅黑"/>
              </a:rPr>
              <a:t>保</a:t>
            </a:r>
            <a:r>
              <a:rPr sz="1400">
                <a:solidFill>
                  <a:srgbClr val="404040"/>
                </a:solidFill>
                <a:latin typeface="微软雅黑"/>
                <a:cs typeface="微软雅黑"/>
              </a:rPr>
              <a:t>局对</a:t>
            </a:r>
            <a:r>
              <a:rPr sz="1400" spc="-15">
                <a:solidFill>
                  <a:srgbClr val="404040"/>
                </a:solidFill>
                <a:latin typeface="微软雅黑"/>
                <a:cs typeface="微软雅黑"/>
              </a:rPr>
              <a:t>医</a:t>
            </a:r>
            <a:r>
              <a:rPr sz="1400">
                <a:solidFill>
                  <a:srgbClr val="404040"/>
                </a:solidFill>
                <a:latin typeface="微软雅黑"/>
                <a:cs typeface="微软雅黑"/>
              </a:rPr>
              <a:t>疗服</a:t>
            </a:r>
            <a:r>
              <a:rPr sz="1400" spc="-15">
                <a:solidFill>
                  <a:srgbClr val="404040"/>
                </a:solidFill>
                <a:latin typeface="微软雅黑"/>
                <a:cs typeface="微软雅黑"/>
              </a:rPr>
              <a:t>务</a:t>
            </a:r>
            <a:r>
              <a:rPr sz="1400">
                <a:solidFill>
                  <a:srgbClr val="404040"/>
                </a:solidFill>
                <a:latin typeface="微软雅黑"/>
                <a:cs typeface="微软雅黑"/>
              </a:rPr>
              <a:t>质量</a:t>
            </a:r>
            <a:r>
              <a:rPr sz="1400" spc="-15">
                <a:solidFill>
                  <a:srgbClr val="404040"/>
                </a:solidFill>
                <a:latin typeface="微软雅黑"/>
                <a:cs typeface="微软雅黑"/>
              </a:rPr>
              <a:t>、</a:t>
            </a:r>
            <a:r>
              <a:rPr sz="1400">
                <a:solidFill>
                  <a:srgbClr val="404040"/>
                </a:solidFill>
                <a:latin typeface="微软雅黑"/>
                <a:cs typeface="微软雅黑"/>
              </a:rPr>
              <a:t>效率</a:t>
            </a:r>
            <a:r>
              <a:rPr sz="1400" spc="-15">
                <a:solidFill>
                  <a:srgbClr val="404040"/>
                </a:solidFill>
                <a:latin typeface="微软雅黑"/>
                <a:cs typeface="微软雅黑"/>
              </a:rPr>
              <a:t>和</a:t>
            </a:r>
            <a:r>
              <a:rPr sz="1400">
                <a:solidFill>
                  <a:srgbClr val="404040"/>
                </a:solidFill>
                <a:latin typeface="微软雅黑"/>
                <a:cs typeface="微软雅黑"/>
              </a:rPr>
              <a:t>成本</a:t>
            </a:r>
            <a:r>
              <a:rPr sz="1400" spc="-15">
                <a:solidFill>
                  <a:srgbClr val="404040"/>
                </a:solidFill>
                <a:latin typeface="微软雅黑"/>
                <a:cs typeface="微软雅黑"/>
              </a:rPr>
              <a:t>的</a:t>
            </a:r>
            <a:r>
              <a:rPr sz="1400">
                <a:solidFill>
                  <a:srgbClr val="404040"/>
                </a:solidFill>
                <a:latin typeface="微软雅黑"/>
                <a:cs typeface="微软雅黑"/>
              </a:rPr>
              <a:t>不同</a:t>
            </a:r>
            <a:r>
              <a:rPr sz="1400" spc="-15">
                <a:solidFill>
                  <a:srgbClr val="404040"/>
                </a:solidFill>
                <a:latin typeface="微软雅黑"/>
                <a:cs typeface="微软雅黑"/>
              </a:rPr>
              <a:t>需</a:t>
            </a:r>
            <a:r>
              <a:rPr sz="1400">
                <a:solidFill>
                  <a:srgbClr val="404040"/>
                </a:solidFill>
                <a:latin typeface="微软雅黑"/>
                <a:cs typeface="微软雅黑"/>
              </a:rPr>
              <a:t>求</a:t>
            </a:r>
            <a:r>
              <a:rPr sz="1400" spc="10">
                <a:solidFill>
                  <a:srgbClr val="404040"/>
                </a:solidFill>
                <a:latin typeface="微软雅黑"/>
                <a:cs typeface="微软雅黑"/>
              </a:rPr>
              <a:t>，</a:t>
            </a:r>
            <a:r>
              <a:rPr sz="1400" b="1" i="1" spc="-15">
                <a:solidFill>
                  <a:srgbClr val="1D9ED2"/>
                </a:solidFill>
                <a:latin typeface="微软雅黑"/>
                <a:cs typeface="微软雅黑"/>
              </a:rPr>
              <a:t>医</a:t>
            </a:r>
            <a:r>
              <a:rPr sz="1400" b="1" i="1">
                <a:solidFill>
                  <a:srgbClr val="1D9ED2"/>
                </a:solidFill>
                <a:latin typeface="微软雅黑"/>
                <a:cs typeface="微软雅黑"/>
              </a:rPr>
              <a:t>保信息 化、数据标准化以及监</a:t>
            </a:r>
            <a:r>
              <a:rPr sz="1400" b="1" i="1" spc="-15">
                <a:solidFill>
                  <a:srgbClr val="1D9ED2"/>
                </a:solidFill>
                <a:latin typeface="微软雅黑"/>
                <a:cs typeface="微软雅黑"/>
              </a:rPr>
              <a:t>管</a:t>
            </a:r>
            <a:r>
              <a:rPr sz="1400" b="1" i="1">
                <a:solidFill>
                  <a:srgbClr val="1D9ED2"/>
                </a:solidFill>
                <a:latin typeface="微软雅黑"/>
                <a:cs typeface="微软雅黑"/>
              </a:rPr>
              <a:t>相关</a:t>
            </a:r>
            <a:r>
              <a:rPr sz="1400" b="1" i="1" spc="-15">
                <a:solidFill>
                  <a:srgbClr val="1D9ED2"/>
                </a:solidFill>
                <a:latin typeface="微软雅黑"/>
                <a:cs typeface="微软雅黑"/>
              </a:rPr>
              <a:t>政</a:t>
            </a:r>
            <a:r>
              <a:rPr sz="1400" b="1" i="1">
                <a:solidFill>
                  <a:srgbClr val="1D9ED2"/>
                </a:solidFill>
                <a:latin typeface="微软雅黑"/>
                <a:cs typeface="微软雅黑"/>
              </a:rPr>
              <a:t>策保</a:t>
            </a:r>
            <a:r>
              <a:rPr sz="1400" b="1" i="1" spc="-15">
                <a:solidFill>
                  <a:srgbClr val="1D9ED2"/>
                </a:solidFill>
                <a:latin typeface="微软雅黑"/>
                <a:cs typeface="微软雅黑"/>
              </a:rPr>
              <a:t>证</a:t>
            </a:r>
            <a:r>
              <a:rPr sz="1400" b="1" i="1">
                <a:solidFill>
                  <a:srgbClr val="1D9ED2"/>
                </a:solidFill>
                <a:latin typeface="微软雅黑"/>
                <a:cs typeface="微软雅黑"/>
              </a:rPr>
              <a:t>了</a:t>
            </a:r>
            <a:r>
              <a:rPr sz="1400" b="1" spc="-5">
                <a:solidFill>
                  <a:srgbClr val="1D9ED2"/>
                </a:solidFill>
                <a:latin typeface="微软雅黑"/>
                <a:cs typeface="微软雅黑"/>
              </a:rPr>
              <a:t>DRG/DIP</a:t>
            </a:r>
            <a:r>
              <a:rPr sz="1400" b="1" i="1">
                <a:solidFill>
                  <a:srgbClr val="1D9ED2"/>
                </a:solidFill>
                <a:latin typeface="微软雅黑"/>
                <a:cs typeface="微软雅黑"/>
              </a:rPr>
              <a:t>的落地。</a:t>
            </a:r>
            <a:endParaRPr sz="1400">
              <a:latin typeface="微软雅黑"/>
              <a:cs typeface="微软雅黑"/>
            </a:endParaRPr>
          </a:p>
        </p:txBody>
      </p:sp>
      <p:sp>
        <p:nvSpPr>
          <p:cNvPr id="17" name="object 17"/>
          <p:cNvSpPr/>
          <p:nvPr/>
        </p:nvSpPr>
        <p:spPr>
          <a:xfrm flipH="1">
            <a:off x="2390394" y="1296161"/>
            <a:ext cx="0" cy="469900"/>
          </a:xfrm>
          <a:custGeom>
            <a:rect l="l" t="t" r="r" b="b"/>
            <a:pathLst>
              <a:path h="469900">
                <a:moveTo>
                  <a:pt x="0" y="0"/>
                </a:moveTo>
                <a:lnTo>
                  <a:pt x="0" y="469391"/>
                </a:lnTo>
              </a:path>
            </a:pathLst>
          </a:custGeom>
          <a:ln w="28575">
            <a:solidFill>
              <a:srgbClr val="1D9ED2"/>
            </a:solidFill>
          </a:ln>
        </p:spPr>
        <p:txBody>
          <a:bodyPr wrap="square" lIns="0" tIns="0" rIns="0" bIns="0" rtlCol="0"/>
          <a:lstStyle/>
          <a:p/>
        </p:txBody>
      </p:sp>
      <p:sp>
        <p:nvSpPr>
          <p:cNvPr id="18" name="object 18"/>
          <p:cNvSpPr/>
          <p:nvPr/>
        </p:nvSpPr>
        <p:spPr>
          <a:xfrm>
            <a:off x="1595627" y="1242060"/>
            <a:ext cx="576580" cy="576580"/>
          </a:xfrm>
          <a:custGeom>
            <a:rect l="l" t="t" r="r" b="b"/>
            <a:pathLst>
              <a:path w="576580" h="576580">
                <a:moveTo>
                  <a:pt x="288035" y="0"/>
                </a:moveTo>
                <a:lnTo>
                  <a:pt x="241302" y="3768"/>
                </a:lnTo>
                <a:lnTo>
                  <a:pt x="196973" y="14679"/>
                </a:lnTo>
                <a:lnTo>
                  <a:pt x="155643" y="32140"/>
                </a:lnTo>
                <a:lnTo>
                  <a:pt x="117902" y="55558"/>
                </a:lnTo>
                <a:lnTo>
                  <a:pt x="84343" y="84343"/>
                </a:lnTo>
                <a:lnTo>
                  <a:pt x="55558" y="117902"/>
                </a:lnTo>
                <a:lnTo>
                  <a:pt x="32140" y="155643"/>
                </a:lnTo>
                <a:lnTo>
                  <a:pt x="14679" y="196973"/>
                </a:lnTo>
                <a:lnTo>
                  <a:pt x="3768" y="241302"/>
                </a:lnTo>
                <a:lnTo>
                  <a:pt x="0" y="288036"/>
                </a:lnTo>
                <a:lnTo>
                  <a:pt x="3768" y="334769"/>
                </a:lnTo>
                <a:lnTo>
                  <a:pt x="14679" y="379098"/>
                </a:lnTo>
                <a:lnTo>
                  <a:pt x="32140" y="420428"/>
                </a:lnTo>
                <a:lnTo>
                  <a:pt x="55558" y="458169"/>
                </a:lnTo>
                <a:lnTo>
                  <a:pt x="84343" y="491728"/>
                </a:lnTo>
                <a:lnTo>
                  <a:pt x="117902" y="520513"/>
                </a:lnTo>
                <a:lnTo>
                  <a:pt x="155643" y="543931"/>
                </a:lnTo>
                <a:lnTo>
                  <a:pt x="196973" y="561392"/>
                </a:lnTo>
                <a:lnTo>
                  <a:pt x="241302" y="572303"/>
                </a:lnTo>
                <a:lnTo>
                  <a:pt x="288035" y="576072"/>
                </a:lnTo>
                <a:lnTo>
                  <a:pt x="334769" y="572303"/>
                </a:lnTo>
                <a:lnTo>
                  <a:pt x="379098" y="561392"/>
                </a:lnTo>
                <a:lnTo>
                  <a:pt x="420428" y="543931"/>
                </a:lnTo>
                <a:lnTo>
                  <a:pt x="458169" y="520513"/>
                </a:lnTo>
                <a:lnTo>
                  <a:pt x="491728" y="491728"/>
                </a:lnTo>
                <a:lnTo>
                  <a:pt x="520513" y="458169"/>
                </a:lnTo>
                <a:lnTo>
                  <a:pt x="543931" y="420428"/>
                </a:lnTo>
                <a:lnTo>
                  <a:pt x="561392" y="379098"/>
                </a:lnTo>
                <a:lnTo>
                  <a:pt x="572303" y="334769"/>
                </a:lnTo>
                <a:lnTo>
                  <a:pt x="576072" y="288036"/>
                </a:lnTo>
                <a:lnTo>
                  <a:pt x="572303" y="241302"/>
                </a:lnTo>
                <a:lnTo>
                  <a:pt x="561392" y="196973"/>
                </a:lnTo>
                <a:lnTo>
                  <a:pt x="543931" y="155643"/>
                </a:lnTo>
                <a:lnTo>
                  <a:pt x="520513" y="117902"/>
                </a:lnTo>
                <a:lnTo>
                  <a:pt x="491728" y="84343"/>
                </a:lnTo>
                <a:lnTo>
                  <a:pt x="458169" y="55558"/>
                </a:lnTo>
                <a:lnTo>
                  <a:pt x="420428" y="32140"/>
                </a:lnTo>
                <a:lnTo>
                  <a:pt x="379098" y="14679"/>
                </a:lnTo>
                <a:lnTo>
                  <a:pt x="334769" y="3768"/>
                </a:lnTo>
                <a:lnTo>
                  <a:pt x="288035" y="0"/>
                </a:lnTo>
                <a:close/>
              </a:path>
            </a:pathLst>
          </a:custGeom>
          <a:solidFill>
            <a:srgbClr val="1D9ED2"/>
          </a:solidFill>
        </p:spPr>
        <p:txBody>
          <a:bodyPr wrap="square" lIns="0" tIns="0" rIns="0" bIns="0" rtlCol="0"/>
          <a:lstStyle/>
          <a:p/>
        </p:txBody>
      </p:sp>
      <p:sp>
        <p:nvSpPr>
          <p:cNvPr id="19" name="object 19"/>
          <p:cNvSpPr/>
          <p:nvPr/>
        </p:nvSpPr>
        <p:spPr>
          <a:xfrm>
            <a:off x="1831848" y="1357883"/>
            <a:ext cx="104139" cy="344805"/>
          </a:xfrm>
          <a:custGeom>
            <a:rect l="l" t="t" r="r" b="b"/>
            <a:pathLst>
              <a:path w="104138" h="344805">
                <a:moveTo>
                  <a:pt x="68326" y="172212"/>
                </a:moveTo>
                <a:lnTo>
                  <a:pt x="46481" y="191135"/>
                </a:lnTo>
                <a:lnTo>
                  <a:pt x="34543" y="323976"/>
                </a:lnTo>
                <a:lnTo>
                  <a:pt x="53212" y="344424"/>
                </a:lnTo>
                <a:lnTo>
                  <a:pt x="75564" y="323976"/>
                </a:lnTo>
                <a:lnTo>
                  <a:pt x="87375" y="191135"/>
                </a:lnTo>
                <a:lnTo>
                  <a:pt x="68326" y="172212"/>
                </a:lnTo>
                <a:close/>
              </a:path>
              <a:path w="104138" h="344805">
                <a:moveTo>
                  <a:pt x="103631" y="8127"/>
                </a:moveTo>
                <a:lnTo>
                  <a:pt x="59054" y="48513"/>
                </a:lnTo>
                <a:lnTo>
                  <a:pt x="50037" y="150240"/>
                </a:lnTo>
                <a:lnTo>
                  <a:pt x="68326" y="172212"/>
                </a:lnTo>
                <a:lnTo>
                  <a:pt x="91058" y="150240"/>
                </a:lnTo>
                <a:lnTo>
                  <a:pt x="103631" y="8127"/>
                </a:lnTo>
                <a:close/>
              </a:path>
              <a:path w="104138" h="344805">
                <a:moveTo>
                  <a:pt x="97281" y="0"/>
                </a:moveTo>
                <a:lnTo>
                  <a:pt x="23113" y="0"/>
                </a:lnTo>
                <a:lnTo>
                  <a:pt x="0" y="22478"/>
                </a:lnTo>
                <a:lnTo>
                  <a:pt x="19557" y="40893"/>
                </a:lnTo>
                <a:lnTo>
                  <a:pt x="52196" y="40893"/>
                </a:lnTo>
                <a:lnTo>
                  <a:pt x="97281" y="0"/>
                </a:lnTo>
                <a:close/>
              </a:path>
            </a:pathLst>
          </a:custGeom>
          <a:solidFill>
            <a:srgbClr val="FFFFFF"/>
          </a:solidFill>
        </p:spPr>
        <p:txBody>
          <a:bodyPr wrap="square" lIns="0" tIns="0" rIns="0" bIns="0" rtlCol="0"/>
          <a:lstStyle/>
          <a:p/>
        </p:txBody>
      </p:sp>
      <p:sp>
        <p:nvSpPr>
          <p:cNvPr id="20" name="object 20"/>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1" name="object 21"/>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2" name="object 22"/>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3" name="object 23"/>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4" name="object 24"/>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5" name="object 25"/>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6" name="object 26"/>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7" name="object 27"/>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8" name="object 28"/>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i="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3" name="object 3"/>
          <p:cNvSpPr/>
          <p:nvPr/>
        </p:nvSpPr>
        <p:spPr>
          <a:xfrm>
            <a:off x="5228844" y="763523"/>
            <a:ext cx="5983605" cy="1583690"/>
          </a:xfrm>
          <a:custGeom>
            <a:rect l="l" t="t" r="r" b="b"/>
            <a:pathLst>
              <a:path w="5983605" h="1583689">
                <a:moveTo>
                  <a:pt x="5844666" y="0"/>
                </a:moveTo>
                <a:lnTo>
                  <a:pt x="138556" y="0"/>
                </a:lnTo>
                <a:lnTo>
                  <a:pt x="94739" y="7058"/>
                </a:lnTo>
                <a:lnTo>
                  <a:pt x="56701" y="26716"/>
                </a:lnTo>
                <a:lnTo>
                  <a:pt x="26716" y="56701"/>
                </a:lnTo>
                <a:lnTo>
                  <a:pt x="7058" y="94739"/>
                </a:lnTo>
                <a:lnTo>
                  <a:pt x="0" y="138556"/>
                </a:lnTo>
                <a:lnTo>
                  <a:pt x="0" y="1444878"/>
                </a:lnTo>
                <a:lnTo>
                  <a:pt x="7058" y="1488696"/>
                </a:lnTo>
                <a:lnTo>
                  <a:pt x="26716" y="1526734"/>
                </a:lnTo>
                <a:lnTo>
                  <a:pt x="56701" y="1556719"/>
                </a:lnTo>
                <a:lnTo>
                  <a:pt x="94739" y="1576377"/>
                </a:lnTo>
                <a:lnTo>
                  <a:pt x="138556" y="1583436"/>
                </a:lnTo>
                <a:lnTo>
                  <a:pt x="5844666" y="1583436"/>
                </a:lnTo>
                <a:lnTo>
                  <a:pt x="5888484" y="1576377"/>
                </a:lnTo>
                <a:lnTo>
                  <a:pt x="5926522" y="1556719"/>
                </a:lnTo>
                <a:lnTo>
                  <a:pt x="5956507" y="1526734"/>
                </a:lnTo>
                <a:lnTo>
                  <a:pt x="5976165" y="1488696"/>
                </a:lnTo>
                <a:lnTo>
                  <a:pt x="5983224" y="1444878"/>
                </a:lnTo>
                <a:lnTo>
                  <a:pt x="5983224" y="138556"/>
                </a:lnTo>
                <a:lnTo>
                  <a:pt x="5976165" y="94739"/>
                </a:lnTo>
                <a:lnTo>
                  <a:pt x="5956507" y="56701"/>
                </a:lnTo>
                <a:lnTo>
                  <a:pt x="5926522" y="26716"/>
                </a:lnTo>
                <a:lnTo>
                  <a:pt x="5888484" y="7058"/>
                </a:lnTo>
                <a:lnTo>
                  <a:pt x="5844666" y="0"/>
                </a:lnTo>
                <a:close/>
              </a:path>
            </a:pathLst>
          </a:custGeom>
          <a:solidFill>
            <a:srgbClr val="1D9ED2"/>
          </a:solidFill>
        </p:spPr>
        <p:txBody>
          <a:bodyPr wrap="square" lIns="0" tIns="0" rIns="0" bIns="0" rtlCol="0"/>
          <a:lstStyle/>
          <a:p/>
        </p:txBody>
      </p:sp>
      <p:sp>
        <p:nvSpPr>
          <p:cNvPr id="4" name="object 4"/>
          <p:cNvSpPr/>
          <p:nvPr/>
        </p:nvSpPr>
        <p:spPr>
          <a:xfrm>
            <a:off x="5583935" y="893063"/>
            <a:ext cx="556260" cy="326390"/>
          </a:xfrm>
          <a:custGeom>
            <a:rect l="l" t="t" r="r" b="b"/>
            <a:pathLst>
              <a:path w="556260" h="326390">
                <a:moveTo>
                  <a:pt x="556260" y="0"/>
                </a:moveTo>
                <a:lnTo>
                  <a:pt x="54355" y="0"/>
                </a:lnTo>
                <a:lnTo>
                  <a:pt x="33218" y="4278"/>
                </a:lnTo>
                <a:lnTo>
                  <a:pt x="15938" y="15938"/>
                </a:lnTo>
                <a:lnTo>
                  <a:pt x="4278" y="33218"/>
                </a:lnTo>
                <a:lnTo>
                  <a:pt x="0" y="54356"/>
                </a:lnTo>
                <a:lnTo>
                  <a:pt x="0" y="326136"/>
                </a:lnTo>
                <a:lnTo>
                  <a:pt x="501903" y="326136"/>
                </a:lnTo>
                <a:lnTo>
                  <a:pt x="523041" y="321857"/>
                </a:lnTo>
                <a:lnTo>
                  <a:pt x="540321" y="310197"/>
                </a:lnTo>
                <a:lnTo>
                  <a:pt x="551981" y="292917"/>
                </a:lnTo>
                <a:lnTo>
                  <a:pt x="556260" y="271780"/>
                </a:lnTo>
                <a:lnTo>
                  <a:pt x="556260" y="0"/>
                </a:lnTo>
                <a:close/>
              </a:path>
            </a:pathLst>
          </a:custGeom>
          <a:solidFill>
            <a:srgbClr val="FFFFFF"/>
          </a:solidFill>
        </p:spPr>
        <p:txBody>
          <a:bodyPr wrap="square" lIns="0" tIns="0" rIns="0" bIns="0" rtlCol="0"/>
          <a:lstStyle/>
          <a:p/>
        </p:txBody>
      </p:sp>
      <p:sp>
        <p:nvSpPr>
          <p:cNvPr id="5" name="object 5"/>
          <p:cNvSpPr txBox="1"/>
          <p:nvPr/>
        </p:nvSpPr>
        <p:spPr>
          <a:xfrm>
            <a:off x="5700140" y="880058"/>
            <a:ext cx="324485" cy="331470"/>
          </a:xfrm>
          <a:prstGeom prst="rect">
            <a:avLst/>
          </a:prstGeom>
        </p:spPr>
        <p:txBody>
          <a:bodyPr vert="horz" wrap="square" lIns="0" tIns="13335" rIns="0" bIns="0" rtlCol="0">
            <a:spAutoFit/>
          </a:bodyPr>
          <a:lstStyle/>
          <a:p>
            <a:pPr marL="12700">
              <a:lnSpc>
                <a:spcPct val="100000"/>
              </a:lnSpc>
              <a:spcBef>
                <a:spcPts val="105"/>
              </a:spcBef>
            </a:pPr>
            <a:r>
              <a:rPr sz="2000" spc="-5">
                <a:solidFill>
                  <a:srgbClr val="1D9ED2"/>
                </a:solidFill>
                <a:latin typeface="微软雅黑"/>
                <a:cs typeface="微软雅黑"/>
              </a:rPr>
              <a:t>01</a:t>
            </a:r>
            <a:endParaRPr sz="2000">
              <a:latin typeface="微软雅黑"/>
              <a:cs typeface="微软雅黑"/>
            </a:endParaRPr>
          </a:p>
        </p:txBody>
      </p:sp>
      <p:sp>
        <p:nvSpPr>
          <p:cNvPr id="6" name="object 6"/>
          <p:cNvSpPr/>
          <p:nvPr/>
        </p:nvSpPr>
        <p:spPr>
          <a:xfrm>
            <a:off x="5583935" y="2531364"/>
            <a:ext cx="556260" cy="327660"/>
          </a:xfrm>
          <a:custGeom>
            <a:rect l="l" t="t" r="r" b="b"/>
            <a:pathLst>
              <a:path w="556260" h="327660">
                <a:moveTo>
                  <a:pt x="556260" y="0"/>
                </a:moveTo>
                <a:lnTo>
                  <a:pt x="54610" y="0"/>
                </a:lnTo>
                <a:lnTo>
                  <a:pt x="33379" y="4300"/>
                </a:lnTo>
                <a:lnTo>
                  <a:pt x="16017" y="16017"/>
                </a:lnTo>
                <a:lnTo>
                  <a:pt x="4300" y="33379"/>
                </a:lnTo>
                <a:lnTo>
                  <a:pt x="0" y="54610"/>
                </a:lnTo>
                <a:lnTo>
                  <a:pt x="0" y="327660"/>
                </a:lnTo>
                <a:lnTo>
                  <a:pt x="501650" y="327660"/>
                </a:lnTo>
                <a:lnTo>
                  <a:pt x="522880" y="323359"/>
                </a:lnTo>
                <a:lnTo>
                  <a:pt x="540242" y="311642"/>
                </a:lnTo>
                <a:lnTo>
                  <a:pt x="551959" y="294280"/>
                </a:lnTo>
                <a:lnTo>
                  <a:pt x="556260" y="273050"/>
                </a:lnTo>
                <a:lnTo>
                  <a:pt x="556260" y="0"/>
                </a:lnTo>
                <a:close/>
              </a:path>
            </a:pathLst>
          </a:custGeom>
          <a:solidFill>
            <a:srgbClr val="1D9ED2"/>
          </a:solidFill>
        </p:spPr>
        <p:txBody>
          <a:bodyPr wrap="square" lIns="0" tIns="0" rIns="0" bIns="0" rtlCol="0"/>
          <a:lstStyle/>
          <a:p/>
        </p:txBody>
      </p:sp>
      <p:sp>
        <p:nvSpPr>
          <p:cNvPr id="7" name="object 7"/>
          <p:cNvSpPr txBox="1"/>
          <p:nvPr/>
        </p:nvSpPr>
        <p:spPr>
          <a:xfrm>
            <a:off x="5700140" y="2520188"/>
            <a:ext cx="324485" cy="330835"/>
          </a:xfrm>
          <a:prstGeom prst="rect">
            <a:avLst/>
          </a:prstGeom>
        </p:spPr>
        <p:txBody>
          <a:bodyPr vert="horz" wrap="square" lIns="0" tIns="13335" rIns="0" bIns="0" rtlCol="0">
            <a:spAutoFit/>
          </a:bodyPr>
          <a:lstStyle/>
          <a:p>
            <a:pPr marL="12700">
              <a:lnSpc>
                <a:spcPct val="100000"/>
              </a:lnSpc>
              <a:spcBef>
                <a:spcPts val="105"/>
              </a:spcBef>
            </a:pPr>
            <a:r>
              <a:rPr sz="2000">
                <a:solidFill>
                  <a:srgbClr val="FFFFFF"/>
                </a:solidFill>
                <a:latin typeface="微软雅黑"/>
                <a:cs typeface="微软雅黑"/>
              </a:rPr>
              <a:t>02</a:t>
            </a:r>
            <a:endParaRPr sz="2000">
              <a:latin typeface="微软雅黑"/>
              <a:cs typeface="微软雅黑"/>
            </a:endParaRPr>
          </a:p>
        </p:txBody>
      </p:sp>
      <p:sp>
        <p:nvSpPr>
          <p:cNvPr id="8" name="object 8"/>
          <p:cNvSpPr/>
          <p:nvPr/>
        </p:nvSpPr>
        <p:spPr>
          <a:xfrm>
            <a:off x="5583935" y="4126991"/>
            <a:ext cx="556260" cy="326390"/>
          </a:xfrm>
          <a:custGeom>
            <a:rect l="l" t="t" r="r" b="b"/>
            <a:pathLst>
              <a:path w="556260" h="326389">
                <a:moveTo>
                  <a:pt x="556260" y="0"/>
                </a:moveTo>
                <a:lnTo>
                  <a:pt x="54355" y="0"/>
                </a:lnTo>
                <a:lnTo>
                  <a:pt x="33218" y="4278"/>
                </a:lnTo>
                <a:lnTo>
                  <a:pt x="15938" y="15938"/>
                </a:lnTo>
                <a:lnTo>
                  <a:pt x="4278" y="33218"/>
                </a:lnTo>
                <a:lnTo>
                  <a:pt x="0" y="54355"/>
                </a:lnTo>
                <a:lnTo>
                  <a:pt x="0" y="326135"/>
                </a:lnTo>
                <a:lnTo>
                  <a:pt x="501903" y="326135"/>
                </a:lnTo>
                <a:lnTo>
                  <a:pt x="523041" y="321857"/>
                </a:lnTo>
                <a:lnTo>
                  <a:pt x="540321" y="310197"/>
                </a:lnTo>
                <a:lnTo>
                  <a:pt x="551981" y="292917"/>
                </a:lnTo>
                <a:lnTo>
                  <a:pt x="556260" y="271779"/>
                </a:lnTo>
                <a:lnTo>
                  <a:pt x="556260" y="0"/>
                </a:lnTo>
                <a:close/>
              </a:path>
            </a:pathLst>
          </a:custGeom>
          <a:solidFill>
            <a:srgbClr val="1D9ED2"/>
          </a:solidFill>
        </p:spPr>
        <p:txBody>
          <a:bodyPr wrap="square" lIns="0" tIns="0" rIns="0" bIns="0" rtlCol="0"/>
          <a:lstStyle/>
          <a:p/>
        </p:txBody>
      </p:sp>
      <p:sp>
        <p:nvSpPr>
          <p:cNvPr id="9" name="object 9"/>
          <p:cNvSpPr txBox="1"/>
          <p:nvPr/>
        </p:nvSpPr>
        <p:spPr>
          <a:xfrm>
            <a:off x="6229603" y="888872"/>
            <a:ext cx="2190115" cy="1261110"/>
          </a:xfrm>
          <a:prstGeom prst="rect">
            <a:avLst/>
          </a:prstGeom>
        </p:spPr>
        <p:txBody>
          <a:bodyPr vert="horz" wrap="square" lIns="0" tIns="13335" rIns="0" bIns="0" rtlCol="0">
            <a:spAutoFit/>
          </a:bodyPr>
          <a:lstStyle/>
          <a:p>
            <a:pPr marL="12700">
              <a:lnSpc>
                <a:spcPct val="100000"/>
              </a:lnSpc>
              <a:spcBef>
                <a:spcPts val="105"/>
              </a:spcBef>
            </a:pPr>
            <a:r>
              <a:rPr sz="2000" b="1" spc="-5">
                <a:solidFill>
                  <a:srgbClr val="FFFFFF"/>
                </a:solidFill>
                <a:latin typeface="微软雅黑"/>
                <a:cs typeface="微软雅黑"/>
              </a:rPr>
              <a:t>DRG/DIP</a:t>
            </a:r>
            <a:r>
              <a:rPr sz="2000" b="1" i="1">
                <a:solidFill>
                  <a:srgbClr val="FFFFFF"/>
                </a:solidFill>
                <a:latin typeface="微软雅黑"/>
                <a:cs typeface="微软雅黑"/>
              </a:rPr>
              <a:t>发展背景</a:t>
            </a:r>
            <a:endParaRPr sz="2000">
              <a:latin typeface="微软雅黑"/>
              <a:cs typeface="微软雅黑"/>
            </a:endParaRPr>
          </a:p>
          <a:p>
            <a:pPr marL="337185" indent="-172720">
              <a:lnSpc>
                <a:spcPct val="100000"/>
              </a:lnSpc>
              <a:spcBef>
                <a:spcPts val="1560"/>
              </a:spcBef>
              <a:buFont typeface="Arial"/>
              <a:buChar char="•"/>
              <a:tabLst>
                <a:tab pos="337820"/>
              </a:tabLst>
            </a:pPr>
            <a:r>
              <a:rPr sz="1200" b="1" i="1" spc="-5">
                <a:solidFill>
                  <a:srgbClr val="FFFFFF"/>
                </a:solidFill>
                <a:latin typeface="微软雅黑"/>
                <a:cs typeface="微软雅黑"/>
              </a:rPr>
              <a:t>医保付费改革背景</a:t>
            </a:r>
            <a:endParaRPr sz="1200">
              <a:latin typeface="微软雅黑"/>
              <a:cs typeface="微软雅黑"/>
            </a:endParaRPr>
          </a:p>
          <a:p>
            <a:pPr marL="337185" indent="-172720">
              <a:lnSpc>
                <a:spcPct val="100000"/>
              </a:lnSpc>
              <a:spcBef>
                <a:spcPts val="725"/>
              </a:spcBef>
              <a:buFont typeface="Arial"/>
              <a:buChar char="•"/>
              <a:tabLst>
                <a:tab pos="337820"/>
              </a:tabLst>
            </a:pPr>
            <a:r>
              <a:rPr sz="1200" b="1">
                <a:solidFill>
                  <a:srgbClr val="FFFFFF"/>
                </a:solidFill>
                <a:latin typeface="微软雅黑"/>
                <a:cs typeface="微软雅黑"/>
              </a:rPr>
              <a:t>D</a:t>
            </a:r>
            <a:r>
              <a:rPr sz="1200" b="1" spc="-15">
                <a:solidFill>
                  <a:srgbClr val="FFFFFF"/>
                </a:solidFill>
                <a:latin typeface="微软雅黑"/>
                <a:cs typeface="微软雅黑"/>
              </a:rPr>
              <a:t>R</a:t>
            </a:r>
            <a:r>
              <a:rPr sz="1200" b="1">
                <a:solidFill>
                  <a:srgbClr val="FFFFFF"/>
                </a:solidFill>
                <a:latin typeface="微软雅黑"/>
                <a:cs typeface="微软雅黑"/>
              </a:rPr>
              <a:t>G/</a:t>
            </a:r>
            <a:r>
              <a:rPr sz="1200" b="1" spc="-10">
                <a:solidFill>
                  <a:srgbClr val="FFFFFF"/>
                </a:solidFill>
                <a:latin typeface="微软雅黑"/>
                <a:cs typeface="微软雅黑"/>
              </a:rPr>
              <a:t>D</a:t>
            </a:r>
            <a:r>
              <a:rPr sz="1200" b="1">
                <a:solidFill>
                  <a:srgbClr val="FFFFFF"/>
                </a:solidFill>
                <a:latin typeface="微软雅黑"/>
                <a:cs typeface="微软雅黑"/>
              </a:rPr>
              <a:t>I</a:t>
            </a:r>
            <a:r>
              <a:rPr sz="1200" b="1" spc="5">
                <a:solidFill>
                  <a:srgbClr val="FFFFFF"/>
                </a:solidFill>
                <a:latin typeface="微软雅黑"/>
                <a:cs typeface="微软雅黑"/>
              </a:rPr>
              <a:t>P</a:t>
            </a:r>
            <a:r>
              <a:rPr sz="1200" b="1" i="1">
                <a:solidFill>
                  <a:srgbClr val="FFFFFF"/>
                </a:solidFill>
                <a:latin typeface="微软雅黑"/>
                <a:cs typeface="微软雅黑"/>
              </a:rPr>
              <a:t>发展历程</a:t>
            </a:r>
            <a:endParaRPr sz="1200">
              <a:latin typeface="微软雅黑"/>
              <a:cs typeface="微软雅黑"/>
            </a:endParaRPr>
          </a:p>
          <a:p>
            <a:pPr marL="337185" indent="-172720">
              <a:lnSpc>
                <a:spcPct val="100000"/>
              </a:lnSpc>
              <a:spcBef>
                <a:spcPts val="720"/>
              </a:spcBef>
              <a:buFont typeface="Arial"/>
              <a:buChar char="•"/>
              <a:tabLst>
                <a:tab pos="337820"/>
              </a:tabLst>
            </a:pPr>
            <a:r>
              <a:rPr sz="1200" b="1">
                <a:solidFill>
                  <a:srgbClr val="FFFFFF"/>
                </a:solidFill>
                <a:latin typeface="微软雅黑"/>
                <a:cs typeface="微软雅黑"/>
              </a:rPr>
              <a:t>D</a:t>
            </a:r>
            <a:r>
              <a:rPr sz="1200" b="1" spc="-15">
                <a:solidFill>
                  <a:srgbClr val="FFFFFF"/>
                </a:solidFill>
                <a:latin typeface="微软雅黑"/>
                <a:cs typeface="微软雅黑"/>
              </a:rPr>
              <a:t>R</a:t>
            </a:r>
            <a:r>
              <a:rPr sz="1200" b="1">
                <a:solidFill>
                  <a:srgbClr val="FFFFFF"/>
                </a:solidFill>
                <a:latin typeface="微软雅黑"/>
                <a:cs typeface="微软雅黑"/>
              </a:rPr>
              <a:t>G/</a:t>
            </a:r>
            <a:r>
              <a:rPr sz="1200" b="1" spc="-10">
                <a:solidFill>
                  <a:srgbClr val="FFFFFF"/>
                </a:solidFill>
                <a:latin typeface="微软雅黑"/>
                <a:cs typeface="微软雅黑"/>
              </a:rPr>
              <a:t>D</a:t>
            </a:r>
            <a:r>
              <a:rPr sz="1200" b="1">
                <a:solidFill>
                  <a:srgbClr val="FFFFFF"/>
                </a:solidFill>
                <a:latin typeface="微软雅黑"/>
                <a:cs typeface="微软雅黑"/>
              </a:rPr>
              <a:t>I</a:t>
            </a:r>
            <a:r>
              <a:rPr sz="1200" b="1" spc="5">
                <a:solidFill>
                  <a:srgbClr val="FFFFFF"/>
                </a:solidFill>
                <a:latin typeface="微软雅黑"/>
                <a:cs typeface="微软雅黑"/>
              </a:rPr>
              <a:t>P</a:t>
            </a:r>
            <a:r>
              <a:rPr sz="1200" b="1" i="1">
                <a:solidFill>
                  <a:srgbClr val="FFFFFF"/>
                </a:solidFill>
                <a:latin typeface="微软雅黑"/>
                <a:cs typeface="微软雅黑"/>
              </a:rPr>
              <a:t>相关政策</a:t>
            </a:r>
            <a:endParaRPr sz="1200">
              <a:latin typeface="微软雅黑"/>
              <a:cs typeface="微软雅黑"/>
            </a:endParaRPr>
          </a:p>
        </p:txBody>
      </p:sp>
      <p:sp>
        <p:nvSpPr>
          <p:cNvPr id="10" name="object 10"/>
          <p:cNvSpPr txBox="1"/>
          <p:nvPr/>
        </p:nvSpPr>
        <p:spPr>
          <a:xfrm>
            <a:off x="6229603" y="2528138"/>
            <a:ext cx="3433445" cy="1257935"/>
          </a:xfrm>
          <a:prstGeom prst="rect">
            <a:avLst/>
          </a:prstGeom>
        </p:spPr>
        <p:txBody>
          <a:bodyPr vert="horz" wrap="square" lIns="0" tIns="13335" rIns="0" bIns="0" rtlCol="0">
            <a:spAutoFit/>
          </a:bodyPr>
          <a:lstStyle/>
          <a:p>
            <a:pPr marL="12700">
              <a:lnSpc>
                <a:spcPct val="100000"/>
              </a:lnSpc>
              <a:spcBef>
                <a:spcPts val="105"/>
              </a:spcBef>
            </a:pPr>
            <a:r>
              <a:rPr sz="2000" b="1" spc="-5">
                <a:solidFill>
                  <a:srgbClr val="1D9ED2"/>
                </a:solidFill>
                <a:latin typeface="微软雅黑"/>
                <a:cs typeface="微软雅黑"/>
              </a:rPr>
              <a:t>DRG/DIP</a:t>
            </a:r>
            <a:r>
              <a:rPr sz="2000" b="1" i="1">
                <a:solidFill>
                  <a:srgbClr val="1D9ED2"/>
                </a:solidFill>
                <a:latin typeface="微软雅黑"/>
                <a:cs typeface="微软雅黑"/>
              </a:rPr>
              <a:t>发展现状</a:t>
            </a:r>
            <a:endParaRPr sz="2000">
              <a:latin typeface="微软雅黑"/>
              <a:cs typeface="微软雅黑"/>
            </a:endParaRPr>
          </a:p>
          <a:p>
            <a:pPr marL="337185" indent="-172720">
              <a:lnSpc>
                <a:spcPct val="100000"/>
              </a:lnSpc>
              <a:spcBef>
                <a:spcPts val="1535"/>
              </a:spcBef>
              <a:buFont typeface="Arial"/>
              <a:buChar char="•"/>
              <a:tabLst>
                <a:tab pos="337820"/>
              </a:tabLst>
            </a:pPr>
            <a:r>
              <a:rPr sz="1200" spc="-10">
                <a:solidFill>
                  <a:srgbClr val="404040"/>
                </a:solidFill>
                <a:latin typeface="微软雅黑"/>
                <a:cs typeface="微软雅黑"/>
              </a:rPr>
              <a:t>DRG/DIP</a:t>
            </a:r>
            <a:r>
              <a:rPr sz="1200" spc="-5">
                <a:solidFill>
                  <a:srgbClr val="404040"/>
                </a:solidFill>
                <a:latin typeface="微软雅黑"/>
                <a:cs typeface="微软雅黑"/>
              </a:rPr>
              <a:t>执行情况</a:t>
            </a:r>
            <a:endParaRPr sz="1200">
              <a:latin typeface="微软雅黑"/>
              <a:cs typeface="微软雅黑"/>
            </a:endParaRPr>
          </a:p>
          <a:p>
            <a:pPr marL="337185" indent="-172720">
              <a:lnSpc>
                <a:spcPct val="100000"/>
              </a:lnSpc>
              <a:spcBef>
                <a:spcPts val="720"/>
              </a:spcBef>
              <a:buFont typeface="Arial"/>
              <a:buChar char="•"/>
              <a:tabLst>
                <a:tab pos="337820"/>
              </a:tabLst>
            </a:pPr>
            <a:r>
              <a:rPr sz="1200" spc="-10">
                <a:solidFill>
                  <a:srgbClr val="404040"/>
                </a:solidFill>
                <a:latin typeface="微软雅黑"/>
                <a:cs typeface="微软雅黑"/>
              </a:rPr>
              <a:t>DRG/DIP</a:t>
            </a:r>
            <a:r>
              <a:rPr sz="1200">
                <a:solidFill>
                  <a:srgbClr val="404040"/>
                </a:solidFill>
                <a:latin typeface="微软雅黑"/>
                <a:cs typeface="微软雅黑"/>
              </a:rPr>
              <a:t>代表城市相关经验</a:t>
            </a:r>
            <a:endParaRPr sz="1200">
              <a:latin typeface="微软雅黑"/>
              <a:cs typeface="微软雅黑"/>
            </a:endParaRPr>
          </a:p>
          <a:p>
            <a:pPr marL="337185" indent="-172720">
              <a:lnSpc>
                <a:spcPct val="100000"/>
              </a:lnSpc>
              <a:spcBef>
                <a:spcPts val="720"/>
              </a:spcBef>
              <a:buFont typeface="Arial"/>
              <a:buChar char="•"/>
              <a:tabLst>
                <a:tab pos="337820"/>
              </a:tabLst>
            </a:pPr>
            <a:r>
              <a:rPr sz="1200" spc="-10">
                <a:solidFill>
                  <a:srgbClr val="404040"/>
                </a:solidFill>
                <a:latin typeface="微软雅黑"/>
                <a:cs typeface="微软雅黑"/>
              </a:rPr>
              <a:t>DRG/DIP</a:t>
            </a:r>
            <a:r>
              <a:rPr sz="1200">
                <a:solidFill>
                  <a:srgbClr val="404040"/>
                </a:solidFill>
                <a:latin typeface="微软雅黑"/>
                <a:cs typeface="微软雅黑"/>
              </a:rPr>
              <a:t>执行过程中的问题、原因及解决方案</a:t>
            </a:r>
            <a:endParaRPr sz="1200">
              <a:latin typeface="微软雅黑"/>
              <a:cs typeface="微软雅黑"/>
            </a:endParaRPr>
          </a:p>
        </p:txBody>
      </p:sp>
      <p:sp>
        <p:nvSpPr>
          <p:cNvPr id="11" name="object 11"/>
          <p:cNvSpPr txBox="1"/>
          <p:nvPr/>
        </p:nvSpPr>
        <p:spPr>
          <a:xfrm>
            <a:off x="5700140" y="4123690"/>
            <a:ext cx="5006975" cy="2077720"/>
          </a:xfrm>
          <a:prstGeom prst="rect">
            <a:avLst/>
          </a:prstGeom>
        </p:spPr>
        <p:txBody>
          <a:bodyPr vert="horz" wrap="square" lIns="0" tIns="12700" rIns="0" bIns="0" rtlCol="0">
            <a:spAutoFit/>
          </a:bodyPr>
          <a:lstStyle/>
          <a:p>
            <a:pPr marL="12700">
              <a:lnSpc>
                <a:spcPct val="100000"/>
              </a:lnSpc>
              <a:spcBef>
                <a:spcPts val="100"/>
              </a:spcBef>
              <a:tabLst>
                <a:tab pos="541655"/>
              </a:tabLst>
            </a:pPr>
            <a:r>
              <a:rPr sz="3000" baseline="1388">
                <a:solidFill>
                  <a:srgbClr val="FFFFFF"/>
                </a:solidFill>
                <a:latin typeface="微软雅黑"/>
                <a:cs typeface="微软雅黑"/>
              </a:rPr>
              <a:t>03	</a:t>
            </a:r>
            <a:r>
              <a:rPr sz="2000" b="1" spc="-5">
                <a:solidFill>
                  <a:srgbClr val="1D9ED2"/>
                </a:solidFill>
                <a:latin typeface="微软雅黑"/>
                <a:cs typeface="微软雅黑"/>
              </a:rPr>
              <a:t>DRG/DIP</a:t>
            </a:r>
            <a:r>
              <a:rPr sz="2000" b="1" i="1">
                <a:solidFill>
                  <a:srgbClr val="1D9ED2"/>
                </a:solidFill>
                <a:latin typeface="微软雅黑"/>
                <a:cs typeface="微软雅黑"/>
              </a:rPr>
              <a:t>供应商发展路径以</a:t>
            </a:r>
            <a:r>
              <a:rPr sz="2000" b="1" i="1" spc="-15">
                <a:solidFill>
                  <a:srgbClr val="1D9ED2"/>
                </a:solidFill>
                <a:latin typeface="微软雅黑"/>
                <a:cs typeface="微软雅黑"/>
              </a:rPr>
              <a:t>及</a:t>
            </a:r>
            <a:r>
              <a:rPr sz="2000" b="1" i="1">
                <a:solidFill>
                  <a:srgbClr val="1D9ED2"/>
                </a:solidFill>
                <a:latin typeface="微软雅黑"/>
                <a:cs typeface="微软雅黑"/>
              </a:rPr>
              <a:t>趋势</a:t>
            </a:r>
            <a:r>
              <a:rPr sz="2000" b="1" i="1" spc="-15">
                <a:solidFill>
                  <a:srgbClr val="1D9ED2"/>
                </a:solidFill>
                <a:latin typeface="微软雅黑"/>
                <a:cs typeface="微软雅黑"/>
              </a:rPr>
              <a:t>展</a:t>
            </a:r>
            <a:r>
              <a:rPr sz="2000" b="1" i="1">
                <a:solidFill>
                  <a:srgbClr val="1D9ED2"/>
                </a:solidFill>
                <a:latin typeface="微软雅黑"/>
                <a:cs typeface="微软雅黑"/>
              </a:rPr>
              <a:t>望</a:t>
            </a:r>
            <a:endParaRPr sz="2000">
              <a:latin typeface="微软雅黑"/>
              <a:cs typeface="微软雅黑"/>
            </a:endParaRPr>
          </a:p>
          <a:p>
            <a:pPr marL="866775" indent="-172720">
              <a:lnSpc>
                <a:spcPct val="100000"/>
              </a:lnSpc>
              <a:spcBef>
                <a:spcPts val="1515"/>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需求梳理</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供应商企业图谱</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市场竞争分析</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现有及后市场规模测算</a:t>
            </a:r>
            <a:endParaRPr sz="1200">
              <a:latin typeface="微软雅黑"/>
              <a:cs typeface="微软雅黑"/>
            </a:endParaRPr>
          </a:p>
          <a:p>
            <a:pPr marL="866775" indent="-172720">
              <a:lnSpc>
                <a:spcPct val="100000"/>
              </a:lnSpc>
              <a:spcBef>
                <a:spcPts val="720"/>
              </a:spcBef>
              <a:buFont typeface="Arial"/>
              <a:buChar char="•"/>
              <a:tabLst>
                <a:tab pos="866775"/>
              </a:tabLst>
            </a:pPr>
            <a:r>
              <a:rPr sz="1200" spc="-5">
                <a:solidFill>
                  <a:srgbClr val="404040"/>
                </a:solidFill>
                <a:latin typeface="微软雅黑"/>
                <a:cs typeface="微软雅黑"/>
              </a:rPr>
              <a:t>D</a:t>
            </a:r>
            <a:r>
              <a:rPr sz="1200" spc="-20">
                <a:solidFill>
                  <a:srgbClr val="404040"/>
                </a:solidFill>
                <a:latin typeface="微软雅黑"/>
                <a:cs typeface="微软雅黑"/>
              </a:rPr>
              <a:t>R</a:t>
            </a:r>
            <a:r>
              <a:rPr sz="1200" spc="-10">
                <a:solidFill>
                  <a:srgbClr val="404040"/>
                </a:solidFill>
                <a:latin typeface="微软雅黑"/>
                <a:cs typeface="微软雅黑"/>
              </a:rPr>
              <a:t>G</a:t>
            </a:r>
            <a:r>
              <a:rPr sz="1200" spc="-5">
                <a:solidFill>
                  <a:srgbClr val="404040"/>
                </a:solidFill>
                <a:latin typeface="微软雅黑"/>
                <a:cs typeface="微软雅黑"/>
              </a:rPr>
              <a:t>/D</a:t>
            </a:r>
            <a:r>
              <a:rPr sz="1200" spc="-10">
                <a:solidFill>
                  <a:srgbClr val="404040"/>
                </a:solidFill>
                <a:latin typeface="微软雅黑"/>
                <a:cs typeface="微软雅黑"/>
              </a:rPr>
              <a:t>I</a:t>
            </a:r>
            <a:r>
              <a:rPr sz="1200" spc="-5">
                <a:solidFill>
                  <a:srgbClr val="404040"/>
                </a:solidFill>
                <a:latin typeface="微软雅黑"/>
                <a:cs typeface="微软雅黑"/>
              </a:rPr>
              <a:t>P商业发展曲线</a:t>
            </a:r>
            <a:endParaRPr sz="1200">
              <a:latin typeface="微软雅黑"/>
              <a:cs typeface="微软雅黑"/>
            </a:endParaRPr>
          </a:p>
          <a:p>
            <a:pPr marL="866775" indent="-172720">
              <a:lnSpc>
                <a:spcPct val="100000"/>
              </a:lnSpc>
              <a:spcBef>
                <a:spcPts val="720"/>
              </a:spcBef>
              <a:buFont typeface="Arial"/>
              <a:buChar char="•"/>
              <a:tabLst>
                <a:tab pos="866775"/>
              </a:tabLst>
            </a:pPr>
            <a:r>
              <a:rPr sz="1200">
                <a:solidFill>
                  <a:srgbClr val="404040"/>
                </a:solidFill>
                <a:latin typeface="微软雅黑"/>
                <a:cs typeface="微软雅黑"/>
              </a:rPr>
              <a:t>D</a:t>
            </a:r>
            <a:r>
              <a:rPr sz="1200" spc="-20">
                <a:solidFill>
                  <a:srgbClr val="404040"/>
                </a:solidFill>
                <a:latin typeface="微软雅黑"/>
                <a:cs typeface="微软雅黑"/>
              </a:rPr>
              <a:t>R</a:t>
            </a:r>
            <a:r>
              <a:rPr sz="1200" spc="-5">
                <a:solidFill>
                  <a:srgbClr val="404040"/>
                </a:solidFill>
                <a:latin typeface="微软雅黑"/>
                <a:cs typeface="微软雅黑"/>
              </a:rPr>
              <a:t>G/DI</a:t>
            </a:r>
            <a:r>
              <a:rPr sz="1200">
                <a:solidFill>
                  <a:srgbClr val="404040"/>
                </a:solidFill>
                <a:latin typeface="微软雅黑"/>
                <a:cs typeface="微软雅黑"/>
              </a:rPr>
              <a:t>P行业发展总结</a:t>
            </a:r>
            <a:endParaRPr sz="1200">
              <a:latin typeface="微软雅黑"/>
              <a:cs typeface="微软雅黑"/>
            </a:endParaRPr>
          </a:p>
        </p:txBody>
      </p:sp>
      <p:sp>
        <p:nvSpPr>
          <p:cNvPr id="12" name="object 12"/>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3" name="object 13"/>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4" name="object 14"/>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5" name="object 15"/>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6" name="object 16"/>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7" name="object 17"/>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8" name="object 18"/>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9" name="object 19"/>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0" name="object 20"/>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157"/>
            <a:ext cx="3951604"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数据来源：创新药医保支付水平有望不断提升、2022年中国卫生健康统计年鉴</a:t>
            </a:r>
            <a:endParaRPr sz="900">
              <a:latin typeface="微软雅黑"/>
              <a:cs typeface="微软雅黑"/>
            </a:endParaRPr>
          </a:p>
        </p:txBody>
      </p:sp>
      <p:sp>
        <p:nvSpPr>
          <p:cNvPr id="3" name="object 3"/>
          <p:cNvSpPr txBox="1">
            <a:spLocks noGrp="1"/>
          </p:cNvSpPr>
          <p:nvPr>
            <p:ph type="title"/>
          </p:nvPr>
        </p:nvSpPr>
        <p:spPr>
          <a:xfrm>
            <a:off x="261924" y="171145"/>
            <a:ext cx="9428480" cy="331470"/>
          </a:xfrm>
          <a:prstGeom prst="rect">
            <a:avLst/>
          </a:prstGeom>
        </p:spPr>
        <p:txBody>
          <a:bodyPr vert="horz" wrap="square" lIns="0" tIns="13335" rIns="0" bIns="0" rtlCol="0">
            <a:spAutoFit/>
          </a:bodyPr>
          <a:lstStyle/>
          <a:p>
            <a:pPr marL="12700">
              <a:lnSpc>
                <a:spcPct val="100000"/>
              </a:lnSpc>
              <a:spcBef>
                <a:spcPts val="105"/>
              </a:spcBef>
            </a:pPr>
            <a:r>
              <a:rPr/>
              <a:t>医保支付方式改革大背</a:t>
            </a:r>
            <a:r>
              <a:rPr spc="-10"/>
              <a:t>景</a:t>
            </a:r>
            <a:r>
              <a:rPr/>
              <a:t>下，</a:t>
            </a:r>
            <a:r>
              <a:rPr spc="-10"/>
              <a:t>医</a:t>
            </a:r>
            <a:r>
              <a:rPr/>
              <a:t>院需</a:t>
            </a:r>
            <a:r>
              <a:rPr spc="-10"/>
              <a:t>要</a:t>
            </a:r>
            <a:r>
              <a:rPr/>
              <a:t>进行</a:t>
            </a:r>
            <a:r>
              <a:rPr spc="-10"/>
              <a:t>收</a:t>
            </a:r>
            <a:r>
              <a:rPr/>
              <a:t>入结</a:t>
            </a:r>
            <a:r>
              <a:rPr spc="-10"/>
              <a:t>构</a:t>
            </a:r>
            <a:r>
              <a:rPr/>
              <a:t>调整</a:t>
            </a:r>
            <a:r>
              <a:rPr spc="-10"/>
              <a:t>，</a:t>
            </a:r>
            <a:r>
              <a:rPr/>
              <a:t>提升</a:t>
            </a:r>
            <a:r>
              <a:rPr spc="-10"/>
              <a:t>医</a:t>
            </a:r>
            <a:r>
              <a:rPr/>
              <a:t>疗服</a:t>
            </a:r>
            <a:r>
              <a:rPr spc="-10"/>
              <a:t>务</a:t>
            </a:r>
            <a:r>
              <a:rPr/>
              <a:t>收入</a:t>
            </a:r>
            <a:r>
              <a:rPr spc="-10"/>
              <a:t>的</a:t>
            </a:r>
            <a:r>
              <a:rPr/>
              <a:t>占比</a:t>
            </a:r>
          </a:p>
        </p:txBody>
      </p:sp>
      <p:sp>
        <p:nvSpPr>
          <p:cNvPr id="4" name="object 4"/>
          <p:cNvSpPr txBox="1"/>
          <p:nvPr/>
        </p:nvSpPr>
        <p:spPr>
          <a:xfrm>
            <a:off x="11849861" y="6559397"/>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4</a:t>
            </a:r>
            <a:endParaRPr sz="900">
              <a:latin typeface="微软雅黑"/>
              <a:cs typeface="微软雅黑"/>
            </a:endParaRPr>
          </a:p>
        </p:txBody>
      </p:sp>
      <p:sp>
        <p:nvSpPr>
          <p:cNvPr id="5" name="object 5"/>
          <p:cNvSpPr/>
          <p:nvPr/>
        </p:nvSpPr>
        <p:spPr>
          <a:xfrm>
            <a:off x="9532746" y="4873244"/>
            <a:ext cx="814705" cy="915669"/>
          </a:xfrm>
          <a:custGeom>
            <a:rect l="l" t="t" r="r" b="b"/>
            <a:pathLst>
              <a:path w="814703" h="915669">
                <a:moveTo>
                  <a:pt x="0" y="0"/>
                </a:moveTo>
                <a:lnTo>
                  <a:pt x="0" y="915568"/>
                </a:lnTo>
                <a:lnTo>
                  <a:pt x="814704" y="497839"/>
                </a:lnTo>
                <a:lnTo>
                  <a:pt x="791257" y="454967"/>
                </a:lnTo>
                <a:lnTo>
                  <a:pt x="765747" y="413687"/>
                </a:lnTo>
                <a:lnTo>
                  <a:pt x="738258" y="374050"/>
                </a:lnTo>
                <a:lnTo>
                  <a:pt x="708872" y="336109"/>
                </a:lnTo>
                <a:lnTo>
                  <a:pt x="677674" y="299913"/>
                </a:lnTo>
                <a:lnTo>
                  <a:pt x="644747" y="265515"/>
                </a:lnTo>
                <a:lnTo>
                  <a:pt x="610173" y="232965"/>
                </a:lnTo>
                <a:lnTo>
                  <a:pt x="574037" y="202314"/>
                </a:lnTo>
                <a:lnTo>
                  <a:pt x="536422" y="173614"/>
                </a:lnTo>
                <a:lnTo>
                  <a:pt x="497411" y="146916"/>
                </a:lnTo>
                <a:lnTo>
                  <a:pt x="457088" y="122271"/>
                </a:lnTo>
                <a:lnTo>
                  <a:pt x="415535" y="99730"/>
                </a:lnTo>
                <a:lnTo>
                  <a:pt x="372836" y="79345"/>
                </a:lnTo>
                <a:lnTo>
                  <a:pt x="329075" y="61166"/>
                </a:lnTo>
                <a:lnTo>
                  <a:pt x="284335" y="45246"/>
                </a:lnTo>
                <a:lnTo>
                  <a:pt x="238699" y="31634"/>
                </a:lnTo>
                <a:lnTo>
                  <a:pt x="192251" y="20382"/>
                </a:lnTo>
                <a:lnTo>
                  <a:pt x="145073" y="11541"/>
                </a:lnTo>
                <a:lnTo>
                  <a:pt x="97250" y="5163"/>
                </a:lnTo>
                <a:lnTo>
                  <a:pt x="48864" y="1299"/>
                </a:lnTo>
                <a:lnTo>
                  <a:pt x="0" y="0"/>
                </a:lnTo>
                <a:close/>
              </a:path>
            </a:pathLst>
          </a:custGeom>
          <a:solidFill>
            <a:srgbClr val="1D9ED2"/>
          </a:solidFill>
        </p:spPr>
        <p:txBody>
          <a:bodyPr wrap="square" lIns="0" tIns="0" rIns="0" bIns="0" rtlCol="0"/>
          <a:lstStyle/>
          <a:p/>
        </p:txBody>
      </p:sp>
      <p:sp>
        <p:nvSpPr>
          <p:cNvPr id="6" name="object 6"/>
          <p:cNvSpPr/>
          <p:nvPr/>
        </p:nvSpPr>
        <p:spPr>
          <a:xfrm>
            <a:off x="9532746" y="5371084"/>
            <a:ext cx="915669" cy="934085"/>
          </a:xfrm>
          <a:custGeom>
            <a:rect l="l" t="t" r="r" b="b"/>
            <a:pathLst>
              <a:path w="915669" h="934085">
                <a:moveTo>
                  <a:pt x="814704" y="0"/>
                </a:moveTo>
                <a:lnTo>
                  <a:pt x="0" y="417728"/>
                </a:lnTo>
                <a:lnTo>
                  <a:pt x="756157" y="933932"/>
                </a:lnTo>
                <a:lnTo>
                  <a:pt x="783290" y="891781"/>
                </a:lnTo>
                <a:lnTo>
                  <a:pt x="807915" y="848516"/>
                </a:lnTo>
                <a:lnTo>
                  <a:pt x="830025" y="804243"/>
                </a:lnTo>
                <a:lnTo>
                  <a:pt x="849614" y="759069"/>
                </a:lnTo>
                <a:lnTo>
                  <a:pt x="866675" y="713099"/>
                </a:lnTo>
                <a:lnTo>
                  <a:pt x="881202" y="666439"/>
                </a:lnTo>
                <a:lnTo>
                  <a:pt x="893187" y="619195"/>
                </a:lnTo>
                <a:lnTo>
                  <a:pt x="902624" y="571472"/>
                </a:lnTo>
                <a:lnTo>
                  <a:pt x="909507" y="523377"/>
                </a:lnTo>
                <a:lnTo>
                  <a:pt x="913828" y="475014"/>
                </a:lnTo>
                <a:lnTo>
                  <a:pt x="915581" y="426491"/>
                </a:lnTo>
                <a:lnTo>
                  <a:pt x="914760" y="377913"/>
                </a:lnTo>
                <a:lnTo>
                  <a:pt x="911358" y="329385"/>
                </a:lnTo>
                <a:lnTo>
                  <a:pt x="905367" y="281014"/>
                </a:lnTo>
                <a:lnTo>
                  <a:pt x="896782" y="232905"/>
                </a:lnTo>
                <a:lnTo>
                  <a:pt x="885596" y="185164"/>
                </a:lnTo>
                <a:lnTo>
                  <a:pt x="871802" y="137898"/>
                </a:lnTo>
                <a:lnTo>
                  <a:pt x="855393" y="91211"/>
                </a:lnTo>
                <a:lnTo>
                  <a:pt x="836363" y="45209"/>
                </a:lnTo>
                <a:lnTo>
                  <a:pt x="814704" y="0"/>
                </a:lnTo>
                <a:close/>
              </a:path>
            </a:pathLst>
          </a:custGeom>
          <a:solidFill>
            <a:srgbClr val="F68B21"/>
          </a:solidFill>
        </p:spPr>
        <p:txBody>
          <a:bodyPr wrap="square" lIns="0" tIns="0" rIns="0" bIns="0" rtlCol="0"/>
          <a:lstStyle/>
          <a:p/>
        </p:txBody>
      </p:sp>
      <p:sp>
        <p:nvSpPr>
          <p:cNvPr id="7" name="object 7"/>
          <p:cNvSpPr/>
          <p:nvPr/>
        </p:nvSpPr>
        <p:spPr>
          <a:xfrm>
            <a:off x="9532746" y="5371084"/>
            <a:ext cx="915669" cy="934085"/>
          </a:xfrm>
          <a:custGeom>
            <a:rect l="l" t="t" r="r" b="b"/>
            <a:pathLst>
              <a:path w="915669" h="934085">
                <a:moveTo>
                  <a:pt x="814704" y="0"/>
                </a:moveTo>
                <a:lnTo>
                  <a:pt x="836363" y="45209"/>
                </a:lnTo>
                <a:lnTo>
                  <a:pt x="855393" y="91211"/>
                </a:lnTo>
                <a:lnTo>
                  <a:pt x="871802" y="137898"/>
                </a:lnTo>
                <a:lnTo>
                  <a:pt x="885596" y="185164"/>
                </a:lnTo>
                <a:lnTo>
                  <a:pt x="896782" y="232905"/>
                </a:lnTo>
                <a:lnTo>
                  <a:pt x="905367" y="281014"/>
                </a:lnTo>
                <a:lnTo>
                  <a:pt x="911358" y="329385"/>
                </a:lnTo>
                <a:lnTo>
                  <a:pt x="914760" y="377913"/>
                </a:lnTo>
                <a:lnTo>
                  <a:pt x="915581" y="426491"/>
                </a:lnTo>
                <a:lnTo>
                  <a:pt x="913828" y="475014"/>
                </a:lnTo>
                <a:lnTo>
                  <a:pt x="909507" y="523377"/>
                </a:lnTo>
                <a:lnTo>
                  <a:pt x="902624" y="571472"/>
                </a:lnTo>
                <a:lnTo>
                  <a:pt x="893187" y="619195"/>
                </a:lnTo>
                <a:lnTo>
                  <a:pt x="881202" y="666439"/>
                </a:lnTo>
                <a:lnTo>
                  <a:pt x="866675" y="713099"/>
                </a:lnTo>
                <a:lnTo>
                  <a:pt x="849614" y="759069"/>
                </a:lnTo>
                <a:lnTo>
                  <a:pt x="830025" y="804243"/>
                </a:lnTo>
                <a:lnTo>
                  <a:pt x="807915" y="848516"/>
                </a:lnTo>
                <a:lnTo>
                  <a:pt x="783290" y="891781"/>
                </a:lnTo>
                <a:lnTo>
                  <a:pt x="756157" y="933932"/>
                </a:lnTo>
                <a:lnTo>
                  <a:pt x="0" y="417728"/>
                </a:lnTo>
                <a:lnTo>
                  <a:pt x="814704" y="0"/>
                </a:lnTo>
                <a:close/>
              </a:path>
            </a:pathLst>
          </a:custGeom>
          <a:ln w="19050">
            <a:solidFill>
              <a:srgbClr val="FFFFFF"/>
            </a:solidFill>
          </a:ln>
        </p:spPr>
        <p:txBody>
          <a:bodyPr wrap="square" lIns="0" tIns="0" rIns="0" bIns="0" rtlCol="0"/>
          <a:lstStyle/>
          <a:p/>
        </p:txBody>
      </p:sp>
      <p:sp>
        <p:nvSpPr>
          <p:cNvPr id="8" name="object 8"/>
          <p:cNvSpPr/>
          <p:nvPr/>
        </p:nvSpPr>
        <p:spPr>
          <a:xfrm>
            <a:off x="9532746" y="5788812"/>
            <a:ext cx="756285" cy="824230"/>
          </a:xfrm>
          <a:custGeom>
            <a:rect l="l" t="t" r="r" b="b"/>
            <a:pathLst>
              <a:path w="756284" h="824228">
                <a:moveTo>
                  <a:pt x="0" y="0"/>
                </a:moveTo>
                <a:lnTo>
                  <a:pt x="399033" y="824052"/>
                </a:lnTo>
                <a:lnTo>
                  <a:pt x="446209" y="799495"/>
                </a:lnTo>
                <a:lnTo>
                  <a:pt x="491743" y="772324"/>
                </a:lnTo>
                <a:lnTo>
                  <a:pt x="535535" y="742625"/>
                </a:lnTo>
                <a:lnTo>
                  <a:pt x="577486" y="710484"/>
                </a:lnTo>
                <a:lnTo>
                  <a:pt x="617498" y="675990"/>
                </a:lnTo>
                <a:lnTo>
                  <a:pt x="655470" y="639227"/>
                </a:lnTo>
                <a:lnTo>
                  <a:pt x="691304" y="600284"/>
                </a:lnTo>
                <a:lnTo>
                  <a:pt x="724899" y="559247"/>
                </a:lnTo>
                <a:lnTo>
                  <a:pt x="756157" y="516204"/>
                </a:lnTo>
                <a:lnTo>
                  <a:pt x="0" y="0"/>
                </a:lnTo>
                <a:close/>
              </a:path>
            </a:pathLst>
          </a:custGeom>
          <a:solidFill>
            <a:srgbClr val="22C5C5"/>
          </a:solidFill>
        </p:spPr>
        <p:txBody>
          <a:bodyPr wrap="square" lIns="0" tIns="0" rIns="0" bIns="0" rtlCol="0"/>
          <a:lstStyle/>
          <a:p/>
        </p:txBody>
      </p:sp>
      <p:sp>
        <p:nvSpPr>
          <p:cNvPr id="9" name="object 9"/>
          <p:cNvSpPr/>
          <p:nvPr/>
        </p:nvSpPr>
        <p:spPr>
          <a:xfrm>
            <a:off x="9532746" y="5788812"/>
            <a:ext cx="756285" cy="824230"/>
          </a:xfrm>
          <a:custGeom>
            <a:rect l="l" t="t" r="r" b="b"/>
            <a:pathLst>
              <a:path w="756284" h="824228">
                <a:moveTo>
                  <a:pt x="756157" y="516204"/>
                </a:moveTo>
                <a:lnTo>
                  <a:pt x="724899" y="559247"/>
                </a:lnTo>
                <a:lnTo>
                  <a:pt x="691304" y="600284"/>
                </a:lnTo>
                <a:lnTo>
                  <a:pt x="655470" y="639227"/>
                </a:lnTo>
                <a:lnTo>
                  <a:pt x="617498" y="675990"/>
                </a:lnTo>
                <a:lnTo>
                  <a:pt x="577486" y="710484"/>
                </a:lnTo>
                <a:lnTo>
                  <a:pt x="535535" y="742625"/>
                </a:lnTo>
                <a:lnTo>
                  <a:pt x="491743" y="772324"/>
                </a:lnTo>
                <a:lnTo>
                  <a:pt x="446209" y="799495"/>
                </a:lnTo>
                <a:lnTo>
                  <a:pt x="399033" y="824052"/>
                </a:lnTo>
                <a:lnTo>
                  <a:pt x="0" y="0"/>
                </a:lnTo>
                <a:lnTo>
                  <a:pt x="756157" y="516204"/>
                </a:lnTo>
                <a:close/>
              </a:path>
            </a:pathLst>
          </a:custGeom>
          <a:ln w="19050">
            <a:solidFill>
              <a:srgbClr val="FFFFFF"/>
            </a:solidFill>
          </a:ln>
        </p:spPr>
        <p:txBody>
          <a:bodyPr wrap="square" lIns="0" tIns="0" rIns="0" bIns="0" rtlCol="0"/>
          <a:lstStyle/>
          <a:p/>
        </p:txBody>
      </p:sp>
      <p:sp>
        <p:nvSpPr>
          <p:cNvPr id="10" name="object 10"/>
          <p:cNvSpPr/>
          <p:nvPr/>
        </p:nvSpPr>
        <p:spPr>
          <a:xfrm>
            <a:off x="8893682" y="5788812"/>
            <a:ext cx="1038225" cy="915669"/>
          </a:xfrm>
          <a:custGeom>
            <a:rect l="l" t="t" r="r" b="b"/>
            <a:pathLst>
              <a:path w="1038225" h="915669">
                <a:moveTo>
                  <a:pt x="639064" y="0"/>
                </a:moveTo>
                <a:lnTo>
                  <a:pt x="0" y="655561"/>
                </a:lnTo>
                <a:lnTo>
                  <a:pt x="36767" y="689516"/>
                </a:lnTo>
                <a:lnTo>
                  <a:pt x="75010" y="721166"/>
                </a:lnTo>
                <a:lnTo>
                  <a:pt x="114627" y="750494"/>
                </a:lnTo>
                <a:lnTo>
                  <a:pt x="155514" y="777485"/>
                </a:lnTo>
                <a:lnTo>
                  <a:pt x="197570" y="802121"/>
                </a:lnTo>
                <a:lnTo>
                  <a:pt x="240693" y="824386"/>
                </a:lnTo>
                <a:lnTo>
                  <a:pt x="284781" y="844263"/>
                </a:lnTo>
                <a:lnTo>
                  <a:pt x="329732" y="861736"/>
                </a:lnTo>
                <a:lnTo>
                  <a:pt x="375443" y="876789"/>
                </a:lnTo>
                <a:lnTo>
                  <a:pt x="421812" y="889404"/>
                </a:lnTo>
                <a:lnTo>
                  <a:pt x="468739" y="899565"/>
                </a:lnTo>
                <a:lnTo>
                  <a:pt x="516119" y="907256"/>
                </a:lnTo>
                <a:lnTo>
                  <a:pt x="563852" y="912459"/>
                </a:lnTo>
                <a:lnTo>
                  <a:pt x="611835" y="915159"/>
                </a:lnTo>
                <a:lnTo>
                  <a:pt x="659966" y="915339"/>
                </a:lnTo>
                <a:lnTo>
                  <a:pt x="708143" y="912982"/>
                </a:lnTo>
                <a:lnTo>
                  <a:pt x="756265" y="908072"/>
                </a:lnTo>
                <a:lnTo>
                  <a:pt x="804228" y="900592"/>
                </a:lnTo>
                <a:lnTo>
                  <a:pt x="851930" y="890526"/>
                </a:lnTo>
                <a:lnTo>
                  <a:pt x="899271" y="877856"/>
                </a:lnTo>
                <a:lnTo>
                  <a:pt x="946147" y="862567"/>
                </a:lnTo>
                <a:lnTo>
                  <a:pt x="992456" y="844642"/>
                </a:lnTo>
                <a:lnTo>
                  <a:pt x="1038098" y="824064"/>
                </a:lnTo>
                <a:lnTo>
                  <a:pt x="639064" y="0"/>
                </a:lnTo>
                <a:close/>
              </a:path>
            </a:pathLst>
          </a:custGeom>
          <a:solidFill>
            <a:srgbClr val="384AC5"/>
          </a:solidFill>
        </p:spPr>
        <p:txBody>
          <a:bodyPr wrap="square" lIns="0" tIns="0" rIns="0" bIns="0" rtlCol="0"/>
          <a:lstStyle/>
          <a:p/>
        </p:txBody>
      </p:sp>
      <p:sp>
        <p:nvSpPr>
          <p:cNvPr id="11" name="object 11"/>
          <p:cNvSpPr/>
          <p:nvPr/>
        </p:nvSpPr>
        <p:spPr>
          <a:xfrm>
            <a:off x="8893682" y="5788812"/>
            <a:ext cx="1038225" cy="915669"/>
          </a:xfrm>
          <a:custGeom>
            <a:rect l="l" t="t" r="r" b="b"/>
            <a:pathLst>
              <a:path w="1038225" h="915669">
                <a:moveTo>
                  <a:pt x="1038098" y="824064"/>
                </a:moveTo>
                <a:lnTo>
                  <a:pt x="992456" y="844642"/>
                </a:lnTo>
                <a:lnTo>
                  <a:pt x="946147" y="862567"/>
                </a:lnTo>
                <a:lnTo>
                  <a:pt x="899271" y="877856"/>
                </a:lnTo>
                <a:lnTo>
                  <a:pt x="851930" y="890526"/>
                </a:lnTo>
                <a:lnTo>
                  <a:pt x="804228" y="900592"/>
                </a:lnTo>
                <a:lnTo>
                  <a:pt x="756265" y="908072"/>
                </a:lnTo>
                <a:lnTo>
                  <a:pt x="708143" y="912982"/>
                </a:lnTo>
                <a:lnTo>
                  <a:pt x="659966" y="915339"/>
                </a:lnTo>
                <a:lnTo>
                  <a:pt x="611835" y="915159"/>
                </a:lnTo>
                <a:lnTo>
                  <a:pt x="563852" y="912459"/>
                </a:lnTo>
                <a:lnTo>
                  <a:pt x="516119" y="907256"/>
                </a:lnTo>
                <a:lnTo>
                  <a:pt x="468739" y="899565"/>
                </a:lnTo>
                <a:lnTo>
                  <a:pt x="421812" y="889404"/>
                </a:lnTo>
                <a:lnTo>
                  <a:pt x="375443" y="876789"/>
                </a:lnTo>
                <a:lnTo>
                  <a:pt x="329732" y="861736"/>
                </a:lnTo>
                <a:lnTo>
                  <a:pt x="284781" y="844263"/>
                </a:lnTo>
                <a:lnTo>
                  <a:pt x="240693" y="824386"/>
                </a:lnTo>
                <a:lnTo>
                  <a:pt x="197570" y="802121"/>
                </a:lnTo>
                <a:lnTo>
                  <a:pt x="155514" y="777485"/>
                </a:lnTo>
                <a:lnTo>
                  <a:pt x="114627" y="750494"/>
                </a:lnTo>
                <a:lnTo>
                  <a:pt x="75010" y="721166"/>
                </a:lnTo>
                <a:lnTo>
                  <a:pt x="36767" y="689516"/>
                </a:lnTo>
                <a:lnTo>
                  <a:pt x="0" y="655561"/>
                </a:lnTo>
                <a:lnTo>
                  <a:pt x="639064" y="0"/>
                </a:lnTo>
                <a:lnTo>
                  <a:pt x="1038098" y="824064"/>
                </a:lnTo>
                <a:close/>
              </a:path>
            </a:pathLst>
          </a:custGeom>
          <a:ln w="19050">
            <a:solidFill>
              <a:srgbClr val="FFFFFF"/>
            </a:solidFill>
          </a:ln>
        </p:spPr>
        <p:txBody>
          <a:bodyPr wrap="square" lIns="0" tIns="0" rIns="0" bIns="0" rtlCol="0"/>
          <a:lstStyle/>
          <a:p/>
        </p:txBody>
      </p:sp>
      <p:sp>
        <p:nvSpPr>
          <p:cNvPr id="12" name="object 12"/>
          <p:cNvSpPr/>
          <p:nvPr/>
        </p:nvSpPr>
        <p:spPr>
          <a:xfrm>
            <a:off x="8617289" y="4873244"/>
            <a:ext cx="915669" cy="1571625"/>
          </a:xfrm>
          <a:custGeom>
            <a:rect l="l" t="t" r="r" b="b"/>
            <a:pathLst>
              <a:path w="915669" h="1571625">
                <a:moveTo>
                  <a:pt x="915457" y="0"/>
                </a:moveTo>
                <a:lnTo>
                  <a:pt x="866258" y="1322"/>
                </a:lnTo>
                <a:lnTo>
                  <a:pt x="817429" y="5263"/>
                </a:lnTo>
                <a:lnTo>
                  <a:pt x="769066" y="11782"/>
                </a:lnTo>
                <a:lnTo>
                  <a:pt x="721264" y="20839"/>
                </a:lnTo>
                <a:lnTo>
                  <a:pt x="674119" y="32394"/>
                </a:lnTo>
                <a:lnTo>
                  <a:pt x="627728" y="46406"/>
                </a:lnTo>
                <a:lnTo>
                  <a:pt x="582185" y="62836"/>
                </a:lnTo>
                <a:lnTo>
                  <a:pt x="537587" y="81643"/>
                </a:lnTo>
                <a:lnTo>
                  <a:pt x="494028" y="102787"/>
                </a:lnTo>
                <a:lnTo>
                  <a:pt x="451606" y="126228"/>
                </a:lnTo>
                <a:lnTo>
                  <a:pt x="410415" y="151926"/>
                </a:lnTo>
                <a:lnTo>
                  <a:pt x="370552" y="179840"/>
                </a:lnTo>
                <a:lnTo>
                  <a:pt x="332112" y="209930"/>
                </a:lnTo>
                <a:lnTo>
                  <a:pt x="295190" y="242156"/>
                </a:lnTo>
                <a:lnTo>
                  <a:pt x="259883" y="276478"/>
                </a:lnTo>
                <a:lnTo>
                  <a:pt x="226853" y="312182"/>
                </a:lnTo>
                <a:lnTo>
                  <a:pt x="196071" y="349155"/>
                </a:lnTo>
                <a:lnTo>
                  <a:pt x="167536" y="387307"/>
                </a:lnTo>
                <a:lnTo>
                  <a:pt x="141248" y="426548"/>
                </a:lnTo>
                <a:lnTo>
                  <a:pt x="117205" y="466790"/>
                </a:lnTo>
                <a:lnTo>
                  <a:pt x="95405" y="507943"/>
                </a:lnTo>
                <a:lnTo>
                  <a:pt x="75848" y="549917"/>
                </a:lnTo>
                <a:lnTo>
                  <a:pt x="58533" y="592623"/>
                </a:lnTo>
                <a:lnTo>
                  <a:pt x="43459" y="635971"/>
                </a:lnTo>
                <a:lnTo>
                  <a:pt x="30624" y="679873"/>
                </a:lnTo>
                <a:lnTo>
                  <a:pt x="20027" y="724238"/>
                </a:lnTo>
                <a:lnTo>
                  <a:pt x="11667" y="768977"/>
                </a:lnTo>
                <a:lnTo>
                  <a:pt x="5543" y="814001"/>
                </a:lnTo>
                <a:lnTo>
                  <a:pt x="1655" y="859220"/>
                </a:lnTo>
                <a:lnTo>
                  <a:pt x="0" y="904544"/>
                </a:lnTo>
                <a:lnTo>
                  <a:pt x="577" y="949886"/>
                </a:lnTo>
                <a:lnTo>
                  <a:pt x="3386" y="995154"/>
                </a:lnTo>
                <a:lnTo>
                  <a:pt x="8426" y="1040259"/>
                </a:lnTo>
                <a:lnTo>
                  <a:pt x="15695" y="1085112"/>
                </a:lnTo>
                <a:lnTo>
                  <a:pt x="25191" y="1129624"/>
                </a:lnTo>
                <a:lnTo>
                  <a:pt x="36915" y="1173705"/>
                </a:lnTo>
                <a:lnTo>
                  <a:pt x="50865" y="1217265"/>
                </a:lnTo>
                <a:lnTo>
                  <a:pt x="67040" y="1260216"/>
                </a:lnTo>
                <a:lnTo>
                  <a:pt x="85438" y="1302467"/>
                </a:lnTo>
                <a:lnTo>
                  <a:pt x="106059" y="1343929"/>
                </a:lnTo>
                <a:lnTo>
                  <a:pt x="128901" y="1384513"/>
                </a:lnTo>
                <a:lnTo>
                  <a:pt x="153963" y="1424130"/>
                </a:lnTo>
                <a:lnTo>
                  <a:pt x="181245" y="1462689"/>
                </a:lnTo>
                <a:lnTo>
                  <a:pt x="210744" y="1500102"/>
                </a:lnTo>
                <a:lnTo>
                  <a:pt x="242461" y="1536278"/>
                </a:lnTo>
                <a:lnTo>
                  <a:pt x="276393" y="1571129"/>
                </a:lnTo>
                <a:lnTo>
                  <a:pt x="915457" y="915568"/>
                </a:lnTo>
                <a:lnTo>
                  <a:pt x="915457" y="0"/>
                </a:lnTo>
                <a:close/>
              </a:path>
            </a:pathLst>
          </a:custGeom>
          <a:solidFill>
            <a:srgbClr val="0D83B7"/>
          </a:solidFill>
        </p:spPr>
        <p:txBody>
          <a:bodyPr wrap="square" lIns="0" tIns="0" rIns="0" bIns="0" rtlCol="0"/>
          <a:lstStyle/>
          <a:p/>
        </p:txBody>
      </p:sp>
      <p:sp>
        <p:nvSpPr>
          <p:cNvPr id="13" name="object 13"/>
          <p:cNvSpPr/>
          <p:nvPr/>
        </p:nvSpPr>
        <p:spPr>
          <a:xfrm>
            <a:off x="8617289" y="4873244"/>
            <a:ext cx="915669" cy="1571625"/>
          </a:xfrm>
          <a:custGeom>
            <a:rect l="l" t="t" r="r" b="b"/>
            <a:pathLst>
              <a:path w="915669" h="1571625">
                <a:moveTo>
                  <a:pt x="276393" y="1571129"/>
                </a:moveTo>
                <a:lnTo>
                  <a:pt x="242461" y="1536278"/>
                </a:lnTo>
                <a:lnTo>
                  <a:pt x="210744" y="1500102"/>
                </a:lnTo>
                <a:lnTo>
                  <a:pt x="181245" y="1462689"/>
                </a:lnTo>
                <a:lnTo>
                  <a:pt x="153963" y="1424130"/>
                </a:lnTo>
                <a:lnTo>
                  <a:pt x="128901" y="1384513"/>
                </a:lnTo>
                <a:lnTo>
                  <a:pt x="106059" y="1343929"/>
                </a:lnTo>
                <a:lnTo>
                  <a:pt x="85438" y="1302467"/>
                </a:lnTo>
                <a:lnTo>
                  <a:pt x="67040" y="1260216"/>
                </a:lnTo>
                <a:lnTo>
                  <a:pt x="50865" y="1217265"/>
                </a:lnTo>
                <a:lnTo>
                  <a:pt x="36915" y="1173705"/>
                </a:lnTo>
                <a:lnTo>
                  <a:pt x="25191" y="1129624"/>
                </a:lnTo>
                <a:lnTo>
                  <a:pt x="15695" y="1085112"/>
                </a:lnTo>
                <a:lnTo>
                  <a:pt x="8426" y="1040259"/>
                </a:lnTo>
                <a:lnTo>
                  <a:pt x="3386" y="995154"/>
                </a:lnTo>
                <a:lnTo>
                  <a:pt x="577" y="949886"/>
                </a:lnTo>
                <a:lnTo>
                  <a:pt x="0" y="904544"/>
                </a:lnTo>
                <a:lnTo>
                  <a:pt x="1655" y="859220"/>
                </a:lnTo>
                <a:lnTo>
                  <a:pt x="5543" y="814001"/>
                </a:lnTo>
                <a:lnTo>
                  <a:pt x="11667" y="768977"/>
                </a:lnTo>
                <a:lnTo>
                  <a:pt x="20027" y="724238"/>
                </a:lnTo>
                <a:lnTo>
                  <a:pt x="30624" y="679873"/>
                </a:lnTo>
                <a:lnTo>
                  <a:pt x="43459" y="635971"/>
                </a:lnTo>
                <a:lnTo>
                  <a:pt x="58533" y="592623"/>
                </a:lnTo>
                <a:lnTo>
                  <a:pt x="75848" y="549917"/>
                </a:lnTo>
                <a:lnTo>
                  <a:pt x="95405" y="507943"/>
                </a:lnTo>
                <a:lnTo>
                  <a:pt x="117205" y="466790"/>
                </a:lnTo>
                <a:lnTo>
                  <a:pt x="141248" y="426548"/>
                </a:lnTo>
                <a:lnTo>
                  <a:pt x="167536" y="387307"/>
                </a:lnTo>
                <a:lnTo>
                  <a:pt x="196071" y="349155"/>
                </a:lnTo>
                <a:lnTo>
                  <a:pt x="226853" y="312182"/>
                </a:lnTo>
                <a:lnTo>
                  <a:pt x="259883" y="276478"/>
                </a:lnTo>
                <a:lnTo>
                  <a:pt x="295190" y="242156"/>
                </a:lnTo>
                <a:lnTo>
                  <a:pt x="332112" y="209930"/>
                </a:lnTo>
                <a:lnTo>
                  <a:pt x="370552" y="179840"/>
                </a:lnTo>
                <a:lnTo>
                  <a:pt x="410415" y="151926"/>
                </a:lnTo>
                <a:lnTo>
                  <a:pt x="451606" y="126228"/>
                </a:lnTo>
                <a:lnTo>
                  <a:pt x="494028" y="102787"/>
                </a:lnTo>
                <a:lnTo>
                  <a:pt x="537587" y="81643"/>
                </a:lnTo>
                <a:lnTo>
                  <a:pt x="582185" y="62836"/>
                </a:lnTo>
                <a:lnTo>
                  <a:pt x="627728" y="46406"/>
                </a:lnTo>
                <a:lnTo>
                  <a:pt x="674119" y="32394"/>
                </a:lnTo>
                <a:lnTo>
                  <a:pt x="721264" y="20839"/>
                </a:lnTo>
                <a:lnTo>
                  <a:pt x="769066" y="11782"/>
                </a:lnTo>
                <a:lnTo>
                  <a:pt x="817429" y="5263"/>
                </a:lnTo>
                <a:lnTo>
                  <a:pt x="866258" y="1322"/>
                </a:lnTo>
                <a:lnTo>
                  <a:pt x="915457" y="0"/>
                </a:lnTo>
                <a:lnTo>
                  <a:pt x="915457" y="915568"/>
                </a:lnTo>
                <a:lnTo>
                  <a:pt x="276393" y="1571129"/>
                </a:lnTo>
                <a:close/>
              </a:path>
            </a:pathLst>
          </a:custGeom>
          <a:ln w="19050">
            <a:solidFill>
              <a:srgbClr val="FFFFFF"/>
            </a:solidFill>
          </a:ln>
        </p:spPr>
        <p:txBody>
          <a:bodyPr wrap="square" lIns="0" tIns="0" rIns="0" bIns="0" rtlCol="0"/>
          <a:lstStyle/>
          <a:p/>
        </p:txBody>
      </p:sp>
      <p:sp>
        <p:nvSpPr>
          <p:cNvPr id="14" name="object 14"/>
          <p:cNvSpPr txBox="1"/>
          <p:nvPr/>
        </p:nvSpPr>
        <p:spPr>
          <a:xfrm>
            <a:off x="9623552" y="5073472"/>
            <a:ext cx="655955" cy="187325"/>
          </a:xfrm>
          <a:prstGeom prst="rect">
            <a:avLst/>
          </a:prstGeom>
        </p:spPr>
        <p:txBody>
          <a:bodyPr vert="horz" wrap="square" lIns="0" tIns="13335" rIns="0" bIns="0" rtlCol="0">
            <a:spAutoFit/>
          </a:bodyPr>
          <a:lstStyle/>
          <a:p>
            <a:pPr marL="12700">
              <a:lnSpc>
                <a:spcPct val="100000"/>
              </a:lnSpc>
              <a:spcBef>
                <a:spcPts val="105"/>
              </a:spcBef>
            </a:pPr>
            <a:r>
              <a:rPr sz="1050" b="1" i="1">
                <a:solidFill>
                  <a:srgbClr val="FFFFFF"/>
                </a:solidFill>
                <a:latin typeface="微软雅黑"/>
                <a:cs typeface="微软雅黑"/>
              </a:rPr>
              <a:t>检查</a:t>
            </a:r>
            <a:r>
              <a:rPr sz="1050" b="1">
                <a:solidFill>
                  <a:srgbClr val="FFFFFF"/>
                </a:solidFill>
                <a:latin typeface="微软雅黑"/>
                <a:cs typeface="微软雅黑"/>
              </a:rPr>
              <a:t>,</a:t>
            </a:r>
            <a:r>
              <a:rPr sz="1050" b="1" spc="-80">
                <a:solidFill>
                  <a:srgbClr val="FFFFFF"/>
                </a:solidFill>
                <a:latin typeface="微软雅黑"/>
                <a:cs typeface="微软雅黑"/>
              </a:rPr>
              <a:t> </a:t>
            </a:r>
            <a:r>
              <a:rPr sz="1050" b="1">
                <a:solidFill>
                  <a:srgbClr val="FFFFFF"/>
                </a:solidFill>
                <a:latin typeface="微软雅黑"/>
                <a:cs typeface="微软雅黑"/>
              </a:rPr>
              <a:t>17.5</a:t>
            </a:r>
            <a:endParaRPr sz="1050">
              <a:latin typeface="微软雅黑"/>
              <a:cs typeface="微软雅黑"/>
            </a:endParaRPr>
          </a:p>
        </p:txBody>
      </p:sp>
      <p:sp>
        <p:nvSpPr>
          <p:cNvPr id="15" name="object 15"/>
          <p:cNvSpPr txBox="1"/>
          <p:nvPr/>
        </p:nvSpPr>
        <p:spPr>
          <a:xfrm>
            <a:off x="9905745" y="5685840"/>
            <a:ext cx="535305" cy="186690"/>
          </a:xfrm>
          <a:prstGeom prst="rect">
            <a:avLst/>
          </a:prstGeom>
        </p:spPr>
        <p:txBody>
          <a:bodyPr vert="horz" wrap="square" lIns="0" tIns="13335" rIns="0" bIns="0" rtlCol="0">
            <a:spAutoFit/>
          </a:bodyPr>
          <a:lstStyle/>
          <a:p>
            <a:pPr marL="12700">
              <a:lnSpc>
                <a:spcPct val="100000"/>
              </a:lnSpc>
              <a:spcBef>
                <a:spcPts val="105"/>
              </a:spcBef>
            </a:pPr>
            <a:r>
              <a:rPr sz="1050" b="1" i="1" spc="5">
                <a:solidFill>
                  <a:srgbClr val="FFFFFF"/>
                </a:solidFill>
                <a:latin typeface="微软雅黑"/>
                <a:cs typeface="微软雅黑"/>
              </a:rPr>
              <a:t>治疗</a:t>
            </a:r>
            <a:r>
              <a:rPr sz="1050" b="1">
                <a:solidFill>
                  <a:srgbClr val="FFFFFF"/>
                </a:solidFill>
                <a:latin typeface="微软雅黑"/>
                <a:cs typeface="微软雅黑"/>
              </a:rPr>
              <a:t>,</a:t>
            </a:r>
            <a:r>
              <a:rPr sz="1050" b="1" spc="-85">
                <a:solidFill>
                  <a:srgbClr val="FFFFFF"/>
                </a:solidFill>
                <a:latin typeface="微软雅黑"/>
                <a:cs typeface="微软雅黑"/>
              </a:rPr>
              <a:t> </a:t>
            </a:r>
            <a:r>
              <a:rPr sz="1050" b="1">
                <a:solidFill>
                  <a:srgbClr val="FFFFFF"/>
                </a:solidFill>
                <a:latin typeface="微软雅黑"/>
                <a:cs typeface="微软雅黑"/>
              </a:rPr>
              <a:t>17</a:t>
            </a:r>
            <a:endParaRPr sz="1050">
              <a:latin typeface="微软雅黑"/>
              <a:cs typeface="微软雅黑"/>
            </a:endParaRPr>
          </a:p>
        </p:txBody>
      </p:sp>
      <p:sp>
        <p:nvSpPr>
          <p:cNvPr id="16" name="object 16"/>
          <p:cNvSpPr txBox="1"/>
          <p:nvPr/>
        </p:nvSpPr>
        <p:spPr>
          <a:xfrm>
            <a:off x="10127742" y="6529222"/>
            <a:ext cx="698500" cy="186690"/>
          </a:xfrm>
          <a:prstGeom prst="rect">
            <a:avLst/>
          </a:prstGeom>
        </p:spPr>
        <p:txBody>
          <a:bodyPr vert="horz" wrap="square" lIns="0" tIns="13335" rIns="0" bIns="0" rtlCol="0">
            <a:spAutoFit/>
          </a:bodyPr>
          <a:lstStyle/>
          <a:p>
            <a:pPr marL="12700">
              <a:lnSpc>
                <a:spcPct val="100000"/>
              </a:lnSpc>
              <a:spcBef>
                <a:spcPts val="105"/>
              </a:spcBef>
            </a:pPr>
            <a:r>
              <a:rPr sz="1050" b="1" i="1" spc="5">
                <a:solidFill>
                  <a:srgbClr val="404040"/>
                </a:solidFill>
                <a:latin typeface="微软雅黑"/>
                <a:cs typeface="微软雅黑"/>
              </a:rPr>
              <a:t>手术</a:t>
            </a:r>
            <a:r>
              <a:rPr sz="1050" b="1">
                <a:solidFill>
                  <a:srgbClr val="404040"/>
                </a:solidFill>
                <a:latin typeface="微软雅黑"/>
                <a:cs typeface="微软雅黑"/>
              </a:rPr>
              <a:t>,</a:t>
            </a:r>
            <a:r>
              <a:rPr sz="1050" b="1" spc="-75">
                <a:solidFill>
                  <a:srgbClr val="404040"/>
                </a:solidFill>
                <a:latin typeface="微软雅黑"/>
                <a:cs typeface="微软雅黑"/>
              </a:rPr>
              <a:t> </a:t>
            </a:r>
            <a:r>
              <a:rPr sz="1050" b="1" spc="-5">
                <a:solidFill>
                  <a:srgbClr val="404040"/>
                </a:solidFill>
                <a:latin typeface="微软雅黑"/>
                <a:cs typeface="微软雅黑"/>
              </a:rPr>
              <a:t>8.3%</a:t>
            </a:r>
            <a:endParaRPr sz="1050">
              <a:latin typeface="微软雅黑"/>
              <a:cs typeface="微软雅黑"/>
            </a:endParaRPr>
          </a:p>
        </p:txBody>
      </p:sp>
      <p:sp>
        <p:nvSpPr>
          <p:cNvPr id="17" name="object 17"/>
          <p:cNvSpPr txBox="1"/>
          <p:nvPr/>
        </p:nvSpPr>
        <p:spPr>
          <a:xfrm>
            <a:off x="9253855" y="6179769"/>
            <a:ext cx="600710" cy="482600"/>
          </a:xfrm>
          <a:prstGeom prst="rect">
            <a:avLst/>
          </a:prstGeom>
        </p:spPr>
        <p:txBody>
          <a:bodyPr vert="horz" wrap="square" lIns="0" tIns="80645" rIns="0" bIns="0" rtlCol="0">
            <a:spAutoFit/>
          </a:bodyPr>
          <a:lstStyle/>
          <a:p>
            <a:pPr marL="12700">
              <a:lnSpc>
                <a:spcPct val="100000"/>
              </a:lnSpc>
              <a:spcBef>
                <a:spcPts val="635"/>
              </a:spcBef>
            </a:pPr>
            <a:r>
              <a:rPr sz="1050" b="1" i="1" spc="5">
                <a:solidFill>
                  <a:srgbClr val="FFFFFF"/>
                </a:solidFill>
                <a:latin typeface="微软雅黑"/>
                <a:cs typeface="微软雅黑"/>
              </a:rPr>
              <a:t>卫生材料</a:t>
            </a:r>
            <a:r>
              <a:rPr sz="1050" b="1">
                <a:solidFill>
                  <a:srgbClr val="FFFFFF"/>
                </a:solidFill>
                <a:latin typeface="微软雅黑"/>
                <a:cs typeface="微软雅黑"/>
              </a:rPr>
              <a:t>,</a:t>
            </a:r>
            <a:endParaRPr sz="1050">
              <a:latin typeface="微软雅黑"/>
              <a:cs typeface="微软雅黑"/>
            </a:endParaRPr>
          </a:p>
          <a:p>
            <a:pPr marL="94615">
              <a:lnSpc>
                <a:spcPct val="100000"/>
              </a:lnSpc>
              <a:spcBef>
                <a:spcPts val="540"/>
              </a:spcBef>
            </a:pPr>
            <a:r>
              <a:rPr sz="1050" b="1">
                <a:solidFill>
                  <a:srgbClr val="FFFFFF"/>
                </a:solidFill>
                <a:latin typeface="微软雅黑"/>
                <a:cs typeface="微软雅黑"/>
              </a:rPr>
              <a:t>19.5%</a:t>
            </a:r>
            <a:endParaRPr sz="1050">
              <a:latin typeface="微软雅黑"/>
              <a:cs typeface="微软雅黑"/>
            </a:endParaRPr>
          </a:p>
        </p:txBody>
      </p:sp>
      <p:sp>
        <p:nvSpPr>
          <p:cNvPr id="18" name="object 18"/>
          <p:cNvSpPr txBox="1"/>
          <p:nvPr/>
        </p:nvSpPr>
        <p:spPr>
          <a:xfrm>
            <a:off x="8689340" y="5557520"/>
            <a:ext cx="780415" cy="186690"/>
          </a:xfrm>
          <a:prstGeom prst="rect">
            <a:avLst/>
          </a:prstGeom>
        </p:spPr>
        <p:txBody>
          <a:bodyPr vert="horz" wrap="square" lIns="0" tIns="13335" rIns="0" bIns="0" rtlCol="0">
            <a:spAutoFit/>
          </a:bodyPr>
          <a:lstStyle/>
          <a:p>
            <a:pPr marL="12700">
              <a:lnSpc>
                <a:spcPct val="100000"/>
              </a:lnSpc>
              <a:spcBef>
                <a:spcPts val="105"/>
              </a:spcBef>
            </a:pPr>
            <a:r>
              <a:rPr sz="1050" b="1" i="1" spc="5">
                <a:solidFill>
                  <a:srgbClr val="FFFFFF"/>
                </a:solidFill>
                <a:latin typeface="微软雅黑"/>
                <a:cs typeface="微软雅黑"/>
              </a:rPr>
              <a:t>药品</a:t>
            </a:r>
            <a:r>
              <a:rPr sz="1050" b="1">
                <a:solidFill>
                  <a:srgbClr val="FFFFFF"/>
                </a:solidFill>
                <a:latin typeface="微软雅黑"/>
                <a:cs typeface="微软雅黑"/>
              </a:rPr>
              <a:t>,</a:t>
            </a:r>
            <a:r>
              <a:rPr sz="1050" b="1" spc="-85">
                <a:solidFill>
                  <a:srgbClr val="FFFFFF"/>
                </a:solidFill>
                <a:latin typeface="微软雅黑"/>
                <a:cs typeface="微软雅黑"/>
              </a:rPr>
              <a:t> </a:t>
            </a:r>
            <a:r>
              <a:rPr sz="1050" b="1">
                <a:solidFill>
                  <a:srgbClr val="FFFFFF"/>
                </a:solidFill>
                <a:latin typeface="微软雅黑"/>
                <a:cs typeface="微软雅黑"/>
              </a:rPr>
              <a:t>37.7%</a:t>
            </a:r>
            <a:endParaRPr sz="1050">
              <a:latin typeface="微软雅黑"/>
              <a:cs typeface="微软雅黑"/>
            </a:endParaRPr>
          </a:p>
        </p:txBody>
      </p:sp>
      <p:sp>
        <p:nvSpPr>
          <p:cNvPr id="19" name="object 19"/>
          <p:cNvSpPr txBox="1"/>
          <p:nvPr/>
        </p:nvSpPr>
        <p:spPr>
          <a:xfrm>
            <a:off x="7281671" y="5711952"/>
            <a:ext cx="1122045" cy="457200"/>
          </a:xfrm>
          <a:prstGeom prst="rect">
            <a:avLst/>
          </a:prstGeom>
          <a:solidFill>
            <a:srgbClr val="1D9ED2"/>
          </a:solidFill>
        </p:spPr>
        <p:txBody>
          <a:bodyPr vert="horz" wrap="square" lIns="0" tIns="116205" rIns="0" bIns="0" rtlCol="0">
            <a:spAutoFit/>
          </a:bodyPr>
          <a:lstStyle/>
          <a:p>
            <a:pPr marL="252095">
              <a:lnSpc>
                <a:spcPct val="100000"/>
              </a:lnSpc>
              <a:spcBef>
                <a:spcPts val="915"/>
              </a:spcBef>
            </a:pPr>
            <a:r>
              <a:rPr sz="1400" b="1" spc="-5">
                <a:solidFill>
                  <a:srgbClr val="FFFFFF"/>
                </a:solidFill>
                <a:latin typeface="微软雅黑"/>
                <a:cs typeface="微软雅黑"/>
              </a:rPr>
              <a:t>2021</a:t>
            </a:r>
            <a:r>
              <a:rPr sz="1400" b="1" i="1">
                <a:solidFill>
                  <a:srgbClr val="FFFFFF"/>
                </a:solidFill>
                <a:latin typeface="微软雅黑"/>
                <a:cs typeface="微软雅黑"/>
              </a:rPr>
              <a:t>年</a:t>
            </a:r>
            <a:endParaRPr sz="1400">
              <a:latin typeface="微软雅黑"/>
              <a:cs typeface="微软雅黑"/>
            </a:endParaRPr>
          </a:p>
        </p:txBody>
      </p:sp>
      <p:sp>
        <p:nvSpPr>
          <p:cNvPr id="20" name="object 20"/>
          <p:cNvSpPr txBox="1"/>
          <p:nvPr/>
        </p:nvSpPr>
        <p:spPr>
          <a:xfrm>
            <a:off x="7281671" y="3325367"/>
            <a:ext cx="1122045" cy="455930"/>
          </a:xfrm>
          <a:prstGeom prst="rect">
            <a:avLst/>
          </a:prstGeom>
          <a:solidFill>
            <a:srgbClr val="1D9ED2"/>
          </a:solidFill>
        </p:spPr>
        <p:txBody>
          <a:bodyPr vert="horz" wrap="square" lIns="0" tIns="114935" rIns="0" bIns="0" rtlCol="0">
            <a:spAutoFit/>
          </a:bodyPr>
          <a:lstStyle/>
          <a:p>
            <a:pPr marL="252095">
              <a:lnSpc>
                <a:spcPct val="100000"/>
              </a:lnSpc>
              <a:spcBef>
                <a:spcPts val="905"/>
              </a:spcBef>
            </a:pPr>
            <a:r>
              <a:rPr sz="1400" b="1" spc="-5">
                <a:solidFill>
                  <a:srgbClr val="FFFFFF"/>
                </a:solidFill>
                <a:latin typeface="微软雅黑"/>
                <a:cs typeface="微软雅黑"/>
              </a:rPr>
              <a:t>2015</a:t>
            </a:r>
            <a:r>
              <a:rPr sz="1400" b="1" i="1" spc="5">
                <a:solidFill>
                  <a:srgbClr val="FFFFFF"/>
                </a:solidFill>
                <a:latin typeface="微软雅黑"/>
                <a:cs typeface="微软雅黑"/>
              </a:rPr>
              <a:t>年</a:t>
            </a:r>
            <a:endParaRPr sz="1400">
              <a:latin typeface="微软雅黑"/>
              <a:cs typeface="微软雅黑"/>
            </a:endParaRPr>
          </a:p>
        </p:txBody>
      </p:sp>
      <p:sp>
        <p:nvSpPr>
          <p:cNvPr id="21" name="object 21"/>
          <p:cNvSpPr/>
          <p:nvPr/>
        </p:nvSpPr>
        <p:spPr>
          <a:xfrm>
            <a:off x="9532746" y="2707513"/>
            <a:ext cx="724535" cy="915669"/>
          </a:xfrm>
          <a:custGeom>
            <a:rect l="l" t="t" r="r" b="b"/>
            <a:pathLst>
              <a:path w="724534" h="915669">
                <a:moveTo>
                  <a:pt x="0" y="0"/>
                </a:moveTo>
                <a:lnTo>
                  <a:pt x="0" y="915543"/>
                </a:lnTo>
                <a:lnTo>
                  <a:pt x="724026" y="355219"/>
                </a:lnTo>
                <a:lnTo>
                  <a:pt x="692475" y="316656"/>
                </a:lnTo>
                <a:lnTo>
                  <a:pt x="659067" y="280067"/>
                </a:lnTo>
                <a:lnTo>
                  <a:pt x="623899" y="245500"/>
                </a:lnTo>
                <a:lnTo>
                  <a:pt x="587065" y="213000"/>
                </a:lnTo>
                <a:lnTo>
                  <a:pt x="548661" y="182615"/>
                </a:lnTo>
                <a:lnTo>
                  <a:pt x="508782" y="154392"/>
                </a:lnTo>
                <a:lnTo>
                  <a:pt x="467523" y="128377"/>
                </a:lnTo>
                <a:lnTo>
                  <a:pt x="424980" y="104618"/>
                </a:lnTo>
                <a:lnTo>
                  <a:pt x="381247" y="83161"/>
                </a:lnTo>
                <a:lnTo>
                  <a:pt x="336421" y="64052"/>
                </a:lnTo>
                <a:lnTo>
                  <a:pt x="290595" y="47340"/>
                </a:lnTo>
                <a:lnTo>
                  <a:pt x="243866" y="33070"/>
                </a:lnTo>
                <a:lnTo>
                  <a:pt x="196329" y="21289"/>
                </a:lnTo>
                <a:lnTo>
                  <a:pt x="148078" y="12045"/>
                </a:lnTo>
                <a:lnTo>
                  <a:pt x="99209" y="5384"/>
                </a:lnTo>
                <a:lnTo>
                  <a:pt x="49818" y="1354"/>
                </a:lnTo>
                <a:lnTo>
                  <a:pt x="0" y="0"/>
                </a:lnTo>
                <a:close/>
              </a:path>
            </a:pathLst>
          </a:custGeom>
          <a:solidFill>
            <a:srgbClr val="1D9ED2"/>
          </a:solidFill>
        </p:spPr>
        <p:txBody>
          <a:bodyPr wrap="square" lIns="0" tIns="0" rIns="0" bIns="0" rtlCol="0"/>
          <a:lstStyle/>
          <a:p/>
        </p:txBody>
      </p:sp>
      <p:sp>
        <p:nvSpPr>
          <p:cNvPr id="22" name="object 22"/>
          <p:cNvSpPr/>
          <p:nvPr/>
        </p:nvSpPr>
        <p:spPr>
          <a:xfrm>
            <a:off x="9532746" y="3062604"/>
            <a:ext cx="915669" cy="773430"/>
          </a:xfrm>
          <a:custGeom>
            <a:rect l="l" t="t" r="r" b="b"/>
            <a:pathLst>
              <a:path w="915669" h="773429">
                <a:moveTo>
                  <a:pt x="724026" y="0"/>
                </a:moveTo>
                <a:lnTo>
                  <a:pt x="0" y="560451"/>
                </a:lnTo>
                <a:lnTo>
                  <a:pt x="890524" y="773176"/>
                </a:lnTo>
                <a:lnTo>
                  <a:pt x="900586" y="725459"/>
                </a:lnTo>
                <a:lnTo>
                  <a:pt x="908062" y="677534"/>
                </a:lnTo>
                <a:lnTo>
                  <a:pt x="912971" y="629498"/>
                </a:lnTo>
                <a:lnTo>
                  <a:pt x="915337" y="581449"/>
                </a:lnTo>
                <a:lnTo>
                  <a:pt x="915178" y="533484"/>
                </a:lnTo>
                <a:lnTo>
                  <a:pt x="912516" y="485701"/>
                </a:lnTo>
                <a:lnTo>
                  <a:pt x="907372" y="438198"/>
                </a:lnTo>
                <a:lnTo>
                  <a:pt x="899767" y="391072"/>
                </a:lnTo>
                <a:lnTo>
                  <a:pt x="889722" y="344420"/>
                </a:lnTo>
                <a:lnTo>
                  <a:pt x="877257" y="298341"/>
                </a:lnTo>
                <a:lnTo>
                  <a:pt x="862394" y="252931"/>
                </a:lnTo>
                <a:lnTo>
                  <a:pt x="845154" y="208288"/>
                </a:lnTo>
                <a:lnTo>
                  <a:pt x="825558" y="164511"/>
                </a:lnTo>
                <a:lnTo>
                  <a:pt x="803626" y="121695"/>
                </a:lnTo>
                <a:lnTo>
                  <a:pt x="779379" y="79940"/>
                </a:lnTo>
                <a:lnTo>
                  <a:pt x="752839" y="39342"/>
                </a:lnTo>
                <a:lnTo>
                  <a:pt x="724026" y="0"/>
                </a:lnTo>
                <a:close/>
              </a:path>
            </a:pathLst>
          </a:custGeom>
          <a:solidFill>
            <a:srgbClr val="F68B21"/>
          </a:solidFill>
        </p:spPr>
        <p:txBody>
          <a:bodyPr wrap="square" lIns="0" tIns="0" rIns="0" bIns="0" rtlCol="0"/>
          <a:lstStyle/>
          <a:p/>
        </p:txBody>
      </p:sp>
      <p:sp>
        <p:nvSpPr>
          <p:cNvPr id="23" name="object 23"/>
          <p:cNvSpPr/>
          <p:nvPr/>
        </p:nvSpPr>
        <p:spPr>
          <a:xfrm>
            <a:off x="9532746" y="3062604"/>
            <a:ext cx="915669" cy="773430"/>
          </a:xfrm>
          <a:custGeom>
            <a:rect l="l" t="t" r="r" b="b"/>
            <a:pathLst>
              <a:path w="915669" h="773429">
                <a:moveTo>
                  <a:pt x="724026" y="0"/>
                </a:moveTo>
                <a:lnTo>
                  <a:pt x="752839" y="39342"/>
                </a:lnTo>
                <a:lnTo>
                  <a:pt x="779379" y="79940"/>
                </a:lnTo>
                <a:lnTo>
                  <a:pt x="803626" y="121695"/>
                </a:lnTo>
                <a:lnTo>
                  <a:pt x="825558" y="164511"/>
                </a:lnTo>
                <a:lnTo>
                  <a:pt x="845154" y="208288"/>
                </a:lnTo>
                <a:lnTo>
                  <a:pt x="862394" y="252931"/>
                </a:lnTo>
                <a:lnTo>
                  <a:pt x="877257" y="298341"/>
                </a:lnTo>
                <a:lnTo>
                  <a:pt x="889722" y="344420"/>
                </a:lnTo>
                <a:lnTo>
                  <a:pt x="899767" y="391072"/>
                </a:lnTo>
                <a:lnTo>
                  <a:pt x="907372" y="438198"/>
                </a:lnTo>
                <a:lnTo>
                  <a:pt x="912516" y="485701"/>
                </a:lnTo>
                <a:lnTo>
                  <a:pt x="915178" y="533484"/>
                </a:lnTo>
                <a:lnTo>
                  <a:pt x="915337" y="581449"/>
                </a:lnTo>
                <a:lnTo>
                  <a:pt x="912971" y="629498"/>
                </a:lnTo>
                <a:lnTo>
                  <a:pt x="908062" y="677534"/>
                </a:lnTo>
                <a:lnTo>
                  <a:pt x="900586" y="725459"/>
                </a:lnTo>
                <a:lnTo>
                  <a:pt x="890524" y="773176"/>
                </a:lnTo>
                <a:lnTo>
                  <a:pt x="0" y="560451"/>
                </a:lnTo>
                <a:lnTo>
                  <a:pt x="724026" y="0"/>
                </a:lnTo>
                <a:close/>
              </a:path>
            </a:pathLst>
          </a:custGeom>
          <a:ln w="19050">
            <a:solidFill>
              <a:srgbClr val="FFFFFF"/>
            </a:solidFill>
          </a:ln>
        </p:spPr>
        <p:txBody>
          <a:bodyPr wrap="square" lIns="0" tIns="0" rIns="0" bIns="0" rtlCol="0"/>
          <a:lstStyle/>
          <a:p/>
        </p:txBody>
      </p:sp>
      <p:sp>
        <p:nvSpPr>
          <p:cNvPr id="24" name="object 24"/>
          <p:cNvSpPr/>
          <p:nvPr/>
        </p:nvSpPr>
        <p:spPr>
          <a:xfrm>
            <a:off x="9532746" y="3623055"/>
            <a:ext cx="890905" cy="504825"/>
          </a:xfrm>
          <a:custGeom>
            <a:rect l="l" t="t" r="r" b="b"/>
            <a:pathLst>
              <a:path w="890903" h="504825">
                <a:moveTo>
                  <a:pt x="0" y="0"/>
                </a:moveTo>
                <a:lnTo>
                  <a:pt x="764031" y="504571"/>
                </a:lnTo>
                <a:lnTo>
                  <a:pt x="792143" y="459210"/>
                </a:lnTo>
                <a:lnTo>
                  <a:pt x="817513" y="412369"/>
                </a:lnTo>
                <a:lnTo>
                  <a:pt x="840089" y="364172"/>
                </a:lnTo>
                <a:lnTo>
                  <a:pt x="859818" y="314748"/>
                </a:lnTo>
                <a:lnTo>
                  <a:pt x="876647" y="264223"/>
                </a:lnTo>
                <a:lnTo>
                  <a:pt x="890524" y="212725"/>
                </a:lnTo>
                <a:lnTo>
                  <a:pt x="0" y="0"/>
                </a:lnTo>
                <a:close/>
              </a:path>
            </a:pathLst>
          </a:custGeom>
          <a:solidFill>
            <a:srgbClr val="22C5C5"/>
          </a:solidFill>
        </p:spPr>
        <p:txBody>
          <a:bodyPr wrap="square" lIns="0" tIns="0" rIns="0" bIns="0" rtlCol="0"/>
          <a:lstStyle/>
          <a:p/>
        </p:txBody>
      </p:sp>
      <p:sp>
        <p:nvSpPr>
          <p:cNvPr id="25" name="object 25"/>
          <p:cNvSpPr/>
          <p:nvPr/>
        </p:nvSpPr>
        <p:spPr>
          <a:xfrm>
            <a:off x="9532746" y="3623055"/>
            <a:ext cx="890905" cy="504825"/>
          </a:xfrm>
          <a:custGeom>
            <a:rect l="l" t="t" r="r" b="b"/>
            <a:pathLst>
              <a:path w="890903" h="504825">
                <a:moveTo>
                  <a:pt x="890524" y="212725"/>
                </a:moveTo>
                <a:lnTo>
                  <a:pt x="876647" y="264223"/>
                </a:lnTo>
                <a:lnTo>
                  <a:pt x="859818" y="314748"/>
                </a:lnTo>
                <a:lnTo>
                  <a:pt x="840089" y="364172"/>
                </a:lnTo>
                <a:lnTo>
                  <a:pt x="817513" y="412369"/>
                </a:lnTo>
                <a:lnTo>
                  <a:pt x="792143" y="459210"/>
                </a:lnTo>
                <a:lnTo>
                  <a:pt x="764031" y="504571"/>
                </a:lnTo>
                <a:lnTo>
                  <a:pt x="0" y="0"/>
                </a:lnTo>
                <a:lnTo>
                  <a:pt x="890524" y="212725"/>
                </a:lnTo>
                <a:close/>
              </a:path>
            </a:pathLst>
          </a:custGeom>
          <a:ln w="19050">
            <a:solidFill>
              <a:srgbClr val="FFFFFF"/>
            </a:solidFill>
          </a:ln>
        </p:spPr>
        <p:txBody>
          <a:bodyPr wrap="square" lIns="0" tIns="0" rIns="0" bIns="0" rtlCol="0"/>
          <a:lstStyle/>
          <a:p/>
        </p:txBody>
      </p:sp>
      <p:sp>
        <p:nvSpPr>
          <p:cNvPr id="26" name="object 26"/>
          <p:cNvSpPr/>
          <p:nvPr/>
        </p:nvSpPr>
        <p:spPr>
          <a:xfrm>
            <a:off x="9532746" y="3623055"/>
            <a:ext cx="764540" cy="915669"/>
          </a:xfrm>
          <a:custGeom>
            <a:rect l="l" t="t" r="r" b="b"/>
            <a:pathLst>
              <a:path w="764540" h="915669">
                <a:moveTo>
                  <a:pt x="0" y="0"/>
                </a:moveTo>
                <a:lnTo>
                  <a:pt x="6984" y="915543"/>
                </a:lnTo>
                <a:lnTo>
                  <a:pt x="57614" y="913765"/>
                </a:lnTo>
                <a:lnTo>
                  <a:pt x="107754" y="909230"/>
                </a:lnTo>
                <a:lnTo>
                  <a:pt x="157307" y="901989"/>
                </a:lnTo>
                <a:lnTo>
                  <a:pt x="206175" y="892096"/>
                </a:lnTo>
                <a:lnTo>
                  <a:pt x="254261" y="879604"/>
                </a:lnTo>
                <a:lnTo>
                  <a:pt x="301469" y="864564"/>
                </a:lnTo>
                <a:lnTo>
                  <a:pt x="347701" y="847029"/>
                </a:lnTo>
                <a:lnTo>
                  <a:pt x="392860" y="827053"/>
                </a:lnTo>
                <a:lnTo>
                  <a:pt x="436848" y="804687"/>
                </a:lnTo>
                <a:lnTo>
                  <a:pt x="479568" y="779985"/>
                </a:lnTo>
                <a:lnTo>
                  <a:pt x="520924" y="752999"/>
                </a:lnTo>
                <a:lnTo>
                  <a:pt x="560817" y="723782"/>
                </a:lnTo>
                <a:lnTo>
                  <a:pt x="599152" y="692386"/>
                </a:lnTo>
                <a:lnTo>
                  <a:pt x="635829" y="658864"/>
                </a:lnTo>
                <a:lnTo>
                  <a:pt x="670754" y="623269"/>
                </a:lnTo>
                <a:lnTo>
                  <a:pt x="703827" y="585653"/>
                </a:lnTo>
                <a:lnTo>
                  <a:pt x="734952" y="546070"/>
                </a:lnTo>
                <a:lnTo>
                  <a:pt x="764031" y="504571"/>
                </a:lnTo>
                <a:lnTo>
                  <a:pt x="0" y="0"/>
                </a:lnTo>
                <a:close/>
              </a:path>
            </a:pathLst>
          </a:custGeom>
          <a:solidFill>
            <a:srgbClr val="384AC5"/>
          </a:solidFill>
        </p:spPr>
        <p:txBody>
          <a:bodyPr wrap="square" lIns="0" tIns="0" rIns="0" bIns="0" rtlCol="0"/>
          <a:lstStyle/>
          <a:p/>
        </p:txBody>
      </p:sp>
      <p:sp>
        <p:nvSpPr>
          <p:cNvPr id="27" name="object 27"/>
          <p:cNvSpPr/>
          <p:nvPr/>
        </p:nvSpPr>
        <p:spPr>
          <a:xfrm>
            <a:off x="9532746" y="3623055"/>
            <a:ext cx="764540" cy="915669"/>
          </a:xfrm>
          <a:custGeom>
            <a:rect l="l" t="t" r="r" b="b"/>
            <a:pathLst>
              <a:path w="764540" h="915669">
                <a:moveTo>
                  <a:pt x="764031" y="504571"/>
                </a:moveTo>
                <a:lnTo>
                  <a:pt x="734952" y="546070"/>
                </a:lnTo>
                <a:lnTo>
                  <a:pt x="703827" y="585653"/>
                </a:lnTo>
                <a:lnTo>
                  <a:pt x="670754" y="623269"/>
                </a:lnTo>
                <a:lnTo>
                  <a:pt x="635829" y="658864"/>
                </a:lnTo>
                <a:lnTo>
                  <a:pt x="599152" y="692386"/>
                </a:lnTo>
                <a:lnTo>
                  <a:pt x="560817" y="723782"/>
                </a:lnTo>
                <a:lnTo>
                  <a:pt x="520924" y="752999"/>
                </a:lnTo>
                <a:lnTo>
                  <a:pt x="479568" y="779985"/>
                </a:lnTo>
                <a:lnTo>
                  <a:pt x="436848" y="804687"/>
                </a:lnTo>
                <a:lnTo>
                  <a:pt x="392860" y="827053"/>
                </a:lnTo>
                <a:lnTo>
                  <a:pt x="347701" y="847029"/>
                </a:lnTo>
                <a:lnTo>
                  <a:pt x="301469" y="864564"/>
                </a:lnTo>
                <a:lnTo>
                  <a:pt x="254261" y="879604"/>
                </a:lnTo>
                <a:lnTo>
                  <a:pt x="206175" y="892096"/>
                </a:lnTo>
                <a:lnTo>
                  <a:pt x="157307" y="901989"/>
                </a:lnTo>
                <a:lnTo>
                  <a:pt x="107754" y="909230"/>
                </a:lnTo>
                <a:lnTo>
                  <a:pt x="57614" y="913765"/>
                </a:lnTo>
                <a:lnTo>
                  <a:pt x="6984" y="915543"/>
                </a:lnTo>
                <a:lnTo>
                  <a:pt x="0" y="0"/>
                </a:lnTo>
                <a:lnTo>
                  <a:pt x="764031" y="504571"/>
                </a:lnTo>
                <a:close/>
              </a:path>
            </a:pathLst>
          </a:custGeom>
          <a:ln w="19050">
            <a:solidFill>
              <a:srgbClr val="FFFFFF"/>
            </a:solidFill>
          </a:ln>
        </p:spPr>
        <p:txBody>
          <a:bodyPr wrap="square" lIns="0" tIns="0" rIns="0" bIns="0" rtlCol="0"/>
          <a:lstStyle/>
          <a:p/>
        </p:txBody>
      </p:sp>
      <p:sp>
        <p:nvSpPr>
          <p:cNvPr id="28" name="object 28"/>
          <p:cNvSpPr/>
          <p:nvPr/>
        </p:nvSpPr>
        <p:spPr>
          <a:xfrm>
            <a:off x="8617204" y="2707513"/>
            <a:ext cx="922655" cy="1831339"/>
          </a:xfrm>
          <a:custGeom>
            <a:rect l="l" t="t" r="r" b="b"/>
            <a:pathLst>
              <a:path w="922653" h="1831339">
                <a:moveTo>
                  <a:pt x="915543" y="0"/>
                </a:moveTo>
                <a:lnTo>
                  <a:pt x="913256" y="0"/>
                </a:lnTo>
                <a:lnTo>
                  <a:pt x="910971" y="126"/>
                </a:lnTo>
                <a:lnTo>
                  <a:pt x="908685" y="126"/>
                </a:lnTo>
                <a:lnTo>
                  <a:pt x="860075" y="1762"/>
                </a:lnTo>
                <a:lnTo>
                  <a:pt x="812145" y="5888"/>
                </a:lnTo>
                <a:lnTo>
                  <a:pt x="764956" y="12442"/>
                </a:lnTo>
                <a:lnTo>
                  <a:pt x="718573" y="21360"/>
                </a:lnTo>
                <a:lnTo>
                  <a:pt x="673056" y="32577"/>
                </a:lnTo>
                <a:lnTo>
                  <a:pt x="628470" y="46030"/>
                </a:lnTo>
                <a:lnTo>
                  <a:pt x="584877" y="61655"/>
                </a:lnTo>
                <a:lnTo>
                  <a:pt x="542340" y="79388"/>
                </a:lnTo>
                <a:lnTo>
                  <a:pt x="500922" y="99167"/>
                </a:lnTo>
                <a:lnTo>
                  <a:pt x="460686" y="120926"/>
                </a:lnTo>
                <a:lnTo>
                  <a:pt x="421694" y="144602"/>
                </a:lnTo>
                <a:lnTo>
                  <a:pt x="384010" y="170132"/>
                </a:lnTo>
                <a:lnTo>
                  <a:pt x="347696" y="197451"/>
                </a:lnTo>
                <a:lnTo>
                  <a:pt x="312815" y="226496"/>
                </a:lnTo>
                <a:lnTo>
                  <a:pt x="279430" y="257204"/>
                </a:lnTo>
                <a:lnTo>
                  <a:pt x="247604" y="289509"/>
                </a:lnTo>
                <a:lnTo>
                  <a:pt x="217399" y="323349"/>
                </a:lnTo>
                <a:lnTo>
                  <a:pt x="188879" y="358660"/>
                </a:lnTo>
                <a:lnTo>
                  <a:pt x="162106" y="395378"/>
                </a:lnTo>
                <a:lnTo>
                  <a:pt x="137144" y="433439"/>
                </a:lnTo>
                <a:lnTo>
                  <a:pt x="114054" y="472780"/>
                </a:lnTo>
                <a:lnTo>
                  <a:pt x="92900" y="513336"/>
                </a:lnTo>
                <a:lnTo>
                  <a:pt x="73745" y="555044"/>
                </a:lnTo>
                <a:lnTo>
                  <a:pt x="56652" y="597840"/>
                </a:lnTo>
                <a:lnTo>
                  <a:pt x="41682" y="641661"/>
                </a:lnTo>
                <a:lnTo>
                  <a:pt x="28901" y="686443"/>
                </a:lnTo>
                <a:lnTo>
                  <a:pt x="18369" y="732121"/>
                </a:lnTo>
                <a:lnTo>
                  <a:pt x="10150" y="778632"/>
                </a:lnTo>
                <a:lnTo>
                  <a:pt x="4307" y="825913"/>
                </a:lnTo>
                <a:lnTo>
                  <a:pt x="902" y="873899"/>
                </a:lnTo>
                <a:lnTo>
                  <a:pt x="0" y="922528"/>
                </a:lnTo>
                <a:lnTo>
                  <a:pt x="1646" y="971136"/>
                </a:lnTo>
                <a:lnTo>
                  <a:pt x="5783" y="1019066"/>
                </a:lnTo>
                <a:lnTo>
                  <a:pt x="12345" y="1066252"/>
                </a:lnTo>
                <a:lnTo>
                  <a:pt x="21270" y="1112634"/>
                </a:lnTo>
                <a:lnTo>
                  <a:pt x="32493" y="1158147"/>
                </a:lnTo>
                <a:lnTo>
                  <a:pt x="45951" y="1202729"/>
                </a:lnTo>
                <a:lnTo>
                  <a:pt x="61581" y="1246318"/>
                </a:lnTo>
                <a:lnTo>
                  <a:pt x="79318" y="1288851"/>
                </a:lnTo>
                <a:lnTo>
                  <a:pt x="99099" y="1330264"/>
                </a:lnTo>
                <a:lnTo>
                  <a:pt x="120860" y="1370495"/>
                </a:lnTo>
                <a:lnTo>
                  <a:pt x="144537" y="1409481"/>
                </a:lnTo>
                <a:lnTo>
                  <a:pt x="170068" y="1447160"/>
                </a:lnTo>
                <a:lnTo>
                  <a:pt x="197388" y="1483468"/>
                </a:lnTo>
                <a:lnTo>
                  <a:pt x="226433" y="1518343"/>
                </a:lnTo>
                <a:lnTo>
                  <a:pt x="257140" y="1551722"/>
                </a:lnTo>
                <a:lnTo>
                  <a:pt x="289446" y="1583542"/>
                </a:lnTo>
                <a:lnTo>
                  <a:pt x="323286" y="1613740"/>
                </a:lnTo>
                <a:lnTo>
                  <a:pt x="358597" y="1642254"/>
                </a:lnTo>
                <a:lnTo>
                  <a:pt x="395315" y="1669021"/>
                </a:lnTo>
                <a:lnTo>
                  <a:pt x="433377" y="1693978"/>
                </a:lnTo>
                <a:lnTo>
                  <a:pt x="472719" y="1717062"/>
                </a:lnTo>
                <a:lnTo>
                  <a:pt x="513277" y="1738211"/>
                </a:lnTo>
                <a:lnTo>
                  <a:pt x="554988" y="1757361"/>
                </a:lnTo>
                <a:lnTo>
                  <a:pt x="597787" y="1774450"/>
                </a:lnTo>
                <a:lnTo>
                  <a:pt x="641612" y="1789415"/>
                </a:lnTo>
                <a:lnTo>
                  <a:pt x="686399" y="1802193"/>
                </a:lnTo>
                <a:lnTo>
                  <a:pt x="732083" y="1812722"/>
                </a:lnTo>
                <a:lnTo>
                  <a:pt x="778602" y="1820938"/>
                </a:lnTo>
                <a:lnTo>
                  <a:pt x="825892" y="1826780"/>
                </a:lnTo>
                <a:lnTo>
                  <a:pt x="873888" y="1830183"/>
                </a:lnTo>
                <a:lnTo>
                  <a:pt x="922527" y="1831086"/>
                </a:lnTo>
                <a:lnTo>
                  <a:pt x="915596" y="922528"/>
                </a:lnTo>
                <a:lnTo>
                  <a:pt x="915543" y="0"/>
                </a:lnTo>
                <a:close/>
              </a:path>
            </a:pathLst>
          </a:custGeom>
          <a:solidFill>
            <a:srgbClr val="0D83B7"/>
          </a:solidFill>
        </p:spPr>
        <p:txBody>
          <a:bodyPr wrap="square" lIns="0" tIns="0" rIns="0" bIns="0" rtlCol="0"/>
          <a:lstStyle/>
          <a:p/>
        </p:txBody>
      </p:sp>
      <p:sp>
        <p:nvSpPr>
          <p:cNvPr id="29" name="object 29"/>
          <p:cNvSpPr/>
          <p:nvPr/>
        </p:nvSpPr>
        <p:spPr>
          <a:xfrm>
            <a:off x="8617204" y="2707513"/>
            <a:ext cx="922655" cy="1831339"/>
          </a:xfrm>
          <a:custGeom>
            <a:rect l="l" t="t" r="r" b="b"/>
            <a:pathLst>
              <a:path w="922653" h="1831339">
                <a:moveTo>
                  <a:pt x="922527" y="1831086"/>
                </a:moveTo>
                <a:lnTo>
                  <a:pt x="873888" y="1830183"/>
                </a:lnTo>
                <a:lnTo>
                  <a:pt x="825892" y="1826780"/>
                </a:lnTo>
                <a:lnTo>
                  <a:pt x="778602" y="1820938"/>
                </a:lnTo>
                <a:lnTo>
                  <a:pt x="732083" y="1812722"/>
                </a:lnTo>
                <a:lnTo>
                  <a:pt x="686399" y="1802193"/>
                </a:lnTo>
                <a:lnTo>
                  <a:pt x="641612" y="1789415"/>
                </a:lnTo>
                <a:lnTo>
                  <a:pt x="597787" y="1774450"/>
                </a:lnTo>
                <a:lnTo>
                  <a:pt x="554988" y="1757361"/>
                </a:lnTo>
                <a:lnTo>
                  <a:pt x="513277" y="1738211"/>
                </a:lnTo>
                <a:lnTo>
                  <a:pt x="472719" y="1717062"/>
                </a:lnTo>
                <a:lnTo>
                  <a:pt x="433377" y="1693978"/>
                </a:lnTo>
                <a:lnTo>
                  <a:pt x="395315" y="1669021"/>
                </a:lnTo>
                <a:lnTo>
                  <a:pt x="358597" y="1642254"/>
                </a:lnTo>
                <a:lnTo>
                  <a:pt x="323286" y="1613740"/>
                </a:lnTo>
                <a:lnTo>
                  <a:pt x="289446" y="1583542"/>
                </a:lnTo>
                <a:lnTo>
                  <a:pt x="257140" y="1551722"/>
                </a:lnTo>
                <a:lnTo>
                  <a:pt x="226433" y="1518343"/>
                </a:lnTo>
                <a:lnTo>
                  <a:pt x="197388" y="1483468"/>
                </a:lnTo>
                <a:lnTo>
                  <a:pt x="170068" y="1447160"/>
                </a:lnTo>
                <a:lnTo>
                  <a:pt x="144537" y="1409481"/>
                </a:lnTo>
                <a:lnTo>
                  <a:pt x="120860" y="1370495"/>
                </a:lnTo>
                <a:lnTo>
                  <a:pt x="99099" y="1330264"/>
                </a:lnTo>
                <a:lnTo>
                  <a:pt x="79318" y="1288851"/>
                </a:lnTo>
                <a:lnTo>
                  <a:pt x="61581" y="1246318"/>
                </a:lnTo>
                <a:lnTo>
                  <a:pt x="45951" y="1202729"/>
                </a:lnTo>
                <a:lnTo>
                  <a:pt x="32493" y="1158147"/>
                </a:lnTo>
                <a:lnTo>
                  <a:pt x="21270" y="1112634"/>
                </a:lnTo>
                <a:lnTo>
                  <a:pt x="12345" y="1066252"/>
                </a:lnTo>
                <a:lnTo>
                  <a:pt x="5783" y="1019066"/>
                </a:lnTo>
                <a:lnTo>
                  <a:pt x="1646" y="971136"/>
                </a:lnTo>
                <a:lnTo>
                  <a:pt x="0" y="922528"/>
                </a:lnTo>
                <a:lnTo>
                  <a:pt x="902" y="873899"/>
                </a:lnTo>
                <a:lnTo>
                  <a:pt x="4307" y="825913"/>
                </a:lnTo>
                <a:lnTo>
                  <a:pt x="10150" y="778632"/>
                </a:lnTo>
                <a:lnTo>
                  <a:pt x="18369" y="732121"/>
                </a:lnTo>
                <a:lnTo>
                  <a:pt x="28901" y="686443"/>
                </a:lnTo>
                <a:lnTo>
                  <a:pt x="41682" y="641661"/>
                </a:lnTo>
                <a:lnTo>
                  <a:pt x="56652" y="597840"/>
                </a:lnTo>
                <a:lnTo>
                  <a:pt x="73745" y="555044"/>
                </a:lnTo>
                <a:lnTo>
                  <a:pt x="92900" y="513336"/>
                </a:lnTo>
                <a:lnTo>
                  <a:pt x="114054" y="472780"/>
                </a:lnTo>
                <a:lnTo>
                  <a:pt x="137144" y="433439"/>
                </a:lnTo>
                <a:lnTo>
                  <a:pt x="162106" y="395378"/>
                </a:lnTo>
                <a:lnTo>
                  <a:pt x="188879" y="358660"/>
                </a:lnTo>
                <a:lnTo>
                  <a:pt x="217399" y="323349"/>
                </a:lnTo>
                <a:lnTo>
                  <a:pt x="247604" y="289509"/>
                </a:lnTo>
                <a:lnTo>
                  <a:pt x="279430" y="257204"/>
                </a:lnTo>
                <a:lnTo>
                  <a:pt x="312815" y="226496"/>
                </a:lnTo>
                <a:lnTo>
                  <a:pt x="347696" y="197451"/>
                </a:lnTo>
                <a:lnTo>
                  <a:pt x="384010" y="170132"/>
                </a:lnTo>
                <a:lnTo>
                  <a:pt x="421694" y="144602"/>
                </a:lnTo>
                <a:lnTo>
                  <a:pt x="460686" y="120926"/>
                </a:lnTo>
                <a:lnTo>
                  <a:pt x="500922" y="99167"/>
                </a:lnTo>
                <a:lnTo>
                  <a:pt x="542340" y="79388"/>
                </a:lnTo>
                <a:lnTo>
                  <a:pt x="584877" y="61655"/>
                </a:lnTo>
                <a:lnTo>
                  <a:pt x="628470" y="46030"/>
                </a:lnTo>
                <a:lnTo>
                  <a:pt x="673056" y="32577"/>
                </a:lnTo>
                <a:lnTo>
                  <a:pt x="718573" y="21360"/>
                </a:lnTo>
                <a:lnTo>
                  <a:pt x="764956" y="12442"/>
                </a:lnTo>
                <a:lnTo>
                  <a:pt x="812145" y="5888"/>
                </a:lnTo>
                <a:lnTo>
                  <a:pt x="860075" y="1762"/>
                </a:lnTo>
                <a:lnTo>
                  <a:pt x="908685" y="126"/>
                </a:lnTo>
                <a:lnTo>
                  <a:pt x="910971" y="126"/>
                </a:lnTo>
                <a:lnTo>
                  <a:pt x="913256" y="0"/>
                </a:lnTo>
                <a:lnTo>
                  <a:pt x="915543" y="0"/>
                </a:lnTo>
                <a:lnTo>
                  <a:pt x="915543" y="915543"/>
                </a:lnTo>
                <a:lnTo>
                  <a:pt x="922527" y="1831086"/>
                </a:lnTo>
                <a:close/>
              </a:path>
            </a:pathLst>
          </a:custGeom>
          <a:ln w="19050">
            <a:solidFill>
              <a:srgbClr val="FFFFFF"/>
            </a:solidFill>
          </a:ln>
        </p:spPr>
        <p:txBody>
          <a:bodyPr wrap="square" lIns="0" tIns="0" rIns="0" bIns="0" rtlCol="0"/>
          <a:lstStyle/>
          <a:p/>
        </p:txBody>
      </p:sp>
      <p:sp>
        <p:nvSpPr>
          <p:cNvPr id="30" name="object 30"/>
          <p:cNvSpPr txBox="1"/>
          <p:nvPr/>
        </p:nvSpPr>
        <p:spPr>
          <a:xfrm>
            <a:off x="9873488" y="3451097"/>
            <a:ext cx="655955" cy="186690"/>
          </a:xfrm>
          <a:prstGeom prst="rect">
            <a:avLst/>
          </a:prstGeom>
        </p:spPr>
        <p:txBody>
          <a:bodyPr vert="horz" wrap="square" lIns="0" tIns="13335" rIns="0" bIns="0" rtlCol="0">
            <a:spAutoFit/>
          </a:bodyPr>
          <a:lstStyle/>
          <a:p>
            <a:pPr marL="12700">
              <a:lnSpc>
                <a:spcPct val="100000"/>
              </a:lnSpc>
              <a:spcBef>
                <a:spcPts val="105"/>
              </a:spcBef>
            </a:pPr>
            <a:r>
              <a:rPr sz="1050" b="1" i="1" spc="5">
                <a:solidFill>
                  <a:srgbClr val="FFFFFF"/>
                </a:solidFill>
                <a:latin typeface="微软雅黑"/>
                <a:cs typeface="微软雅黑"/>
              </a:rPr>
              <a:t>治疗</a:t>
            </a:r>
            <a:r>
              <a:rPr sz="1050" b="1">
                <a:solidFill>
                  <a:srgbClr val="FFFFFF"/>
                </a:solidFill>
                <a:latin typeface="微软雅黑"/>
                <a:cs typeface="微软雅黑"/>
              </a:rPr>
              <a:t>,</a:t>
            </a:r>
            <a:r>
              <a:rPr sz="1050" b="1" spc="-85">
                <a:solidFill>
                  <a:srgbClr val="FFFFFF"/>
                </a:solidFill>
                <a:latin typeface="微软雅黑"/>
                <a:cs typeface="微软雅黑"/>
              </a:rPr>
              <a:t> </a:t>
            </a:r>
            <a:r>
              <a:rPr sz="1050" b="1">
                <a:solidFill>
                  <a:srgbClr val="FFFFFF"/>
                </a:solidFill>
                <a:latin typeface="微软雅黑"/>
                <a:cs typeface="微软雅黑"/>
              </a:rPr>
              <a:t>14.2</a:t>
            </a:r>
            <a:endParaRPr sz="1050">
              <a:latin typeface="微软雅黑"/>
              <a:cs typeface="微软雅黑"/>
            </a:endParaRPr>
          </a:p>
        </p:txBody>
      </p:sp>
      <p:sp>
        <p:nvSpPr>
          <p:cNvPr id="31" name="object 31"/>
          <p:cNvSpPr txBox="1"/>
          <p:nvPr/>
        </p:nvSpPr>
        <p:spPr>
          <a:xfrm>
            <a:off x="10308463" y="3912234"/>
            <a:ext cx="697865" cy="186690"/>
          </a:xfrm>
          <a:prstGeom prst="rect">
            <a:avLst/>
          </a:prstGeom>
        </p:spPr>
        <p:txBody>
          <a:bodyPr vert="horz" wrap="square" lIns="0" tIns="13335" rIns="0" bIns="0" rtlCol="0">
            <a:spAutoFit/>
          </a:bodyPr>
          <a:lstStyle/>
          <a:p>
            <a:pPr marL="12700">
              <a:lnSpc>
                <a:spcPct val="100000"/>
              </a:lnSpc>
              <a:spcBef>
                <a:spcPts val="105"/>
              </a:spcBef>
            </a:pPr>
            <a:r>
              <a:rPr sz="1050" b="1" i="1" spc="5">
                <a:solidFill>
                  <a:srgbClr val="404040"/>
                </a:solidFill>
                <a:latin typeface="微软雅黑"/>
                <a:cs typeface="微软雅黑"/>
              </a:rPr>
              <a:t>手术</a:t>
            </a:r>
            <a:r>
              <a:rPr sz="1050" b="1">
                <a:solidFill>
                  <a:srgbClr val="404040"/>
                </a:solidFill>
                <a:latin typeface="微软雅黑"/>
                <a:cs typeface="微软雅黑"/>
              </a:rPr>
              <a:t>,</a:t>
            </a:r>
            <a:r>
              <a:rPr sz="1050" b="1" spc="-85">
                <a:solidFill>
                  <a:srgbClr val="404040"/>
                </a:solidFill>
                <a:latin typeface="微软雅黑"/>
                <a:cs typeface="微软雅黑"/>
              </a:rPr>
              <a:t> </a:t>
            </a:r>
            <a:r>
              <a:rPr sz="1050" b="1">
                <a:solidFill>
                  <a:srgbClr val="404040"/>
                </a:solidFill>
                <a:latin typeface="微软雅黑"/>
                <a:cs typeface="微软雅黑"/>
              </a:rPr>
              <a:t>5.6%</a:t>
            </a:r>
            <a:endParaRPr sz="1050">
              <a:latin typeface="微软雅黑"/>
              <a:cs typeface="微软雅黑"/>
            </a:endParaRPr>
          </a:p>
        </p:txBody>
      </p:sp>
      <p:sp>
        <p:nvSpPr>
          <p:cNvPr id="32" name="object 32"/>
          <p:cNvSpPr txBox="1"/>
          <p:nvPr/>
        </p:nvSpPr>
        <p:spPr>
          <a:xfrm>
            <a:off x="9418446" y="3987825"/>
            <a:ext cx="600710" cy="482600"/>
          </a:xfrm>
          <a:prstGeom prst="rect">
            <a:avLst/>
          </a:prstGeom>
        </p:spPr>
        <p:txBody>
          <a:bodyPr vert="horz" wrap="square" lIns="0" tIns="12065" rIns="0" bIns="0" rtlCol="0">
            <a:spAutoFit/>
          </a:bodyPr>
          <a:lstStyle/>
          <a:p>
            <a:pPr marL="94615" marR="5080" indent="-82550">
              <a:lnSpc>
                <a:spcPct val="142900"/>
              </a:lnSpc>
              <a:spcBef>
                <a:spcPts val="95"/>
              </a:spcBef>
            </a:pPr>
            <a:r>
              <a:rPr sz="1050" b="1" i="1" spc="5">
                <a:solidFill>
                  <a:srgbClr val="FFFFFF"/>
                </a:solidFill>
                <a:latin typeface="微软雅黑"/>
                <a:cs typeface="微软雅黑"/>
              </a:rPr>
              <a:t>卫生材料</a:t>
            </a:r>
            <a:r>
              <a:rPr sz="1050" b="1">
                <a:solidFill>
                  <a:srgbClr val="FFFFFF"/>
                </a:solidFill>
                <a:latin typeface="微软雅黑"/>
                <a:cs typeface="微软雅黑"/>
              </a:rPr>
              <a:t>,  15.6%</a:t>
            </a:r>
            <a:endParaRPr sz="1050">
              <a:latin typeface="微软雅黑"/>
              <a:cs typeface="微软雅黑"/>
            </a:endParaRPr>
          </a:p>
        </p:txBody>
      </p:sp>
      <p:sp>
        <p:nvSpPr>
          <p:cNvPr id="33" name="object 33"/>
          <p:cNvSpPr txBox="1"/>
          <p:nvPr/>
        </p:nvSpPr>
        <p:spPr>
          <a:xfrm>
            <a:off x="8679942" y="3648583"/>
            <a:ext cx="780415" cy="186690"/>
          </a:xfrm>
          <a:prstGeom prst="rect">
            <a:avLst/>
          </a:prstGeom>
        </p:spPr>
        <p:txBody>
          <a:bodyPr vert="horz" wrap="square" lIns="0" tIns="13335" rIns="0" bIns="0" rtlCol="0">
            <a:spAutoFit/>
          </a:bodyPr>
          <a:lstStyle/>
          <a:p>
            <a:pPr marL="12700">
              <a:lnSpc>
                <a:spcPct val="100000"/>
              </a:lnSpc>
              <a:spcBef>
                <a:spcPts val="105"/>
              </a:spcBef>
            </a:pPr>
            <a:r>
              <a:rPr sz="1050" b="1" i="1" spc="5">
                <a:solidFill>
                  <a:srgbClr val="FFFFFF"/>
                </a:solidFill>
                <a:latin typeface="微软雅黑"/>
                <a:cs typeface="微软雅黑"/>
              </a:rPr>
              <a:t>药品</a:t>
            </a:r>
            <a:r>
              <a:rPr sz="1050" b="1">
                <a:solidFill>
                  <a:srgbClr val="FFFFFF"/>
                </a:solidFill>
                <a:latin typeface="微软雅黑"/>
                <a:cs typeface="微软雅黑"/>
              </a:rPr>
              <a:t>,</a:t>
            </a:r>
            <a:r>
              <a:rPr sz="1050" b="1" spc="-85">
                <a:solidFill>
                  <a:srgbClr val="FFFFFF"/>
                </a:solidFill>
                <a:latin typeface="微软雅黑"/>
                <a:cs typeface="微软雅黑"/>
              </a:rPr>
              <a:t> </a:t>
            </a:r>
            <a:r>
              <a:rPr sz="1050" b="1">
                <a:solidFill>
                  <a:srgbClr val="FFFFFF"/>
                </a:solidFill>
                <a:latin typeface="微软雅黑"/>
                <a:cs typeface="微软雅黑"/>
              </a:rPr>
              <a:t>50.1%</a:t>
            </a:r>
            <a:endParaRPr sz="1050">
              <a:latin typeface="微软雅黑"/>
              <a:cs typeface="微软雅黑"/>
            </a:endParaRPr>
          </a:p>
        </p:txBody>
      </p:sp>
      <p:sp>
        <p:nvSpPr>
          <p:cNvPr id="34" name="object 34"/>
          <p:cNvSpPr/>
          <p:nvPr/>
        </p:nvSpPr>
        <p:spPr>
          <a:xfrm>
            <a:off x="1129283" y="3707891"/>
            <a:ext cx="170815" cy="672465"/>
          </a:xfrm>
          <a:custGeom>
            <a:rect l="l" t="t" r="r" b="b"/>
            <a:pathLst>
              <a:path w="170815" h="672464">
                <a:moveTo>
                  <a:pt x="170687" y="0"/>
                </a:moveTo>
                <a:lnTo>
                  <a:pt x="0" y="0"/>
                </a:lnTo>
                <a:lnTo>
                  <a:pt x="0" y="672083"/>
                </a:lnTo>
                <a:lnTo>
                  <a:pt x="170687" y="672083"/>
                </a:lnTo>
                <a:lnTo>
                  <a:pt x="170687" y="0"/>
                </a:lnTo>
                <a:close/>
              </a:path>
            </a:pathLst>
          </a:custGeom>
          <a:solidFill>
            <a:srgbClr val="1D9ED2"/>
          </a:solidFill>
        </p:spPr>
        <p:txBody>
          <a:bodyPr wrap="square" lIns="0" tIns="0" rIns="0" bIns="0" rtlCol="0"/>
          <a:lstStyle/>
          <a:p/>
        </p:txBody>
      </p:sp>
      <p:sp>
        <p:nvSpPr>
          <p:cNvPr id="35" name="object 35"/>
          <p:cNvSpPr/>
          <p:nvPr/>
        </p:nvSpPr>
        <p:spPr>
          <a:xfrm>
            <a:off x="1674876" y="3680459"/>
            <a:ext cx="170815" cy="699770"/>
          </a:xfrm>
          <a:custGeom>
            <a:rect l="l" t="t" r="r" b="b"/>
            <a:pathLst>
              <a:path w="170814" h="699770">
                <a:moveTo>
                  <a:pt x="170687" y="0"/>
                </a:moveTo>
                <a:lnTo>
                  <a:pt x="0" y="0"/>
                </a:lnTo>
                <a:lnTo>
                  <a:pt x="0" y="699515"/>
                </a:lnTo>
                <a:lnTo>
                  <a:pt x="170687" y="699515"/>
                </a:lnTo>
                <a:lnTo>
                  <a:pt x="170687" y="0"/>
                </a:lnTo>
                <a:close/>
              </a:path>
            </a:pathLst>
          </a:custGeom>
          <a:solidFill>
            <a:srgbClr val="1D9ED2"/>
          </a:solidFill>
        </p:spPr>
        <p:txBody>
          <a:bodyPr wrap="square" lIns="0" tIns="0" rIns="0" bIns="0" rtlCol="0"/>
          <a:lstStyle/>
          <a:p/>
        </p:txBody>
      </p:sp>
      <p:sp>
        <p:nvSpPr>
          <p:cNvPr id="36" name="object 36"/>
          <p:cNvSpPr/>
          <p:nvPr/>
        </p:nvSpPr>
        <p:spPr>
          <a:xfrm>
            <a:off x="2220467" y="3659123"/>
            <a:ext cx="172720" cy="721360"/>
          </a:xfrm>
          <a:custGeom>
            <a:rect l="l" t="t" r="r" b="b"/>
            <a:pathLst>
              <a:path w="172719" h="721360">
                <a:moveTo>
                  <a:pt x="172212" y="0"/>
                </a:moveTo>
                <a:lnTo>
                  <a:pt x="0" y="0"/>
                </a:lnTo>
                <a:lnTo>
                  <a:pt x="0" y="720851"/>
                </a:lnTo>
                <a:lnTo>
                  <a:pt x="172212" y="720851"/>
                </a:lnTo>
                <a:lnTo>
                  <a:pt x="172212" y="0"/>
                </a:lnTo>
                <a:close/>
              </a:path>
            </a:pathLst>
          </a:custGeom>
          <a:solidFill>
            <a:srgbClr val="1D9ED2"/>
          </a:solidFill>
        </p:spPr>
        <p:txBody>
          <a:bodyPr wrap="square" lIns="0" tIns="0" rIns="0" bIns="0" rtlCol="0"/>
          <a:lstStyle/>
          <a:p/>
        </p:txBody>
      </p:sp>
      <p:sp>
        <p:nvSpPr>
          <p:cNvPr id="37" name="object 37"/>
          <p:cNvSpPr/>
          <p:nvPr/>
        </p:nvSpPr>
        <p:spPr>
          <a:xfrm>
            <a:off x="2766060" y="3630167"/>
            <a:ext cx="172720" cy="749935"/>
          </a:xfrm>
          <a:custGeom>
            <a:rect l="l" t="t" r="r" b="b"/>
            <a:pathLst>
              <a:path w="172719" h="749935">
                <a:moveTo>
                  <a:pt x="172212" y="0"/>
                </a:moveTo>
                <a:lnTo>
                  <a:pt x="0" y="0"/>
                </a:lnTo>
                <a:lnTo>
                  <a:pt x="0" y="749807"/>
                </a:lnTo>
                <a:lnTo>
                  <a:pt x="172212" y="749807"/>
                </a:lnTo>
                <a:lnTo>
                  <a:pt x="172212" y="0"/>
                </a:lnTo>
                <a:close/>
              </a:path>
            </a:pathLst>
          </a:custGeom>
          <a:solidFill>
            <a:srgbClr val="1D9ED2"/>
          </a:solidFill>
        </p:spPr>
        <p:txBody>
          <a:bodyPr wrap="square" lIns="0" tIns="0" rIns="0" bIns="0" rtlCol="0"/>
          <a:lstStyle/>
          <a:p/>
        </p:txBody>
      </p:sp>
      <p:sp>
        <p:nvSpPr>
          <p:cNvPr id="38" name="object 38"/>
          <p:cNvSpPr/>
          <p:nvPr/>
        </p:nvSpPr>
        <p:spPr>
          <a:xfrm>
            <a:off x="3313176" y="3617976"/>
            <a:ext cx="170815" cy="762000"/>
          </a:xfrm>
          <a:custGeom>
            <a:rect l="l" t="t" r="r" b="b"/>
            <a:pathLst>
              <a:path w="170814" h="762000">
                <a:moveTo>
                  <a:pt x="170687" y="0"/>
                </a:moveTo>
                <a:lnTo>
                  <a:pt x="0" y="0"/>
                </a:lnTo>
                <a:lnTo>
                  <a:pt x="0" y="762000"/>
                </a:lnTo>
                <a:lnTo>
                  <a:pt x="170687" y="762000"/>
                </a:lnTo>
                <a:lnTo>
                  <a:pt x="170687" y="0"/>
                </a:lnTo>
                <a:close/>
              </a:path>
            </a:pathLst>
          </a:custGeom>
          <a:solidFill>
            <a:srgbClr val="1D9ED2"/>
          </a:solidFill>
        </p:spPr>
        <p:txBody>
          <a:bodyPr wrap="square" lIns="0" tIns="0" rIns="0" bIns="0" rtlCol="0"/>
          <a:lstStyle/>
          <a:p/>
        </p:txBody>
      </p:sp>
      <p:sp>
        <p:nvSpPr>
          <p:cNvPr id="39" name="object 39"/>
          <p:cNvSpPr/>
          <p:nvPr/>
        </p:nvSpPr>
        <p:spPr>
          <a:xfrm>
            <a:off x="3858767" y="3605784"/>
            <a:ext cx="170815" cy="774700"/>
          </a:xfrm>
          <a:custGeom>
            <a:rect l="l" t="t" r="r" b="b"/>
            <a:pathLst>
              <a:path w="170814" h="774700">
                <a:moveTo>
                  <a:pt x="170687" y="0"/>
                </a:moveTo>
                <a:lnTo>
                  <a:pt x="0" y="0"/>
                </a:lnTo>
                <a:lnTo>
                  <a:pt x="0" y="774191"/>
                </a:lnTo>
                <a:lnTo>
                  <a:pt x="170687" y="774191"/>
                </a:lnTo>
                <a:lnTo>
                  <a:pt x="170687" y="0"/>
                </a:lnTo>
                <a:close/>
              </a:path>
            </a:pathLst>
          </a:custGeom>
          <a:solidFill>
            <a:srgbClr val="1D9ED2"/>
          </a:solidFill>
        </p:spPr>
        <p:txBody>
          <a:bodyPr wrap="square" lIns="0" tIns="0" rIns="0" bIns="0" rtlCol="0"/>
          <a:lstStyle/>
          <a:p/>
        </p:txBody>
      </p:sp>
      <p:sp>
        <p:nvSpPr>
          <p:cNvPr id="40" name="object 40"/>
          <p:cNvSpPr/>
          <p:nvPr/>
        </p:nvSpPr>
        <p:spPr>
          <a:xfrm>
            <a:off x="4404359" y="3557015"/>
            <a:ext cx="170815" cy="822960"/>
          </a:xfrm>
          <a:custGeom>
            <a:rect l="l" t="t" r="r" b="b"/>
            <a:pathLst>
              <a:path w="170814" h="822960">
                <a:moveTo>
                  <a:pt x="170687" y="0"/>
                </a:moveTo>
                <a:lnTo>
                  <a:pt x="0" y="0"/>
                </a:lnTo>
                <a:lnTo>
                  <a:pt x="0" y="822960"/>
                </a:lnTo>
                <a:lnTo>
                  <a:pt x="170687" y="822960"/>
                </a:lnTo>
                <a:lnTo>
                  <a:pt x="170687" y="0"/>
                </a:lnTo>
                <a:close/>
              </a:path>
            </a:pathLst>
          </a:custGeom>
          <a:solidFill>
            <a:srgbClr val="1D9ED2"/>
          </a:solidFill>
        </p:spPr>
        <p:txBody>
          <a:bodyPr wrap="square" lIns="0" tIns="0" rIns="0" bIns="0" rtlCol="0"/>
          <a:lstStyle/>
          <a:p/>
        </p:txBody>
      </p:sp>
      <p:sp>
        <p:nvSpPr>
          <p:cNvPr id="41" name="object 41"/>
          <p:cNvSpPr/>
          <p:nvPr/>
        </p:nvSpPr>
        <p:spPr>
          <a:xfrm>
            <a:off x="4949952" y="3503676"/>
            <a:ext cx="172720" cy="876300"/>
          </a:xfrm>
          <a:custGeom>
            <a:rect l="l" t="t" r="r" b="b"/>
            <a:pathLst>
              <a:path w="172720" h="876300">
                <a:moveTo>
                  <a:pt x="172212" y="0"/>
                </a:moveTo>
                <a:lnTo>
                  <a:pt x="0" y="0"/>
                </a:lnTo>
                <a:lnTo>
                  <a:pt x="0" y="876300"/>
                </a:lnTo>
                <a:lnTo>
                  <a:pt x="172212" y="876300"/>
                </a:lnTo>
                <a:lnTo>
                  <a:pt x="172212" y="0"/>
                </a:lnTo>
                <a:close/>
              </a:path>
            </a:pathLst>
          </a:custGeom>
          <a:solidFill>
            <a:srgbClr val="1D9ED2"/>
          </a:solidFill>
        </p:spPr>
        <p:txBody>
          <a:bodyPr wrap="square" lIns="0" tIns="0" rIns="0" bIns="0" rtlCol="0"/>
          <a:lstStyle/>
          <a:p/>
        </p:txBody>
      </p:sp>
      <p:sp>
        <p:nvSpPr>
          <p:cNvPr id="42" name="object 42"/>
          <p:cNvSpPr/>
          <p:nvPr/>
        </p:nvSpPr>
        <p:spPr>
          <a:xfrm>
            <a:off x="5495544" y="3483864"/>
            <a:ext cx="172720" cy="896619"/>
          </a:xfrm>
          <a:custGeom>
            <a:rect l="l" t="t" r="r" b="b"/>
            <a:pathLst>
              <a:path w="172720" h="896619">
                <a:moveTo>
                  <a:pt x="172211" y="0"/>
                </a:moveTo>
                <a:lnTo>
                  <a:pt x="0" y="0"/>
                </a:lnTo>
                <a:lnTo>
                  <a:pt x="0" y="896112"/>
                </a:lnTo>
                <a:lnTo>
                  <a:pt x="172211" y="896112"/>
                </a:lnTo>
                <a:lnTo>
                  <a:pt x="172211" y="0"/>
                </a:lnTo>
                <a:close/>
              </a:path>
            </a:pathLst>
          </a:custGeom>
          <a:solidFill>
            <a:srgbClr val="1D9ED2"/>
          </a:solidFill>
        </p:spPr>
        <p:txBody>
          <a:bodyPr wrap="square" lIns="0" tIns="0" rIns="0" bIns="0" rtlCol="0"/>
          <a:lstStyle/>
          <a:p/>
        </p:txBody>
      </p:sp>
      <p:sp>
        <p:nvSpPr>
          <p:cNvPr id="43" name="object 43"/>
          <p:cNvSpPr/>
          <p:nvPr/>
        </p:nvSpPr>
        <p:spPr>
          <a:xfrm>
            <a:off x="6042659" y="3486911"/>
            <a:ext cx="170815" cy="893444"/>
          </a:xfrm>
          <a:custGeom>
            <a:rect l="l" t="t" r="r" b="b"/>
            <a:pathLst>
              <a:path w="170814" h="893444">
                <a:moveTo>
                  <a:pt x="170687" y="0"/>
                </a:moveTo>
                <a:lnTo>
                  <a:pt x="0" y="0"/>
                </a:lnTo>
                <a:lnTo>
                  <a:pt x="0" y="893063"/>
                </a:lnTo>
                <a:lnTo>
                  <a:pt x="170687" y="893063"/>
                </a:lnTo>
                <a:lnTo>
                  <a:pt x="170687" y="0"/>
                </a:lnTo>
                <a:close/>
              </a:path>
            </a:pathLst>
          </a:custGeom>
          <a:solidFill>
            <a:srgbClr val="1D9ED2"/>
          </a:solidFill>
        </p:spPr>
        <p:txBody>
          <a:bodyPr wrap="square" lIns="0" tIns="0" rIns="0" bIns="0" rtlCol="0"/>
          <a:lstStyle/>
          <a:p/>
        </p:txBody>
      </p:sp>
      <p:sp>
        <p:nvSpPr>
          <p:cNvPr id="44" name="object 44"/>
          <p:cNvSpPr/>
          <p:nvPr/>
        </p:nvSpPr>
        <p:spPr>
          <a:xfrm>
            <a:off x="941832" y="4379976"/>
            <a:ext cx="5459095" cy="0"/>
          </a:xfrm>
          <a:custGeom>
            <a:rect l="l" t="t" r="r" b="b"/>
            <a:pathLst>
              <a:path w="5459095">
                <a:moveTo>
                  <a:pt x="0" y="0"/>
                </a:moveTo>
                <a:lnTo>
                  <a:pt x="5458968" y="0"/>
                </a:lnTo>
              </a:path>
            </a:pathLst>
          </a:custGeom>
          <a:ln w="9525">
            <a:solidFill>
              <a:srgbClr val="D9D9D9"/>
            </a:solidFill>
          </a:ln>
        </p:spPr>
        <p:txBody>
          <a:bodyPr wrap="square" lIns="0" tIns="0" rIns="0" bIns="0" rtlCol="0"/>
          <a:lstStyle/>
          <a:p/>
        </p:txBody>
      </p:sp>
      <p:sp>
        <p:nvSpPr>
          <p:cNvPr id="45" name="object 45"/>
          <p:cNvSpPr/>
          <p:nvPr/>
        </p:nvSpPr>
        <p:spPr>
          <a:xfrm flipH="1">
            <a:off x="941832"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46" name="object 46"/>
          <p:cNvSpPr/>
          <p:nvPr/>
        </p:nvSpPr>
        <p:spPr>
          <a:xfrm flipH="1">
            <a:off x="1487424"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47" name="object 47"/>
          <p:cNvSpPr/>
          <p:nvPr/>
        </p:nvSpPr>
        <p:spPr>
          <a:xfrm flipH="1">
            <a:off x="2033016"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48" name="object 48"/>
          <p:cNvSpPr/>
          <p:nvPr/>
        </p:nvSpPr>
        <p:spPr>
          <a:xfrm flipH="1">
            <a:off x="2580132"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49" name="object 49"/>
          <p:cNvSpPr/>
          <p:nvPr/>
        </p:nvSpPr>
        <p:spPr>
          <a:xfrm flipH="1">
            <a:off x="3125723"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0" name="object 50"/>
          <p:cNvSpPr/>
          <p:nvPr/>
        </p:nvSpPr>
        <p:spPr>
          <a:xfrm flipH="1">
            <a:off x="3671315"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1" name="object 51"/>
          <p:cNvSpPr/>
          <p:nvPr/>
        </p:nvSpPr>
        <p:spPr>
          <a:xfrm flipH="1">
            <a:off x="4216908"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2" name="object 52"/>
          <p:cNvSpPr/>
          <p:nvPr/>
        </p:nvSpPr>
        <p:spPr>
          <a:xfrm flipH="1">
            <a:off x="4762500"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3" name="object 53"/>
          <p:cNvSpPr/>
          <p:nvPr/>
        </p:nvSpPr>
        <p:spPr>
          <a:xfrm flipH="1">
            <a:off x="5308091"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4" name="object 54"/>
          <p:cNvSpPr/>
          <p:nvPr/>
        </p:nvSpPr>
        <p:spPr>
          <a:xfrm flipH="1">
            <a:off x="5855208"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5" name="object 55"/>
          <p:cNvSpPr/>
          <p:nvPr/>
        </p:nvSpPr>
        <p:spPr>
          <a:xfrm flipH="1">
            <a:off x="6400800" y="4379976"/>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56" name="object 56"/>
          <p:cNvSpPr/>
          <p:nvPr/>
        </p:nvSpPr>
        <p:spPr>
          <a:xfrm>
            <a:off x="1215389" y="3075030"/>
            <a:ext cx="4912360" cy="294005"/>
          </a:xfrm>
          <a:custGeom>
            <a:rect l="l" t="t" r="r" b="b"/>
            <a:pathLst>
              <a:path w="4912360" h="294004">
                <a:moveTo>
                  <a:pt x="0" y="293771"/>
                </a:moveTo>
                <a:lnTo>
                  <a:pt x="49602" y="288826"/>
                </a:lnTo>
                <a:lnTo>
                  <a:pt x="99209" y="284004"/>
                </a:lnTo>
                <a:lnTo>
                  <a:pt x="148821" y="279258"/>
                </a:lnTo>
                <a:lnTo>
                  <a:pt x="198435" y="274541"/>
                </a:lnTo>
                <a:lnTo>
                  <a:pt x="248051" y="269807"/>
                </a:lnTo>
                <a:lnTo>
                  <a:pt x="297667" y="265008"/>
                </a:lnTo>
                <a:lnTo>
                  <a:pt x="347283" y="260097"/>
                </a:lnTo>
                <a:lnTo>
                  <a:pt x="396897" y="255028"/>
                </a:lnTo>
                <a:lnTo>
                  <a:pt x="446509" y="249753"/>
                </a:lnTo>
                <a:lnTo>
                  <a:pt x="496116" y="244226"/>
                </a:lnTo>
                <a:lnTo>
                  <a:pt x="545718" y="238399"/>
                </a:lnTo>
                <a:lnTo>
                  <a:pt x="595349" y="232145"/>
                </a:lnTo>
                <a:lnTo>
                  <a:pt x="644975" y="225380"/>
                </a:lnTo>
                <a:lnTo>
                  <a:pt x="694597" y="218231"/>
                </a:lnTo>
                <a:lnTo>
                  <a:pt x="744216" y="210824"/>
                </a:lnTo>
                <a:lnTo>
                  <a:pt x="793833" y="203285"/>
                </a:lnTo>
                <a:lnTo>
                  <a:pt x="843450" y="195740"/>
                </a:lnTo>
                <a:lnTo>
                  <a:pt x="893067" y="188314"/>
                </a:lnTo>
                <a:lnTo>
                  <a:pt x="942686" y="181134"/>
                </a:lnTo>
                <a:lnTo>
                  <a:pt x="992308" y="174325"/>
                </a:lnTo>
                <a:lnTo>
                  <a:pt x="1041934" y="168014"/>
                </a:lnTo>
                <a:lnTo>
                  <a:pt x="1091565" y="162326"/>
                </a:lnTo>
                <a:lnTo>
                  <a:pt x="1141167" y="157314"/>
                </a:lnTo>
                <a:lnTo>
                  <a:pt x="1190774" y="152874"/>
                </a:lnTo>
                <a:lnTo>
                  <a:pt x="1240386" y="148898"/>
                </a:lnTo>
                <a:lnTo>
                  <a:pt x="1290000" y="145277"/>
                </a:lnTo>
                <a:lnTo>
                  <a:pt x="1339616" y="141903"/>
                </a:lnTo>
                <a:lnTo>
                  <a:pt x="1389232" y="138669"/>
                </a:lnTo>
                <a:lnTo>
                  <a:pt x="1438848" y="135466"/>
                </a:lnTo>
                <a:lnTo>
                  <a:pt x="1488462" y="132185"/>
                </a:lnTo>
                <a:lnTo>
                  <a:pt x="1538074" y="128719"/>
                </a:lnTo>
                <a:lnTo>
                  <a:pt x="1587681" y="124959"/>
                </a:lnTo>
                <a:lnTo>
                  <a:pt x="1637284" y="120797"/>
                </a:lnTo>
                <a:lnTo>
                  <a:pt x="1686886" y="116213"/>
                </a:lnTo>
                <a:lnTo>
                  <a:pt x="1736493" y="111309"/>
                </a:lnTo>
                <a:lnTo>
                  <a:pt x="1786105" y="106163"/>
                </a:lnTo>
                <a:lnTo>
                  <a:pt x="1835719" y="100852"/>
                </a:lnTo>
                <a:lnTo>
                  <a:pt x="1885335" y="95454"/>
                </a:lnTo>
                <a:lnTo>
                  <a:pt x="1934951" y="90045"/>
                </a:lnTo>
                <a:lnTo>
                  <a:pt x="1984567" y="84703"/>
                </a:lnTo>
                <a:lnTo>
                  <a:pt x="2034181" y="79506"/>
                </a:lnTo>
                <a:lnTo>
                  <a:pt x="2083793" y="74530"/>
                </a:lnTo>
                <a:lnTo>
                  <a:pt x="2133400" y="69853"/>
                </a:lnTo>
                <a:lnTo>
                  <a:pt x="2183003" y="65552"/>
                </a:lnTo>
                <a:lnTo>
                  <a:pt x="2232633" y="61576"/>
                </a:lnTo>
                <a:lnTo>
                  <a:pt x="2282259" y="57811"/>
                </a:lnTo>
                <a:lnTo>
                  <a:pt x="2331881" y="54241"/>
                </a:lnTo>
                <a:lnTo>
                  <a:pt x="2381500" y="50852"/>
                </a:lnTo>
                <a:lnTo>
                  <a:pt x="2431117" y="47628"/>
                </a:lnTo>
                <a:lnTo>
                  <a:pt x="2480734" y="44554"/>
                </a:lnTo>
                <a:lnTo>
                  <a:pt x="2530351" y="41613"/>
                </a:lnTo>
                <a:lnTo>
                  <a:pt x="2579970" y="38791"/>
                </a:lnTo>
                <a:lnTo>
                  <a:pt x="2629592" y="36072"/>
                </a:lnTo>
                <a:lnTo>
                  <a:pt x="2679218" y="33440"/>
                </a:lnTo>
                <a:lnTo>
                  <a:pt x="2728849" y="30881"/>
                </a:lnTo>
                <a:lnTo>
                  <a:pt x="2778451" y="27688"/>
                </a:lnTo>
                <a:lnTo>
                  <a:pt x="2828058" y="23399"/>
                </a:lnTo>
                <a:lnTo>
                  <a:pt x="2877670" y="18466"/>
                </a:lnTo>
                <a:lnTo>
                  <a:pt x="2927284" y="13343"/>
                </a:lnTo>
                <a:lnTo>
                  <a:pt x="2976900" y="8481"/>
                </a:lnTo>
                <a:lnTo>
                  <a:pt x="3026516" y="4335"/>
                </a:lnTo>
                <a:lnTo>
                  <a:pt x="3076132" y="1357"/>
                </a:lnTo>
                <a:lnTo>
                  <a:pt x="3125746" y="0"/>
                </a:lnTo>
                <a:lnTo>
                  <a:pt x="3175358" y="716"/>
                </a:lnTo>
                <a:lnTo>
                  <a:pt x="3224965" y="3958"/>
                </a:lnTo>
                <a:lnTo>
                  <a:pt x="3274568" y="10180"/>
                </a:lnTo>
                <a:lnTo>
                  <a:pt x="3320036" y="19673"/>
                </a:lnTo>
                <a:lnTo>
                  <a:pt x="3365509" y="33178"/>
                </a:lnTo>
                <a:lnTo>
                  <a:pt x="3410985" y="49854"/>
                </a:lnTo>
                <a:lnTo>
                  <a:pt x="3456464" y="68859"/>
                </a:lnTo>
                <a:lnTo>
                  <a:pt x="3501945" y="89353"/>
                </a:lnTo>
                <a:lnTo>
                  <a:pt x="3547427" y="110494"/>
                </a:lnTo>
                <a:lnTo>
                  <a:pt x="3592909" y="131443"/>
                </a:lnTo>
                <a:lnTo>
                  <a:pt x="3638390" y="151357"/>
                </a:lnTo>
                <a:lnTo>
                  <a:pt x="3683869" y="169396"/>
                </a:lnTo>
                <a:lnTo>
                  <a:pt x="3729345" y="184720"/>
                </a:lnTo>
                <a:lnTo>
                  <a:pt x="3774818" y="196486"/>
                </a:lnTo>
                <a:lnTo>
                  <a:pt x="3820287" y="203855"/>
                </a:lnTo>
                <a:lnTo>
                  <a:pt x="3869917" y="206932"/>
                </a:lnTo>
                <a:lnTo>
                  <a:pt x="3919543" y="205953"/>
                </a:lnTo>
                <a:lnTo>
                  <a:pt x="3969165" y="201604"/>
                </a:lnTo>
                <a:lnTo>
                  <a:pt x="4018784" y="194571"/>
                </a:lnTo>
                <a:lnTo>
                  <a:pt x="4068401" y="185538"/>
                </a:lnTo>
                <a:lnTo>
                  <a:pt x="4118018" y="175193"/>
                </a:lnTo>
                <a:lnTo>
                  <a:pt x="4167635" y="164221"/>
                </a:lnTo>
                <a:lnTo>
                  <a:pt x="4217254" y="153308"/>
                </a:lnTo>
                <a:lnTo>
                  <a:pt x="4266876" y="143140"/>
                </a:lnTo>
                <a:lnTo>
                  <a:pt x="4316502" y="134403"/>
                </a:lnTo>
                <a:lnTo>
                  <a:pt x="4366133" y="127782"/>
                </a:lnTo>
                <a:lnTo>
                  <a:pt x="4415735" y="122719"/>
                </a:lnTo>
                <a:lnTo>
                  <a:pt x="4465342" y="118145"/>
                </a:lnTo>
                <a:lnTo>
                  <a:pt x="4514954" y="113983"/>
                </a:lnTo>
                <a:lnTo>
                  <a:pt x="4564568" y="110156"/>
                </a:lnTo>
                <a:lnTo>
                  <a:pt x="4614184" y="106587"/>
                </a:lnTo>
                <a:lnTo>
                  <a:pt x="4663800" y="103198"/>
                </a:lnTo>
                <a:lnTo>
                  <a:pt x="4713416" y="99912"/>
                </a:lnTo>
                <a:lnTo>
                  <a:pt x="4763030" y="96652"/>
                </a:lnTo>
                <a:lnTo>
                  <a:pt x="4812642" y="93340"/>
                </a:lnTo>
                <a:lnTo>
                  <a:pt x="4862249" y="89900"/>
                </a:lnTo>
                <a:lnTo>
                  <a:pt x="4911852" y="86253"/>
                </a:lnTo>
              </a:path>
            </a:pathLst>
          </a:custGeom>
          <a:ln w="28575">
            <a:solidFill>
              <a:srgbClr val="F68B21"/>
            </a:solidFill>
          </a:ln>
        </p:spPr>
        <p:txBody>
          <a:bodyPr wrap="square" lIns="0" tIns="0" rIns="0" bIns="0" rtlCol="0"/>
          <a:lstStyle/>
          <a:p/>
        </p:txBody>
      </p:sp>
      <p:sp>
        <p:nvSpPr>
          <p:cNvPr id="57" name="object 57"/>
          <p:cNvSpPr txBox="1"/>
          <p:nvPr/>
        </p:nvSpPr>
        <p:spPr>
          <a:xfrm>
            <a:off x="1042822" y="3443985"/>
            <a:ext cx="34290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9693</a:t>
            </a:r>
            <a:endParaRPr sz="1050">
              <a:latin typeface="微软雅黑"/>
              <a:cs typeface="微软雅黑"/>
            </a:endParaRPr>
          </a:p>
        </p:txBody>
      </p:sp>
      <p:sp>
        <p:nvSpPr>
          <p:cNvPr id="58" name="object 58"/>
          <p:cNvSpPr txBox="1"/>
          <p:nvPr/>
        </p:nvSpPr>
        <p:spPr>
          <a:xfrm>
            <a:off x="1550669" y="3416300"/>
            <a:ext cx="42164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10095</a:t>
            </a:r>
            <a:endParaRPr sz="1050">
              <a:latin typeface="微软雅黑"/>
              <a:cs typeface="微软雅黑"/>
            </a:endParaRPr>
          </a:p>
        </p:txBody>
      </p:sp>
      <p:sp>
        <p:nvSpPr>
          <p:cNvPr id="59" name="object 59"/>
          <p:cNvSpPr txBox="1"/>
          <p:nvPr/>
        </p:nvSpPr>
        <p:spPr>
          <a:xfrm>
            <a:off x="2096770" y="3394075"/>
            <a:ext cx="42164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10414</a:t>
            </a:r>
            <a:endParaRPr sz="1050">
              <a:latin typeface="微软雅黑"/>
              <a:cs typeface="微软雅黑"/>
            </a:endParaRPr>
          </a:p>
        </p:txBody>
      </p:sp>
      <p:sp>
        <p:nvSpPr>
          <p:cNvPr id="60" name="object 60"/>
          <p:cNvSpPr txBox="1"/>
          <p:nvPr/>
        </p:nvSpPr>
        <p:spPr>
          <a:xfrm>
            <a:off x="2642742" y="3365753"/>
            <a:ext cx="42164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10825</a:t>
            </a:r>
            <a:endParaRPr sz="1050">
              <a:latin typeface="微软雅黑"/>
              <a:cs typeface="微软雅黑"/>
            </a:endParaRPr>
          </a:p>
        </p:txBody>
      </p:sp>
      <p:sp>
        <p:nvSpPr>
          <p:cNvPr id="61" name="object 61"/>
          <p:cNvSpPr txBox="1"/>
          <p:nvPr/>
        </p:nvSpPr>
        <p:spPr>
          <a:xfrm>
            <a:off x="3188589" y="3353561"/>
            <a:ext cx="42164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11000</a:t>
            </a:r>
            <a:endParaRPr sz="1050">
              <a:latin typeface="微软雅黑"/>
              <a:cs typeface="微软雅黑"/>
            </a:endParaRPr>
          </a:p>
        </p:txBody>
      </p:sp>
      <p:sp>
        <p:nvSpPr>
          <p:cNvPr id="62" name="object 62"/>
          <p:cNvSpPr txBox="1"/>
          <p:nvPr/>
        </p:nvSpPr>
        <p:spPr>
          <a:xfrm>
            <a:off x="3734561" y="3340989"/>
            <a:ext cx="42164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11181</a:t>
            </a:r>
            <a:endParaRPr sz="1050">
              <a:latin typeface="微软雅黑"/>
              <a:cs typeface="微软雅黑"/>
            </a:endParaRPr>
          </a:p>
        </p:txBody>
      </p:sp>
      <p:sp>
        <p:nvSpPr>
          <p:cNvPr id="63" name="object 63"/>
          <p:cNvSpPr txBox="1"/>
          <p:nvPr/>
        </p:nvSpPr>
        <p:spPr>
          <a:xfrm>
            <a:off x="4280408" y="3292221"/>
            <a:ext cx="42164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11888</a:t>
            </a:r>
            <a:endParaRPr sz="1050">
              <a:latin typeface="微软雅黑"/>
              <a:cs typeface="微软雅黑"/>
            </a:endParaRPr>
          </a:p>
        </p:txBody>
      </p:sp>
      <p:sp>
        <p:nvSpPr>
          <p:cNvPr id="64" name="object 64"/>
          <p:cNvSpPr txBox="1"/>
          <p:nvPr/>
        </p:nvSpPr>
        <p:spPr>
          <a:xfrm>
            <a:off x="5372480" y="3223005"/>
            <a:ext cx="967740" cy="186690"/>
          </a:xfrm>
          <a:prstGeom prst="rect">
            <a:avLst/>
          </a:prstGeom>
        </p:spPr>
        <p:txBody>
          <a:bodyPr vert="horz" wrap="square" lIns="0" tIns="13335" rIns="0" bIns="0" rtlCol="0">
            <a:spAutoFit/>
          </a:bodyPr>
          <a:lstStyle/>
          <a:p>
            <a:pPr marL="12700">
              <a:lnSpc>
                <a:spcPct val="100000"/>
              </a:lnSpc>
              <a:spcBef>
                <a:spcPts val="105"/>
              </a:spcBef>
              <a:tabLst>
                <a:tab pos="558165"/>
              </a:tabLst>
            </a:pPr>
            <a:r>
              <a:rPr sz="1575" baseline="2645">
                <a:solidFill>
                  <a:srgbClr val="404040"/>
                </a:solidFill>
                <a:latin typeface="微软雅黑"/>
                <a:cs typeface="微软雅黑"/>
              </a:rPr>
              <a:t>12938	</a:t>
            </a:r>
            <a:r>
              <a:rPr sz="1050">
                <a:solidFill>
                  <a:srgbClr val="404040"/>
                </a:solidFill>
                <a:latin typeface="微软雅黑"/>
                <a:cs typeface="微软雅黑"/>
              </a:rPr>
              <a:t>12884</a:t>
            </a:r>
            <a:endParaRPr sz="1050">
              <a:latin typeface="微软雅黑"/>
              <a:cs typeface="微软雅黑"/>
            </a:endParaRPr>
          </a:p>
        </p:txBody>
      </p:sp>
      <p:sp>
        <p:nvSpPr>
          <p:cNvPr id="65" name="object 65"/>
          <p:cNvSpPr txBox="1"/>
          <p:nvPr/>
        </p:nvSpPr>
        <p:spPr>
          <a:xfrm>
            <a:off x="1007770" y="3072510"/>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14.6%</a:t>
            </a:r>
            <a:endParaRPr sz="1050">
              <a:latin typeface="微软雅黑"/>
              <a:cs typeface="微软雅黑"/>
            </a:endParaRPr>
          </a:p>
        </p:txBody>
      </p:sp>
      <p:sp>
        <p:nvSpPr>
          <p:cNvPr id="66" name="object 66"/>
          <p:cNvSpPr txBox="1"/>
          <p:nvPr/>
        </p:nvSpPr>
        <p:spPr>
          <a:xfrm>
            <a:off x="1553717" y="3017266"/>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15.4%</a:t>
            </a:r>
            <a:endParaRPr sz="1050">
              <a:latin typeface="微软雅黑"/>
              <a:cs typeface="微软雅黑"/>
            </a:endParaRPr>
          </a:p>
        </p:txBody>
      </p:sp>
      <p:sp>
        <p:nvSpPr>
          <p:cNvPr id="67" name="object 67"/>
          <p:cNvSpPr txBox="1"/>
          <p:nvPr/>
        </p:nvSpPr>
        <p:spPr>
          <a:xfrm>
            <a:off x="2099817" y="2941066"/>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16.5%</a:t>
            </a:r>
            <a:endParaRPr sz="1050">
              <a:latin typeface="微软雅黑"/>
              <a:cs typeface="微软雅黑"/>
            </a:endParaRPr>
          </a:p>
        </p:txBody>
      </p:sp>
      <p:sp>
        <p:nvSpPr>
          <p:cNvPr id="68" name="object 68"/>
          <p:cNvSpPr txBox="1"/>
          <p:nvPr/>
        </p:nvSpPr>
        <p:spPr>
          <a:xfrm>
            <a:off x="2645791" y="2899664"/>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17.1%</a:t>
            </a:r>
            <a:endParaRPr sz="1050">
              <a:latin typeface="微软雅黑"/>
              <a:cs typeface="微软雅黑"/>
            </a:endParaRPr>
          </a:p>
        </p:txBody>
      </p:sp>
      <p:sp>
        <p:nvSpPr>
          <p:cNvPr id="69" name="object 69"/>
          <p:cNvSpPr txBox="1"/>
          <p:nvPr/>
        </p:nvSpPr>
        <p:spPr>
          <a:xfrm>
            <a:off x="3191636" y="2844165"/>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17.9%</a:t>
            </a:r>
            <a:endParaRPr sz="1050">
              <a:latin typeface="微软雅黑"/>
              <a:cs typeface="微软雅黑"/>
            </a:endParaRPr>
          </a:p>
        </p:txBody>
      </p:sp>
      <p:sp>
        <p:nvSpPr>
          <p:cNvPr id="70" name="object 70"/>
          <p:cNvSpPr txBox="1"/>
          <p:nvPr/>
        </p:nvSpPr>
        <p:spPr>
          <a:xfrm>
            <a:off x="3737609" y="2809494"/>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18.4%</a:t>
            </a:r>
            <a:endParaRPr sz="1050">
              <a:latin typeface="微软雅黑"/>
              <a:cs typeface="微软雅黑"/>
            </a:endParaRPr>
          </a:p>
        </p:txBody>
      </p:sp>
      <p:sp>
        <p:nvSpPr>
          <p:cNvPr id="71" name="object 71"/>
          <p:cNvSpPr txBox="1"/>
          <p:nvPr/>
        </p:nvSpPr>
        <p:spPr>
          <a:xfrm>
            <a:off x="4283455" y="2788666"/>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18.7%</a:t>
            </a:r>
            <a:endParaRPr sz="1050">
              <a:latin typeface="微软雅黑"/>
              <a:cs typeface="微软雅黑"/>
            </a:endParaRPr>
          </a:p>
        </p:txBody>
      </p:sp>
      <p:sp>
        <p:nvSpPr>
          <p:cNvPr id="72" name="object 72"/>
          <p:cNvSpPr txBox="1"/>
          <p:nvPr/>
        </p:nvSpPr>
        <p:spPr>
          <a:xfrm>
            <a:off x="4826253" y="2982595"/>
            <a:ext cx="421640" cy="443230"/>
          </a:xfrm>
          <a:prstGeom prst="rect">
            <a:avLst/>
          </a:prstGeom>
        </p:spPr>
        <p:txBody>
          <a:bodyPr vert="horz" wrap="square" lIns="0" tIns="13335" rIns="0" bIns="0" rtlCol="0">
            <a:spAutoFit/>
          </a:bodyPr>
          <a:lstStyle/>
          <a:p>
            <a:pPr marL="15240">
              <a:lnSpc>
                <a:spcPct val="100000"/>
              </a:lnSpc>
              <a:spcBef>
                <a:spcPts val="105"/>
              </a:spcBef>
            </a:pPr>
            <a:r>
              <a:rPr sz="1050">
                <a:solidFill>
                  <a:srgbClr val="404040"/>
                </a:solidFill>
                <a:latin typeface="微软雅黑"/>
                <a:cs typeface="微软雅黑"/>
              </a:rPr>
              <a:t>15.9%</a:t>
            </a:r>
            <a:endParaRPr sz="1050">
              <a:latin typeface="微软雅黑"/>
              <a:cs typeface="微软雅黑"/>
            </a:endParaRPr>
          </a:p>
          <a:p>
            <a:pPr marL="12700">
              <a:lnSpc>
                <a:spcPct val="100000"/>
              </a:lnSpc>
              <a:spcBef>
                <a:spcPts val="755"/>
              </a:spcBef>
            </a:pPr>
            <a:r>
              <a:rPr sz="1050">
                <a:solidFill>
                  <a:srgbClr val="404040"/>
                </a:solidFill>
                <a:latin typeface="微软雅黑"/>
                <a:cs typeface="微软雅黑"/>
              </a:rPr>
              <a:t>12657</a:t>
            </a:r>
            <a:endParaRPr sz="1050">
              <a:latin typeface="微软雅黑"/>
              <a:cs typeface="微软雅黑"/>
            </a:endParaRPr>
          </a:p>
        </p:txBody>
      </p:sp>
      <p:sp>
        <p:nvSpPr>
          <p:cNvPr id="73" name="object 73"/>
          <p:cNvSpPr txBox="1"/>
          <p:nvPr/>
        </p:nvSpPr>
        <p:spPr>
          <a:xfrm>
            <a:off x="5375528" y="2916173"/>
            <a:ext cx="4836160" cy="186690"/>
          </a:xfrm>
          <a:prstGeom prst="rect">
            <a:avLst/>
          </a:prstGeom>
        </p:spPr>
        <p:txBody>
          <a:bodyPr vert="horz" wrap="square" lIns="0" tIns="13335" rIns="0" bIns="0" rtlCol="0">
            <a:spAutoFit/>
          </a:bodyPr>
          <a:lstStyle/>
          <a:p>
            <a:pPr marL="12700">
              <a:lnSpc>
                <a:spcPct val="100000"/>
              </a:lnSpc>
              <a:spcBef>
                <a:spcPts val="105"/>
              </a:spcBef>
              <a:tabLst>
                <a:tab pos="4067810"/>
              </a:tabLst>
            </a:pPr>
            <a:r>
              <a:rPr sz="1575" baseline="5291">
                <a:solidFill>
                  <a:srgbClr val="404040"/>
                </a:solidFill>
                <a:latin typeface="微软雅黑"/>
                <a:cs typeface="微软雅黑"/>
              </a:rPr>
              <a:t>17.0%	</a:t>
            </a:r>
            <a:r>
              <a:rPr sz="1050" b="1" i="1" spc="5">
                <a:solidFill>
                  <a:srgbClr val="FFFFFF"/>
                </a:solidFill>
                <a:latin typeface="微软雅黑"/>
                <a:cs typeface="微软雅黑"/>
              </a:rPr>
              <a:t>检查</a:t>
            </a:r>
            <a:r>
              <a:rPr sz="1050" b="1">
                <a:solidFill>
                  <a:srgbClr val="FFFFFF"/>
                </a:solidFill>
                <a:latin typeface="微软雅黑"/>
                <a:cs typeface="微软雅黑"/>
              </a:rPr>
              <a:t>,</a:t>
            </a:r>
            <a:r>
              <a:rPr sz="1050" b="1" spc="-85">
                <a:solidFill>
                  <a:srgbClr val="FFFFFF"/>
                </a:solidFill>
                <a:latin typeface="微软雅黑"/>
                <a:cs typeface="微软雅黑"/>
              </a:rPr>
              <a:t> </a:t>
            </a:r>
            <a:r>
              <a:rPr sz="1050" b="1">
                <a:solidFill>
                  <a:srgbClr val="FFFFFF"/>
                </a:solidFill>
                <a:latin typeface="微软雅黑"/>
                <a:cs typeface="微软雅黑"/>
              </a:rPr>
              <a:t>14.5%</a:t>
            </a:r>
            <a:endParaRPr sz="1050">
              <a:latin typeface="微软雅黑"/>
              <a:cs typeface="微软雅黑"/>
            </a:endParaRPr>
          </a:p>
        </p:txBody>
      </p:sp>
      <p:sp>
        <p:nvSpPr>
          <p:cNvPr id="74" name="object 74"/>
          <p:cNvSpPr txBox="1"/>
          <p:nvPr/>
        </p:nvSpPr>
        <p:spPr>
          <a:xfrm>
            <a:off x="5921502" y="2864866"/>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17.6%</a:t>
            </a:r>
            <a:endParaRPr sz="1050">
              <a:latin typeface="微软雅黑"/>
              <a:cs typeface="微软雅黑"/>
            </a:endParaRPr>
          </a:p>
        </p:txBody>
      </p:sp>
      <p:sp>
        <p:nvSpPr>
          <p:cNvPr id="75" name="object 75"/>
          <p:cNvSpPr txBox="1"/>
          <p:nvPr/>
        </p:nvSpPr>
        <p:spPr>
          <a:xfrm>
            <a:off x="993749" y="4502277"/>
            <a:ext cx="5355590" cy="239395"/>
          </a:xfrm>
          <a:prstGeom prst="rect">
            <a:avLst/>
          </a:prstGeom>
        </p:spPr>
        <p:txBody>
          <a:bodyPr vert="horz" wrap="square" lIns="0" tIns="12700" rIns="0" bIns="0" rtlCol="0">
            <a:spAutoFit/>
          </a:bodyPr>
          <a:lstStyle/>
          <a:p>
            <a:pPr marL="12700">
              <a:lnSpc>
                <a:spcPct val="100000"/>
              </a:lnSpc>
              <a:spcBef>
                <a:spcPts val="100"/>
              </a:spcBef>
              <a:tabLst>
                <a:tab pos="558165"/>
                <a:tab pos="1104265"/>
                <a:tab pos="1649730"/>
                <a:tab pos="2195830"/>
                <a:tab pos="2741930"/>
                <a:tab pos="3288029"/>
                <a:tab pos="3834129"/>
                <a:tab pos="4379595"/>
                <a:tab pos="4925695"/>
              </a:tabLst>
            </a:pP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3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4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5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6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7	</a:t>
            </a:r>
            <a:r>
              <a:rPr sz="1400" spc="-5">
                <a:solidFill>
                  <a:srgbClr val="585858"/>
                </a:solidFill>
                <a:latin typeface="微软雅黑"/>
                <a:cs typeface="微软雅黑"/>
              </a:rPr>
              <a:t>2</a:t>
            </a:r>
            <a:r>
              <a:rPr sz="1400" spc="5">
                <a:solidFill>
                  <a:srgbClr val="585858"/>
                </a:solidFill>
                <a:latin typeface="微软雅黑"/>
                <a:cs typeface="微软雅黑"/>
              </a:rPr>
              <a:t>0</a:t>
            </a:r>
            <a:r>
              <a:rPr sz="1400" spc="-5">
                <a:solidFill>
                  <a:srgbClr val="585858"/>
                </a:solidFill>
                <a:latin typeface="微软雅黑"/>
                <a:cs typeface="微软雅黑"/>
              </a:rPr>
              <a:t>1</a:t>
            </a:r>
            <a:r>
              <a:rPr sz="1400">
                <a:solidFill>
                  <a:srgbClr val="585858"/>
                </a:solidFill>
                <a:latin typeface="微软雅黑"/>
                <a:cs typeface="微软雅黑"/>
              </a:rPr>
              <a:t>8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9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2</a:t>
            </a:r>
            <a:r>
              <a:rPr sz="1400">
                <a:solidFill>
                  <a:srgbClr val="585858"/>
                </a:solidFill>
                <a:latin typeface="微软雅黑"/>
                <a:cs typeface="微软雅黑"/>
              </a:rPr>
              <a:t>0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2</a:t>
            </a:r>
            <a:r>
              <a:rPr sz="1400">
                <a:solidFill>
                  <a:srgbClr val="585858"/>
                </a:solidFill>
                <a:latin typeface="微软雅黑"/>
                <a:cs typeface="微软雅黑"/>
              </a:rPr>
              <a:t>1	</a:t>
            </a: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2</a:t>
            </a:r>
            <a:r>
              <a:rPr sz="1400">
                <a:solidFill>
                  <a:srgbClr val="585858"/>
                </a:solidFill>
                <a:latin typeface="微软雅黑"/>
                <a:cs typeface="微软雅黑"/>
              </a:rPr>
              <a:t>2</a:t>
            </a:r>
            <a:endParaRPr sz="1400">
              <a:latin typeface="微软雅黑"/>
              <a:cs typeface="微软雅黑"/>
            </a:endParaRPr>
          </a:p>
        </p:txBody>
      </p:sp>
      <p:sp>
        <p:nvSpPr>
          <p:cNvPr id="76" name="object 76"/>
          <p:cNvSpPr/>
          <p:nvPr/>
        </p:nvSpPr>
        <p:spPr>
          <a:xfrm>
            <a:off x="2679192" y="2592323"/>
            <a:ext cx="243840" cy="90170"/>
          </a:xfrm>
          <a:custGeom>
            <a:rect l="l" t="t" r="r" b="b"/>
            <a:pathLst>
              <a:path w="243839" h="90169">
                <a:moveTo>
                  <a:pt x="0" y="89915"/>
                </a:moveTo>
                <a:lnTo>
                  <a:pt x="243839" y="89915"/>
                </a:lnTo>
                <a:lnTo>
                  <a:pt x="243839" y="0"/>
                </a:lnTo>
                <a:lnTo>
                  <a:pt x="0" y="0"/>
                </a:lnTo>
                <a:lnTo>
                  <a:pt x="0" y="89915"/>
                </a:lnTo>
                <a:close/>
              </a:path>
            </a:pathLst>
          </a:custGeom>
          <a:solidFill>
            <a:srgbClr val="1D9ED2"/>
          </a:solidFill>
        </p:spPr>
        <p:txBody>
          <a:bodyPr wrap="square" lIns="0" tIns="0" rIns="0" bIns="0" rtlCol="0"/>
          <a:lstStyle/>
          <a:p/>
        </p:txBody>
      </p:sp>
      <p:sp>
        <p:nvSpPr>
          <p:cNvPr id="77" name="object 77"/>
          <p:cNvSpPr/>
          <p:nvPr/>
        </p:nvSpPr>
        <p:spPr>
          <a:xfrm>
            <a:off x="4027170" y="2637282"/>
            <a:ext cx="243840" cy="0"/>
          </a:xfrm>
          <a:custGeom>
            <a:rect l="l" t="t" r="r" b="b"/>
            <a:pathLst>
              <a:path w="243839">
                <a:moveTo>
                  <a:pt x="0" y="0"/>
                </a:moveTo>
                <a:lnTo>
                  <a:pt x="243839" y="0"/>
                </a:lnTo>
              </a:path>
            </a:pathLst>
          </a:custGeom>
          <a:ln w="28575">
            <a:solidFill>
              <a:srgbClr val="F68B21"/>
            </a:solidFill>
          </a:ln>
        </p:spPr>
        <p:txBody>
          <a:bodyPr wrap="square" lIns="0" tIns="0" rIns="0" bIns="0" rtlCol="0"/>
          <a:lstStyle/>
          <a:p/>
        </p:txBody>
      </p:sp>
      <p:sp>
        <p:nvSpPr>
          <p:cNvPr id="78" name="object 78"/>
          <p:cNvSpPr/>
          <p:nvPr/>
        </p:nvSpPr>
        <p:spPr>
          <a:xfrm>
            <a:off x="1182624" y="5923788"/>
            <a:ext cx="436245" cy="620395"/>
          </a:xfrm>
          <a:custGeom>
            <a:rect l="l" t="t" r="r" b="b"/>
            <a:pathLst>
              <a:path w="436244" h="620395">
                <a:moveTo>
                  <a:pt x="435863" y="0"/>
                </a:moveTo>
                <a:lnTo>
                  <a:pt x="0" y="0"/>
                </a:lnTo>
                <a:lnTo>
                  <a:pt x="0" y="620268"/>
                </a:lnTo>
                <a:lnTo>
                  <a:pt x="435863" y="620268"/>
                </a:lnTo>
                <a:lnTo>
                  <a:pt x="435863" y="0"/>
                </a:lnTo>
                <a:close/>
              </a:path>
            </a:pathLst>
          </a:custGeom>
          <a:solidFill>
            <a:srgbClr val="1D9ED2"/>
          </a:solidFill>
        </p:spPr>
        <p:txBody>
          <a:bodyPr wrap="square" lIns="0" tIns="0" rIns="0" bIns="0" rtlCol="0"/>
          <a:lstStyle/>
          <a:p/>
        </p:txBody>
      </p:sp>
      <p:sp>
        <p:nvSpPr>
          <p:cNvPr id="79" name="object 79"/>
          <p:cNvSpPr/>
          <p:nvPr/>
        </p:nvSpPr>
        <p:spPr>
          <a:xfrm>
            <a:off x="2098548" y="5923788"/>
            <a:ext cx="436245" cy="309880"/>
          </a:xfrm>
          <a:custGeom>
            <a:rect l="l" t="t" r="r" b="b"/>
            <a:pathLst>
              <a:path w="436244" h="309879">
                <a:moveTo>
                  <a:pt x="435863" y="0"/>
                </a:moveTo>
                <a:lnTo>
                  <a:pt x="0" y="0"/>
                </a:lnTo>
                <a:lnTo>
                  <a:pt x="0" y="309372"/>
                </a:lnTo>
                <a:lnTo>
                  <a:pt x="435863" y="309372"/>
                </a:lnTo>
                <a:lnTo>
                  <a:pt x="435863" y="0"/>
                </a:lnTo>
                <a:close/>
              </a:path>
            </a:pathLst>
          </a:custGeom>
          <a:solidFill>
            <a:srgbClr val="1D9ED2"/>
          </a:solidFill>
        </p:spPr>
        <p:txBody>
          <a:bodyPr wrap="square" lIns="0" tIns="0" rIns="0" bIns="0" rtlCol="0"/>
          <a:lstStyle/>
          <a:p/>
        </p:txBody>
      </p:sp>
      <p:sp>
        <p:nvSpPr>
          <p:cNvPr id="80" name="object 80"/>
          <p:cNvSpPr/>
          <p:nvPr/>
        </p:nvSpPr>
        <p:spPr>
          <a:xfrm>
            <a:off x="3014472" y="5923788"/>
            <a:ext cx="436245" cy="215265"/>
          </a:xfrm>
          <a:custGeom>
            <a:rect l="l" t="t" r="r" b="b"/>
            <a:pathLst>
              <a:path w="436245" h="215264">
                <a:moveTo>
                  <a:pt x="435863" y="0"/>
                </a:moveTo>
                <a:lnTo>
                  <a:pt x="0" y="0"/>
                </a:lnTo>
                <a:lnTo>
                  <a:pt x="0" y="214884"/>
                </a:lnTo>
                <a:lnTo>
                  <a:pt x="435863" y="214884"/>
                </a:lnTo>
                <a:lnTo>
                  <a:pt x="435863" y="0"/>
                </a:lnTo>
                <a:close/>
              </a:path>
            </a:pathLst>
          </a:custGeom>
          <a:solidFill>
            <a:srgbClr val="1D9ED2"/>
          </a:solidFill>
        </p:spPr>
        <p:txBody>
          <a:bodyPr wrap="square" lIns="0" tIns="0" rIns="0" bIns="0" rtlCol="0"/>
          <a:lstStyle/>
          <a:p/>
        </p:txBody>
      </p:sp>
      <p:sp>
        <p:nvSpPr>
          <p:cNvPr id="81" name="object 81"/>
          <p:cNvSpPr/>
          <p:nvPr/>
        </p:nvSpPr>
        <p:spPr>
          <a:xfrm>
            <a:off x="3930396" y="5923788"/>
            <a:ext cx="436245" cy="452755"/>
          </a:xfrm>
          <a:custGeom>
            <a:rect l="l" t="t" r="r" b="b"/>
            <a:pathLst>
              <a:path w="436245" h="452754">
                <a:moveTo>
                  <a:pt x="435863" y="0"/>
                </a:moveTo>
                <a:lnTo>
                  <a:pt x="0" y="0"/>
                </a:lnTo>
                <a:lnTo>
                  <a:pt x="0" y="452628"/>
                </a:lnTo>
                <a:lnTo>
                  <a:pt x="435863" y="452628"/>
                </a:lnTo>
                <a:lnTo>
                  <a:pt x="435863" y="0"/>
                </a:lnTo>
                <a:close/>
              </a:path>
            </a:pathLst>
          </a:custGeom>
          <a:solidFill>
            <a:srgbClr val="1D9ED2"/>
          </a:solidFill>
        </p:spPr>
        <p:txBody>
          <a:bodyPr wrap="square" lIns="0" tIns="0" rIns="0" bIns="0" rtlCol="0"/>
          <a:lstStyle/>
          <a:p/>
        </p:txBody>
      </p:sp>
      <p:sp>
        <p:nvSpPr>
          <p:cNvPr id="82" name="object 82"/>
          <p:cNvSpPr/>
          <p:nvPr/>
        </p:nvSpPr>
        <p:spPr>
          <a:xfrm>
            <a:off x="4846320" y="5923788"/>
            <a:ext cx="436245" cy="190500"/>
          </a:xfrm>
          <a:custGeom>
            <a:rect l="l" t="t" r="r" b="b"/>
            <a:pathLst>
              <a:path w="436245" h="190500">
                <a:moveTo>
                  <a:pt x="435863" y="0"/>
                </a:moveTo>
                <a:lnTo>
                  <a:pt x="0" y="0"/>
                </a:lnTo>
                <a:lnTo>
                  <a:pt x="0" y="190500"/>
                </a:lnTo>
                <a:lnTo>
                  <a:pt x="435863" y="190500"/>
                </a:lnTo>
                <a:lnTo>
                  <a:pt x="435863" y="0"/>
                </a:lnTo>
                <a:close/>
              </a:path>
            </a:pathLst>
          </a:custGeom>
          <a:solidFill>
            <a:srgbClr val="1D9ED2"/>
          </a:solidFill>
        </p:spPr>
        <p:txBody>
          <a:bodyPr wrap="square" lIns="0" tIns="0" rIns="0" bIns="0" rtlCol="0"/>
          <a:lstStyle/>
          <a:p/>
        </p:txBody>
      </p:sp>
      <p:sp>
        <p:nvSpPr>
          <p:cNvPr id="83" name="object 83"/>
          <p:cNvSpPr/>
          <p:nvPr/>
        </p:nvSpPr>
        <p:spPr>
          <a:xfrm>
            <a:off x="5762244" y="5923788"/>
            <a:ext cx="436245" cy="238125"/>
          </a:xfrm>
          <a:custGeom>
            <a:rect l="l" t="t" r="r" b="b"/>
            <a:pathLst>
              <a:path w="436245" h="238125">
                <a:moveTo>
                  <a:pt x="435863" y="0"/>
                </a:moveTo>
                <a:lnTo>
                  <a:pt x="0" y="0"/>
                </a:lnTo>
                <a:lnTo>
                  <a:pt x="0" y="237744"/>
                </a:lnTo>
                <a:lnTo>
                  <a:pt x="435863" y="237744"/>
                </a:lnTo>
                <a:lnTo>
                  <a:pt x="435863" y="0"/>
                </a:lnTo>
                <a:close/>
              </a:path>
            </a:pathLst>
          </a:custGeom>
          <a:solidFill>
            <a:srgbClr val="1D9ED2"/>
          </a:solidFill>
        </p:spPr>
        <p:txBody>
          <a:bodyPr wrap="square" lIns="0" tIns="0" rIns="0" bIns="0" rtlCol="0"/>
          <a:lstStyle/>
          <a:p/>
        </p:txBody>
      </p:sp>
      <p:sp>
        <p:nvSpPr>
          <p:cNvPr id="84" name="object 84"/>
          <p:cNvSpPr/>
          <p:nvPr/>
        </p:nvSpPr>
        <p:spPr>
          <a:xfrm>
            <a:off x="941832" y="5923788"/>
            <a:ext cx="5495925" cy="0"/>
          </a:xfrm>
          <a:custGeom>
            <a:rect l="l" t="t" r="r" b="b"/>
            <a:pathLst>
              <a:path w="5495925">
                <a:moveTo>
                  <a:pt x="0" y="0"/>
                </a:moveTo>
                <a:lnTo>
                  <a:pt x="5495544" y="0"/>
                </a:lnTo>
              </a:path>
            </a:pathLst>
          </a:custGeom>
          <a:ln w="9525">
            <a:solidFill>
              <a:srgbClr val="D9D9D9"/>
            </a:solidFill>
          </a:ln>
        </p:spPr>
        <p:txBody>
          <a:bodyPr wrap="square" lIns="0" tIns="0" rIns="0" bIns="0" rtlCol="0"/>
          <a:lstStyle/>
          <a:p/>
        </p:txBody>
      </p:sp>
      <p:sp>
        <p:nvSpPr>
          <p:cNvPr id="85" name="object 85"/>
          <p:cNvSpPr/>
          <p:nvPr/>
        </p:nvSpPr>
        <p:spPr>
          <a:xfrm flipH="1">
            <a:off x="941832"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86" name="object 86"/>
          <p:cNvSpPr/>
          <p:nvPr/>
        </p:nvSpPr>
        <p:spPr>
          <a:xfrm flipH="1">
            <a:off x="1857755"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87" name="object 87"/>
          <p:cNvSpPr/>
          <p:nvPr/>
        </p:nvSpPr>
        <p:spPr>
          <a:xfrm flipH="1">
            <a:off x="2773679"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88" name="object 88"/>
          <p:cNvSpPr/>
          <p:nvPr/>
        </p:nvSpPr>
        <p:spPr>
          <a:xfrm flipH="1">
            <a:off x="3689603"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89" name="object 89"/>
          <p:cNvSpPr/>
          <p:nvPr/>
        </p:nvSpPr>
        <p:spPr>
          <a:xfrm flipH="1">
            <a:off x="4605528"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90" name="object 90"/>
          <p:cNvSpPr/>
          <p:nvPr/>
        </p:nvSpPr>
        <p:spPr>
          <a:xfrm flipH="1">
            <a:off x="5521452"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91" name="object 91"/>
          <p:cNvSpPr/>
          <p:nvPr/>
        </p:nvSpPr>
        <p:spPr>
          <a:xfrm flipH="1">
            <a:off x="6437376" y="5861303"/>
            <a:ext cx="0" cy="62865"/>
          </a:xfrm>
          <a:custGeom>
            <a:rect l="l" t="t" r="r" b="b"/>
            <a:pathLst>
              <a:path h="62864">
                <a:moveTo>
                  <a:pt x="0" y="0"/>
                </a:moveTo>
                <a:lnTo>
                  <a:pt x="0" y="62484"/>
                </a:lnTo>
              </a:path>
            </a:pathLst>
          </a:custGeom>
          <a:ln w="9525">
            <a:solidFill>
              <a:srgbClr val="D9D9D9"/>
            </a:solidFill>
          </a:ln>
        </p:spPr>
        <p:txBody>
          <a:bodyPr wrap="square" lIns="0" tIns="0" rIns="0" bIns="0" rtlCol="0"/>
          <a:lstStyle/>
          <a:p/>
        </p:txBody>
      </p:sp>
      <p:sp>
        <p:nvSpPr>
          <p:cNvPr id="92" name="object 92"/>
          <p:cNvSpPr txBox="1"/>
          <p:nvPr/>
        </p:nvSpPr>
        <p:spPr>
          <a:xfrm>
            <a:off x="1247952" y="6141516"/>
            <a:ext cx="30416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FFFFFF"/>
                </a:solidFill>
                <a:latin typeface="微软雅黑"/>
                <a:cs typeface="微软雅黑"/>
              </a:rPr>
              <a:t>44%</a:t>
            </a:r>
            <a:endParaRPr sz="1050">
              <a:latin typeface="微软雅黑"/>
              <a:cs typeface="微软雅黑"/>
            </a:endParaRPr>
          </a:p>
        </p:txBody>
      </p:sp>
      <p:sp>
        <p:nvSpPr>
          <p:cNvPr id="93" name="object 93"/>
          <p:cNvSpPr txBox="1"/>
          <p:nvPr/>
        </p:nvSpPr>
        <p:spPr>
          <a:xfrm>
            <a:off x="2164207" y="6002223"/>
            <a:ext cx="1221105" cy="187325"/>
          </a:xfrm>
          <a:prstGeom prst="rect">
            <a:avLst/>
          </a:prstGeom>
        </p:spPr>
        <p:txBody>
          <a:bodyPr vert="horz" wrap="square" lIns="0" tIns="13335" rIns="0" bIns="0" rtlCol="0">
            <a:spAutoFit/>
          </a:bodyPr>
          <a:lstStyle/>
          <a:p>
            <a:pPr marL="12700">
              <a:lnSpc>
                <a:spcPct val="100000"/>
              </a:lnSpc>
              <a:spcBef>
                <a:spcPts val="105"/>
              </a:spcBef>
              <a:tabLst>
                <a:tab pos="928369"/>
              </a:tabLst>
            </a:pPr>
            <a:r>
              <a:rPr sz="1050" spc="5">
                <a:solidFill>
                  <a:srgbClr val="FFFFFF"/>
                </a:solidFill>
                <a:latin typeface="微软雅黑"/>
                <a:cs typeface="微软雅黑"/>
              </a:rPr>
              <a:t>57%	</a:t>
            </a:r>
            <a:r>
              <a:rPr sz="1050" spc="10">
                <a:solidFill>
                  <a:srgbClr val="FFFFFF"/>
                </a:solidFill>
                <a:latin typeface="微软雅黑"/>
                <a:cs typeface="微软雅黑"/>
              </a:rPr>
              <a:t>61%</a:t>
            </a:r>
            <a:endParaRPr sz="1050">
              <a:latin typeface="微软雅黑"/>
              <a:cs typeface="微软雅黑"/>
            </a:endParaRPr>
          </a:p>
        </p:txBody>
      </p:sp>
      <p:sp>
        <p:nvSpPr>
          <p:cNvPr id="94" name="object 94"/>
          <p:cNvSpPr txBox="1"/>
          <p:nvPr/>
        </p:nvSpPr>
        <p:spPr>
          <a:xfrm>
            <a:off x="3996309" y="6058001"/>
            <a:ext cx="30416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FFFFFF"/>
                </a:solidFill>
                <a:latin typeface="微软雅黑"/>
                <a:cs typeface="微软雅黑"/>
              </a:rPr>
              <a:t>51%</a:t>
            </a:r>
            <a:endParaRPr sz="1050">
              <a:latin typeface="微软雅黑"/>
              <a:cs typeface="微软雅黑"/>
            </a:endParaRPr>
          </a:p>
        </p:txBody>
      </p:sp>
      <p:sp>
        <p:nvSpPr>
          <p:cNvPr id="95" name="object 95"/>
          <p:cNvSpPr txBox="1"/>
          <p:nvPr/>
        </p:nvSpPr>
        <p:spPr>
          <a:xfrm>
            <a:off x="4912614" y="6002223"/>
            <a:ext cx="304165" cy="187325"/>
          </a:xfrm>
          <a:prstGeom prst="rect">
            <a:avLst/>
          </a:prstGeom>
        </p:spPr>
        <p:txBody>
          <a:bodyPr vert="horz" wrap="square" lIns="0" tIns="13335" rIns="0" bIns="0" rtlCol="0">
            <a:spAutoFit/>
          </a:bodyPr>
          <a:lstStyle/>
          <a:p>
            <a:pPr marL="12700">
              <a:lnSpc>
                <a:spcPct val="100000"/>
              </a:lnSpc>
              <a:spcBef>
                <a:spcPts val="105"/>
              </a:spcBef>
            </a:pPr>
            <a:r>
              <a:rPr sz="1050" spc="5">
                <a:solidFill>
                  <a:srgbClr val="FFFFFF"/>
                </a:solidFill>
                <a:latin typeface="微软雅黑"/>
                <a:cs typeface="微软雅黑"/>
              </a:rPr>
              <a:t>62%</a:t>
            </a:r>
            <a:endParaRPr sz="1050">
              <a:latin typeface="微软雅黑"/>
              <a:cs typeface="微软雅黑"/>
            </a:endParaRPr>
          </a:p>
        </p:txBody>
      </p:sp>
      <p:sp>
        <p:nvSpPr>
          <p:cNvPr id="96" name="object 96"/>
          <p:cNvSpPr txBox="1"/>
          <p:nvPr/>
        </p:nvSpPr>
        <p:spPr>
          <a:xfrm>
            <a:off x="5828538" y="6002223"/>
            <a:ext cx="304165" cy="187325"/>
          </a:xfrm>
          <a:prstGeom prst="rect">
            <a:avLst/>
          </a:prstGeom>
        </p:spPr>
        <p:txBody>
          <a:bodyPr vert="horz" wrap="square" lIns="0" tIns="13335" rIns="0" bIns="0" rtlCol="0">
            <a:spAutoFit/>
          </a:bodyPr>
          <a:lstStyle/>
          <a:p>
            <a:pPr marL="12700">
              <a:lnSpc>
                <a:spcPct val="100000"/>
              </a:lnSpc>
              <a:spcBef>
                <a:spcPts val="105"/>
              </a:spcBef>
            </a:pPr>
            <a:r>
              <a:rPr sz="1050" spc="5">
                <a:solidFill>
                  <a:srgbClr val="FFFFFF"/>
                </a:solidFill>
                <a:latin typeface="微软雅黑"/>
                <a:cs typeface="微软雅黑"/>
              </a:rPr>
              <a:t>60%</a:t>
            </a:r>
            <a:endParaRPr sz="1050">
              <a:latin typeface="微软雅黑"/>
              <a:cs typeface="微软雅黑"/>
            </a:endParaRPr>
          </a:p>
        </p:txBody>
      </p:sp>
      <p:sp>
        <p:nvSpPr>
          <p:cNvPr id="97" name="object 97"/>
          <p:cNvSpPr txBox="1"/>
          <p:nvPr/>
        </p:nvSpPr>
        <p:spPr>
          <a:xfrm>
            <a:off x="1179067" y="5591047"/>
            <a:ext cx="442595" cy="239395"/>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1</a:t>
            </a:r>
            <a:r>
              <a:rPr sz="1400">
                <a:solidFill>
                  <a:srgbClr val="585858"/>
                </a:solidFill>
                <a:latin typeface="微软雅黑"/>
                <a:cs typeface="微软雅黑"/>
              </a:rPr>
              <a:t>7</a:t>
            </a:r>
            <a:endParaRPr sz="1400">
              <a:latin typeface="微软雅黑"/>
              <a:cs typeface="微软雅黑"/>
            </a:endParaRPr>
          </a:p>
        </p:txBody>
      </p:sp>
      <p:sp>
        <p:nvSpPr>
          <p:cNvPr id="98" name="object 98"/>
          <p:cNvSpPr txBox="1"/>
          <p:nvPr/>
        </p:nvSpPr>
        <p:spPr>
          <a:xfrm>
            <a:off x="5759577" y="5591047"/>
            <a:ext cx="442595" cy="239395"/>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585858"/>
                </a:solidFill>
                <a:latin typeface="微软雅黑"/>
                <a:cs typeface="微软雅黑"/>
              </a:rPr>
              <a:t>2</a:t>
            </a:r>
            <a:r>
              <a:rPr sz="1400">
                <a:solidFill>
                  <a:srgbClr val="585858"/>
                </a:solidFill>
                <a:latin typeface="微软雅黑"/>
                <a:cs typeface="微软雅黑"/>
              </a:rPr>
              <a:t>0</a:t>
            </a:r>
            <a:r>
              <a:rPr sz="1400" spc="-10">
                <a:solidFill>
                  <a:srgbClr val="585858"/>
                </a:solidFill>
                <a:latin typeface="微软雅黑"/>
                <a:cs typeface="微软雅黑"/>
              </a:rPr>
              <a:t>2</a:t>
            </a:r>
            <a:r>
              <a:rPr sz="1400">
                <a:solidFill>
                  <a:srgbClr val="585858"/>
                </a:solidFill>
                <a:latin typeface="微软雅黑"/>
                <a:cs typeface="微软雅黑"/>
              </a:rPr>
              <a:t>2</a:t>
            </a:r>
            <a:endParaRPr sz="1400">
              <a:latin typeface="微软雅黑"/>
              <a:cs typeface="微软雅黑"/>
            </a:endParaRPr>
          </a:p>
        </p:txBody>
      </p:sp>
      <p:sp>
        <p:nvSpPr>
          <p:cNvPr id="99" name="object 99"/>
          <p:cNvSpPr txBox="1"/>
          <p:nvPr/>
        </p:nvSpPr>
        <p:spPr>
          <a:xfrm>
            <a:off x="261924" y="690628"/>
            <a:ext cx="11645900" cy="2038985"/>
          </a:xfrm>
          <a:prstGeom prst="rect">
            <a:avLst/>
          </a:prstGeom>
        </p:spPr>
        <p:txBody>
          <a:bodyPr vert="horz" wrap="square" lIns="0" tIns="12700" rIns="0" bIns="0" rtlCol="0">
            <a:spAutoFit/>
          </a:bodyPr>
          <a:lstStyle/>
          <a:p>
            <a:pPr marL="241300" marR="95885" indent="-228600">
              <a:lnSpc>
                <a:spcPct val="130100"/>
              </a:lnSpc>
              <a:spcBef>
                <a:spcPts val="100"/>
              </a:spcBef>
              <a:buClr>
                <a:srgbClr val="1D9ED2"/>
              </a:buClr>
              <a:buFont typeface="Wingdings"/>
              <a:buChar char=""/>
              <a:tabLst>
                <a:tab pos="241300"/>
              </a:tabLst>
            </a:pPr>
            <a:r>
              <a:rPr sz="1400">
                <a:solidFill>
                  <a:srgbClr val="585858"/>
                </a:solidFill>
                <a:latin typeface="微软雅黑"/>
                <a:cs typeface="微软雅黑"/>
              </a:rPr>
              <a:t>医保支付方式的改革将</a:t>
            </a:r>
            <a:r>
              <a:rPr sz="1400" spc="-15">
                <a:solidFill>
                  <a:srgbClr val="585858"/>
                </a:solidFill>
                <a:latin typeface="微软雅黑"/>
                <a:cs typeface="微软雅黑"/>
              </a:rPr>
              <a:t>由</a:t>
            </a:r>
            <a:r>
              <a:rPr sz="1400">
                <a:solidFill>
                  <a:srgbClr val="585858"/>
                </a:solidFill>
                <a:latin typeface="微软雅黑"/>
                <a:cs typeface="微软雅黑"/>
              </a:rPr>
              <a:t>后付</a:t>
            </a:r>
            <a:r>
              <a:rPr sz="1400" spc="-15">
                <a:solidFill>
                  <a:srgbClr val="585858"/>
                </a:solidFill>
                <a:latin typeface="微软雅黑"/>
                <a:cs typeface="微软雅黑"/>
              </a:rPr>
              <a:t>制</a:t>
            </a:r>
            <a:r>
              <a:rPr sz="1400">
                <a:solidFill>
                  <a:srgbClr val="585858"/>
                </a:solidFill>
                <a:latin typeface="微软雅黑"/>
                <a:cs typeface="微软雅黑"/>
              </a:rPr>
              <a:t>转向</a:t>
            </a:r>
            <a:r>
              <a:rPr sz="1400" spc="-15">
                <a:solidFill>
                  <a:srgbClr val="585858"/>
                </a:solidFill>
                <a:latin typeface="微软雅黑"/>
                <a:cs typeface="微软雅黑"/>
              </a:rPr>
              <a:t>预</a:t>
            </a:r>
            <a:r>
              <a:rPr sz="1400">
                <a:solidFill>
                  <a:srgbClr val="585858"/>
                </a:solidFill>
                <a:latin typeface="微软雅黑"/>
                <a:cs typeface="微软雅黑"/>
              </a:rPr>
              <a:t>付制</a:t>
            </a:r>
            <a:r>
              <a:rPr sz="1400" spc="-15">
                <a:solidFill>
                  <a:srgbClr val="585858"/>
                </a:solidFill>
                <a:latin typeface="微软雅黑"/>
                <a:cs typeface="微软雅黑"/>
              </a:rPr>
              <a:t>，</a:t>
            </a:r>
            <a:r>
              <a:rPr sz="1400">
                <a:solidFill>
                  <a:srgbClr val="585858"/>
                </a:solidFill>
                <a:latin typeface="微软雅黑"/>
                <a:cs typeface="微软雅黑"/>
              </a:rPr>
              <a:t>使得</a:t>
            </a:r>
            <a:r>
              <a:rPr sz="1400" spc="-15">
                <a:solidFill>
                  <a:srgbClr val="585858"/>
                </a:solidFill>
                <a:latin typeface="微软雅黑"/>
                <a:cs typeface="微软雅黑"/>
              </a:rPr>
              <a:t>医</a:t>
            </a:r>
            <a:r>
              <a:rPr sz="1400">
                <a:solidFill>
                  <a:srgbClr val="585858"/>
                </a:solidFill>
                <a:latin typeface="微软雅黑"/>
                <a:cs typeface="微软雅黑"/>
              </a:rPr>
              <a:t>院对</a:t>
            </a:r>
            <a:r>
              <a:rPr sz="1400" spc="-15">
                <a:solidFill>
                  <a:srgbClr val="585858"/>
                </a:solidFill>
                <a:latin typeface="微软雅黑"/>
                <a:cs typeface="微软雅黑"/>
              </a:rPr>
              <a:t>于</a:t>
            </a:r>
            <a:r>
              <a:rPr sz="1400">
                <a:solidFill>
                  <a:srgbClr val="585858"/>
                </a:solidFill>
                <a:latin typeface="微软雅黑"/>
                <a:cs typeface="微软雅黑"/>
              </a:rPr>
              <a:t>财务</a:t>
            </a:r>
            <a:r>
              <a:rPr sz="1400" spc="-15">
                <a:solidFill>
                  <a:srgbClr val="585858"/>
                </a:solidFill>
                <a:latin typeface="微软雅黑"/>
                <a:cs typeface="微软雅黑"/>
              </a:rPr>
              <a:t>管</a:t>
            </a:r>
            <a:r>
              <a:rPr sz="1400">
                <a:solidFill>
                  <a:srgbClr val="585858"/>
                </a:solidFill>
                <a:latin typeface="微软雅黑"/>
                <a:cs typeface="微软雅黑"/>
              </a:rPr>
              <a:t>理以</a:t>
            </a:r>
            <a:r>
              <a:rPr sz="1400" spc="-15">
                <a:solidFill>
                  <a:srgbClr val="585858"/>
                </a:solidFill>
                <a:latin typeface="微软雅黑"/>
                <a:cs typeface="微软雅黑"/>
              </a:rPr>
              <a:t>及</a:t>
            </a:r>
            <a:r>
              <a:rPr sz="1400">
                <a:solidFill>
                  <a:srgbClr val="585858"/>
                </a:solidFill>
                <a:latin typeface="微软雅黑"/>
                <a:cs typeface="微软雅黑"/>
              </a:rPr>
              <a:t>成本</a:t>
            </a:r>
            <a:r>
              <a:rPr sz="1400" spc="-15">
                <a:solidFill>
                  <a:srgbClr val="585858"/>
                </a:solidFill>
                <a:latin typeface="微软雅黑"/>
                <a:cs typeface="微软雅黑"/>
              </a:rPr>
              <a:t>控</a:t>
            </a:r>
            <a:r>
              <a:rPr sz="1400">
                <a:solidFill>
                  <a:srgbClr val="585858"/>
                </a:solidFill>
                <a:latin typeface="微软雅黑"/>
                <a:cs typeface="微软雅黑"/>
              </a:rPr>
              <a:t>制程</a:t>
            </a:r>
            <a:r>
              <a:rPr sz="1400" spc="-15">
                <a:solidFill>
                  <a:srgbClr val="585858"/>
                </a:solidFill>
                <a:latin typeface="微软雅黑"/>
                <a:cs typeface="微软雅黑"/>
              </a:rPr>
              <a:t>度</a:t>
            </a:r>
            <a:r>
              <a:rPr sz="1400">
                <a:solidFill>
                  <a:srgbClr val="585858"/>
                </a:solidFill>
                <a:latin typeface="微软雅黑"/>
                <a:cs typeface="微软雅黑"/>
              </a:rPr>
              <a:t>加强</a:t>
            </a:r>
            <a:r>
              <a:rPr sz="1400" spc="-15">
                <a:solidFill>
                  <a:srgbClr val="585858"/>
                </a:solidFill>
                <a:latin typeface="微软雅黑"/>
                <a:cs typeface="微软雅黑"/>
              </a:rPr>
              <a:t>并</a:t>
            </a:r>
            <a:r>
              <a:rPr sz="1400">
                <a:solidFill>
                  <a:srgbClr val="585858"/>
                </a:solidFill>
                <a:latin typeface="微软雅黑"/>
                <a:cs typeface="微软雅黑"/>
              </a:rPr>
              <a:t>需要</a:t>
            </a:r>
            <a:r>
              <a:rPr sz="1400" spc="-15">
                <a:solidFill>
                  <a:srgbClr val="585858"/>
                </a:solidFill>
                <a:latin typeface="微软雅黑"/>
                <a:cs typeface="微软雅黑"/>
              </a:rPr>
              <a:t>优</a:t>
            </a:r>
            <a:r>
              <a:rPr sz="1400">
                <a:solidFill>
                  <a:srgbClr val="585858"/>
                </a:solidFill>
                <a:latin typeface="微软雅黑"/>
                <a:cs typeface="微软雅黑"/>
              </a:rPr>
              <a:t>化费</a:t>
            </a:r>
            <a:r>
              <a:rPr sz="1400" spc="-15">
                <a:solidFill>
                  <a:srgbClr val="585858"/>
                </a:solidFill>
                <a:latin typeface="微软雅黑"/>
                <a:cs typeface="微软雅黑"/>
              </a:rPr>
              <a:t>用</a:t>
            </a:r>
            <a:r>
              <a:rPr sz="1400">
                <a:solidFill>
                  <a:srgbClr val="585858"/>
                </a:solidFill>
                <a:latin typeface="微软雅黑"/>
                <a:cs typeface="微软雅黑"/>
              </a:rPr>
              <a:t>结构</a:t>
            </a:r>
            <a:r>
              <a:rPr sz="1400" spc="-15">
                <a:solidFill>
                  <a:srgbClr val="585858"/>
                </a:solidFill>
                <a:latin typeface="微软雅黑"/>
                <a:cs typeface="微软雅黑"/>
              </a:rPr>
              <a:t>。</a:t>
            </a:r>
            <a:r>
              <a:rPr sz="1400">
                <a:solidFill>
                  <a:srgbClr val="585858"/>
                </a:solidFill>
                <a:latin typeface="微软雅黑"/>
                <a:cs typeface="微软雅黑"/>
              </a:rPr>
              <a:t>根据</a:t>
            </a:r>
            <a:r>
              <a:rPr sz="1400" spc="-15">
                <a:solidFill>
                  <a:srgbClr val="585858"/>
                </a:solidFill>
                <a:latin typeface="微软雅黑"/>
                <a:cs typeface="微软雅黑"/>
              </a:rPr>
              <a:t>数</a:t>
            </a:r>
            <a:r>
              <a:rPr sz="1400">
                <a:solidFill>
                  <a:srgbClr val="585858"/>
                </a:solidFill>
                <a:latin typeface="微软雅黑"/>
                <a:cs typeface="微软雅黑"/>
              </a:rPr>
              <a:t>据显</a:t>
            </a:r>
            <a:r>
              <a:rPr sz="1400" spc="-15">
                <a:solidFill>
                  <a:srgbClr val="585858"/>
                </a:solidFill>
                <a:latin typeface="微软雅黑"/>
                <a:cs typeface="微软雅黑"/>
              </a:rPr>
              <a:t>示</a:t>
            </a:r>
            <a:r>
              <a:rPr sz="1400">
                <a:solidFill>
                  <a:srgbClr val="585858"/>
                </a:solidFill>
                <a:latin typeface="微软雅黑"/>
                <a:cs typeface="微软雅黑"/>
              </a:rPr>
              <a:t>，对</a:t>
            </a:r>
            <a:r>
              <a:rPr sz="1400" spc="10">
                <a:solidFill>
                  <a:srgbClr val="585858"/>
                </a:solidFill>
                <a:latin typeface="微软雅黑"/>
                <a:cs typeface="微软雅黑"/>
              </a:rPr>
              <a:t>比</a:t>
            </a:r>
            <a:r>
              <a:rPr sz="1400" spc="-10">
                <a:solidFill>
                  <a:srgbClr val="585858"/>
                </a:solidFill>
                <a:latin typeface="Verdana"/>
                <a:cs typeface="Verdana"/>
              </a:rPr>
              <a:t>2015</a:t>
            </a:r>
            <a:r>
              <a:rPr sz="1400" spc="5">
                <a:solidFill>
                  <a:srgbClr val="585858"/>
                </a:solidFill>
                <a:latin typeface="微软雅黑"/>
                <a:cs typeface="微软雅黑"/>
              </a:rPr>
              <a:t>与 </a:t>
            </a:r>
            <a:r>
              <a:rPr sz="1400" spc="-5">
                <a:solidFill>
                  <a:srgbClr val="585858"/>
                </a:solidFill>
                <a:latin typeface="Verdana"/>
                <a:cs typeface="Verdana"/>
              </a:rPr>
              <a:t>2021</a:t>
            </a:r>
            <a:r>
              <a:rPr sz="1400">
                <a:solidFill>
                  <a:srgbClr val="585858"/>
                </a:solidFill>
                <a:latin typeface="微软雅黑"/>
                <a:cs typeface="微软雅黑"/>
              </a:rPr>
              <a:t>年，公立医院的收入结</a:t>
            </a:r>
            <a:r>
              <a:rPr sz="1400" spc="-15">
                <a:solidFill>
                  <a:srgbClr val="585858"/>
                </a:solidFill>
                <a:latin typeface="微软雅黑"/>
                <a:cs typeface="微软雅黑"/>
              </a:rPr>
              <a:t>构</a:t>
            </a:r>
            <a:r>
              <a:rPr sz="1400">
                <a:solidFill>
                  <a:srgbClr val="585858"/>
                </a:solidFill>
                <a:latin typeface="微软雅黑"/>
                <a:cs typeface="微软雅黑"/>
              </a:rPr>
              <a:t>差异</a:t>
            </a:r>
            <a:r>
              <a:rPr sz="1400" spc="-15">
                <a:solidFill>
                  <a:srgbClr val="585858"/>
                </a:solidFill>
                <a:latin typeface="微软雅黑"/>
                <a:cs typeface="微软雅黑"/>
              </a:rPr>
              <a:t>较</a:t>
            </a:r>
            <a:r>
              <a:rPr sz="1400">
                <a:solidFill>
                  <a:srgbClr val="585858"/>
                </a:solidFill>
                <a:latin typeface="微软雅黑"/>
                <a:cs typeface="微软雅黑"/>
              </a:rPr>
              <a:t>大，</a:t>
            </a:r>
            <a:r>
              <a:rPr sz="1400" spc="-15">
                <a:solidFill>
                  <a:srgbClr val="585858"/>
                </a:solidFill>
                <a:latin typeface="微软雅黑"/>
                <a:cs typeface="微软雅黑"/>
              </a:rPr>
              <a:t>其</a:t>
            </a:r>
            <a:r>
              <a:rPr sz="1400">
                <a:solidFill>
                  <a:srgbClr val="585858"/>
                </a:solidFill>
                <a:latin typeface="微软雅黑"/>
                <a:cs typeface="微软雅黑"/>
              </a:rPr>
              <a:t>中体</a:t>
            </a:r>
            <a:r>
              <a:rPr sz="1400" spc="-15">
                <a:solidFill>
                  <a:srgbClr val="585858"/>
                </a:solidFill>
                <a:latin typeface="微软雅黑"/>
                <a:cs typeface="微软雅黑"/>
              </a:rPr>
              <a:t>现</a:t>
            </a:r>
            <a:r>
              <a:rPr sz="1400">
                <a:solidFill>
                  <a:srgbClr val="585858"/>
                </a:solidFill>
                <a:latin typeface="微软雅黑"/>
                <a:cs typeface="微软雅黑"/>
              </a:rPr>
              <a:t>在药</a:t>
            </a:r>
            <a:r>
              <a:rPr sz="1400" spc="-15">
                <a:solidFill>
                  <a:srgbClr val="585858"/>
                </a:solidFill>
                <a:latin typeface="微软雅黑"/>
                <a:cs typeface="微软雅黑"/>
              </a:rPr>
              <a:t>品</a:t>
            </a:r>
            <a:r>
              <a:rPr sz="1400">
                <a:solidFill>
                  <a:srgbClr val="585858"/>
                </a:solidFill>
                <a:latin typeface="微软雅黑"/>
                <a:cs typeface="微软雅黑"/>
              </a:rPr>
              <a:t>费用</a:t>
            </a:r>
            <a:r>
              <a:rPr sz="1400" spc="-15">
                <a:solidFill>
                  <a:srgbClr val="585858"/>
                </a:solidFill>
                <a:latin typeface="微软雅黑"/>
                <a:cs typeface="微软雅黑"/>
              </a:rPr>
              <a:t>占</a:t>
            </a:r>
            <a:r>
              <a:rPr sz="1400">
                <a:solidFill>
                  <a:srgbClr val="585858"/>
                </a:solidFill>
                <a:latin typeface="微软雅黑"/>
                <a:cs typeface="微软雅黑"/>
              </a:rPr>
              <a:t>比降</a:t>
            </a:r>
            <a:r>
              <a:rPr sz="1400" spc="-15">
                <a:solidFill>
                  <a:srgbClr val="585858"/>
                </a:solidFill>
                <a:latin typeface="微软雅黑"/>
                <a:cs typeface="微软雅黑"/>
              </a:rPr>
              <a:t>低</a:t>
            </a:r>
            <a:r>
              <a:rPr sz="1400">
                <a:solidFill>
                  <a:srgbClr val="585858"/>
                </a:solidFill>
                <a:latin typeface="微软雅黑"/>
                <a:cs typeface="微软雅黑"/>
              </a:rPr>
              <a:t>，此</a:t>
            </a:r>
            <a:r>
              <a:rPr sz="1400" spc="-15">
                <a:solidFill>
                  <a:srgbClr val="585858"/>
                </a:solidFill>
                <a:latin typeface="微软雅黑"/>
                <a:cs typeface="微软雅黑"/>
              </a:rPr>
              <a:t>部</a:t>
            </a:r>
            <a:r>
              <a:rPr sz="1400">
                <a:solidFill>
                  <a:srgbClr val="585858"/>
                </a:solidFill>
                <a:latin typeface="微软雅黑"/>
                <a:cs typeface="微软雅黑"/>
              </a:rPr>
              <a:t>分费</a:t>
            </a:r>
            <a:r>
              <a:rPr sz="1400" spc="-15">
                <a:solidFill>
                  <a:srgbClr val="585858"/>
                </a:solidFill>
                <a:latin typeface="微软雅黑"/>
                <a:cs typeface="微软雅黑"/>
              </a:rPr>
              <a:t>用</a:t>
            </a:r>
            <a:r>
              <a:rPr sz="1400">
                <a:solidFill>
                  <a:srgbClr val="585858"/>
                </a:solidFill>
                <a:latin typeface="微软雅黑"/>
                <a:cs typeface="微软雅黑"/>
              </a:rPr>
              <a:t>流向</a:t>
            </a:r>
            <a:r>
              <a:rPr sz="1400" spc="-15">
                <a:solidFill>
                  <a:srgbClr val="585858"/>
                </a:solidFill>
                <a:latin typeface="微软雅黑"/>
                <a:cs typeface="微软雅黑"/>
              </a:rPr>
              <a:t>了</a:t>
            </a:r>
            <a:r>
              <a:rPr sz="1400">
                <a:solidFill>
                  <a:srgbClr val="585858"/>
                </a:solidFill>
                <a:latin typeface="微软雅黑"/>
                <a:cs typeface="微软雅黑"/>
              </a:rPr>
              <a:t>检查</a:t>
            </a:r>
            <a:r>
              <a:rPr sz="1400" spc="-15">
                <a:solidFill>
                  <a:srgbClr val="585858"/>
                </a:solidFill>
                <a:latin typeface="微软雅黑"/>
                <a:cs typeface="微软雅黑"/>
              </a:rPr>
              <a:t>、</a:t>
            </a:r>
            <a:r>
              <a:rPr sz="1400">
                <a:solidFill>
                  <a:srgbClr val="585858"/>
                </a:solidFill>
                <a:latin typeface="微软雅黑"/>
                <a:cs typeface="微软雅黑"/>
              </a:rPr>
              <a:t>治疗</a:t>
            </a:r>
            <a:r>
              <a:rPr sz="1400" spc="-15">
                <a:solidFill>
                  <a:srgbClr val="585858"/>
                </a:solidFill>
                <a:latin typeface="微软雅黑"/>
                <a:cs typeface="微软雅黑"/>
              </a:rPr>
              <a:t>手</a:t>
            </a:r>
            <a:r>
              <a:rPr sz="1400">
                <a:solidFill>
                  <a:srgbClr val="585858"/>
                </a:solidFill>
                <a:latin typeface="微软雅黑"/>
                <a:cs typeface="微软雅黑"/>
              </a:rPr>
              <a:t>术以</a:t>
            </a:r>
            <a:r>
              <a:rPr sz="1400" spc="-15">
                <a:solidFill>
                  <a:srgbClr val="585858"/>
                </a:solidFill>
                <a:latin typeface="微软雅黑"/>
                <a:cs typeface="微软雅黑"/>
              </a:rPr>
              <a:t>及</a:t>
            </a:r>
            <a:r>
              <a:rPr sz="1400">
                <a:solidFill>
                  <a:srgbClr val="585858"/>
                </a:solidFill>
                <a:latin typeface="微软雅黑"/>
                <a:cs typeface="微软雅黑"/>
              </a:rPr>
              <a:t>卫生</a:t>
            </a:r>
            <a:r>
              <a:rPr sz="1400" spc="-15">
                <a:solidFill>
                  <a:srgbClr val="585858"/>
                </a:solidFill>
                <a:latin typeface="微软雅黑"/>
                <a:cs typeface="微软雅黑"/>
              </a:rPr>
              <a:t>材</a:t>
            </a:r>
            <a:r>
              <a:rPr sz="1400">
                <a:solidFill>
                  <a:srgbClr val="585858"/>
                </a:solidFill>
                <a:latin typeface="微软雅黑"/>
                <a:cs typeface="微软雅黑"/>
              </a:rPr>
              <a:t>料。</a:t>
            </a:r>
            <a:r>
              <a:rPr sz="1400" spc="-15">
                <a:solidFill>
                  <a:srgbClr val="585858"/>
                </a:solidFill>
                <a:latin typeface="微软雅黑"/>
                <a:cs typeface="微软雅黑"/>
              </a:rPr>
              <a:t>而</a:t>
            </a:r>
            <a:r>
              <a:rPr sz="1400">
                <a:solidFill>
                  <a:srgbClr val="585858"/>
                </a:solidFill>
                <a:latin typeface="微软雅黑"/>
                <a:cs typeface="微软雅黑"/>
              </a:rPr>
              <a:t>历年</a:t>
            </a:r>
            <a:r>
              <a:rPr sz="1400" spc="-15">
                <a:solidFill>
                  <a:srgbClr val="585858"/>
                </a:solidFill>
                <a:latin typeface="微软雅黑"/>
                <a:cs typeface="微软雅黑"/>
              </a:rPr>
              <a:t>医</a:t>
            </a:r>
            <a:r>
              <a:rPr sz="1400">
                <a:solidFill>
                  <a:srgbClr val="585858"/>
                </a:solidFill>
                <a:latin typeface="微软雅黑"/>
                <a:cs typeface="微软雅黑"/>
              </a:rPr>
              <a:t>保谈</a:t>
            </a:r>
            <a:r>
              <a:rPr sz="1400" spc="-15">
                <a:solidFill>
                  <a:srgbClr val="585858"/>
                </a:solidFill>
                <a:latin typeface="微软雅黑"/>
                <a:cs typeface="微软雅黑"/>
              </a:rPr>
              <a:t>判</a:t>
            </a:r>
            <a:r>
              <a:rPr sz="1400">
                <a:solidFill>
                  <a:srgbClr val="585858"/>
                </a:solidFill>
                <a:latin typeface="微软雅黑"/>
                <a:cs typeface="微软雅黑"/>
              </a:rPr>
              <a:t>的降 幅比例也体现出国家在</a:t>
            </a:r>
            <a:r>
              <a:rPr sz="1400" spc="-15">
                <a:solidFill>
                  <a:srgbClr val="585858"/>
                </a:solidFill>
                <a:latin typeface="微软雅黑"/>
                <a:cs typeface="微软雅黑"/>
              </a:rPr>
              <a:t>控</a:t>
            </a:r>
            <a:r>
              <a:rPr sz="1400">
                <a:solidFill>
                  <a:srgbClr val="585858"/>
                </a:solidFill>
                <a:latin typeface="微软雅黑"/>
                <a:cs typeface="微软雅黑"/>
              </a:rPr>
              <a:t>制药</a:t>
            </a:r>
            <a:r>
              <a:rPr sz="1400" spc="-15">
                <a:solidFill>
                  <a:srgbClr val="585858"/>
                </a:solidFill>
                <a:latin typeface="微软雅黑"/>
                <a:cs typeface="微软雅黑"/>
              </a:rPr>
              <a:t>品</a:t>
            </a:r>
            <a:r>
              <a:rPr sz="1400">
                <a:solidFill>
                  <a:srgbClr val="585858"/>
                </a:solidFill>
                <a:latin typeface="微软雅黑"/>
                <a:cs typeface="微软雅黑"/>
              </a:rPr>
              <a:t>费用</a:t>
            </a:r>
            <a:r>
              <a:rPr sz="1400" spc="-15">
                <a:solidFill>
                  <a:srgbClr val="585858"/>
                </a:solidFill>
                <a:latin typeface="微软雅黑"/>
                <a:cs typeface="微软雅黑"/>
              </a:rPr>
              <a:t>方</a:t>
            </a:r>
            <a:r>
              <a:rPr sz="1400">
                <a:solidFill>
                  <a:srgbClr val="585858"/>
                </a:solidFill>
                <a:latin typeface="微软雅黑"/>
                <a:cs typeface="微软雅黑"/>
              </a:rPr>
              <a:t>面的</a:t>
            </a:r>
            <a:r>
              <a:rPr sz="1400" spc="-15">
                <a:solidFill>
                  <a:srgbClr val="585858"/>
                </a:solidFill>
                <a:latin typeface="微软雅黑"/>
                <a:cs typeface="微软雅黑"/>
              </a:rPr>
              <a:t>努</a:t>
            </a:r>
            <a:r>
              <a:rPr sz="1400">
                <a:solidFill>
                  <a:srgbClr val="585858"/>
                </a:solidFill>
                <a:latin typeface="微软雅黑"/>
                <a:cs typeface="微软雅黑"/>
              </a:rPr>
              <a:t>力。</a:t>
            </a:r>
            <a:endParaRPr sz="1400">
              <a:latin typeface="微软雅黑"/>
              <a:cs typeface="微软雅黑"/>
            </a:endParaRPr>
          </a:p>
          <a:p>
            <a:pPr marL="241300" marR="5080" indent="-228600">
              <a:lnSpc>
                <a:spcPct val="130000"/>
              </a:lnSpc>
              <a:spcBef>
                <a:spcPts val="600"/>
              </a:spcBef>
              <a:buClr>
                <a:srgbClr val="1D9ED2"/>
              </a:buClr>
              <a:buFont typeface="Wingdings"/>
              <a:buChar char=""/>
              <a:tabLst>
                <a:tab pos="241300"/>
              </a:tabLst>
            </a:pPr>
            <a:r>
              <a:rPr sz="1400">
                <a:solidFill>
                  <a:srgbClr val="585858"/>
                </a:solidFill>
                <a:latin typeface="微软雅黑"/>
                <a:cs typeface="微软雅黑"/>
              </a:rPr>
              <a:t>在住院部分，医保基金</a:t>
            </a:r>
            <a:r>
              <a:rPr sz="1400" spc="-15">
                <a:solidFill>
                  <a:srgbClr val="585858"/>
                </a:solidFill>
                <a:latin typeface="微软雅黑"/>
                <a:cs typeface="微软雅黑"/>
              </a:rPr>
              <a:t>的</a:t>
            </a:r>
            <a:r>
              <a:rPr sz="1400">
                <a:solidFill>
                  <a:srgbClr val="585858"/>
                </a:solidFill>
                <a:latin typeface="微软雅黑"/>
                <a:cs typeface="微软雅黑"/>
              </a:rPr>
              <a:t>付费</a:t>
            </a:r>
            <a:r>
              <a:rPr sz="1400" spc="-15">
                <a:solidFill>
                  <a:srgbClr val="585858"/>
                </a:solidFill>
                <a:latin typeface="微软雅黑"/>
                <a:cs typeface="微软雅黑"/>
              </a:rPr>
              <a:t>方</a:t>
            </a:r>
            <a:r>
              <a:rPr sz="1400">
                <a:solidFill>
                  <a:srgbClr val="585858"/>
                </a:solidFill>
                <a:latin typeface="微软雅黑"/>
                <a:cs typeface="微软雅黑"/>
              </a:rPr>
              <a:t>式中</a:t>
            </a:r>
            <a:r>
              <a:rPr sz="1400" spc="-15">
                <a:solidFill>
                  <a:srgbClr val="585858"/>
                </a:solidFill>
                <a:latin typeface="微软雅黑"/>
                <a:cs typeface="微软雅黑"/>
              </a:rPr>
              <a:t>的</a:t>
            </a:r>
            <a:r>
              <a:rPr sz="1400">
                <a:solidFill>
                  <a:srgbClr val="585858"/>
                </a:solidFill>
                <a:latin typeface="微软雅黑"/>
                <a:cs typeface="微软雅黑"/>
              </a:rPr>
              <a:t>单病</a:t>
            </a:r>
            <a:r>
              <a:rPr sz="1400" spc="-15">
                <a:solidFill>
                  <a:srgbClr val="585858"/>
                </a:solidFill>
                <a:latin typeface="微软雅黑"/>
                <a:cs typeface="微软雅黑"/>
              </a:rPr>
              <a:t>种</a:t>
            </a:r>
            <a:r>
              <a:rPr sz="1400">
                <a:solidFill>
                  <a:srgbClr val="585858"/>
                </a:solidFill>
                <a:latin typeface="微软雅黑"/>
                <a:cs typeface="微软雅黑"/>
              </a:rPr>
              <a:t>付费</a:t>
            </a:r>
            <a:r>
              <a:rPr sz="1400" spc="-15">
                <a:solidFill>
                  <a:srgbClr val="585858"/>
                </a:solidFill>
                <a:latin typeface="微软雅黑"/>
                <a:cs typeface="微软雅黑"/>
              </a:rPr>
              <a:t>方</a:t>
            </a:r>
            <a:r>
              <a:rPr sz="1400">
                <a:solidFill>
                  <a:srgbClr val="585858"/>
                </a:solidFill>
                <a:latin typeface="微软雅黑"/>
                <a:cs typeface="微软雅黑"/>
              </a:rPr>
              <a:t>式将</a:t>
            </a:r>
            <a:r>
              <a:rPr sz="1400" spc="-15">
                <a:solidFill>
                  <a:srgbClr val="585858"/>
                </a:solidFill>
                <a:latin typeface="微软雅黑"/>
                <a:cs typeface="微软雅黑"/>
              </a:rPr>
              <a:t>逐</a:t>
            </a:r>
            <a:r>
              <a:rPr sz="1400">
                <a:solidFill>
                  <a:srgbClr val="585858"/>
                </a:solidFill>
                <a:latin typeface="微软雅黑"/>
                <a:cs typeface="微软雅黑"/>
              </a:rPr>
              <a:t>渐被</a:t>
            </a:r>
            <a:r>
              <a:rPr sz="1400" spc="-15">
                <a:solidFill>
                  <a:srgbClr val="585858"/>
                </a:solidFill>
                <a:latin typeface="微软雅黑"/>
                <a:cs typeface="微软雅黑"/>
              </a:rPr>
              <a:t>疾</a:t>
            </a:r>
            <a:r>
              <a:rPr sz="1400">
                <a:solidFill>
                  <a:srgbClr val="585858"/>
                </a:solidFill>
                <a:latin typeface="微软雅黑"/>
                <a:cs typeface="微软雅黑"/>
              </a:rPr>
              <a:t>病诊</a:t>
            </a:r>
            <a:r>
              <a:rPr sz="1400" spc="-15">
                <a:solidFill>
                  <a:srgbClr val="585858"/>
                </a:solidFill>
                <a:latin typeface="微软雅黑"/>
                <a:cs typeface="微软雅黑"/>
              </a:rPr>
              <a:t>断</a:t>
            </a:r>
            <a:r>
              <a:rPr sz="1400">
                <a:solidFill>
                  <a:srgbClr val="585858"/>
                </a:solidFill>
                <a:latin typeface="微软雅黑"/>
                <a:cs typeface="微软雅黑"/>
              </a:rPr>
              <a:t>相关</a:t>
            </a:r>
            <a:r>
              <a:rPr sz="1400" spc="-15">
                <a:solidFill>
                  <a:srgbClr val="585858"/>
                </a:solidFill>
                <a:latin typeface="微软雅黑"/>
                <a:cs typeface="微软雅黑"/>
              </a:rPr>
              <a:t>分</a:t>
            </a:r>
            <a:r>
              <a:rPr sz="1400">
                <a:solidFill>
                  <a:srgbClr val="585858"/>
                </a:solidFill>
                <a:latin typeface="微软雅黑"/>
                <a:cs typeface="微软雅黑"/>
              </a:rPr>
              <a:t>组付</a:t>
            </a:r>
            <a:r>
              <a:rPr sz="1400" spc="-15">
                <a:solidFill>
                  <a:srgbClr val="585858"/>
                </a:solidFill>
                <a:latin typeface="微软雅黑"/>
                <a:cs typeface="微软雅黑"/>
              </a:rPr>
              <a:t>费</a:t>
            </a:r>
            <a:r>
              <a:rPr sz="1400">
                <a:solidFill>
                  <a:srgbClr val="585858"/>
                </a:solidFill>
                <a:latin typeface="微软雅黑"/>
                <a:cs typeface="微软雅黑"/>
              </a:rPr>
              <a:t>（</a:t>
            </a:r>
            <a:r>
              <a:rPr sz="1400">
                <a:solidFill>
                  <a:srgbClr val="585858"/>
                </a:solidFill>
                <a:latin typeface="Verdana"/>
                <a:cs typeface="Verdana"/>
              </a:rPr>
              <a:t>DRG</a:t>
            </a:r>
            <a:r>
              <a:rPr sz="1400">
                <a:solidFill>
                  <a:srgbClr val="585858"/>
                </a:solidFill>
                <a:latin typeface="微软雅黑"/>
                <a:cs typeface="微软雅黑"/>
              </a:rPr>
              <a:t>）和</a:t>
            </a:r>
            <a:r>
              <a:rPr sz="1400" spc="-15">
                <a:solidFill>
                  <a:srgbClr val="585858"/>
                </a:solidFill>
                <a:latin typeface="微软雅黑"/>
                <a:cs typeface="微软雅黑"/>
              </a:rPr>
              <a:t>区</a:t>
            </a:r>
            <a:r>
              <a:rPr sz="1400">
                <a:solidFill>
                  <a:srgbClr val="585858"/>
                </a:solidFill>
                <a:latin typeface="微软雅黑"/>
                <a:cs typeface="微软雅黑"/>
              </a:rPr>
              <a:t>域点</a:t>
            </a:r>
            <a:r>
              <a:rPr sz="1400" spc="-15">
                <a:solidFill>
                  <a:srgbClr val="585858"/>
                </a:solidFill>
                <a:latin typeface="微软雅黑"/>
                <a:cs typeface="微软雅黑"/>
              </a:rPr>
              <a:t>数</a:t>
            </a:r>
            <a:r>
              <a:rPr sz="1400">
                <a:solidFill>
                  <a:srgbClr val="585858"/>
                </a:solidFill>
                <a:latin typeface="微软雅黑"/>
                <a:cs typeface="微软雅黑"/>
              </a:rPr>
              <a:t>法总</a:t>
            </a:r>
            <a:r>
              <a:rPr sz="1400" spc="-15">
                <a:solidFill>
                  <a:srgbClr val="585858"/>
                </a:solidFill>
                <a:latin typeface="微软雅黑"/>
                <a:cs typeface="微软雅黑"/>
              </a:rPr>
              <a:t>额</a:t>
            </a:r>
            <a:r>
              <a:rPr sz="1400">
                <a:solidFill>
                  <a:srgbClr val="585858"/>
                </a:solidFill>
                <a:latin typeface="微软雅黑"/>
                <a:cs typeface="微软雅黑"/>
              </a:rPr>
              <a:t>预算</a:t>
            </a:r>
            <a:r>
              <a:rPr sz="1400" spc="-15">
                <a:solidFill>
                  <a:srgbClr val="585858"/>
                </a:solidFill>
                <a:latin typeface="微软雅黑"/>
                <a:cs typeface="微软雅黑"/>
              </a:rPr>
              <a:t>和</a:t>
            </a:r>
            <a:r>
              <a:rPr sz="1400">
                <a:solidFill>
                  <a:srgbClr val="585858"/>
                </a:solidFill>
                <a:latin typeface="微软雅黑"/>
                <a:cs typeface="微软雅黑"/>
              </a:rPr>
              <a:t>按病</a:t>
            </a:r>
            <a:r>
              <a:rPr sz="1400" spc="-15">
                <a:solidFill>
                  <a:srgbClr val="585858"/>
                </a:solidFill>
                <a:latin typeface="微软雅黑"/>
                <a:cs typeface="微软雅黑"/>
              </a:rPr>
              <a:t>种</a:t>
            </a:r>
            <a:r>
              <a:rPr sz="1400">
                <a:solidFill>
                  <a:srgbClr val="585858"/>
                </a:solidFill>
                <a:latin typeface="微软雅黑"/>
                <a:cs typeface="微软雅黑"/>
              </a:rPr>
              <a:t>分值</a:t>
            </a:r>
            <a:r>
              <a:rPr sz="1400" spc="-15">
                <a:solidFill>
                  <a:srgbClr val="585858"/>
                </a:solidFill>
                <a:latin typeface="微软雅黑"/>
                <a:cs typeface="微软雅黑"/>
              </a:rPr>
              <a:t>付</a:t>
            </a:r>
            <a:r>
              <a:rPr sz="1400">
                <a:solidFill>
                  <a:srgbClr val="585858"/>
                </a:solidFill>
                <a:latin typeface="微软雅黑"/>
                <a:cs typeface="微软雅黑"/>
              </a:rPr>
              <a:t>费（</a:t>
            </a:r>
            <a:r>
              <a:rPr sz="1400">
                <a:solidFill>
                  <a:srgbClr val="585858"/>
                </a:solidFill>
                <a:latin typeface="Verdana"/>
                <a:cs typeface="Verdana"/>
              </a:rPr>
              <a:t>DIP</a:t>
            </a:r>
            <a:r>
              <a:rPr sz="1400">
                <a:solidFill>
                  <a:srgbClr val="585858"/>
                </a:solidFill>
                <a:latin typeface="微软雅黑"/>
                <a:cs typeface="微软雅黑"/>
              </a:rPr>
              <a:t>）  两种方式取代。根据数</a:t>
            </a:r>
            <a:r>
              <a:rPr sz="1400" spc="-15">
                <a:solidFill>
                  <a:srgbClr val="585858"/>
                </a:solidFill>
                <a:latin typeface="微软雅黑"/>
                <a:cs typeface="微软雅黑"/>
              </a:rPr>
              <a:t>据</a:t>
            </a:r>
            <a:r>
              <a:rPr sz="1400">
                <a:solidFill>
                  <a:srgbClr val="585858"/>
                </a:solidFill>
                <a:latin typeface="微软雅黑"/>
                <a:cs typeface="微软雅黑"/>
              </a:rPr>
              <a:t>显示</a:t>
            </a:r>
            <a:r>
              <a:rPr sz="1400" spc="-5">
                <a:solidFill>
                  <a:srgbClr val="585858"/>
                </a:solidFill>
                <a:latin typeface="微软雅黑"/>
                <a:cs typeface="微软雅黑"/>
              </a:rPr>
              <a:t>，</a:t>
            </a:r>
            <a:r>
              <a:rPr sz="1400" spc="-5">
                <a:solidFill>
                  <a:srgbClr val="585858"/>
                </a:solidFill>
                <a:latin typeface="Verdana"/>
                <a:cs typeface="Verdana"/>
              </a:rPr>
              <a:t>2018-2022</a:t>
            </a:r>
            <a:r>
              <a:rPr sz="1400">
                <a:solidFill>
                  <a:srgbClr val="585858"/>
                </a:solidFill>
                <a:latin typeface="微软雅黑"/>
                <a:cs typeface="微软雅黑"/>
              </a:rPr>
              <a:t>年</a:t>
            </a:r>
            <a:r>
              <a:rPr sz="1400" spc="-15">
                <a:solidFill>
                  <a:srgbClr val="585858"/>
                </a:solidFill>
                <a:latin typeface="微软雅黑"/>
                <a:cs typeface="微软雅黑"/>
              </a:rPr>
              <a:t>，</a:t>
            </a:r>
            <a:r>
              <a:rPr sz="1400">
                <a:solidFill>
                  <a:srgbClr val="585858"/>
                </a:solidFill>
                <a:latin typeface="微软雅黑"/>
                <a:cs typeface="微软雅黑"/>
              </a:rPr>
              <a:t>次均</a:t>
            </a:r>
            <a:r>
              <a:rPr sz="1400" spc="-15">
                <a:solidFill>
                  <a:srgbClr val="585858"/>
                </a:solidFill>
                <a:latin typeface="微软雅黑"/>
                <a:cs typeface="微软雅黑"/>
              </a:rPr>
              <a:t>住</a:t>
            </a:r>
            <a:r>
              <a:rPr sz="1400">
                <a:solidFill>
                  <a:srgbClr val="585858"/>
                </a:solidFill>
                <a:latin typeface="微软雅黑"/>
                <a:cs typeface="微软雅黑"/>
              </a:rPr>
              <a:t>院费</a:t>
            </a:r>
            <a:r>
              <a:rPr sz="1400" spc="-15">
                <a:solidFill>
                  <a:srgbClr val="585858"/>
                </a:solidFill>
                <a:latin typeface="微软雅黑"/>
                <a:cs typeface="微软雅黑"/>
              </a:rPr>
              <a:t>用</a:t>
            </a:r>
            <a:r>
              <a:rPr sz="1400">
                <a:solidFill>
                  <a:srgbClr val="585858"/>
                </a:solidFill>
                <a:latin typeface="微软雅黑"/>
                <a:cs typeface="微软雅黑"/>
              </a:rPr>
              <a:t>增速</a:t>
            </a:r>
            <a:r>
              <a:rPr sz="1400" spc="-15">
                <a:solidFill>
                  <a:srgbClr val="585858"/>
                </a:solidFill>
                <a:latin typeface="微软雅黑"/>
                <a:cs typeface="微软雅黑"/>
              </a:rPr>
              <a:t>缓</a:t>
            </a:r>
            <a:r>
              <a:rPr sz="1400">
                <a:solidFill>
                  <a:srgbClr val="585858"/>
                </a:solidFill>
                <a:latin typeface="微软雅黑"/>
                <a:cs typeface="微软雅黑"/>
              </a:rPr>
              <a:t>慢，</a:t>
            </a:r>
            <a:r>
              <a:rPr sz="1400" spc="-15">
                <a:solidFill>
                  <a:srgbClr val="585858"/>
                </a:solidFill>
                <a:latin typeface="微软雅黑"/>
                <a:cs typeface="微软雅黑"/>
              </a:rPr>
              <a:t>住</a:t>
            </a:r>
            <a:r>
              <a:rPr sz="1400">
                <a:solidFill>
                  <a:srgbClr val="585858"/>
                </a:solidFill>
                <a:latin typeface="微软雅黑"/>
                <a:cs typeface="微软雅黑"/>
              </a:rPr>
              <a:t>院率</a:t>
            </a:r>
            <a:r>
              <a:rPr sz="1400" spc="-15">
                <a:solidFill>
                  <a:srgbClr val="585858"/>
                </a:solidFill>
                <a:latin typeface="微软雅黑"/>
                <a:cs typeface="微软雅黑"/>
              </a:rPr>
              <a:t>有</a:t>
            </a:r>
            <a:r>
              <a:rPr sz="1400">
                <a:solidFill>
                  <a:srgbClr val="585858"/>
                </a:solidFill>
                <a:latin typeface="微软雅黑"/>
                <a:cs typeface="微软雅黑"/>
              </a:rPr>
              <a:t>所下</a:t>
            </a:r>
            <a:r>
              <a:rPr sz="1400" spc="-15">
                <a:solidFill>
                  <a:srgbClr val="585858"/>
                </a:solidFill>
                <a:latin typeface="微软雅黑"/>
                <a:cs typeface="微软雅黑"/>
              </a:rPr>
              <a:t>降</a:t>
            </a:r>
            <a:r>
              <a:rPr sz="1400">
                <a:solidFill>
                  <a:srgbClr val="585858"/>
                </a:solidFill>
                <a:latin typeface="微软雅黑"/>
                <a:cs typeface="微软雅黑"/>
              </a:rPr>
              <a:t>。</a:t>
            </a:r>
            <a:endParaRPr sz="1400">
              <a:latin typeface="微软雅黑"/>
              <a:cs typeface="微软雅黑"/>
            </a:endParaRPr>
          </a:p>
          <a:p>
            <a:pPr marL="1717675">
              <a:lnSpc>
                <a:spcPct val="100000"/>
              </a:lnSpc>
              <a:spcBef>
                <a:spcPts val="870"/>
              </a:spcBef>
              <a:tabLst>
                <a:tab pos="7723505"/>
              </a:tabLst>
            </a:pPr>
            <a:r>
              <a:rPr sz="1400" b="1" i="1">
                <a:solidFill>
                  <a:srgbClr val="404040"/>
                </a:solidFill>
                <a:latin typeface="微软雅黑"/>
                <a:cs typeface="微软雅黑"/>
              </a:rPr>
              <a:t>亿欧智库：医保人员次</a:t>
            </a:r>
            <a:r>
              <a:rPr sz="1400" b="1" i="1" spc="-15">
                <a:solidFill>
                  <a:srgbClr val="404040"/>
                </a:solidFill>
                <a:latin typeface="微软雅黑"/>
                <a:cs typeface="微软雅黑"/>
              </a:rPr>
              <a:t>均</a:t>
            </a:r>
            <a:r>
              <a:rPr sz="1400" b="1" i="1">
                <a:solidFill>
                  <a:srgbClr val="404040"/>
                </a:solidFill>
                <a:latin typeface="微软雅黑"/>
                <a:cs typeface="微软雅黑"/>
              </a:rPr>
              <a:t>住院</a:t>
            </a:r>
            <a:r>
              <a:rPr sz="1400" b="1" i="1" spc="-15">
                <a:solidFill>
                  <a:srgbClr val="404040"/>
                </a:solidFill>
                <a:latin typeface="微软雅黑"/>
                <a:cs typeface="微软雅黑"/>
              </a:rPr>
              <a:t>费</a:t>
            </a:r>
            <a:r>
              <a:rPr sz="1400" b="1" i="1">
                <a:solidFill>
                  <a:srgbClr val="404040"/>
                </a:solidFill>
                <a:latin typeface="微软雅黑"/>
                <a:cs typeface="微软雅黑"/>
              </a:rPr>
              <a:t>用及</a:t>
            </a:r>
            <a:r>
              <a:rPr sz="1400" b="1" i="1" spc="-15">
                <a:solidFill>
                  <a:srgbClr val="404040"/>
                </a:solidFill>
                <a:latin typeface="微软雅黑"/>
                <a:cs typeface="微软雅黑"/>
              </a:rPr>
              <a:t>住</a:t>
            </a:r>
            <a:r>
              <a:rPr sz="1400" b="1" i="1">
                <a:solidFill>
                  <a:srgbClr val="404040"/>
                </a:solidFill>
                <a:latin typeface="微软雅黑"/>
                <a:cs typeface="微软雅黑"/>
              </a:rPr>
              <a:t>院率	亿欧智库：中国公立医</a:t>
            </a:r>
            <a:r>
              <a:rPr sz="1400" b="1" i="1" spc="-15">
                <a:solidFill>
                  <a:srgbClr val="404040"/>
                </a:solidFill>
                <a:latin typeface="微软雅黑"/>
                <a:cs typeface="微软雅黑"/>
              </a:rPr>
              <a:t>院</a:t>
            </a:r>
            <a:r>
              <a:rPr sz="1400" b="1" i="1">
                <a:solidFill>
                  <a:srgbClr val="404040"/>
                </a:solidFill>
                <a:latin typeface="微软雅黑"/>
                <a:cs typeface="微软雅黑"/>
              </a:rPr>
              <a:t>收入</a:t>
            </a:r>
            <a:r>
              <a:rPr sz="1400" b="1" i="1" spc="-15">
                <a:solidFill>
                  <a:srgbClr val="404040"/>
                </a:solidFill>
                <a:latin typeface="微软雅黑"/>
                <a:cs typeface="微软雅黑"/>
              </a:rPr>
              <a:t>结</a:t>
            </a:r>
            <a:r>
              <a:rPr sz="1400" b="1" i="1">
                <a:solidFill>
                  <a:srgbClr val="404040"/>
                </a:solidFill>
                <a:latin typeface="微软雅黑"/>
                <a:cs typeface="微软雅黑"/>
              </a:rPr>
              <a:t>构</a:t>
            </a:r>
            <a:endParaRPr sz="1400">
              <a:latin typeface="微软雅黑"/>
              <a:cs typeface="微软雅黑"/>
            </a:endParaRPr>
          </a:p>
          <a:p>
            <a:pPr marL="2686685">
              <a:lnSpc>
                <a:spcPct val="100000"/>
              </a:lnSpc>
              <a:spcBef>
                <a:spcPts val="335"/>
              </a:spcBef>
              <a:tabLst>
                <a:tab pos="4035425"/>
              </a:tabLst>
            </a:pPr>
            <a:r>
              <a:rPr sz="1200">
                <a:solidFill>
                  <a:srgbClr val="585858"/>
                </a:solidFill>
                <a:latin typeface="微软雅黑"/>
                <a:cs typeface="微软雅黑"/>
              </a:rPr>
              <a:t>次均住院费用	住院率</a:t>
            </a:r>
            <a:endParaRPr sz="1200">
              <a:latin typeface="微软雅黑"/>
              <a:cs typeface="微软雅黑"/>
            </a:endParaRPr>
          </a:p>
        </p:txBody>
      </p:sp>
      <p:sp>
        <p:nvSpPr>
          <p:cNvPr id="100" name="object 100"/>
          <p:cNvSpPr txBox="1"/>
          <p:nvPr/>
        </p:nvSpPr>
        <p:spPr>
          <a:xfrm>
            <a:off x="1934972" y="5100066"/>
            <a:ext cx="3474720" cy="730885"/>
          </a:xfrm>
          <a:prstGeom prst="rect">
            <a:avLst/>
          </a:prstGeom>
        </p:spPr>
        <p:txBody>
          <a:bodyPr vert="horz" wrap="square" lIns="0" tIns="12700" rIns="0" bIns="0" rtlCol="0">
            <a:spAutoFit/>
          </a:bodyPr>
          <a:lstStyle/>
          <a:p>
            <a:pPr algn="ctr">
              <a:lnSpc>
                <a:spcPct val="100000"/>
              </a:lnSpc>
              <a:spcBef>
                <a:spcPts val="100"/>
              </a:spcBef>
            </a:pPr>
            <a:r>
              <a:rPr sz="1400" b="1" i="1">
                <a:solidFill>
                  <a:srgbClr val="404040"/>
                </a:solidFill>
                <a:latin typeface="微软雅黑"/>
                <a:cs typeface="微软雅黑"/>
              </a:rPr>
              <a:t>亿欧智库</a:t>
            </a:r>
            <a:r>
              <a:rPr sz="1400" b="1" i="1" spc="-5">
                <a:solidFill>
                  <a:srgbClr val="404040"/>
                </a:solidFill>
                <a:latin typeface="微软雅黑"/>
                <a:cs typeface="微软雅黑"/>
              </a:rPr>
              <a:t>：</a:t>
            </a:r>
            <a:r>
              <a:rPr sz="1400" b="1" spc="-5">
                <a:solidFill>
                  <a:srgbClr val="404040"/>
                </a:solidFill>
                <a:latin typeface="微软雅黑"/>
                <a:cs typeface="微软雅黑"/>
              </a:rPr>
              <a:t>2017-2022</a:t>
            </a:r>
            <a:r>
              <a:rPr sz="1400" b="1" i="1">
                <a:solidFill>
                  <a:srgbClr val="404040"/>
                </a:solidFill>
                <a:latin typeface="微软雅黑"/>
                <a:cs typeface="微软雅黑"/>
              </a:rPr>
              <a:t>年医</a:t>
            </a:r>
            <a:r>
              <a:rPr sz="1400" b="1" i="1" spc="-15">
                <a:solidFill>
                  <a:srgbClr val="404040"/>
                </a:solidFill>
                <a:latin typeface="微软雅黑"/>
                <a:cs typeface="微软雅黑"/>
              </a:rPr>
              <a:t>保</a:t>
            </a:r>
            <a:r>
              <a:rPr sz="1400" b="1" i="1">
                <a:solidFill>
                  <a:srgbClr val="404040"/>
                </a:solidFill>
                <a:latin typeface="微软雅黑"/>
                <a:cs typeface="微软雅黑"/>
              </a:rPr>
              <a:t>谈判</a:t>
            </a:r>
            <a:r>
              <a:rPr sz="1400" b="1" i="1" spc="-15">
                <a:solidFill>
                  <a:srgbClr val="404040"/>
                </a:solidFill>
                <a:latin typeface="微软雅黑"/>
                <a:cs typeface="微软雅黑"/>
              </a:rPr>
              <a:t>历</a:t>
            </a:r>
            <a:r>
              <a:rPr sz="1400" b="1" i="1">
                <a:solidFill>
                  <a:srgbClr val="404040"/>
                </a:solidFill>
                <a:latin typeface="微软雅黑"/>
                <a:cs typeface="微软雅黑"/>
              </a:rPr>
              <a:t>年降幅</a:t>
            </a:r>
            <a:endParaRPr sz="1400">
              <a:latin typeface="微软雅黑"/>
              <a:cs typeface="微软雅黑"/>
            </a:endParaRPr>
          </a:p>
          <a:p>
            <a:pPr>
              <a:lnSpc>
                <a:spcPct val="100000"/>
              </a:lnSpc>
              <a:spcBef>
                <a:spcPts val="70"/>
              </a:spcBef>
            </a:pPr>
            <a:endParaRPr sz="1150">
              <a:latin typeface="微软雅黑"/>
              <a:cs typeface="微软雅黑"/>
            </a:endParaRPr>
          </a:p>
          <a:p>
            <a:pPr marL="36195" algn="ctr">
              <a:lnSpc>
                <a:spcPct val="100000"/>
              </a:lnSpc>
              <a:tabLst>
                <a:tab pos="951865"/>
                <a:tab pos="1868170"/>
                <a:tab pos="2784475"/>
              </a:tabLst>
            </a:pPr>
            <a:r>
              <a:rPr sz="1400">
                <a:solidFill>
                  <a:srgbClr val="585858"/>
                </a:solidFill>
                <a:latin typeface="微软雅黑"/>
                <a:cs typeface="微软雅黑"/>
              </a:rPr>
              <a:t>2018	</a:t>
            </a:r>
            <a:r>
              <a:rPr sz="1400" spc="-5">
                <a:solidFill>
                  <a:srgbClr val="585858"/>
                </a:solidFill>
                <a:latin typeface="微软雅黑"/>
                <a:cs typeface="微软雅黑"/>
              </a:rPr>
              <a:t>2019	</a:t>
            </a:r>
            <a:r>
              <a:rPr sz="1400">
                <a:solidFill>
                  <a:srgbClr val="585858"/>
                </a:solidFill>
                <a:latin typeface="微软雅黑"/>
                <a:cs typeface="微软雅黑"/>
              </a:rPr>
              <a:t>2020	</a:t>
            </a:r>
            <a:r>
              <a:rPr sz="1400" spc="-5">
                <a:solidFill>
                  <a:srgbClr val="585858"/>
                </a:solidFill>
                <a:latin typeface="微软雅黑"/>
                <a:cs typeface="微软雅黑"/>
              </a:rPr>
              <a:t>2021</a:t>
            </a:r>
            <a:endParaRPr sz="1400">
              <a:latin typeface="微软雅黑"/>
              <a:cs typeface="微软雅黑"/>
            </a:endParaRPr>
          </a:p>
        </p:txBody>
      </p:sp>
      <p:sp>
        <p:nvSpPr>
          <p:cNvPr id="101" name="object 101"/>
          <p:cNvSpPr/>
          <p:nvPr/>
        </p:nvSpPr>
        <p:spPr>
          <a:xfrm>
            <a:off x="725423" y="4899659"/>
            <a:ext cx="6177280" cy="0"/>
          </a:xfrm>
          <a:custGeom>
            <a:rect l="l" t="t" r="r" b="b"/>
            <a:pathLst>
              <a:path w="6177280">
                <a:moveTo>
                  <a:pt x="0" y="0"/>
                </a:moveTo>
                <a:lnTo>
                  <a:pt x="6176772" y="0"/>
                </a:lnTo>
              </a:path>
            </a:pathLst>
          </a:custGeom>
          <a:ln w="12700">
            <a:solidFill>
              <a:srgbClr val="1D9ED2"/>
            </a:solidFill>
            <a:prstDash val="sysDash"/>
          </a:ln>
        </p:spPr>
        <p:txBody>
          <a:bodyPr wrap="square" lIns="0" tIns="0" rIns="0" bIns="0" rtlCol="0"/>
          <a:lstStyle/>
          <a:p/>
        </p:txBody>
      </p:sp>
      <p:sp>
        <p:nvSpPr>
          <p:cNvPr id="102" name="object 102"/>
          <p:cNvSpPr/>
          <p:nvPr/>
        </p:nvSpPr>
        <p:spPr>
          <a:xfrm>
            <a:off x="6937247" y="4846320"/>
            <a:ext cx="108203" cy="106680"/>
          </a:xfrm>
          <a:prstGeom prst="rect">
            <a:avLst/>
          </a:prstGeom>
          <a:blipFill>
            <a:blip r:embed="rId2"/>
            <a:stretch>
              <a:fillRect/>
            </a:stretch>
          </a:blipFill>
        </p:spPr>
        <p:txBody>
          <a:bodyPr wrap="square" lIns="0" tIns="0" rIns="0" bIns="0" rtlCol="0"/>
          <a:lstStyle/>
          <a:p/>
        </p:txBody>
      </p:sp>
      <p:sp>
        <p:nvSpPr>
          <p:cNvPr id="103" name="object 103"/>
          <p:cNvSpPr/>
          <p:nvPr/>
        </p:nvSpPr>
        <p:spPr>
          <a:xfrm flipH="1">
            <a:off x="6992111" y="2238755"/>
            <a:ext cx="0" cy="4383405"/>
          </a:xfrm>
          <a:custGeom>
            <a:rect l="l" t="t" r="r" b="b"/>
            <a:pathLst>
              <a:path h="4383405">
                <a:moveTo>
                  <a:pt x="0" y="0"/>
                </a:moveTo>
                <a:lnTo>
                  <a:pt x="0" y="4383151"/>
                </a:lnTo>
              </a:path>
            </a:pathLst>
          </a:custGeom>
          <a:ln w="6350">
            <a:solidFill>
              <a:srgbClr val="1D9ED2"/>
            </a:solidFill>
            <a:prstDash val="sysDash"/>
          </a:ln>
        </p:spPr>
        <p:txBody>
          <a:bodyPr wrap="square" lIns="0" tIns="0" rIns="0" bIns="0" rtlCol="0"/>
          <a:lstStyle/>
          <a:p/>
        </p:txBody>
      </p:sp>
      <p:sp>
        <p:nvSpPr>
          <p:cNvPr id="104" name="object 104"/>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5" name="object 105"/>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6" name="object 106"/>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7" name="object 107"/>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8" name="object 108"/>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9" name="object 109"/>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10" name="object 110"/>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11" name="object 111"/>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12" name="object 112"/>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1924" y="171145"/>
            <a:ext cx="9174480" cy="331470"/>
          </a:xfrm>
          <a:prstGeom prst="rect">
            <a:avLst/>
          </a:prstGeom>
        </p:spPr>
        <p:txBody>
          <a:bodyPr vert="horz" wrap="square" lIns="0" tIns="13335" rIns="0" bIns="0" rtlCol="0">
            <a:spAutoFit/>
          </a:bodyPr>
          <a:lstStyle/>
          <a:p>
            <a:pPr marL="12700">
              <a:lnSpc>
                <a:spcPct val="100000"/>
              </a:lnSpc>
              <a:spcBef>
                <a:spcPts val="105"/>
              </a:spcBef>
            </a:pPr>
            <a:r>
              <a:rPr/>
              <a:t>付费方式改革催生于患</a:t>
            </a:r>
            <a:r>
              <a:rPr spc="-10"/>
              <a:t>者</a:t>
            </a:r>
            <a:r>
              <a:rPr/>
              <a:t>、医</a:t>
            </a:r>
            <a:r>
              <a:rPr spc="-10"/>
              <a:t>院</a:t>
            </a:r>
            <a:r>
              <a:rPr/>
              <a:t>和医</a:t>
            </a:r>
            <a:r>
              <a:rPr spc="-10"/>
              <a:t>保</a:t>
            </a:r>
            <a:r>
              <a:rPr/>
              <a:t>局对</a:t>
            </a:r>
            <a:r>
              <a:rPr spc="-10"/>
              <a:t>医</a:t>
            </a:r>
            <a:r>
              <a:rPr/>
              <a:t>疗服</a:t>
            </a:r>
            <a:r>
              <a:rPr spc="-10"/>
              <a:t>务</a:t>
            </a:r>
            <a:r>
              <a:rPr/>
              <a:t>质量</a:t>
            </a:r>
            <a:r>
              <a:rPr spc="-10"/>
              <a:t>、</a:t>
            </a:r>
            <a:r>
              <a:rPr/>
              <a:t>效率</a:t>
            </a:r>
            <a:r>
              <a:rPr spc="-10"/>
              <a:t>和</a:t>
            </a:r>
            <a:r>
              <a:rPr/>
              <a:t>成本</a:t>
            </a:r>
            <a:r>
              <a:rPr spc="-10"/>
              <a:t>的</a:t>
            </a:r>
            <a:r>
              <a:rPr/>
              <a:t>不同</a:t>
            </a:r>
            <a:r>
              <a:rPr spc="-10"/>
              <a:t>需</a:t>
            </a:r>
            <a:r>
              <a:rPr spc="5"/>
              <a:t>求</a:t>
            </a:r>
          </a:p>
        </p:txBody>
      </p:sp>
      <p:sp>
        <p:nvSpPr>
          <p:cNvPr id="3" name="object 3"/>
          <p:cNvSpPr txBox="1"/>
          <p:nvPr/>
        </p:nvSpPr>
        <p:spPr>
          <a:xfrm>
            <a:off x="11849861" y="6559397"/>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5</a:t>
            </a:r>
            <a:endParaRPr sz="900">
              <a:latin typeface="微软雅黑"/>
              <a:cs typeface="微软雅黑"/>
            </a:endParaRPr>
          </a:p>
        </p:txBody>
      </p:sp>
      <p:sp>
        <p:nvSpPr>
          <p:cNvPr id="4" name="object 4"/>
          <p:cNvSpPr/>
          <p:nvPr/>
        </p:nvSpPr>
        <p:spPr>
          <a:xfrm>
            <a:off x="844759" y="4466621"/>
            <a:ext cx="111011" cy="203137"/>
          </a:xfrm>
          <a:prstGeom prst="rect">
            <a:avLst/>
          </a:prstGeom>
          <a:blipFill>
            <a:blip r:embed="rId2"/>
            <a:stretch>
              <a:fillRect/>
            </a:stretch>
          </a:blipFill>
        </p:spPr>
        <p:txBody>
          <a:bodyPr wrap="square" lIns="0" tIns="0" rIns="0" bIns="0" rtlCol="0"/>
          <a:lstStyle/>
          <a:p/>
        </p:txBody>
      </p:sp>
      <p:sp>
        <p:nvSpPr>
          <p:cNvPr id="5" name="object 5"/>
          <p:cNvSpPr/>
          <p:nvPr/>
        </p:nvSpPr>
        <p:spPr>
          <a:xfrm>
            <a:off x="1714277" y="4491005"/>
            <a:ext cx="125413" cy="197041"/>
          </a:xfrm>
          <a:prstGeom prst="rect">
            <a:avLst/>
          </a:prstGeom>
          <a:blipFill>
            <a:blip r:embed="rId3"/>
            <a:stretch>
              <a:fillRect/>
            </a:stretch>
          </a:blipFill>
        </p:spPr>
        <p:txBody>
          <a:bodyPr wrap="square" lIns="0" tIns="0" rIns="0" bIns="0" rtlCol="0"/>
          <a:lstStyle/>
          <a:p/>
        </p:txBody>
      </p:sp>
      <p:sp>
        <p:nvSpPr>
          <p:cNvPr id="6" name="object 6"/>
          <p:cNvSpPr/>
          <p:nvPr/>
        </p:nvSpPr>
        <p:spPr>
          <a:xfrm>
            <a:off x="1183887" y="5227605"/>
            <a:ext cx="216637" cy="84469"/>
          </a:xfrm>
          <a:prstGeom prst="rect">
            <a:avLst/>
          </a:prstGeom>
          <a:blipFill>
            <a:blip r:embed="rId4"/>
            <a:stretch>
              <a:fillRect/>
            </a:stretch>
          </a:blipFill>
        </p:spPr>
        <p:txBody>
          <a:bodyPr wrap="square" lIns="0" tIns="0" rIns="0" bIns="0" rtlCol="0"/>
          <a:lstStyle/>
          <a:p/>
        </p:txBody>
      </p:sp>
      <p:sp>
        <p:nvSpPr>
          <p:cNvPr id="7" name="object 7"/>
          <p:cNvSpPr/>
          <p:nvPr/>
        </p:nvSpPr>
        <p:spPr>
          <a:xfrm>
            <a:off x="409955" y="4728971"/>
            <a:ext cx="622300" cy="622300"/>
          </a:xfrm>
          <a:custGeom>
            <a:rect l="l" t="t" r="r" b="b"/>
            <a:pathLst>
              <a:path w="622300" h="622300">
                <a:moveTo>
                  <a:pt x="310895" y="0"/>
                </a:moveTo>
                <a:lnTo>
                  <a:pt x="264953" y="3370"/>
                </a:lnTo>
                <a:lnTo>
                  <a:pt x="221104" y="13162"/>
                </a:lnTo>
                <a:lnTo>
                  <a:pt x="179829" y="28895"/>
                </a:lnTo>
                <a:lnTo>
                  <a:pt x="141609" y="50087"/>
                </a:lnTo>
                <a:lnTo>
                  <a:pt x="106925" y="76257"/>
                </a:lnTo>
                <a:lnTo>
                  <a:pt x="76257" y="106925"/>
                </a:lnTo>
                <a:lnTo>
                  <a:pt x="50087" y="141609"/>
                </a:lnTo>
                <a:lnTo>
                  <a:pt x="28895" y="179829"/>
                </a:lnTo>
                <a:lnTo>
                  <a:pt x="13162" y="221104"/>
                </a:lnTo>
                <a:lnTo>
                  <a:pt x="3370" y="264953"/>
                </a:lnTo>
                <a:lnTo>
                  <a:pt x="0" y="310895"/>
                </a:lnTo>
                <a:lnTo>
                  <a:pt x="3370" y="356838"/>
                </a:lnTo>
                <a:lnTo>
                  <a:pt x="13162" y="400687"/>
                </a:lnTo>
                <a:lnTo>
                  <a:pt x="28895" y="441962"/>
                </a:lnTo>
                <a:lnTo>
                  <a:pt x="50087" y="480182"/>
                </a:lnTo>
                <a:lnTo>
                  <a:pt x="76257" y="514866"/>
                </a:lnTo>
                <a:lnTo>
                  <a:pt x="106925" y="545534"/>
                </a:lnTo>
                <a:lnTo>
                  <a:pt x="141609" y="571704"/>
                </a:lnTo>
                <a:lnTo>
                  <a:pt x="179829" y="592896"/>
                </a:lnTo>
                <a:lnTo>
                  <a:pt x="221104" y="608629"/>
                </a:lnTo>
                <a:lnTo>
                  <a:pt x="264953" y="618421"/>
                </a:lnTo>
                <a:lnTo>
                  <a:pt x="310895" y="621791"/>
                </a:lnTo>
                <a:lnTo>
                  <a:pt x="356838" y="618421"/>
                </a:lnTo>
                <a:lnTo>
                  <a:pt x="400687" y="608629"/>
                </a:lnTo>
                <a:lnTo>
                  <a:pt x="441962" y="592896"/>
                </a:lnTo>
                <a:lnTo>
                  <a:pt x="480182" y="571704"/>
                </a:lnTo>
                <a:lnTo>
                  <a:pt x="514866" y="545534"/>
                </a:lnTo>
                <a:lnTo>
                  <a:pt x="545534" y="514866"/>
                </a:lnTo>
                <a:lnTo>
                  <a:pt x="571704" y="480182"/>
                </a:lnTo>
                <a:lnTo>
                  <a:pt x="592896" y="441962"/>
                </a:lnTo>
                <a:lnTo>
                  <a:pt x="608629" y="400687"/>
                </a:lnTo>
                <a:lnTo>
                  <a:pt x="618421" y="356838"/>
                </a:lnTo>
                <a:lnTo>
                  <a:pt x="621791" y="310895"/>
                </a:lnTo>
                <a:lnTo>
                  <a:pt x="618421" y="264953"/>
                </a:lnTo>
                <a:lnTo>
                  <a:pt x="608629" y="221104"/>
                </a:lnTo>
                <a:lnTo>
                  <a:pt x="592896" y="179829"/>
                </a:lnTo>
                <a:lnTo>
                  <a:pt x="571704" y="141609"/>
                </a:lnTo>
                <a:lnTo>
                  <a:pt x="545534" y="106925"/>
                </a:lnTo>
                <a:lnTo>
                  <a:pt x="514866" y="76257"/>
                </a:lnTo>
                <a:lnTo>
                  <a:pt x="480182" y="50087"/>
                </a:lnTo>
                <a:lnTo>
                  <a:pt x="441962" y="28895"/>
                </a:lnTo>
                <a:lnTo>
                  <a:pt x="400687" y="13162"/>
                </a:lnTo>
                <a:lnTo>
                  <a:pt x="356838" y="3370"/>
                </a:lnTo>
                <a:lnTo>
                  <a:pt x="310895" y="0"/>
                </a:lnTo>
                <a:close/>
              </a:path>
            </a:pathLst>
          </a:custGeom>
          <a:solidFill>
            <a:srgbClr val="045F9E"/>
          </a:solidFill>
        </p:spPr>
        <p:txBody>
          <a:bodyPr wrap="square" lIns="0" tIns="0" rIns="0" bIns="0" rtlCol="0"/>
          <a:lstStyle/>
          <a:p/>
        </p:txBody>
      </p:sp>
      <p:sp>
        <p:nvSpPr>
          <p:cNvPr id="8" name="object 8"/>
          <p:cNvSpPr/>
          <p:nvPr/>
        </p:nvSpPr>
        <p:spPr>
          <a:xfrm>
            <a:off x="990600" y="3869435"/>
            <a:ext cx="622300" cy="622300"/>
          </a:xfrm>
          <a:custGeom>
            <a:rect l="l" t="t" r="r" b="b"/>
            <a:pathLst>
              <a:path w="622300" h="622300">
                <a:moveTo>
                  <a:pt x="310896" y="0"/>
                </a:moveTo>
                <a:lnTo>
                  <a:pt x="264953" y="3370"/>
                </a:lnTo>
                <a:lnTo>
                  <a:pt x="221104" y="13162"/>
                </a:lnTo>
                <a:lnTo>
                  <a:pt x="179829" y="28895"/>
                </a:lnTo>
                <a:lnTo>
                  <a:pt x="141609" y="50087"/>
                </a:lnTo>
                <a:lnTo>
                  <a:pt x="106925" y="76257"/>
                </a:lnTo>
                <a:lnTo>
                  <a:pt x="76257" y="106925"/>
                </a:lnTo>
                <a:lnTo>
                  <a:pt x="50087" y="141609"/>
                </a:lnTo>
                <a:lnTo>
                  <a:pt x="28895" y="179829"/>
                </a:lnTo>
                <a:lnTo>
                  <a:pt x="13162" y="221104"/>
                </a:lnTo>
                <a:lnTo>
                  <a:pt x="3370" y="264953"/>
                </a:lnTo>
                <a:lnTo>
                  <a:pt x="0" y="310895"/>
                </a:lnTo>
                <a:lnTo>
                  <a:pt x="3370" y="356838"/>
                </a:lnTo>
                <a:lnTo>
                  <a:pt x="13162" y="400687"/>
                </a:lnTo>
                <a:lnTo>
                  <a:pt x="28895" y="441962"/>
                </a:lnTo>
                <a:lnTo>
                  <a:pt x="50087" y="480182"/>
                </a:lnTo>
                <a:lnTo>
                  <a:pt x="76257" y="514866"/>
                </a:lnTo>
                <a:lnTo>
                  <a:pt x="106925" y="545534"/>
                </a:lnTo>
                <a:lnTo>
                  <a:pt x="141609" y="571704"/>
                </a:lnTo>
                <a:lnTo>
                  <a:pt x="179829" y="592896"/>
                </a:lnTo>
                <a:lnTo>
                  <a:pt x="221104" y="608629"/>
                </a:lnTo>
                <a:lnTo>
                  <a:pt x="264953" y="618421"/>
                </a:lnTo>
                <a:lnTo>
                  <a:pt x="310896" y="621791"/>
                </a:lnTo>
                <a:lnTo>
                  <a:pt x="356838" y="618421"/>
                </a:lnTo>
                <a:lnTo>
                  <a:pt x="400687" y="608629"/>
                </a:lnTo>
                <a:lnTo>
                  <a:pt x="441962" y="592896"/>
                </a:lnTo>
                <a:lnTo>
                  <a:pt x="480182" y="571704"/>
                </a:lnTo>
                <a:lnTo>
                  <a:pt x="514866" y="545534"/>
                </a:lnTo>
                <a:lnTo>
                  <a:pt x="545534" y="514866"/>
                </a:lnTo>
                <a:lnTo>
                  <a:pt x="571704" y="480182"/>
                </a:lnTo>
                <a:lnTo>
                  <a:pt x="592896" y="441962"/>
                </a:lnTo>
                <a:lnTo>
                  <a:pt x="608629" y="400687"/>
                </a:lnTo>
                <a:lnTo>
                  <a:pt x="618421" y="356838"/>
                </a:lnTo>
                <a:lnTo>
                  <a:pt x="621791" y="310895"/>
                </a:lnTo>
                <a:lnTo>
                  <a:pt x="618421" y="264953"/>
                </a:lnTo>
                <a:lnTo>
                  <a:pt x="608629" y="221104"/>
                </a:lnTo>
                <a:lnTo>
                  <a:pt x="592896" y="179829"/>
                </a:lnTo>
                <a:lnTo>
                  <a:pt x="571704" y="141609"/>
                </a:lnTo>
                <a:lnTo>
                  <a:pt x="545534" y="106925"/>
                </a:lnTo>
                <a:lnTo>
                  <a:pt x="514866" y="76257"/>
                </a:lnTo>
                <a:lnTo>
                  <a:pt x="480182" y="50087"/>
                </a:lnTo>
                <a:lnTo>
                  <a:pt x="441962" y="28895"/>
                </a:lnTo>
                <a:lnTo>
                  <a:pt x="400687" y="13162"/>
                </a:lnTo>
                <a:lnTo>
                  <a:pt x="356838" y="3370"/>
                </a:lnTo>
                <a:lnTo>
                  <a:pt x="310896" y="0"/>
                </a:lnTo>
                <a:close/>
              </a:path>
            </a:pathLst>
          </a:custGeom>
          <a:solidFill>
            <a:srgbClr val="045F9E"/>
          </a:solidFill>
        </p:spPr>
        <p:txBody>
          <a:bodyPr wrap="square" lIns="0" tIns="0" rIns="0" bIns="0" rtlCol="0"/>
          <a:lstStyle/>
          <a:p/>
        </p:txBody>
      </p:sp>
      <p:sp>
        <p:nvSpPr>
          <p:cNvPr id="9" name="object 9"/>
          <p:cNvSpPr txBox="1"/>
          <p:nvPr/>
        </p:nvSpPr>
        <p:spPr>
          <a:xfrm>
            <a:off x="1142187" y="4205985"/>
            <a:ext cx="330200" cy="208279"/>
          </a:xfrm>
          <a:prstGeom prst="rect">
            <a:avLst/>
          </a:prstGeom>
        </p:spPr>
        <p:txBody>
          <a:bodyPr vert="horz" wrap="square" lIns="0" tIns="12700" rIns="0" bIns="0" rtlCol="0">
            <a:spAutoFit/>
          </a:bodyPr>
          <a:lstStyle/>
          <a:p>
            <a:pPr marL="12700">
              <a:lnSpc>
                <a:spcPct val="100000"/>
              </a:lnSpc>
              <a:spcBef>
                <a:spcPts val="100"/>
              </a:spcBef>
            </a:pPr>
            <a:r>
              <a:rPr sz="1200" b="1" i="1">
                <a:solidFill>
                  <a:srgbClr val="FFFFFF"/>
                </a:solidFill>
                <a:latin typeface="微软雅黑"/>
                <a:cs typeface="微软雅黑"/>
              </a:rPr>
              <a:t>患者</a:t>
            </a:r>
            <a:endParaRPr sz="1200">
              <a:latin typeface="微软雅黑"/>
              <a:cs typeface="微软雅黑"/>
            </a:endParaRPr>
          </a:p>
        </p:txBody>
      </p:sp>
      <p:sp>
        <p:nvSpPr>
          <p:cNvPr id="10" name="object 10"/>
          <p:cNvSpPr txBox="1"/>
          <p:nvPr/>
        </p:nvSpPr>
        <p:spPr>
          <a:xfrm>
            <a:off x="561543" y="5046675"/>
            <a:ext cx="330835" cy="208915"/>
          </a:xfrm>
          <a:prstGeom prst="rect">
            <a:avLst/>
          </a:prstGeom>
        </p:spPr>
        <p:txBody>
          <a:bodyPr vert="horz" wrap="square" lIns="0" tIns="12700" rIns="0" bIns="0" rtlCol="0">
            <a:spAutoFit/>
          </a:bodyPr>
          <a:lstStyle/>
          <a:p>
            <a:pPr marL="12700">
              <a:lnSpc>
                <a:spcPct val="100000"/>
              </a:lnSpc>
              <a:spcBef>
                <a:spcPts val="100"/>
              </a:spcBef>
            </a:pPr>
            <a:r>
              <a:rPr sz="1200" b="1" i="1">
                <a:solidFill>
                  <a:srgbClr val="FFFFFF"/>
                </a:solidFill>
                <a:latin typeface="微软雅黑"/>
                <a:cs typeface="微软雅黑"/>
              </a:rPr>
              <a:t>医院</a:t>
            </a:r>
            <a:endParaRPr sz="1200">
              <a:latin typeface="微软雅黑"/>
              <a:cs typeface="微软雅黑"/>
            </a:endParaRPr>
          </a:p>
        </p:txBody>
      </p:sp>
      <p:sp>
        <p:nvSpPr>
          <p:cNvPr id="11" name="object 11"/>
          <p:cNvSpPr/>
          <p:nvPr/>
        </p:nvSpPr>
        <p:spPr>
          <a:xfrm>
            <a:off x="1540763" y="4728971"/>
            <a:ext cx="622300" cy="622300"/>
          </a:xfrm>
          <a:custGeom>
            <a:rect l="l" t="t" r="r" b="b"/>
            <a:pathLst>
              <a:path w="622300" h="622300">
                <a:moveTo>
                  <a:pt x="310896" y="0"/>
                </a:moveTo>
                <a:lnTo>
                  <a:pt x="264953" y="3370"/>
                </a:lnTo>
                <a:lnTo>
                  <a:pt x="221104" y="13162"/>
                </a:lnTo>
                <a:lnTo>
                  <a:pt x="179829" y="28895"/>
                </a:lnTo>
                <a:lnTo>
                  <a:pt x="141609" y="50087"/>
                </a:lnTo>
                <a:lnTo>
                  <a:pt x="106925" y="76257"/>
                </a:lnTo>
                <a:lnTo>
                  <a:pt x="76257" y="106925"/>
                </a:lnTo>
                <a:lnTo>
                  <a:pt x="50087" y="141609"/>
                </a:lnTo>
                <a:lnTo>
                  <a:pt x="28895" y="179829"/>
                </a:lnTo>
                <a:lnTo>
                  <a:pt x="13162" y="221104"/>
                </a:lnTo>
                <a:lnTo>
                  <a:pt x="3370" y="264953"/>
                </a:lnTo>
                <a:lnTo>
                  <a:pt x="0" y="310895"/>
                </a:lnTo>
                <a:lnTo>
                  <a:pt x="3370" y="356838"/>
                </a:lnTo>
                <a:lnTo>
                  <a:pt x="13162" y="400687"/>
                </a:lnTo>
                <a:lnTo>
                  <a:pt x="28895" y="441962"/>
                </a:lnTo>
                <a:lnTo>
                  <a:pt x="50087" y="480182"/>
                </a:lnTo>
                <a:lnTo>
                  <a:pt x="76257" y="514866"/>
                </a:lnTo>
                <a:lnTo>
                  <a:pt x="106925" y="545534"/>
                </a:lnTo>
                <a:lnTo>
                  <a:pt x="141609" y="571704"/>
                </a:lnTo>
                <a:lnTo>
                  <a:pt x="179829" y="592896"/>
                </a:lnTo>
                <a:lnTo>
                  <a:pt x="221104" y="608629"/>
                </a:lnTo>
                <a:lnTo>
                  <a:pt x="264953" y="618421"/>
                </a:lnTo>
                <a:lnTo>
                  <a:pt x="310896" y="621791"/>
                </a:lnTo>
                <a:lnTo>
                  <a:pt x="356838" y="618421"/>
                </a:lnTo>
                <a:lnTo>
                  <a:pt x="400687" y="608629"/>
                </a:lnTo>
                <a:lnTo>
                  <a:pt x="441962" y="592896"/>
                </a:lnTo>
                <a:lnTo>
                  <a:pt x="480182" y="571704"/>
                </a:lnTo>
                <a:lnTo>
                  <a:pt x="514866" y="545534"/>
                </a:lnTo>
                <a:lnTo>
                  <a:pt x="545534" y="514866"/>
                </a:lnTo>
                <a:lnTo>
                  <a:pt x="571704" y="480182"/>
                </a:lnTo>
                <a:lnTo>
                  <a:pt x="592896" y="441962"/>
                </a:lnTo>
                <a:lnTo>
                  <a:pt x="608629" y="400687"/>
                </a:lnTo>
                <a:lnTo>
                  <a:pt x="618421" y="356838"/>
                </a:lnTo>
                <a:lnTo>
                  <a:pt x="621792" y="310895"/>
                </a:lnTo>
                <a:lnTo>
                  <a:pt x="618421" y="264953"/>
                </a:lnTo>
                <a:lnTo>
                  <a:pt x="608629" y="221104"/>
                </a:lnTo>
                <a:lnTo>
                  <a:pt x="592896" y="179829"/>
                </a:lnTo>
                <a:lnTo>
                  <a:pt x="571704" y="141609"/>
                </a:lnTo>
                <a:lnTo>
                  <a:pt x="545534" y="106925"/>
                </a:lnTo>
                <a:lnTo>
                  <a:pt x="514866" y="76257"/>
                </a:lnTo>
                <a:lnTo>
                  <a:pt x="480182" y="50087"/>
                </a:lnTo>
                <a:lnTo>
                  <a:pt x="441962" y="28895"/>
                </a:lnTo>
                <a:lnTo>
                  <a:pt x="400687" y="13162"/>
                </a:lnTo>
                <a:lnTo>
                  <a:pt x="356838" y="3370"/>
                </a:lnTo>
                <a:lnTo>
                  <a:pt x="310896" y="0"/>
                </a:lnTo>
                <a:close/>
              </a:path>
            </a:pathLst>
          </a:custGeom>
          <a:solidFill>
            <a:srgbClr val="045F9E"/>
          </a:solidFill>
        </p:spPr>
        <p:txBody>
          <a:bodyPr wrap="square" lIns="0" tIns="0" rIns="0" bIns="0" rtlCol="0"/>
          <a:lstStyle/>
          <a:p/>
        </p:txBody>
      </p:sp>
      <p:sp>
        <p:nvSpPr>
          <p:cNvPr id="12" name="object 12"/>
          <p:cNvSpPr txBox="1"/>
          <p:nvPr/>
        </p:nvSpPr>
        <p:spPr>
          <a:xfrm>
            <a:off x="1692910" y="5046675"/>
            <a:ext cx="330200" cy="208915"/>
          </a:xfrm>
          <a:prstGeom prst="rect">
            <a:avLst/>
          </a:prstGeom>
        </p:spPr>
        <p:txBody>
          <a:bodyPr vert="horz" wrap="square" lIns="0" tIns="12700" rIns="0" bIns="0" rtlCol="0">
            <a:spAutoFit/>
          </a:bodyPr>
          <a:lstStyle/>
          <a:p>
            <a:pPr marL="12700">
              <a:lnSpc>
                <a:spcPct val="100000"/>
              </a:lnSpc>
              <a:spcBef>
                <a:spcPts val="100"/>
              </a:spcBef>
            </a:pPr>
            <a:r>
              <a:rPr sz="1200" b="1" i="1" spc="-5">
                <a:solidFill>
                  <a:srgbClr val="FFFFFF"/>
                </a:solidFill>
                <a:latin typeface="微软雅黑"/>
                <a:cs typeface="微软雅黑"/>
              </a:rPr>
              <a:t>医保</a:t>
            </a:r>
            <a:endParaRPr sz="1200">
              <a:latin typeface="微软雅黑"/>
              <a:cs typeface="微软雅黑"/>
            </a:endParaRPr>
          </a:p>
        </p:txBody>
      </p:sp>
      <p:sp>
        <p:nvSpPr>
          <p:cNvPr id="13" name="object 13"/>
          <p:cNvSpPr/>
          <p:nvPr/>
        </p:nvSpPr>
        <p:spPr>
          <a:xfrm>
            <a:off x="1178458" y="3931920"/>
            <a:ext cx="258445" cy="263525"/>
          </a:xfrm>
          <a:custGeom>
            <a:rect l="l" t="t" r="r" b="b"/>
            <a:pathLst>
              <a:path w="258444" h="263525">
                <a:moveTo>
                  <a:pt x="101193" y="0"/>
                </a:moveTo>
                <a:lnTo>
                  <a:pt x="75833" y="6086"/>
                </a:lnTo>
                <a:lnTo>
                  <a:pt x="55283" y="21828"/>
                </a:lnTo>
                <a:lnTo>
                  <a:pt x="41600" y="44880"/>
                </a:lnTo>
                <a:lnTo>
                  <a:pt x="36842" y="72897"/>
                </a:lnTo>
                <a:lnTo>
                  <a:pt x="39397" y="93067"/>
                </a:lnTo>
                <a:lnTo>
                  <a:pt x="46762" y="111378"/>
                </a:lnTo>
                <a:lnTo>
                  <a:pt x="58379" y="126833"/>
                </a:lnTo>
                <a:lnTo>
                  <a:pt x="73685" y="138429"/>
                </a:lnTo>
                <a:lnTo>
                  <a:pt x="44337" y="148004"/>
                </a:lnTo>
                <a:lnTo>
                  <a:pt x="20888" y="167973"/>
                </a:lnTo>
                <a:lnTo>
                  <a:pt x="5416" y="195776"/>
                </a:lnTo>
                <a:lnTo>
                  <a:pt x="0" y="228853"/>
                </a:lnTo>
                <a:lnTo>
                  <a:pt x="0" y="233933"/>
                </a:lnTo>
                <a:lnTo>
                  <a:pt x="38447" y="261496"/>
                </a:lnTo>
                <a:lnTo>
                  <a:pt x="66104" y="263124"/>
                </a:lnTo>
                <a:lnTo>
                  <a:pt x="79971" y="262889"/>
                </a:lnTo>
                <a:lnTo>
                  <a:pt x="125704" y="262889"/>
                </a:lnTo>
                <a:lnTo>
                  <a:pt x="156408" y="262437"/>
                </a:lnTo>
                <a:lnTo>
                  <a:pt x="181981" y="259270"/>
                </a:lnTo>
                <a:lnTo>
                  <a:pt x="199481" y="250674"/>
                </a:lnTo>
                <a:lnTo>
                  <a:pt x="205968" y="233933"/>
                </a:lnTo>
                <a:lnTo>
                  <a:pt x="205968" y="228853"/>
                </a:lnTo>
                <a:lnTo>
                  <a:pt x="200348" y="195058"/>
                </a:lnTo>
                <a:lnTo>
                  <a:pt x="184251" y="166893"/>
                </a:lnTo>
                <a:lnTo>
                  <a:pt x="159962" y="147040"/>
                </a:lnTo>
                <a:lnTo>
                  <a:pt x="129768" y="138175"/>
                </a:lnTo>
                <a:lnTo>
                  <a:pt x="144722" y="126529"/>
                </a:lnTo>
                <a:lnTo>
                  <a:pt x="156057" y="111109"/>
                </a:lnTo>
                <a:lnTo>
                  <a:pt x="163201" y="92902"/>
                </a:lnTo>
                <a:lnTo>
                  <a:pt x="165582" y="72897"/>
                </a:lnTo>
                <a:lnTo>
                  <a:pt x="160808" y="44809"/>
                </a:lnTo>
                <a:lnTo>
                  <a:pt x="147104" y="21732"/>
                </a:lnTo>
                <a:lnTo>
                  <a:pt x="126542" y="6014"/>
                </a:lnTo>
                <a:lnTo>
                  <a:pt x="101193" y="0"/>
                </a:lnTo>
                <a:close/>
              </a:path>
              <a:path w="258444" h="263525">
                <a:moveTo>
                  <a:pt x="165201" y="19430"/>
                </a:moveTo>
                <a:lnTo>
                  <a:pt x="156819" y="19430"/>
                </a:lnTo>
                <a:lnTo>
                  <a:pt x="156819" y="20446"/>
                </a:lnTo>
                <a:lnTo>
                  <a:pt x="159867" y="24891"/>
                </a:lnTo>
                <a:lnTo>
                  <a:pt x="162661" y="29590"/>
                </a:lnTo>
                <a:lnTo>
                  <a:pt x="164947" y="34543"/>
                </a:lnTo>
                <a:lnTo>
                  <a:pt x="182140" y="38334"/>
                </a:lnTo>
                <a:lnTo>
                  <a:pt x="196189" y="48672"/>
                </a:lnTo>
                <a:lnTo>
                  <a:pt x="205666" y="64011"/>
                </a:lnTo>
                <a:lnTo>
                  <a:pt x="209143" y="82803"/>
                </a:lnTo>
                <a:lnTo>
                  <a:pt x="205760" y="101711"/>
                </a:lnTo>
                <a:lnTo>
                  <a:pt x="196364" y="117189"/>
                </a:lnTo>
                <a:lnTo>
                  <a:pt x="182372" y="127666"/>
                </a:lnTo>
                <a:lnTo>
                  <a:pt x="165201" y="131571"/>
                </a:lnTo>
                <a:lnTo>
                  <a:pt x="163423" y="131571"/>
                </a:lnTo>
                <a:lnTo>
                  <a:pt x="187553" y="155828"/>
                </a:lnTo>
                <a:lnTo>
                  <a:pt x="209365" y="161670"/>
                </a:lnTo>
                <a:lnTo>
                  <a:pt x="226987" y="175609"/>
                </a:lnTo>
                <a:lnTo>
                  <a:pt x="238702" y="195691"/>
                </a:lnTo>
                <a:lnTo>
                  <a:pt x="242798" y="219963"/>
                </a:lnTo>
                <a:lnTo>
                  <a:pt x="242798" y="224408"/>
                </a:lnTo>
                <a:lnTo>
                  <a:pt x="242925" y="225551"/>
                </a:lnTo>
                <a:lnTo>
                  <a:pt x="231368" y="231647"/>
                </a:lnTo>
                <a:lnTo>
                  <a:pt x="225653" y="232790"/>
                </a:lnTo>
                <a:lnTo>
                  <a:pt x="219938" y="233552"/>
                </a:lnTo>
                <a:lnTo>
                  <a:pt x="214096" y="233679"/>
                </a:lnTo>
                <a:lnTo>
                  <a:pt x="214096" y="238759"/>
                </a:lnTo>
                <a:lnTo>
                  <a:pt x="212953" y="243712"/>
                </a:lnTo>
                <a:lnTo>
                  <a:pt x="210921" y="248284"/>
                </a:lnTo>
                <a:lnTo>
                  <a:pt x="210921" y="249427"/>
                </a:lnTo>
                <a:lnTo>
                  <a:pt x="212064" y="249427"/>
                </a:lnTo>
                <a:lnTo>
                  <a:pt x="229394" y="248382"/>
                </a:lnTo>
                <a:lnTo>
                  <a:pt x="244116" y="244490"/>
                </a:lnTo>
                <a:lnTo>
                  <a:pt x="254337" y="236622"/>
                </a:lnTo>
                <a:lnTo>
                  <a:pt x="258165" y="223646"/>
                </a:lnTo>
                <a:lnTo>
                  <a:pt x="258063" y="219963"/>
                </a:lnTo>
                <a:lnTo>
                  <a:pt x="253428" y="191166"/>
                </a:lnTo>
                <a:lnTo>
                  <a:pt x="239702" y="166496"/>
                </a:lnTo>
                <a:lnTo>
                  <a:pt x="218857" y="148875"/>
                </a:lnTo>
                <a:lnTo>
                  <a:pt x="192760" y="140588"/>
                </a:lnTo>
                <a:lnTo>
                  <a:pt x="205188" y="130149"/>
                </a:lnTo>
                <a:lnTo>
                  <a:pt x="214556" y="116697"/>
                </a:lnTo>
                <a:lnTo>
                  <a:pt x="220424" y="101030"/>
                </a:lnTo>
                <a:lnTo>
                  <a:pt x="222351" y="83946"/>
                </a:lnTo>
                <a:lnTo>
                  <a:pt x="218083" y="59150"/>
                </a:lnTo>
                <a:lnTo>
                  <a:pt x="205920" y="38734"/>
                </a:lnTo>
                <a:lnTo>
                  <a:pt x="187686" y="24796"/>
                </a:lnTo>
                <a:lnTo>
                  <a:pt x="165201" y="19430"/>
                </a:lnTo>
                <a:close/>
              </a:path>
            </a:pathLst>
          </a:custGeom>
          <a:solidFill>
            <a:srgbClr val="FFFFFF"/>
          </a:solidFill>
        </p:spPr>
        <p:txBody>
          <a:bodyPr wrap="square" lIns="0" tIns="0" rIns="0" bIns="0" rtlCol="0"/>
          <a:lstStyle/>
          <a:p/>
        </p:txBody>
      </p:sp>
      <p:sp>
        <p:nvSpPr>
          <p:cNvPr id="14" name="object 14"/>
          <p:cNvSpPr/>
          <p:nvPr/>
        </p:nvSpPr>
        <p:spPr>
          <a:xfrm>
            <a:off x="597408" y="4791455"/>
            <a:ext cx="259079" cy="230504"/>
          </a:xfrm>
          <a:custGeom>
            <a:rect l="l" t="t" r="r" b="b"/>
            <a:pathLst>
              <a:path w="259078" h="230502">
                <a:moveTo>
                  <a:pt x="255485" y="215773"/>
                </a:moveTo>
                <a:lnTo>
                  <a:pt x="3594" y="215773"/>
                </a:lnTo>
                <a:lnTo>
                  <a:pt x="0" y="219329"/>
                </a:lnTo>
                <a:lnTo>
                  <a:pt x="0" y="226568"/>
                </a:lnTo>
                <a:lnTo>
                  <a:pt x="3594" y="230124"/>
                </a:lnTo>
                <a:lnTo>
                  <a:pt x="255485" y="230124"/>
                </a:lnTo>
                <a:lnTo>
                  <a:pt x="259079" y="226568"/>
                </a:lnTo>
                <a:lnTo>
                  <a:pt x="259079" y="219329"/>
                </a:lnTo>
                <a:lnTo>
                  <a:pt x="255485" y="215773"/>
                </a:lnTo>
                <a:close/>
              </a:path>
              <a:path w="259078" h="230502">
                <a:moveTo>
                  <a:pt x="195033" y="43180"/>
                </a:moveTo>
                <a:lnTo>
                  <a:pt x="64046" y="43180"/>
                </a:lnTo>
                <a:lnTo>
                  <a:pt x="57569" y="49657"/>
                </a:lnTo>
                <a:lnTo>
                  <a:pt x="57569" y="107823"/>
                </a:lnTo>
                <a:lnTo>
                  <a:pt x="17995" y="107823"/>
                </a:lnTo>
                <a:lnTo>
                  <a:pt x="14389" y="111506"/>
                </a:lnTo>
                <a:lnTo>
                  <a:pt x="14389" y="215773"/>
                </a:lnTo>
                <a:lnTo>
                  <a:pt x="28790" y="215773"/>
                </a:lnTo>
                <a:lnTo>
                  <a:pt x="28790" y="122301"/>
                </a:lnTo>
                <a:lnTo>
                  <a:pt x="71970" y="122301"/>
                </a:lnTo>
                <a:lnTo>
                  <a:pt x="71970" y="57531"/>
                </a:lnTo>
                <a:lnTo>
                  <a:pt x="201510" y="57531"/>
                </a:lnTo>
                <a:lnTo>
                  <a:pt x="201510" y="49657"/>
                </a:lnTo>
                <a:lnTo>
                  <a:pt x="195033" y="43180"/>
                </a:lnTo>
                <a:close/>
              </a:path>
              <a:path w="259078" h="230502">
                <a:moveTo>
                  <a:pt x="71970" y="122301"/>
                </a:moveTo>
                <a:lnTo>
                  <a:pt x="57569" y="122301"/>
                </a:lnTo>
                <a:lnTo>
                  <a:pt x="57569" y="215773"/>
                </a:lnTo>
                <a:lnTo>
                  <a:pt x="71970" y="215773"/>
                </a:lnTo>
                <a:lnTo>
                  <a:pt x="71970" y="122301"/>
                </a:lnTo>
                <a:close/>
              </a:path>
              <a:path w="259078" h="230502">
                <a:moveTo>
                  <a:pt x="154724" y="186944"/>
                </a:moveTo>
                <a:lnTo>
                  <a:pt x="104355" y="186944"/>
                </a:lnTo>
                <a:lnTo>
                  <a:pt x="100749" y="190627"/>
                </a:lnTo>
                <a:lnTo>
                  <a:pt x="100749" y="215773"/>
                </a:lnTo>
                <a:lnTo>
                  <a:pt x="115150" y="215773"/>
                </a:lnTo>
                <a:lnTo>
                  <a:pt x="115150" y="201295"/>
                </a:lnTo>
                <a:lnTo>
                  <a:pt x="158330" y="201295"/>
                </a:lnTo>
                <a:lnTo>
                  <a:pt x="158330" y="190627"/>
                </a:lnTo>
                <a:lnTo>
                  <a:pt x="154724" y="186944"/>
                </a:lnTo>
                <a:close/>
              </a:path>
              <a:path w="259078" h="230502">
                <a:moveTo>
                  <a:pt x="158330" y="201295"/>
                </a:moveTo>
                <a:lnTo>
                  <a:pt x="143929" y="201295"/>
                </a:lnTo>
                <a:lnTo>
                  <a:pt x="143929" y="215773"/>
                </a:lnTo>
                <a:lnTo>
                  <a:pt x="158330" y="215773"/>
                </a:lnTo>
                <a:lnTo>
                  <a:pt x="158330" y="201295"/>
                </a:lnTo>
                <a:close/>
              </a:path>
              <a:path w="259078" h="230502">
                <a:moveTo>
                  <a:pt x="201510" y="57531"/>
                </a:moveTo>
                <a:lnTo>
                  <a:pt x="187109" y="57531"/>
                </a:lnTo>
                <a:lnTo>
                  <a:pt x="187109" y="215773"/>
                </a:lnTo>
                <a:lnTo>
                  <a:pt x="201510" y="215773"/>
                </a:lnTo>
                <a:lnTo>
                  <a:pt x="201510" y="93472"/>
                </a:lnTo>
                <a:lnTo>
                  <a:pt x="244690" y="93472"/>
                </a:lnTo>
                <a:lnTo>
                  <a:pt x="244690" y="82677"/>
                </a:lnTo>
                <a:lnTo>
                  <a:pt x="241084" y="79121"/>
                </a:lnTo>
                <a:lnTo>
                  <a:pt x="201510" y="79121"/>
                </a:lnTo>
                <a:lnTo>
                  <a:pt x="201510" y="57531"/>
                </a:lnTo>
                <a:close/>
              </a:path>
              <a:path w="259078" h="230502">
                <a:moveTo>
                  <a:pt x="244690" y="93472"/>
                </a:moveTo>
                <a:lnTo>
                  <a:pt x="230289" y="93472"/>
                </a:lnTo>
                <a:lnTo>
                  <a:pt x="230289" y="215773"/>
                </a:lnTo>
                <a:lnTo>
                  <a:pt x="244690" y="215773"/>
                </a:lnTo>
                <a:lnTo>
                  <a:pt x="244690" y="93472"/>
                </a:lnTo>
                <a:close/>
              </a:path>
              <a:path w="259078" h="230502">
                <a:moveTo>
                  <a:pt x="169125" y="151003"/>
                </a:moveTo>
                <a:lnTo>
                  <a:pt x="89954" y="151003"/>
                </a:lnTo>
                <a:lnTo>
                  <a:pt x="86360" y="154559"/>
                </a:lnTo>
                <a:lnTo>
                  <a:pt x="86360" y="161798"/>
                </a:lnTo>
                <a:lnTo>
                  <a:pt x="89954" y="165354"/>
                </a:lnTo>
                <a:lnTo>
                  <a:pt x="169125" y="165354"/>
                </a:lnTo>
                <a:lnTo>
                  <a:pt x="172720" y="161798"/>
                </a:lnTo>
                <a:lnTo>
                  <a:pt x="172720" y="154559"/>
                </a:lnTo>
                <a:lnTo>
                  <a:pt x="169125" y="151003"/>
                </a:lnTo>
                <a:close/>
              </a:path>
              <a:path w="259078" h="230502">
                <a:moveTo>
                  <a:pt x="169125" y="115062"/>
                </a:moveTo>
                <a:lnTo>
                  <a:pt x="89954" y="115062"/>
                </a:lnTo>
                <a:lnTo>
                  <a:pt x="86360" y="118618"/>
                </a:lnTo>
                <a:lnTo>
                  <a:pt x="86360" y="125857"/>
                </a:lnTo>
                <a:lnTo>
                  <a:pt x="89954" y="129413"/>
                </a:lnTo>
                <a:lnTo>
                  <a:pt x="169125" y="129413"/>
                </a:lnTo>
                <a:lnTo>
                  <a:pt x="172720" y="125857"/>
                </a:lnTo>
                <a:lnTo>
                  <a:pt x="172720" y="118618"/>
                </a:lnTo>
                <a:lnTo>
                  <a:pt x="169125" y="115062"/>
                </a:lnTo>
                <a:close/>
              </a:path>
              <a:path w="259078" h="230502">
                <a:moveTo>
                  <a:pt x="169125" y="79121"/>
                </a:moveTo>
                <a:lnTo>
                  <a:pt x="89954" y="79121"/>
                </a:lnTo>
                <a:lnTo>
                  <a:pt x="86360" y="82677"/>
                </a:lnTo>
                <a:lnTo>
                  <a:pt x="86360" y="89916"/>
                </a:lnTo>
                <a:lnTo>
                  <a:pt x="89954" y="93472"/>
                </a:lnTo>
                <a:lnTo>
                  <a:pt x="169125" y="93472"/>
                </a:lnTo>
                <a:lnTo>
                  <a:pt x="172720" y="89916"/>
                </a:lnTo>
                <a:lnTo>
                  <a:pt x="172720" y="82677"/>
                </a:lnTo>
                <a:lnTo>
                  <a:pt x="169125" y="79121"/>
                </a:lnTo>
                <a:close/>
              </a:path>
              <a:path w="259078" h="230502">
                <a:moveTo>
                  <a:pt x="136740" y="28702"/>
                </a:moveTo>
                <a:lnTo>
                  <a:pt x="122339" y="28702"/>
                </a:lnTo>
                <a:lnTo>
                  <a:pt x="122339" y="43180"/>
                </a:lnTo>
                <a:lnTo>
                  <a:pt x="136740" y="43180"/>
                </a:lnTo>
                <a:lnTo>
                  <a:pt x="136740" y="28702"/>
                </a:lnTo>
                <a:close/>
              </a:path>
              <a:path w="259078" h="230502">
                <a:moveTo>
                  <a:pt x="147535" y="14351"/>
                </a:moveTo>
                <a:lnTo>
                  <a:pt x="111544" y="14351"/>
                </a:lnTo>
                <a:lnTo>
                  <a:pt x="107950" y="17272"/>
                </a:lnTo>
                <a:lnTo>
                  <a:pt x="107950" y="25146"/>
                </a:lnTo>
                <a:lnTo>
                  <a:pt x="111544" y="28702"/>
                </a:lnTo>
                <a:lnTo>
                  <a:pt x="147535" y="28702"/>
                </a:lnTo>
                <a:lnTo>
                  <a:pt x="151129" y="25146"/>
                </a:lnTo>
                <a:lnTo>
                  <a:pt x="151129" y="17272"/>
                </a:lnTo>
                <a:lnTo>
                  <a:pt x="147535" y="14351"/>
                </a:lnTo>
                <a:close/>
              </a:path>
              <a:path w="259078" h="230502">
                <a:moveTo>
                  <a:pt x="133134" y="0"/>
                </a:moveTo>
                <a:lnTo>
                  <a:pt x="125945" y="0"/>
                </a:lnTo>
                <a:lnTo>
                  <a:pt x="122339" y="3556"/>
                </a:lnTo>
                <a:lnTo>
                  <a:pt x="122339" y="14351"/>
                </a:lnTo>
                <a:lnTo>
                  <a:pt x="136740" y="14351"/>
                </a:lnTo>
                <a:lnTo>
                  <a:pt x="136740" y="3556"/>
                </a:lnTo>
                <a:lnTo>
                  <a:pt x="133134" y="0"/>
                </a:lnTo>
                <a:close/>
              </a:path>
            </a:pathLst>
          </a:custGeom>
          <a:solidFill>
            <a:srgbClr val="FFFFFF"/>
          </a:solidFill>
        </p:spPr>
        <p:txBody>
          <a:bodyPr wrap="square" lIns="0" tIns="0" rIns="0" bIns="0" rtlCol="0"/>
          <a:lstStyle/>
          <a:p/>
        </p:txBody>
      </p:sp>
      <p:sp>
        <p:nvSpPr>
          <p:cNvPr id="15" name="object 15"/>
          <p:cNvSpPr/>
          <p:nvPr/>
        </p:nvSpPr>
        <p:spPr>
          <a:xfrm>
            <a:off x="1722110" y="4788408"/>
            <a:ext cx="257810" cy="257810"/>
          </a:xfrm>
          <a:custGeom>
            <a:rect l="l" t="t" r="r" b="b"/>
            <a:pathLst>
              <a:path w="257810" h="257810">
                <a:moveTo>
                  <a:pt x="10423" y="132334"/>
                </a:moveTo>
                <a:lnTo>
                  <a:pt x="2930" y="132334"/>
                </a:lnTo>
                <a:lnTo>
                  <a:pt x="0" y="135509"/>
                </a:lnTo>
                <a:lnTo>
                  <a:pt x="8350" y="186503"/>
                </a:lnTo>
                <a:lnTo>
                  <a:pt x="44094" y="222885"/>
                </a:lnTo>
                <a:lnTo>
                  <a:pt x="61297" y="232767"/>
                </a:lnTo>
                <a:lnTo>
                  <a:pt x="71891" y="239649"/>
                </a:lnTo>
                <a:lnTo>
                  <a:pt x="75193" y="242697"/>
                </a:lnTo>
                <a:lnTo>
                  <a:pt x="78876" y="247904"/>
                </a:lnTo>
                <a:lnTo>
                  <a:pt x="79765" y="257556"/>
                </a:lnTo>
                <a:lnTo>
                  <a:pt x="121548" y="257556"/>
                </a:lnTo>
                <a:lnTo>
                  <a:pt x="110579" y="217265"/>
                </a:lnTo>
                <a:lnTo>
                  <a:pt x="89206" y="188976"/>
                </a:lnTo>
                <a:lnTo>
                  <a:pt x="57794" y="188976"/>
                </a:lnTo>
                <a:lnTo>
                  <a:pt x="57032" y="188849"/>
                </a:lnTo>
                <a:lnTo>
                  <a:pt x="23403" y="162109"/>
                </a:lnTo>
                <a:lnTo>
                  <a:pt x="14995" y="136017"/>
                </a:lnTo>
                <a:lnTo>
                  <a:pt x="10423" y="132334"/>
                </a:lnTo>
                <a:close/>
              </a:path>
              <a:path w="257810" h="257810">
                <a:moveTo>
                  <a:pt x="215909" y="165608"/>
                </a:moveTo>
                <a:lnTo>
                  <a:pt x="208543" y="165608"/>
                </a:lnTo>
                <a:lnTo>
                  <a:pt x="201939" y="168910"/>
                </a:lnTo>
                <a:lnTo>
                  <a:pt x="194446" y="171704"/>
                </a:lnTo>
                <a:lnTo>
                  <a:pt x="162188" y="195453"/>
                </a:lnTo>
                <a:lnTo>
                  <a:pt x="140614" y="234350"/>
                </a:lnTo>
                <a:lnTo>
                  <a:pt x="136026" y="257556"/>
                </a:lnTo>
                <a:lnTo>
                  <a:pt x="177936" y="257556"/>
                </a:lnTo>
                <a:lnTo>
                  <a:pt x="178698" y="247904"/>
                </a:lnTo>
                <a:lnTo>
                  <a:pt x="182508" y="242697"/>
                </a:lnTo>
                <a:lnTo>
                  <a:pt x="185683" y="239649"/>
                </a:lnTo>
                <a:lnTo>
                  <a:pt x="196349" y="232747"/>
                </a:lnTo>
                <a:lnTo>
                  <a:pt x="213576" y="222821"/>
                </a:lnTo>
                <a:lnTo>
                  <a:pt x="231207" y="211466"/>
                </a:lnTo>
                <a:lnTo>
                  <a:pt x="243087" y="200279"/>
                </a:lnTo>
                <a:lnTo>
                  <a:pt x="248028" y="189103"/>
                </a:lnTo>
                <a:lnTo>
                  <a:pt x="199272" y="189103"/>
                </a:lnTo>
                <a:lnTo>
                  <a:pt x="200386" y="186884"/>
                </a:lnTo>
                <a:lnTo>
                  <a:pt x="208184" y="181467"/>
                </a:lnTo>
                <a:lnTo>
                  <a:pt x="216328" y="175065"/>
                </a:lnTo>
                <a:lnTo>
                  <a:pt x="219084" y="169418"/>
                </a:lnTo>
                <a:lnTo>
                  <a:pt x="217941" y="166624"/>
                </a:lnTo>
                <a:lnTo>
                  <a:pt x="215909" y="165608"/>
                </a:lnTo>
                <a:close/>
              </a:path>
              <a:path w="257810" h="257810">
                <a:moveTo>
                  <a:pt x="254644" y="132334"/>
                </a:moveTo>
                <a:lnTo>
                  <a:pt x="247151" y="132334"/>
                </a:lnTo>
                <a:lnTo>
                  <a:pt x="242579" y="136017"/>
                </a:lnTo>
                <a:lnTo>
                  <a:pt x="240166" y="147066"/>
                </a:lnTo>
                <a:lnTo>
                  <a:pt x="234225" y="162109"/>
                </a:lnTo>
                <a:lnTo>
                  <a:pt x="224736" y="174640"/>
                </a:lnTo>
                <a:lnTo>
                  <a:pt x="213341" y="183767"/>
                </a:lnTo>
                <a:lnTo>
                  <a:pt x="201685" y="188595"/>
                </a:lnTo>
                <a:lnTo>
                  <a:pt x="200542" y="188849"/>
                </a:lnTo>
                <a:lnTo>
                  <a:pt x="199780" y="189103"/>
                </a:lnTo>
                <a:lnTo>
                  <a:pt x="248028" y="189103"/>
                </a:lnTo>
                <a:lnTo>
                  <a:pt x="249225" y="186394"/>
                </a:lnTo>
                <a:lnTo>
                  <a:pt x="253708" y="168640"/>
                </a:lnTo>
                <a:lnTo>
                  <a:pt x="256500" y="151433"/>
                </a:lnTo>
                <a:lnTo>
                  <a:pt x="257554" y="139319"/>
                </a:lnTo>
                <a:lnTo>
                  <a:pt x="257692" y="135509"/>
                </a:lnTo>
                <a:lnTo>
                  <a:pt x="254644" y="132334"/>
                </a:lnTo>
                <a:close/>
              </a:path>
              <a:path w="257810" h="257810">
                <a:moveTo>
                  <a:pt x="49031" y="165481"/>
                </a:moveTo>
                <a:lnTo>
                  <a:pt x="41792" y="165481"/>
                </a:lnTo>
                <a:lnTo>
                  <a:pt x="39760" y="166624"/>
                </a:lnTo>
                <a:lnTo>
                  <a:pt x="38672" y="168910"/>
                </a:lnTo>
                <a:lnTo>
                  <a:pt x="38552" y="169418"/>
                </a:lnTo>
                <a:lnTo>
                  <a:pt x="41264" y="174992"/>
                </a:lnTo>
                <a:lnTo>
                  <a:pt x="49770" y="181625"/>
                </a:lnTo>
                <a:lnTo>
                  <a:pt x="57243" y="186775"/>
                </a:lnTo>
                <a:lnTo>
                  <a:pt x="58302" y="188976"/>
                </a:lnTo>
                <a:lnTo>
                  <a:pt x="89206" y="188976"/>
                </a:lnTo>
                <a:lnTo>
                  <a:pt x="88489" y="188239"/>
                </a:lnTo>
                <a:lnTo>
                  <a:pt x="80535" y="181546"/>
                </a:lnTo>
                <a:lnTo>
                  <a:pt x="72010" y="175861"/>
                </a:lnTo>
                <a:lnTo>
                  <a:pt x="63128" y="171577"/>
                </a:lnTo>
                <a:lnTo>
                  <a:pt x="55762" y="168783"/>
                </a:lnTo>
                <a:lnTo>
                  <a:pt x="49031" y="165481"/>
                </a:lnTo>
                <a:close/>
              </a:path>
              <a:path w="257810" h="257810">
                <a:moveTo>
                  <a:pt x="172348" y="167894"/>
                </a:moveTo>
                <a:lnTo>
                  <a:pt x="85226" y="167894"/>
                </a:lnTo>
                <a:lnTo>
                  <a:pt x="90941" y="171831"/>
                </a:lnTo>
                <a:lnTo>
                  <a:pt x="96529" y="176530"/>
                </a:lnTo>
                <a:lnTo>
                  <a:pt x="101736" y="181864"/>
                </a:lnTo>
                <a:lnTo>
                  <a:pt x="155965" y="181864"/>
                </a:lnTo>
                <a:lnTo>
                  <a:pt x="161045" y="176530"/>
                </a:lnTo>
                <a:lnTo>
                  <a:pt x="166633" y="171831"/>
                </a:lnTo>
                <a:lnTo>
                  <a:pt x="172348" y="167894"/>
                </a:lnTo>
                <a:close/>
              </a:path>
              <a:path w="257810" h="257810">
                <a:moveTo>
                  <a:pt x="183925" y="13843"/>
                </a:moveTo>
                <a:lnTo>
                  <a:pt x="159902" y="13843"/>
                </a:lnTo>
                <a:lnTo>
                  <a:pt x="159902" y="38354"/>
                </a:lnTo>
                <a:lnTo>
                  <a:pt x="184413" y="38354"/>
                </a:lnTo>
                <a:lnTo>
                  <a:pt x="184413" y="160782"/>
                </a:lnTo>
                <a:lnTo>
                  <a:pt x="186191" y="160020"/>
                </a:lnTo>
                <a:lnTo>
                  <a:pt x="187715" y="159258"/>
                </a:lnTo>
                <a:lnTo>
                  <a:pt x="189366" y="158750"/>
                </a:lnTo>
                <a:lnTo>
                  <a:pt x="190890" y="158115"/>
                </a:lnTo>
                <a:lnTo>
                  <a:pt x="192541" y="157353"/>
                </a:lnTo>
                <a:lnTo>
                  <a:pt x="194065" y="156718"/>
                </a:lnTo>
                <a:lnTo>
                  <a:pt x="197494" y="155575"/>
                </a:lnTo>
                <a:lnTo>
                  <a:pt x="198383" y="155067"/>
                </a:lnTo>
                <a:lnTo>
                  <a:pt x="198383" y="28829"/>
                </a:lnTo>
                <a:lnTo>
                  <a:pt x="183925" y="13843"/>
                </a:lnTo>
                <a:close/>
              </a:path>
              <a:path w="257810" h="257810">
                <a:moveTo>
                  <a:pt x="170570" y="0"/>
                </a:moveTo>
                <a:lnTo>
                  <a:pt x="63382" y="0"/>
                </a:lnTo>
                <a:lnTo>
                  <a:pt x="55127" y="7620"/>
                </a:lnTo>
                <a:lnTo>
                  <a:pt x="55127" y="153797"/>
                </a:lnTo>
                <a:lnTo>
                  <a:pt x="57794" y="154686"/>
                </a:lnTo>
                <a:lnTo>
                  <a:pt x="63128" y="156718"/>
                </a:lnTo>
                <a:lnTo>
                  <a:pt x="67954" y="158750"/>
                </a:lnTo>
                <a:lnTo>
                  <a:pt x="68462" y="158877"/>
                </a:lnTo>
                <a:lnTo>
                  <a:pt x="69097" y="159004"/>
                </a:lnTo>
                <a:lnTo>
                  <a:pt x="69097" y="15367"/>
                </a:lnTo>
                <a:lnTo>
                  <a:pt x="71002" y="13843"/>
                </a:lnTo>
                <a:lnTo>
                  <a:pt x="183925" y="13843"/>
                </a:lnTo>
                <a:lnTo>
                  <a:pt x="170570" y="0"/>
                </a:lnTo>
                <a:close/>
              </a:path>
              <a:path w="257810" h="257810">
                <a:moveTo>
                  <a:pt x="141868" y="118618"/>
                </a:moveTo>
                <a:lnTo>
                  <a:pt x="111896" y="118618"/>
                </a:lnTo>
                <a:lnTo>
                  <a:pt x="111896" y="142748"/>
                </a:lnTo>
                <a:lnTo>
                  <a:pt x="126882" y="134747"/>
                </a:lnTo>
                <a:lnTo>
                  <a:pt x="141696" y="134747"/>
                </a:lnTo>
                <a:lnTo>
                  <a:pt x="141868" y="118618"/>
                </a:lnTo>
                <a:close/>
              </a:path>
              <a:path w="257810" h="257810">
                <a:moveTo>
                  <a:pt x="141696" y="134747"/>
                </a:moveTo>
                <a:lnTo>
                  <a:pt x="126882" y="134747"/>
                </a:lnTo>
                <a:lnTo>
                  <a:pt x="141614" y="142367"/>
                </a:lnTo>
                <a:lnTo>
                  <a:pt x="141696" y="134747"/>
                </a:lnTo>
                <a:close/>
              </a:path>
              <a:path w="257810" h="257810">
                <a:moveTo>
                  <a:pt x="107070" y="50927"/>
                </a:moveTo>
                <a:lnTo>
                  <a:pt x="99704" y="50927"/>
                </a:lnTo>
                <a:lnTo>
                  <a:pt x="96275" y="54229"/>
                </a:lnTo>
                <a:lnTo>
                  <a:pt x="92338" y="58293"/>
                </a:lnTo>
                <a:lnTo>
                  <a:pt x="92719" y="63754"/>
                </a:lnTo>
                <a:lnTo>
                  <a:pt x="93105" y="67691"/>
                </a:lnTo>
                <a:lnTo>
                  <a:pt x="93227" y="70993"/>
                </a:lnTo>
                <a:lnTo>
                  <a:pt x="92719" y="71501"/>
                </a:lnTo>
                <a:lnTo>
                  <a:pt x="91703" y="72390"/>
                </a:lnTo>
                <a:lnTo>
                  <a:pt x="83575" y="79121"/>
                </a:lnTo>
                <a:lnTo>
                  <a:pt x="83575" y="90805"/>
                </a:lnTo>
                <a:lnTo>
                  <a:pt x="91703" y="97536"/>
                </a:lnTo>
                <a:lnTo>
                  <a:pt x="92719" y="98425"/>
                </a:lnTo>
                <a:lnTo>
                  <a:pt x="93227" y="98933"/>
                </a:lnTo>
                <a:lnTo>
                  <a:pt x="93227" y="101219"/>
                </a:lnTo>
                <a:lnTo>
                  <a:pt x="93100" y="102235"/>
                </a:lnTo>
                <a:lnTo>
                  <a:pt x="92719" y="106299"/>
                </a:lnTo>
                <a:lnTo>
                  <a:pt x="92338" y="111760"/>
                </a:lnTo>
                <a:lnTo>
                  <a:pt x="99704" y="119126"/>
                </a:lnTo>
                <a:lnTo>
                  <a:pt x="104276" y="119253"/>
                </a:lnTo>
                <a:lnTo>
                  <a:pt x="107070" y="119253"/>
                </a:lnTo>
                <a:lnTo>
                  <a:pt x="108213" y="118999"/>
                </a:lnTo>
                <a:lnTo>
                  <a:pt x="109610" y="118872"/>
                </a:lnTo>
                <a:lnTo>
                  <a:pt x="110499" y="118872"/>
                </a:lnTo>
                <a:lnTo>
                  <a:pt x="111896" y="118745"/>
                </a:lnTo>
                <a:lnTo>
                  <a:pt x="154822" y="118618"/>
                </a:lnTo>
                <a:lnTo>
                  <a:pt x="161807" y="111633"/>
                </a:lnTo>
                <a:lnTo>
                  <a:pt x="161372" y="107061"/>
                </a:lnTo>
                <a:lnTo>
                  <a:pt x="127136" y="107061"/>
                </a:lnTo>
                <a:lnTo>
                  <a:pt x="121929" y="106426"/>
                </a:lnTo>
                <a:lnTo>
                  <a:pt x="115145" y="103572"/>
                </a:lnTo>
                <a:lnTo>
                  <a:pt x="109753" y="98742"/>
                </a:lnTo>
                <a:lnTo>
                  <a:pt x="106195" y="92388"/>
                </a:lnTo>
                <a:lnTo>
                  <a:pt x="104911" y="84963"/>
                </a:lnTo>
                <a:lnTo>
                  <a:pt x="106652" y="76366"/>
                </a:lnTo>
                <a:lnTo>
                  <a:pt x="111404" y="69342"/>
                </a:lnTo>
                <a:lnTo>
                  <a:pt x="118467" y="64603"/>
                </a:lnTo>
                <a:lnTo>
                  <a:pt x="127136" y="62865"/>
                </a:lnTo>
                <a:lnTo>
                  <a:pt x="161382" y="62865"/>
                </a:lnTo>
                <a:lnTo>
                  <a:pt x="161807" y="58293"/>
                </a:lnTo>
                <a:lnTo>
                  <a:pt x="154822" y="51308"/>
                </a:lnTo>
                <a:lnTo>
                  <a:pt x="111769" y="51308"/>
                </a:lnTo>
                <a:lnTo>
                  <a:pt x="110753" y="51181"/>
                </a:lnTo>
                <a:lnTo>
                  <a:pt x="109737" y="51181"/>
                </a:lnTo>
                <a:lnTo>
                  <a:pt x="107070" y="50927"/>
                </a:lnTo>
                <a:close/>
              </a:path>
              <a:path w="257810" h="257810">
                <a:moveTo>
                  <a:pt x="154822" y="118618"/>
                </a:moveTo>
                <a:lnTo>
                  <a:pt x="142503" y="118618"/>
                </a:lnTo>
                <a:lnTo>
                  <a:pt x="144408" y="118872"/>
                </a:lnTo>
                <a:lnTo>
                  <a:pt x="145678" y="118872"/>
                </a:lnTo>
                <a:lnTo>
                  <a:pt x="146948" y="118999"/>
                </a:lnTo>
                <a:lnTo>
                  <a:pt x="154441" y="118999"/>
                </a:lnTo>
                <a:lnTo>
                  <a:pt x="154822" y="118618"/>
                </a:lnTo>
                <a:close/>
              </a:path>
              <a:path w="257810" h="257810">
                <a:moveTo>
                  <a:pt x="161382" y="62865"/>
                </a:moveTo>
                <a:lnTo>
                  <a:pt x="127136" y="62865"/>
                </a:lnTo>
                <a:lnTo>
                  <a:pt x="135659" y="64603"/>
                </a:lnTo>
                <a:lnTo>
                  <a:pt x="142646" y="69342"/>
                </a:lnTo>
                <a:lnTo>
                  <a:pt x="147371" y="76366"/>
                </a:lnTo>
                <a:lnTo>
                  <a:pt x="149107" y="84963"/>
                </a:lnTo>
                <a:lnTo>
                  <a:pt x="147371" y="93559"/>
                </a:lnTo>
                <a:lnTo>
                  <a:pt x="142646" y="100584"/>
                </a:lnTo>
                <a:lnTo>
                  <a:pt x="135659" y="105322"/>
                </a:lnTo>
                <a:lnTo>
                  <a:pt x="127136" y="107061"/>
                </a:lnTo>
                <a:lnTo>
                  <a:pt x="161372" y="107061"/>
                </a:lnTo>
                <a:lnTo>
                  <a:pt x="161299" y="106299"/>
                </a:lnTo>
                <a:lnTo>
                  <a:pt x="161045" y="102235"/>
                </a:lnTo>
                <a:lnTo>
                  <a:pt x="160918" y="101219"/>
                </a:lnTo>
                <a:lnTo>
                  <a:pt x="160791" y="99695"/>
                </a:lnTo>
                <a:lnTo>
                  <a:pt x="160918" y="98933"/>
                </a:lnTo>
                <a:lnTo>
                  <a:pt x="161299" y="98425"/>
                </a:lnTo>
                <a:lnTo>
                  <a:pt x="162442" y="97536"/>
                </a:lnTo>
                <a:lnTo>
                  <a:pt x="170570" y="90805"/>
                </a:lnTo>
                <a:lnTo>
                  <a:pt x="170570" y="79121"/>
                </a:lnTo>
                <a:lnTo>
                  <a:pt x="162442" y="72390"/>
                </a:lnTo>
                <a:lnTo>
                  <a:pt x="161299" y="71501"/>
                </a:lnTo>
                <a:lnTo>
                  <a:pt x="160918" y="70993"/>
                </a:lnTo>
                <a:lnTo>
                  <a:pt x="160880" y="69342"/>
                </a:lnTo>
                <a:lnTo>
                  <a:pt x="161045" y="67691"/>
                </a:lnTo>
                <a:lnTo>
                  <a:pt x="161299" y="63754"/>
                </a:lnTo>
                <a:lnTo>
                  <a:pt x="161382" y="62865"/>
                </a:lnTo>
                <a:close/>
              </a:path>
              <a:path w="257810" h="257810">
                <a:moveTo>
                  <a:pt x="132851" y="41656"/>
                </a:moveTo>
                <a:lnTo>
                  <a:pt x="121294" y="41656"/>
                </a:lnTo>
                <a:lnTo>
                  <a:pt x="117484" y="46101"/>
                </a:lnTo>
                <a:lnTo>
                  <a:pt x="114436" y="49784"/>
                </a:lnTo>
                <a:lnTo>
                  <a:pt x="113547" y="50800"/>
                </a:lnTo>
                <a:lnTo>
                  <a:pt x="113039" y="51308"/>
                </a:lnTo>
                <a:lnTo>
                  <a:pt x="141106" y="51308"/>
                </a:lnTo>
                <a:lnTo>
                  <a:pt x="140598" y="50800"/>
                </a:lnTo>
                <a:lnTo>
                  <a:pt x="139709" y="49784"/>
                </a:lnTo>
                <a:lnTo>
                  <a:pt x="139074" y="49022"/>
                </a:lnTo>
                <a:lnTo>
                  <a:pt x="136534" y="46101"/>
                </a:lnTo>
                <a:lnTo>
                  <a:pt x="132851" y="41656"/>
                </a:lnTo>
                <a:close/>
              </a:path>
              <a:path w="257810" h="257810">
                <a:moveTo>
                  <a:pt x="154441" y="50927"/>
                </a:moveTo>
                <a:lnTo>
                  <a:pt x="146948" y="50927"/>
                </a:lnTo>
                <a:lnTo>
                  <a:pt x="144408" y="51181"/>
                </a:lnTo>
                <a:lnTo>
                  <a:pt x="143265" y="51181"/>
                </a:lnTo>
                <a:lnTo>
                  <a:pt x="142376" y="51308"/>
                </a:lnTo>
                <a:lnTo>
                  <a:pt x="154822" y="51308"/>
                </a:lnTo>
                <a:lnTo>
                  <a:pt x="154441" y="50927"/>
                </a:lnTo>
                <a:close/>
              </a:path>
            </a:pathLst>
          </a:custGeom>
          <a:solidFill>
            <a:srgbClr val="FFFFFF"/>
          </a:solidFill>
        </p:spPr>
        <p:txBody>
          <a:bodyPr wrap="square" lIns="0" tIns="0" rIns="0" bIns="0" rtlCol="0"/>
          <a:lstStyle/>
          <a:p/>
        </p:txBody>
      </p:sp>
      <p:sp>
        <p:nvSpPr>
          <p:cNvPr id="16" name="object 16"/>
          <p:cNvSpPr txBox="1"/>
          <p:nvPr/>
        </p:nvSpPr>
        <p:spPr>
          <a:xfrm>
            <a:off x="9004172" y="3933291"/>
            <a:ext cx="2336165" cy="1306195"/>
          </a:xfrm>
          <a:prstGeom prst="rect">
            <a:avLst/>
          </a:prstGeom>
        </p:spPr>
        <p:txBody>
          <a:bodyPr vert="horz" wrap="square" lIns="0" tIns="119380" rIns="0" bIns="0" rtlCol="0">
            <a:spAutoFit/>
          </a:bodyPr>
          <a:lstStyle/>
          <a:p>
            <a:pPr marL="184785" indent="-172720">
              <a:lnSpc>
                <a:spcPct val="100000"/>
              </a:lnSpc>
              <a:spcBef>
                <a:spcPts val="940"/>
              </a:spcBef>
              <a:buFont typeface="Arial"/>
              <a:buChar char="•"/>
              <a:tabLst>
                <a:tab pos="185420"/>
              </a:tabLst>
            </a:pPr>
            <a:r>
              <a:rPr sz="1400">
                <a:latin typeface="微软雅黑"/>
                <a:cs typeface="微软雅黑"/>
              </a:rPr>
              <a:t>医保基金</a:t>
            </a:r>
            <a:r>
              <a:rPr sz="1400" b="1" i="1">
                <a:solidFill>
                  <a:srgbClr val="1D9ED2"/>
                </a:solidFill>
                <a:latin typeface="微软雅黑"/>
                <a:cs typeface="微软雅黑"/>
              </a:rPr>
              <a:t>不超支</a:t>
            </a:r>
            <a:endParaRPr sz="1400">
              <a:latin typeface="微软雅黑"/>
              <a:cs typeface="微软雅黑"/>
            </a:endParaRPr>
          </a:p>
          <a:p>
            <a:pPr marL="184785" indent="-172720">
              <a:lnSpc>
                <a:spcPct val="100000"/>
              </a:lnSpc>
              <a:spcBef>
                <a:spcPts val="840"/>
              </a:spcBef>
              <a:buFont typeface="Arial"/>
              <a:buChar char="•"/>
              <a:tabLst>
                <a:tab pos="185420"/>
              </a:tabLst>
            </a:pPr>
            <a:r>
              <a:rPr sz="1400">
                <a:latin typeface="微软雅黑"/>
                <a:cs typeface="微软雅黑"/>
              </a:rPr>
              <a:t>使用效率更加</a:t>
            </a:r>
            <a:r>
              <a:rPr sz="1400" b="1" i="1">
                <a:solidFill>
                  <a:srgbClr val="1D9ED2"/>
                </a:solidFill>
                <a:latin typeface="微软雅黑"/>
                <a:cs typeface="微软雅黑"/>
              </a:rPr>
              <a:t>高效</a:t>
            </a:r>
            <a:endParaRPr sz="1400">
              <a:latin typeface="微软雅黑"/>
              <a:cs typeface="微软雅黑"/>
            </a:endParaRPr>
          </a:p>
          <a:p>
            <a:pPr marL="184785" indent="-172720">
              <a:lnSpc>
                <a:spcPct val="100000"/>
              </a:lnSpc>
              <a:spcBef>
                <a:spcPts val="840"/>
              </a:spcBef>
              <a:buFont typeface="Arial"/>
              <a:buChar char="•"/>
              <a:tabLst>
                <a:tab pos="185420"/>
              </a:tabLst>
            </a:pPr>
            <a:r>
              <a:rPr sz="1400">
                <a:latin typeface="微软雅黑"/>
                <a:cs typeface="微软雅黑"/>
              </a:rPr>
              <a:t>对医疗机构和医保患者</a:t>
            </a:r>
            <a:r>
              <a:rPr sz="1400" spc="-15">
                <a:latin typeface="微软雅黑"/>
                <a:cs typeface="微软雅黑"/>
              </a:rPr>
              <a:t>的</a:t>
            </a:r>
            <a:r>
              <a:rPr sz="1400">
                <a:latin typeface="微软雅黑"/>
                <a:cs typeface="微软雅黑"/>
              </a:rPr>
              <a:t>管</a:t>
            </a:r>
            <a:endParaRPr sz="1400">
              <a:latin typeface="微软雅黑"/>
              <a:cs typeface="微软雅黑"/>
            </a:endParaRPr>
          </a:p>
          <a:p>
            <a:pPr marL="184785">
              <a:lnSpc>
                <a:spcPct val="100000"/>
              </a:lnSpc>
              <a:spcBef>
                <a:spcPts val="840"/>
              </a:spcBef>
            </a:pPr>
            <a:r>
              <a:rPr sz="1400">
                <a:latin typeface="微软雅黑"/>
                <a:cs typeface="微软雅黑"/>
              </a:rPr>
              <a:t>理</a:t>
            </a:r>
            <a:r>
              <a:rPr sz="1400" b="1" i="1">
                <a:solidFill>
                  <a:srgbClr val="1D9ED2"/>
                </a:solidFill>
                <a:latin typeface="微软雅黑"/>
                <a:cs typeface="微软雅黑"/>
              </a:rPr>
              <a:t>更加精准</a:t>
            </a:r>
            <a:endParaRPr sz="1400">
              <a:latin typeface="微软雅黑"/>
              <a:cs typeface="微软雅黑"/>
            </a:endParaRPr>
          </a:p>
        </p:txBody>
      </p:sp>
      <p:sp>
        <p:nvSpPr>
          <p:cNvPr id="17" name="object 17"/>
          <p:cNvSpPr/>
          <p:nvPr/>
        </p:nvSpPr>
        <p:spPr>
          <a:xfrm>
            <a:off x="8622792" y="3947159"/>
            <a:ext cx="2880360" cy="1325880"/>
          </a:xfrm>
          <a:custGeom>
            <a:rect l="l" t="t" r="r" b="b"/>
            <a:pathLst>
              <a:path w="2880359" h="1325879">
                <a:moveTo>
                  <a:pt x="0" y="1325880"/>
                </a:moveTo>
                <a:lnTo>
                  <a:pt x="2880359" y="1325880"/>
                </a:lnTo>
                <a:lnTo>
                  <a:pt x="2880359" y="0"/>
                </a:lnTo>
                <a:lnTo>
                  <a:pt x="0" y="0"/>
                </a:lnTo>
                <a:lnTo>
                  <a:pt x="0" y="1325880"/>
                </a:lnTo>
                <a:close/>
              </a:path>
            </a:pathLst>
          </a:custGeom>
          <a:ln w="12700">
            <a:solidFill>
              <a:srgbClr val="1D9ED2"/>
            </a:solidFill>
          </a:ln>
        </p:spPr>
        <p:txBody>
          <a:bodyPr wrap="square" lIns="0" tIns="0" rIns="0" bIns="0" rtlCol="0"/>
          <a:lstStyle/>
          <a:p/>
        </p:txBody>
      </p:sp>
      <p:sp>
        <p:nvSpPr>
          <p:cNvPr id="18" name="object 18"/>
          <p:cNvSpPr/>
          <p:nvPr/>
        </p:nvSpPr>
        <p:spPr>
          <a:xfrm>
            <a:off x="8624316" y="3942588"/>
            <a:ext cx="291465" cy="1341120"/>
          </a:xfrm>
          <a:custGeom>
            <a:rect l="l" t="t" r="r" b="b"/>
            <a:pathLst>
              <a:path w="291465" h="1341120">
                <a:moveTo>
                  <a:pt x="0" y="1341120"/>
                </a:moveTo>
                <a:lnTo>
                  <a:pt x="291083" y="1341120"/>
                </a:lnTo>
                <a:lnTo>
                  <a:pt x="291083" y="0"/>
                </a:lnTo>
                <a:lnTo>
                  <a:pt x="0" y="0"/>
                </a:lnTo>
                <a:lnTo>
                  <a:pt x="0" y="1341120"/>
                </a:lnTo>
                <a:close/>
              </a:path>
            </a:pathLst>
          </a:custGeom>
          <a:solidFill>
            <a:srgbClr val="1D9ED2"/>
          </a:solidFill>
        </p:spPr>
        <p:txBody>
          <a:bodyPr wrap="square" lIns="0" tIns="0" rIns="0" bIns="0" rtlCol="0"/>
          <a:lstStyle/>
          <a:p/>
        </p:txBody>
      </p:sp>
      <p:sp>
        <p:nvSpPr>
          <p:cNvPr id="19" name="object 19"/>
          <p:cNvSpPr txBox="1"/>
          <p:nvPr/>
        </p:nvSpPr>
        <p:spPr>
          <a:xfrm>
            <a:off x="8668893" y="4273422"/>
            <a:ext cx="203835" cy="666115"/>
          </a:xfrm>
          <a:prstGeom prst="rect">
            <a:avLst/>
          </a:prstGeom>
        </p:spPr>
        <p:txBody>
          <a:bodyPr vert="horz" wrap="square" lIns="0" tIns="12700" rIns="0" bIns="0" rtlCol="0">
            <a:spAutoFit/>
          </a:bodyPr>
          <a:lstStyle/>
          <a:p>
            <a:pPr marL="12700" marR="5080" algn="just">
              <a:lnSpc>
                <a:spcPct val="100000"/>
              </a:lnSpc>
              <a:spcBef>
                <a:spcPts val="100"/>
              </a:spcBef>
            </a:pPr>
            <a:r>
              <a:rPr sz="1400">
                <a:solidFill>
                  <a:srgbClr val="FFFFFF"/>
                </a:solidFill>
                <a:latin typeface="微软雅黑"/>
                <a:cs typeface="微软雅黑"/>
              </a:rPr>
              <a:t>医 保 局</a:t>
            </a:r>
            <a:endParaRPr sz="1400">
              <a:latin typeface="微软雅黑"/>
              <a:cs typeface="微软雅黑"/>
            </a:endParaRPr>
          </a:p>
        </p:txBody>
      </p:sp>
      <p:sp>
        <p:nvSpPr>
          <p:cNvPr id="20" name="object 20"/>
          <p:cNvSpPr txBox="1"/>
          <p:nvPr/>
        </p:nvSpPr>
        <p:spPr>
          <a:xfrm>
            <a:off x="5903721" y="4089584"/>
            <a:ext cx="2336800" cy="986790"/>
          </a:xfrm>
          <a:prstGeom prst="rect">
            <a:avLst/>
          </a:prstGeom>
        </p:spPr>
        <p:txBody>
          <a:bodyPr vert="horz" wrap="square" lIns="0" tIns="120015" rIns="0" bIns="0" rtlCol="0">
            <a:spAutoFit/>
          </a:bodyPr>
          <a:lstStyle/>
          <a:p>
            <a:pPr marL="184785" indent="-172720">
              <a:lnSpc>
                <a:spcPct val="100000"/>
              </a:lnSpc>
              <a:spcBef>
                <a:spcPts val="945"/>
              </a:spcBef>
              <a:buFont typeface="Arial"/>
              <a:buChar char="•"/>
              <a:tabLst>
                <a:tab pos="185420"/>
              </a:tabLst>
            </a:pPr>
            <a:r>
              <a:rPr sz="1400">
                <a:latin typeface="微软雅黑"/>
                <a:cs typeface="微软雅黑"/>
              </a:rPr>
              <a:t>医院方</a:t>
            </a:r>
            <a:r>
              <a:rPr sz="1400" spc="5">
                <a:latin typeface="微软雅黑"/>
                <a:cs typeface="微软雅黑"/>
              </a:rPr>
              <a:t>面</a:t>
            </a:r>
            <a:r>
              <a:rPr sz="1400" b="1" i="1" spc="5">
                <a:solidFill>
                  <a:srgbClr val="1D9ED2"/>
                </a:solidFill>
                <a:latin typeface="微软雅黑"/>
                <a:cs typeface="微软雅黑"/>
              </a:rPr>
              <a:t>诊</a:t>
            </a:r>
            <a:r>
              <a:rPr sz="1400" b="1" i="1">
                <a:solidFill>
                  <a:srgbClr val="1D9ED2"/>
                </a:solidFill>
                <a:latin typeface="微软雅黑"/>
                <a:cs typeface="微软雅黑"/>
              </a:rPr>
              <a:t>疗</a:t>
            </a:r>
            <a:r>
              <a:rPr sz="1400" b="1" i="1" spc="5">
                <a:solidFill>
                  <a:srgbClr val="1D9ED2"/>
                </a:solidFill>
                <a:latin typeface="微软雅黑"/>
                <a:cs typeface="微软雅黑"/>
              </a:rPr>
              <a:t>行</a:t>
            </a:r>
            <a:r>
              <a:rPr sz="1400" b="1" i="1">
                <a:solidFill>
                  <a:srgbClr val="1D9ED2"/>
                </a:solidFill>
                <a:latin typeface="微软雅黑"/>
                <a:cs typeface="微软雅黑"/>
              </a:rPr>
              <a:t>为</a:t>
            </a:r>
            <a:r>
              <a:rPr sz="1400" b="1" i="1" spc="5">
                <a:solidFill>
                  <a:srgbClr val="1D9ED2"/>
                </a:solidFill>
                <a:latin typeface="微软雅黑"/>
                <a:cs typeface="微软雅黑"/>
              </a:rPr>
              <a:t>更</a:t>
            </a:r>
            <a:r>
              <a:rPr sz="1400" b="1" i="1">
                <a:solidFill>
                  <a:srgbClr val="1D9ED2"/>
                </a:solidFill>
                <a:latin typeface="微软雅黑"/>
                <a:cs typeface="微软雅黑"/>
              </a:rPr>
              <a:t>加</a:t>
            </a:r>
            <a:r>
              <a:rPr sz="1400" b="1" i="1" spc="-10">
                <a:solidFill>
                  <a:srgbClr val="1D9ED2"/>
                </a:solidFill>
                <a:latin typeface="微软雅黑"/>
                <a:cs typeface="微软雅黑"/>
              </a:rPr>
              <a:t>规</a:t>
            </a:r>
            <a:r>
              <a:rPr sz="1400" b="1" i="1" spc="5">
                <a:solidFill>
                  <a:srgbClr val="1D9ED2"/>
                </a:solidFill>
                <a:latin typeface="微软雅黑"/>
                <a:cs typeface="微软雅黑"/>
              </a:rPr>
              <a:t>范</a:t>
            </a:r>
            <a:endParaRPr sz="1400">
              <a:latin typeface="微软雅黑"/>
              <a:cs typeface="微软雅黑"/>
            </a:endParaRPr>
          </a:p>
          <a:p>
            <a:pPr marL="184785" indent="-172720">
              <a:lnSpc>
                <a:spcPct val="100000"/>
              </a:lnSpc>
              <a:spcBef>
                <a:spcPts val="840"/>
              </a:spcBef>
              <a:buFont typeface="Arial"/>
              <a:buChar char="•"/>
              <a:tabLst>
                <a:tab pos="185420"/>
              </a:tabLst>
            </a:pPr>
            <a:r>
              <a:rPr sz="1400">
                <a:latin typeface="微软雅黑"/>
                <a:cs typeface="微软雅黑"/>
              </a:rPr>
              <a:t>医疗支出得到</a:t>
            </a:r>
            <a:r>
              <a:rPr sz="1400" b="1" i="1">
                <a:solidFill>
                  <a:srgbClr val="1D9ED2"/>
                </a:solidFill>
                <a:latin typeface="微软雅黑"/>
                <a:cs typeface="微软雅黑"/>
              </a:rPr>
              <a:t>合理补偿</a:t>
            </a:r>
            <a:endParaRPr sz="1400">
              <a:latin typeface="微软雅黑"/>
              <a:cs typeface="微软雅黑"/>
            </a:endParaRPr>
          </a:p>
          <a:p>
            <a:pPr marL="184785" indent="-172720">
              <a:lnSpc>
                <a:spcPct val="100000"/>
              </a:lnSpc>
              <a:spcBef>
                <a:spcPts val="840"/>
              </a:spcBef>
              <a:buFont typeface="Arial"/>
              <a:buChar char="•"/>
              <a:tabLst>
                <a:tab pos="185420"/>
              </a:tabLst>
            </a:pPr>
            <a:r>
              <a:rPr sz="1400" b="1" i="1">
                <a:solidFill>
                  <a:srgbClr val="1D9ED2"/>
                </a:solidFill>
                <a:latin typeface="微软雅黑"/>
                <a:cs typeface="微软雅黑"/>
              </a:rPr>
              <a:t>医疗技术得到充分发展</a:t>
            </a:r>
            <a:endParaRPr sz="1400">
              <a:latin typeface="微软雅黑"/>
              <a:cs typeface="微软雅黑"/>
            </a:endParaRPr>
          </a:p>
        </p:txBody>
      </p:sp>
      <p:sp>
        <p:nvSpPr>
          <p:cNvPr id="21" name="object 21"/>
          <p:cNvSpPr/>
          <p:nvPr/>
        </p:nvSpPr>
        <p:spPr>
          <a:xfrm>
            <a:off x="5522976" y="3944111"/>
            <a:ext cx="2880360" cy="1325880"/>
          </a:xfrm>
          <a:custGeom>
            <a:rect l="l" t="t" r="r" b="b"/>
            <a:pathLst>
              <a:path w="2880359" h="1325879">
                <a:moveTo>
                  <a:pt x="0" y="1325880"/>
                </a:moveTo>
                <a:lnTo>
                  <a:pt x="2880360" y="1325880"/>
                </a:lnTo>
                <a:lnTo>
                  <a:pt x="2880360" y="0"/>
                </a:lnTo>
                <a:lnTo>
                  <a:pt x="0" y="0"/>
                </a:lnTo>
                <a:lnTo>
                  <a:pt x="0" y="1325880"/>
                </a:lnTo>
                <a:close/>
              </a:path>
            </a:pathLst>
          </a:custGeom>
          <a:ln w="12700">
            <a:solidFill>
              <a:srgbClr val="1D9ED2"/>
            </a:solidFill>
          </a:ln>
        </p:spPr>
        <p:txBody>
          <a:bodyPr wrap="square" lIns="0" tIns="0" rIns="0" bIns="0" rtlCol="0"/>
          <a:lstStyle/>
          <a:p/>
        </p:txBody>
      </p:sp>
      <p:sp>
        <p:nvSpPr>
          <p:cNvPr id="22" name="object 22"/>
          <p:cNvSpPr/>
          <p:nvPr/>
        </p:nvSpPr>
        <p:spPr>
          <a:xfrm>
            <a:off x="5524500" y="3939540"/>
            <a:ext cx="289560" cy="1341120"/>
          </a:xfrm>
          <a:custGeom>
            <a:rect l="l" t="t" r="r" b="b"/>
            <a:pathLst>
              <a:path w="289560" h="1341120">
                <a:moveTo>
                  <a:pt x="0" y="1341120"/>
                </a:moveTo>
                <a:lnTo>
                  <a:pt x="289560" y="1341120"/>
                </a:lnTo>
                <a:lnTo>
                  <a:pt x="289560" y="0"/>
                </a:lnTo>
                <a:lnTo>
                  <a:pt x="0" y="0"/>
                </a:lnTo>
                <a:lnTo>
                  <a:pt x="0" y="1341120"/>
                </a:lnTo>
                <a:close/>
              </a:path>
            </a:pathLst>
          </a:custGeom>
          <a:solidFill>
            <a:srgbClr val="1D9ED2"/>
          </a:solidFill>
        </p:spPr>
        <p:txBody>
          <a:bodyPr wrap="square" lIns="0" tIns="0" rIns="0" bIns="0" rtlCol="0"/>
          <a:lstStyle/>
          <a:p/>
        </p:txBody>
      </p:sp>
      <p:sp>
        <p:nvSpPr>
          <p:cNvPr id="23" name="object 23"/>
          <p:cNvSpPr txBox="1"/>
          <p:nvPr/>
        </p:nvSpPr>
        <p:spPr>
          <a:xfrm>
            <a:off x="5568822" y="4163695"/>
            <a:ext cx="204470" cy="880110"/>
          </a:xfrm>
          <a:prstGeom prst="rect">
            <a:avLst/>
          </a:prstGeom>
        </p:spPr>
        <p:txBody>
          <a:bodyPr vert="horz" wrap="square" lIns="0" tIns="12700" rIns="0" bIns="0" rtlCol="0">
            <a:spAutoFit/>
          </a:bodyPr>
          <a:lstStyle/>
          <a:p>
            <a:pPr marL="12700" marR="5080" algn="just">
              <a:lnSpc>
                <a:spcPct val="100000"/>
              </a:lnSpc>
              <a:spcBef>
                <a:spcPts val="100"/>
              </a:spcBef>
            </a:pPr>
            <a:r>
              <a:rPr sz="1400">
                <a:solidFill>
                  <a:srgbClr val="FFFFFF"/>
                </a:solidFill>
                <a:latin typeface="微软雅黑"/>
                <a:cs typeface="微软雅黑"/>
              </a:rPr>
              <a:t>医 疗 机 构</a:t>
            </a:r>
            <a:endParaRPr sz="1400">
              <a:latin typeface="微软雅黑"/>
              <a:cs typeface="微软雅黑"/>
            </a:endParaRPr>
          </a:p>
        </p:txBody>
      </p:sp>
      <p:sp>
        <p:nvSpPr>
          <p:cNvPr id="24" name="object 24"/>
          <p:cNvSpPr txBox="1"/>
          <p:nvPr/>
        </p:nvSpPr>
        <p:spPr>
          <a:xfrm>
            <a:off x="2803651" y="4089584"/>
            <a:ext cx="1981200" cy="986790"/>
          </a:xfrm>
          <a:prstGeom prst="rect">
            <a:avLst/>
          </a:prstGeom>
        </p:spPr>
        <p:txBody>
          <a:bodyPr vert="horz" wrap="square" lIns="0" tIns="120015" rIns="0" bIns="0" rtlCol="0">
            <a:spAutoFit/>
          </a:bodyPr>
          <a:lstStyle/>
          <a:p>
            <a:pPr marL="184785" indent="-172720">
              <a:lnSpc>
                <a:spcPct val="100000"/>
              </a:lnSpc>
              <a:spcBef>
                <a:spcPts val="945"/>
              </a:spcBef>
              <a:buFont typeface="Arial"/>
              <a:buChar char="•"/>
              <a:tabLst>
                <a:tab pos="185420"/>
              </a:tabLst>
            </a:pPr>
            <a:r>
              <a:rPr sz="1400">
                <a:latin typeface="微软雅黑"/>
                <a:cs typeface="微软雅黑"/>
              </a:rPr>
              <a:t>享受</a:t>
            </a:r>
            <a:r>
              <a:rPr sz="1400" b="1" i="1">
                <a:solidFill>
                  <a:srgbClr val="1D9ED2"/>
                </a:solidFill>
                <a:latin typeface="微软雅黑"/>
                <a:cs typeface="微软雅黑"/>
              </a:rPr>
              <a:t>高质量</a:t>
            </a:r>
            <a:r>
              <a:rPr sz="1400">
                <a:latin typeface="微软雅黑"/>
                <a:cs typeface="微软雅黑"/>
              </a:rPr>
              <a:t>的医疗服务</a:t>
            </a:r>
            <a:endParaRPr sz="1400">
              <a:latin typeface="微软雅黑"/>
              <a:cs typeface="微软雅黑"/>
            </a:endParaRPr>
          </a:p>
          <a:p>
            <a:pPr marL="184785" indent="-172720">
              <a:lnSpc>
                <a:spcPct val="100000"/>
              </a:lnSpc>
              <a:spcBef>
                <a:spcPts val="840"/>
              </a:spcBef>
              <a:buFont typeface="Arial"/>
              <a:buChar char="•"/>
              <a:tabLst>
                <a:tab pos="185420"/>
              </a:tabLst>
            </a:pPr>
            <a:r>
              <a:rPr sz="1400">
                <a:latin typeface="微软雅黑"/>
                <a:cs typeface="微软雅黑"/>
              </a:rPr>
              <a:t>减轻疾病</a:t>
            </a:r>
            <a:r>
              <a:rPr sz="1400" b="1" i="1">
                <a:solidFill>
                  <a:srgbClr val="1D9ED2"/>
                </a:solidFill>
                <a:latin typeface="微软雅黑"/>
                <a:cs typeface="微软雅黑"/>
              </a:rPr>
              <a:t>经济负担</a:t>
            </a:r>
            <a:endParaRPr sz="1400">
              <a:latin typeface="微软雅黑"/>
              <a:cs typeface="微软雅黑"/>
            </a:endParaRPr>
          </a:p>
          <a:p>
            <a:pPr marL="184785" indent="-172720">
              <a:lnSpc>
                <a:spcPct val="100000"/>
              </a:lnSpc>
              <a:spcBef>
                <a:spcPts val="840"/>
              </a:spcBef>
              <a:buFont typeface="Arial"/>
              <a:buChar char="•"/>
              <a:tabLst>
                <a:tab pos="185420"/>
              </a:tabLst>
            </a:pPr>
            <a:r>
              <a:rPr sz="1400">
                <a:latin typeface="微软雅黑"/>
                <a:cs typeface="微软雅黑"/>
              </a:rPr>
              <a:t>结算方式更加</a:t>
            </a:r>
            <a:r>
              <a:rPr sz="1400" b="1" i="1">
                <a:solidFill>
                  <a:srgbClr val="1D9ED2"/>
                </a:solidFill>
                <a:latin typeface="微软雅黑"/>
                <a:cs typeface="微软雅黑"/>
              </a:rPr>
              <a:t>便捷</a:t>
            </a:r>
            <a:endParaRPr sz="1400">
              <a:latin typeface="微软雅黑"/>
              <a:cs typeface="微软雅黑"/>
            </a:endParaRPr>
          </a:p>
        </p:txBody>
      </p:sp>
      <p:sp>
        <p:nvSpPr>
          <p:cNvPr id="25" name="object 25"/>
          <p:cNvSpPr/>
          <p:nvPr/>
        </p:nvSpPr>
        <p:spPr>
          <a:xfrm>
            <a:off x="2423160" y="3944111"/>
            <a:ext cx="2880360" cy="1325880"/>
          </a:xfrm>
          <a:custGeom>
            <a:rect l="l" t="t" r="r" b="b"/>
            <a:pathLst>
              <a:path w="2880360" h="1325879">
                <a:moveTo>
                  <a:pt x="0" y="1325880"/>
                </a:moveTo>
                <a:lnTo>
                  <a:pt x="2880360" y="1325880"/>
                </a:lnTo>
                <a:lnTo>
                  <a:pt x="2880360" y="0"/>
                </a:lnTo>
                <a:lnTo>
                  <a:pt x="0" y="0"/>
                </a:lnTo>
                <a:lnTo>
                  <a:pt x="0" y="1325880"/>
                </a:lnTo>
                <a:close/>
              </a:path>
            </a:pathLst>
          </a:custGeom>
          <a:ln w="12700">
            <a:solidFill>
              <a:srgbClr val="1D9ED2"/>
            </a:solidFill>
          </a:ln>
        </p:spPr>
        <p:txBody>
          <a:bodyPr wrap="square" lIns="0" tIns="0" rIns="0" bIns="0" rtlCol="0"/>
          <a:lstStyle/>
          <a:p/>
        </p:txBody>
      </p:sp>
      <p:sp>
        <p:nvSpPr>
          <p:cNvPr id="26" name="object 26"/>
          <p:cNvSpPr/>
          <p:nvPr/>
        </p:nvSpPr>
        <p:spPr>
          <a:xfrm>
            <a:off x="2424683" y="3939540"/>
            <a:ext cx="289560" cy="1341120"/>
          </a:xfrm>
          <a:custGeom>
            <a:rect l="l" t="t" r="r" b="b"/>
            <a:pathLst>
              <a:path w="289560" h="1341120">
                <a:moveTo>
                  <a:pt x="0" y="1341120"/>
                </a:moveTo>
                <a:lnTo>
                  <a:pt x="289560" y="1341120"/>
                </a:lnTo>
                <a:lnTo>
                  <a:pt x="289560" y="0"/>
                </a:lnTo>
                <a:lnTo>
                  <a:pt x="0" y="0"/>
                </a:lnTo>
                <a:lnTo>
                  <a:pt x="0" y="1341120"/>
                </a:lnTo>
                <a:close/>
              </a:path>
            </a:pathLst>
          </a:custGeom>
          <a:solidFill>
            <a:srgbClr val="1D9ED2"/>
          </a:solidFill>
        </p:spPr>
        <p:txBody>
          <a:bodyPr wrap="square" lIns="0" tIns="0" rIns="0" bIns="0" rtlCol="0"/>
          <a:lstStyle/>
          <a:p/>
        </p:txBody>
      </p:sp>
      <p:sp>
        <p:nvSpPr>
          <p:cNvPr id="27" name="object 27"/>
          <p:cNvSpPr txBox="1"/>
          <p:nvPr/>
        </p:nvSpPr>
        <p:spPr>
          <a:xfrm>
            <a:off x="2468372" y="4376750"/>
            <a:ext cx="204470" cy="453390"/>
          </a:xfrm>
          <a:prstGeom prst="rect">
            <a:avLst/>
          </a:prstGeom>
        </p:spPr>
        <p:txBody>
          <a:bodyPr vert="horz" wrap="square" lIns="0" tIns="13335" rIns="0" bIns="0" rtlCol="0">
            <a:spAutoFit/>
          </a:bodyPr>
          <a:lstStyle/>
          <a:p>
            <a:pPr marL="12700">
              <a:lnSpc>
                <a:spcPct val="100000"/>
              </a:lnSpc>
              <a:spcBef>
                <a:spcPts val="105"/>
              </a:spcBef>
            </a:pPr>
            <a:r>
              <a:rPr sz="1400" spc="5">
                <a:solidFill>
                  <a:srgbClr val="FFFFFF"/>
                </a:solidFill>
                <a:latin typeface="微软雅黑"/>
                <a:cs typeface="微软雅黑"/>
              </a:rPr>
              <a:t>患</a:t>
            </a:r>
            <a:endParaRPr sz="1400">
              <a:latin typeface="微软雅黑"/>
              <a:cs typeface="微软雅黑"/>
            </a:endParaRPr>
          </a:p>
          <a:p>
            <a:pPr marL="12700">
              <a:lnSpc>
                <a:spcPct val="100000"/>
              </a:lnSpc>
            </a:pPr>
            <a:r>
              <a:rPr sz="1400">
                <a:solidFill>
                  <a:srgbClr val="FFFFFF"/>
                </a:solidFill>
                <a:latin typeface="微软雅黑"/>
                <a:cs typeface="微软雅黑"/>
              </a:rPr>
              <a:t>者</a:t>
            </a:r>
            <a:endParaRPr sz="1400">
              <a:latin typeface="微软雅黑"/>
              <a:cs typeface="微软雅黑"/>
            </a:endParaRPr>
          </a:p>
        </p:txBody>
      </p:sp>
      <p:sp>
        <p:nvSpPr>
          <p:cNvPr id="28" name="object 28"/>
          <p:cNvSpPr txBox="1"/>
          <p:nvPr/>
        </p:nvSpPr>
        <p:spPr>
          <a:xfrm>
            <a:off x="261924" y="690628"/>
            <a:ext cx="11637010" cy="1162685"/>
          </a:xfrm>
          <a:prstGeom prst="rect">
            <a:avLst/>
          </a:prstGeom>
        </p:spPr>
        <p:txBody>
          <a:bodyPr vert="horz" wrap="square" lIns="0" tIns="12700" rIns="0" bIns="0" rtlCol="0">
            <a:spAutoFit/>
          </a:bodyPr>
          <a:lstStyle/>
          <a:p>
            <a:pPr marL="241300" marR="5080" indent="-228600" algn="just">
              <a:lnSpc>
                <a:spcPct val="130100"/>
              </a:lnSpc>
              <a:spcBef>
                <a:spcPts val="100"/>
              </a:spcBef>
              <a:buClr>
                <a:srgbClr val="1D9ED2"/>
              </a:buClr>
              <a:buFont typeface="Wingdings"/>
              <a:buChar char=""/>
              <a:tabLst>
                <a:tab pos="241300"/>
              </a:tabLst>
            </a:pPr>
            <a:r>
              <a:rPr sz="1400">
                <a:solidFill>
                  <a:srgbClr val="585858"/>
                </a:solidFill>
                <a:latin typeface="微软雅黑"/>
                <a:cs typeface="微软雅黑"/>
              </a:rPr>
              <a:t>由于患者、医院和医保</a:t>
            </a:r>
            <a:r>
              <a:rPr sz="1400" spc="-15">
                <a:solidFill>
                  <a:srgbClr val="585858"/>
                </a:solidFill>
                <a:latin typeface="微软雅黑"/>
                <a:cs typeface="微软雅黑"/>
              </a:rPr>
              <a:t>局</a:t>
            </a:r>
            <a:r>
              <a:rPr sz="1400">
                <a:solidFill>
                  <a:srgbClr val="585858"/>
                </a:solidFill>
                <a:latin typeface="微软雅黑"/>
                <a:cs typeface="微软雅黑"/>
              </a:rPr>
              <a:t>对医</a:t>
            </a:r>
            <a:r>
              <a:rPr sz="1400" spc="-15">
                <a:solidFill>
                  <a:srgbClr val="585858"/>
                </a:solidFill>
                <a:latin typeface="微软雅黑"/>
                <a:cs typeface="微软雅黑"/>
              </a:rPr>
              <a:t>疗</a:t>
            </a:r>
            <a:r>
              <a:rPr sz="1400">
                <a:solidFill>
                  <a:srgbClr val="585858"/>
                </a:solidFill>
                <a:latin typeface="微软雅黑"/>
                <a:cs typeface="微软雅黑"/>
              </a:rPr>
              <a:t>服务</a:t>
            </a:r>
            <a:r>
              <a:rPr sz="1400" spc="-15">
                <a:solidFill>
                  <a:srgbClr val="585858"/>
                </a:solidFill>
                <a:latin typeface="微软雅黑"/>
                <a:cs typeface="微软雅黑"/>
              </a:rPr>
              <a:t>的</a:t>
            </a:r>
            <a:r>
              <a:rPr sz="1400">
                <a:solidFill>
                  <a:srgbClr val="585858"/>
                </a:solidFill>
                <a:latin typeface="微软雅黑"/>
                <a:cs typeface="微软雅黑"/>
              </a:rPr>
              <a:t>质量</a:t>
            </a:r>
            <a:r>
              <a:rPr sz="1400" spc="-15">
                <a:solidFill>
                  <a:srgbClr val="585858"/>
                </a:solidFill>
                <a:latin typeface="微软雅黑"/>
                <a:cs typeface="微软雅黑"/>
              </a:rPr>
              <a:t>、</a:t>
            </a:r>
            <a:r>
              <a:rPr sz="1400">
                <a:solidFill>
                  <a:srgbClr val="585858"/>
                </a:solidFill>
                <a:latin typeface="微软雅黑"/>
                <a:cs typeface="微软雅黑"/>
              </a:rPr>
              <a:t>效率</a:t>
            </a:r>
            <a:r>
              <a:rPr sz="1400" spc="-15">
                <a:solidFill>
                  <a:srgbClr val="585858"/>
                </a:solidFill>
                <a:latin typeface="微软雅黑"/>
                <a:cs typeface="微软雅黑"/>
              </a:rPr>
              <a:t>和</a:t>
            </a:r>
            <a:r>
              <a:rPr sz="1400">
                <a:solidFill>
                  <a:srgbClr val="585858"/>
                </a:solidFill>
                <a:latin typeface="微软雅黑"/>
                <a:cs typeface="微软雅黑"/>
              </a:rPr>
              <a:t>成本</a:t>
            </a:r>
            <a:r>
              <a:rPr sz="1400" spc="-15">
                <a:solidFill>
                  <a:srgbClr val="585858"/>
                </a:solidFill>
                <a:latin typeface="微软雅黑"/>
                <a:cs typeface="微软雅黑"/>
              </a:rPr>
              <a:t>有</a:t>
            </a:r>
            <a:r>
              <a:rPr sz="1400">
                <a:solidFill>
                  <a:srgbClr val="585858"/>
                </a:solidFill>
                <a:latin typeface="微软雅黑"/>
                <a:cs typeface="微软雅黑"/>
              </a:rPr>
              <a:t>不同</a:t>
            </a:r>
            <a:r>
              <a:rPr sz="1400" spc="-15">
                <a:solidFill>
                  <a:srgbClr val="585858"/>
                </a:solidFill>
                <a:latin typeface="微软雅黑"/>
                <a:cs typeface="微软雅黑"/>
              </a:rPr>
              <a:t>的</a:t>
            </a:r>
            <a:r>
              <a:rPr sz="1400">
                <a:solidFill>
                  <a:srgbClr val="585858"/>
                </a:solidFill>
                <a:latin typeface="微软雅黑"/>
                <a:cs typeface="微软雅黑"/>
              </a:rPr>
              <a:t>需求</a:t>
            </a:r>
            <a:r>
              <a:rPr sz="1400" spc="-15">
                <a:solidFill>
                  <a:srgbClr val="585858"/>
                </a:solidFill>
                <a:latin typeface="微软雅黑"/>
                <a:cs typeface="微软雅黑"/>
              </a:rPr>
              <a:t>。</a:t>
            </a:r>
            <a:r>
              <a:rPr sz="1400">
                <a:solidFill>
                  <a:srgbClr val="585858"/>
                </a:solidFill>
                <a:latin typeface="微软雅黑"/>
                <a:cs typeface="微软雅黑"/>
              </a:rPr>
              <a:t>患者</a:t>
            </a:r>
            <a:r>
              <a:rPr sz="1400" spc="-15">
                <a:solidFill>
                  <a:srgbClr val="585858"/>
                </a:solidFill>
                <a:latin typeface="微软雅黑"/>
                <a:cs typeface="微软雅黑"/>
              </a:rPr>
              <a:t>需</a:t>
            </a:r>
            <a:r>
              <a:rPr sz="1400">
                <a:solidFill>
                  <a:srgbClr val="585858"/>
                </a:solidFill>
                <a:latin typeface="微软雅黑"/>
                <a:cs typeface="微软雅黑"/>
              </a:rPr>
              <a:t>要更</a:t>
            </a:r>
            <a:r>
              <a:rPr sz="1400" spc="-15">
                <a:solidFill>
                  <a:srgbClr val="585858"/>
                </a:solidFill>
                <a:latin typeface="微软雅黑"/>
                <a:cs typeface="微软雅黑"/>
              </a:rPr>
              <a:t>高</a:t>
            </a:r>
            <a:r>
              <a:rPr sz="1400">
                <a:solidFill>
                  <a:srgbClr val="585858"/>
                </a:solidFill>
                <a:latin typeface="微软雅黑"/>
                <a:cs typeface="微软雅黑"/>
              </a:rPr>
              <a:t>效、</a:t>
            </a:r>
            <a:r>
              <a:rPr sz="1400" spc="-15">
                <a:solidFill>
                  <a:srgbClr val="585858"/>
                </a:solidFill>
                <a:latin typeface="微软雅黑"/>
                <a:cs typeface="微软雅黑"/>
              </a:rPr>
              <a:t>更</a:t>
            </a:r>
            <a:r>
              <a:rPr sz="1400">
                <a:solidFill>
                  <a:srgbClr val="585858"/>
                </a:solidFill>
                <a:latin typeface="微软雅黑"/>
                <a:cs typeface="微软雅黑"/>
              </a:rPr>
              <a:t>经济</a:t>
            </a:r>
            <a:r>
              <a:rPr sz="1400" spc="-15">
                <a:solidFill>
                  <a:srgbClr val="585858"/>
                </a:solidFill>
                <a:latin typeface="微软雅黑"/>
                <a:cs typeface="微软雅黑"/>
              </a:rPr>
              <a:t>的</a:t>
            </a:r>
            <a:r>
              <a:rPr sz="1400">
                <a:solidFill>
                  <a:srgbClr val="585858"/>
                </a:solidFill>
                <a:latin typeface="微软雅黑"/>
                <a:cs typeface="微软雅黑"/>
              </a:rPr>
              <a:t>医疗</a:t>
            </a:r>
            <a:r>
              <a:rPr sz="1400" spc="-15">
                <a:solidFill>
                  <a:srgbClr val="585858"/>
                </a:solidFill>
                <a:latin typeface="微软雅黑"/>
                <a:cs typeface="微软雅黑"/>
              </a:rPr>
              <a:t>服</a:t>
            </a:r>
            <a:r>
              <a:rPr sz="1400">
                <a:solidFill>
                  <a:srgbClr val="585858"/>
                </a:solidFill>
                <a:latin typeface="微软雅黑"/>
                <a:cs typeface="微软雅黑"/>
              </a:rPr>
              <a:t>务，</a:t>
            </a:r>
            <a:r>
              <a:rPr sz="1400" spc="-15">
                <a:solidFill>
                  <a:srgbClr val="585858"/>
                </a:solidFill>
                <a:latin typeface="微软雅黑"/>
                <a:cs typeface="微软雅黑"/>
              </a:rPr>
              <a:t>希</a:t>
            </a:r>
            <a:r>
              <a:rPr sz="1400">
                <a:solidFill>
                  <a:srgbClr val="585858"/>
                </a:solidFill>
                <a:latin typeface="微软雅黑"/>
                <a:cs typeface="微软雅黑"/>
              </a:rPr>
              <a:t>望能</a:t>
            </a:r>
            <a:r>
              <a:rPr sz="1400" spc="-15">
                <a:solidFill>
                  <a:srgbClr val="585858"/>
                </a:solidFill>
                <a:latin typeface="微软雅黑"/>
                <a:cs typeface="微软雅黑"/>
              </a:rPr>
              <a:t>够</a:t>
            </a:r>
            <a:r>
              <a:rPr sz="1400">
                <a:solidFill>
                  <a:srgbClr val="585858"/>
                </a:solidFill>
                <a:latin typeface="微软雅黑"/>
                <a:cs typeface="微软雅黑"/>
              </a:rPr>
              <a:t>获得</a:t>
            </a:r>
            <a:r>
              <a:rPr sz="1400" spc="-15">
                <a:solidFill>
                  <a:srgbClr val="585858"/>
                </a:solidFill>
                <a:latin typeface="微软雅黑"/>
                <a:cs typeface="微软雅黑"/>
              </a:rPr>
              <a:t>更</a:t>
            </a:r>
            <a:r>
              <a:rPr sz="1400">
                <a:solidFill>
                  <a:srgbClr val="585858"/>
                </a:solidFill>
                <a:latin typeface="微软雅黑"/>
                <a:cs typeface="微软雅黑"/>
              </a:rPr>
              <a:t>好的</a:t>
            </a:r>
            <a:r>
              <a:rPr sz="1400" spc="-15">
                <a:solidFill>
                  <a:srgbClr val="585858"/>
                </a:solidFill>
                <a:latin typeface="微软雅黑"/>
                <a:cs typeface="微软雅黑"/>
              </a:rPr>
              <a:t>治</a:t>
            </a:r>
            <a:r>
              <a:rPr sz="1400">
                <a:solidFill>
                  <a:srgbClr val="585858"/>
                </a:solidFill>
                <a:latin typeface="微软雅黑"/>
                <a:cs typeface="微软雅黑"/>
              </a:rPr>
              <a:t>疗效</a:t>
            </a:r>
            <a:r>
              <a:rPr sz="1400" spc="-15">
                <a:solidFill>
                  <a:srgbClr val="585858"/>
                </a:solidFill>
                <a:latin typeface="微软雅黑"/>
                <a:cs typeface="微软雅黑"/>
              </a:rPr>
              <a:t>果</a:t>
            </a:r>
            <a:r>
              <a:rPr sz="1400">
                <a:solidFill>
                  <a:srgbClr val="585858"/>
                </a:solidFill>
                <a:latin typeface="微软雅黑"/>
                <a:cs typeface="微软雅黑"/>
              </a:rPr>
              <a:t>并降 低医疗费用。医院需要</a:t>
            </a:r>
            <a:r>
              <a:rPr sz="1400" spc="-15">
                <a:solidFill>
                  <a:srgbClr val="585858"/>
                </a:solidFill>
                <a:latin typeface="微软雅黑"/>
                <a:cs typeface="微软雅黑"/>
              </a:rPr>
              <a:t>提</a:t>
            </a:r>
            <a:r>
              <a:rPr sz="1400">
                <a:solidFill>
                  <a:srgbClr val="585858"/>
                </a:solidFill>
                <a:latin typeface="微软雅黑"/>
                <a:cs typeface="微软雅黑"/>
              </a:rPr>
              <a:t>高效</a:t>
            </a:r>
            <a:r>
              <a:rPr sz="1400" spc="-15">
                <a:solidFill>
                  <a:srgbClr val="585858"/>
                </a:solidFill>
                <a:latin typeface="微软雅黑"/>
                <a:cs typeface="微软雅黑"/>
              </a:rPr>
              <a:t>率</a:t>
            </a:r>
            <a:r>
              <a:rPr sz="1400">
                <a:solidFill>
                  <a:srgbClr val="585858"/>
                </a:solidFill>
                <a:latin typeface="微软雅黑"/>
                <a:cs typeface="微软雅黑"/>
              </a:rPr>
              <a:t>和管</a:t>
            </a:r>
            <a:r>
              <a:rPr sz="1400" spc="-15">
                <a:solidFill>
                  <a:srgbClr val="585858"/>
                </a:solidFill>
                <a:latin typeface="微软雅黑"/>
                <a:cs typeface="微软雅黑"/>
              </a:rPr>
              <a:t>理</a:t>
            </a:r>
            <a:r>
              <a:rPr sz="1400">
                <a:solidFill>
                  <a:srgbClr val="585858"/>
                </a:solidFill>
                <a:latin typeface="微软雅黑"/>
                <a:cs typeface="微软雅黑"/>
              </a:rPr>
              <a:t>水平</a:t>
            </a:r>
            <a:r>
              <a:rPr sz="1400" spc="-15">
                <a:solidFill>
                  <a:srgbClr val="585858"/>
                </a:solidFill>
                <a:latin typeface="微软雅黑"/>
                <a:cs typeface="微软雅黑"/>
              </a:rPr>
              <a:t>，</a:t>
            </a:r>
            <a:r>
              <a:rPr sz="1400">
                <a:solidFill>
                  <a:srgbClr val="585858"/>
                </a:solidFill>
                <a:latin typeface="微软雅黑"/>
                <a:cs typeface="微软雅黑"/>
              </a:rPr>
              <a:t>降低</a:t>
            </a:r>
            <a:r>
              <a:rPr sz="1400" spc="-15">
                <a:solidFill>
                  <a:srgbClr val="585858"/>
                </a:solidFill>
                <a:latin typeface="微软雅黑"/>
                <a:cs typeface="微软雅黑"/>
              </a:rPr>
              <a:t>医</a:t>
            </a:r>
            <a:r>
              <a:rPr sz="1400">
                <a:solidFill>
                  <a:srgbClr val="585858"/>
                </a:solidFill>
                <a:latin typeface="微软雅黑"/>
                <a:cs typeface="微软雅黑"/>
              </a:rPr>
              <a:t>疗成</a:t>
            </a:r>
            <a:r>
              <a:rPr sz="1400" spc="-15">
                <a:solidFill>
                  <a:srgbClr val="585858"/>
                </a:solidFill>
                <a:latin typeface="微软雅黑"/>
                <a:cs typeface="微软雅黑"/>
              </a:rPr>
              <a:t>本</a:t>
            </a:r>
            <a:r>
              <a:rPr sz="1400">
                <a:solidFill>
                  <a:srgbClr val="585858"/>
                </a:solidFill>
                <a:latin typeface="微软雅黑"/>
                <a:cs typeface="微软雅黑"/>
              </a:rPr>
              <a:t>，同</a:t>
            </a:r>
            <a:r>
              <a:rPr sz="1400" spc="-15">
                <a:solidFill>
                  <a:srgbClr val="585858"/>
                </a:solidFill>
                <a:latin typeface="微软雅黑"/>
                <a:cs typeface="微软雅黑"/>
              </a:rPr>
              <a:t>时</a:t>
            </a:r>
            <a:r>
              <a:rPr sz="1400">
                <a:solidFill>
                  <a:srgbClr val="585858"/>
                </a:solidFill>
                <a:latin typeface="微软雅黑"/>
                <a:cs typeface="微软雅黑"/>
              </a:rPr>
              <a:t>希望</a:t>
            </a:r>
            <a:r>
              <a:rPr sz="1400" spc="-15">
                <a:solidFill>
                  <a:srgbClr val="585858"/>
                </a:solidFill>
                <a:latin typeface="微软雅黑"/>
                <a:cs typeface="微软雅黑"/>
              </a:rPr>
              <a:t>获</a:t>
            </a:r>
            <a:r>
              <a:rPr sz="1400">
                <a:solidFill>
                  <a:srgbClr val="585858"/>
                </a:solidFill>
                <a:latin typeface="微软雅黑"/>
                <a:cs typeface="微软雅黑"/>
              </a:rPr>
              <a:t>得合</a:t>
            </a:r>
            <a:r>
              <a:rPr sz="1400" spc="-15">
                <a:solidFill>
                  <a:srgbClr val="585858"/>
                </a:solidFill>
                <a:latin typeface="微软雅黑"/>
                <a:cs typeface="微软雅黑"/>
              </a:rPr>
              <a:t>理</a:t>
            </a:r>
            <a:r>
              <a:rPr sz="1400">
                <a:solidFill>
                  <a:srgbClr val="585858"/>
                </a:solidFill>
                <a:latin typeface="微软雅黑"/>
                <a:cs typeface="微软雅黑"/>
              </a:rPr>
              <a:t>的经</a:t>
            </a:r>
            <a:r>
              <a:rPr sz="1400" spc="-15">
                <a:solidFill>
                  <a:srgbClr val="585858"/>
                </a:solidFill>
                <a:latin typeface="微软雅黑"/>
                <a:cs typeface="微软雅黑"/>
              </a:rPr>
              <a:t>济</a:t>
            </a:r>
            <a:r>
              <a:rPr sz="1400">
                <a:solidFill>
                  <a:srgbClr val="585858"/>
                </a:solidFill>
                <a:latin typeface="微软雅黑"/>
                <a:cs typeface="微软雅黑"/>
              </a:rPr>
              <a:t>回报</a:t>
            </a:r>
            <a:r>
              <a:rPr sz="1400" spc="-15">
                <a:solidFill>
                  <a:srgbClr val="585858"/>
                </a:solidFill>
                <a:latin typeface="微软雅黑"/>
                <a:cs typeface="微软雅黑"/>
              </a:rPr>
              <a:t>。</a:t>
            </a:r>
            <a:r>
              <a:rPr sz="1400">
                <a:solidFill>
                  <a:srgbClr val="585858"/>
                </a:solidFill>
                <a:latin typeface="微软雅黑"/>
                <a:cs typeface="微软雅黑"/>
              </a:rPr>
              <a:t>医保</a:t>
            </a:r>
            <a:r>
              <a:rPr sz="1400" spc="-15">
                <a:solidFill>
                  <a:srgbClr val="585858"/>
                </a:solidFill>
                <a:latin typeface="微软雅黑"/>
                <a:cs typeface="微软雅黑"/>
              </a:rPr>
              <a:t>局</a:t>
            </a:r>
            <a:r>
              <a:rPr sz="1400">
                <a:solidFill>
                  <a:srgbClr val="585858"/>
                </a:solidFill>
                <a:latin typeface="微软雅黑"/>
                <a:cs typeface="微软雅黑"/>
              </a:rPr>
              <a:t>需要</a:t>
            </a:r>
            <a:r>
              <a:rPr sz="1400" spc="-15">
                <a:solidFill>
                  <a:srgbClr val="585858"/>
                </a:solidFill>
                <a:latin typeface="微软雅黑"/>
                <a:cs typeface="微软雅黑"/>
              </a:rPr>
              <a:t>控</a:t>
            </a:r>
            <a:r>
              <a:rPr sz="1400">
                <a:solidFill>
                  <a:srgbClr val="585858"/>
                </a:solidFill>
                <a:latin typeface="微软雅黑"/>
                <a:cs typeface="微软雅黑"/>
              </a:rPr>
              <a:t>制医</a:t>
            </a:r>
            <a:r>
              <a:rPr sz="1400" spc="-15">
                <a:solidFill>
                  <a:srgbClr val="585858"/>
                </a:solidFill>
                <a:latin typeface="微软雅黑"/>
                <a:cs typeface="微软雅黑"/>
              </a:rPr>
              <a:t>疗</a:t>
            </a:r>
            <a:r>
              <a:rPr sz="1400">
                <a:solidFill>
                  <a:srgbClr val="585858"/>
                </a:solidFill>
                <a:latin typeface="微软雅黑"/>
                <a:cs typeface="微软雅黑"/>
              </a:rPr>
              <a:t>费用</a:t>
            </a:r>
            <a:r>
              <a:rPr sz="1400" spc="-15">
                <a:solidFill>
                  <a:srgbClr val="585858"/>
                </a:solidFill>
                <a:latin typeface="微软雅黑"/>
                <a:cs typeface="微软雅黑"/>
              </a:rPr>
              <a:t>的</a:t>
            </a:r>
            <a:r>
              <a:rPr sz="1400">
                <a:solidFill>
                  <a:srgbClr val="585858"/>
                </a:solidFill>
                <a:latin typeface="微软雅黑"/>
                <a:cs typeface="微软雅黑"/>
              </a:rPr>
              <a:t>增长</a:t>
            </a:r>
            <a:r>
              <a:rPr sz="1400" spc="-15">
                <a:solidFill>
                  <a:srgbClr val="585858"/>
                </a:solidFill>
                <a:latin typeface="微软雅黑"/>
                <a:cs typeface="微软雅黑"/>
              </a:rPr>
              <a:t>，</a:t>
            </a:r>
            <a:r>
              <a:rPr sz="1400">
                <a:solidFill>
                  <a:srgbClr val="585858"/>
                </a:solidFill>
                <a:latin typeface="微软雅黑"/>
                <a:cs typeface="微软雅黑"/>
              </a:rPr>
              <a:t>提高</a:t>
            </a:r>
            <a:r>
              <a:rPr sz="1400" spc="-15">
                <a:solidFill>
                  <a:srgbClr val="585858"/>
                </a:solidFill>
                <a:latin typeface="微软雅黑"/>
                <a:cs typeface="微软雅黑"/>
              </a:rPr>
              <a:t>医</a:t>
            </a:r>
            <a:r>
              <a:rPr sz="1400">
                <a:solidFill>
                  <a:srgbClr val="585858"/>
                </a:solidFill>
                <a:latin typeface="微软雅黑"/>
                <a:cs typeface="微软雅黑"/>
              </a:rPr>
              <a:t>疗资</a:t>
            </a:r>
            <a:r>
              <a:rPr sz="1400" spc="-15">
                <a:solidFill>
                  <a:srgbClr val="585858"/>
                </a:solidFill>
                <a:latin typeface="微软雅黑"/>
                <a:cs typeface="微软雅黑"/>
              </a:rPr>
              <a:t>源</a:t>
            </a:r>
            <a:r>
              <a:rPr sz="1400">
                <a:solidFill>
                  <a:srgbClr val="585858"/>
                </a:solidFill>
                <a:latin typeface="微软雅黑"/>
                <a:cs typeface="微软雅黑"/>
              </a:rPr>
              <a:t>的利 用效率，保障医保基金</a:t>
            </a:r>
            <a:r>
              <a:rPr sz="1400" spc="-15">
                <a:solidFill>
                  <a:srgbClr val="585858"/>
                </a:solidFill>
                <a:latin typeface="微软雅黑"/>
                <a:cs typeface="微软雅黑"/>
              </a:rPr>
              <a:t>的</a:t>
            </a:r>
            <a:r>
              <a:rPr sz="1400">
                <a:solidFill>
                  <a:srgbClr val="585858"/>
                </a:solidFill>
                <a:latin typeface="微软雅黑"/>
                <a:cs typeface="微软雅黑"/>
              </a:rPr>
              <a:t>可持</a:t>
            </a:r>
            <a:r>
              <a:rPr sz="1400" spc="-15">
                <a:solidFill>
                  <a:srgbClr val="585858"/>
                </a:solidFill>
                <a:latin typeface="微软雅黑"/>
                <a:cs typeface="微软雅黑"/>
              </a:rPr>
              <a:t>续</a:t>
            </a:r>
            <a:r>
              <a:rPr sz="1400">
                <a:solidFill>
                  <a:srgbClr val="585858"/>
                </a:solidFill>
                <a:latin typeface="微软雅黑"/>
                <a:cs typeface="微软雅黑"/>
              </a:rPr>
              <a:t>发展</a:t>
            </a:r>
            <a:r>
              <a:rPr sz="1400" spc="-15">
                <a:solidFill>
                  <a:srgbClr val="585858"/>
                </a:solidFill>
                <a:latin typeface="微软雅黑"/>
                <a:cs typeface="微软雅黑"/>
              </a:rPr>
              <a:t>。</a:t>
            </a:r>
            <a:r>
              <a:rPr sz="1400">
                <a:solidFill>
                  <a:srgbClr val="585858"/>
                </a:solidFill>
                <a:latin typeface="微软雅黑"/>
                <a:cs typeface="微软雅黑"/>
              </a:rPr>
              <a:t>因此</a:t>
            </a:r>
            <a:r>
              <a:rPr sz="1400" spc="-10">
                <a:solidFill>
                  <a:srgbClr val="585858"/>
                </a:solidFill>
                <a:latin typeface="微软雅黑"/>
                <a:cs typeface="微软雅黑"/>
              </a:rPr>
              <a:t>，DRG</a:t>
            </a:r>
            <a:r>
              <a:rPr sz="1400" spc="-15">
                <a:solidFill>
                  <a:srgbClr val="585858"/>
                </a:solidFill>
                <a:latin typeface="微软雅黑"/>
                <a:cs typeface="微软雅黑"/>
              </a:rPr>
              <a:t>以</a:t>
            </a:r>
            <a:r>
              <a:rPr sz="1400">
                <a:solidFill>
                  <a:srgbClr val="585858"/>
                </a:solidFill>
                <a:latin typeface="微软雅黑"/>
                <a:cs typeface="微软雅黑"/>
              </a:rPr>
              <a:t>及DIP</a:t>
            </a:r>
            <a:r>
              <a:rPr sz="1400" spc="-15">
                <a:solidFill>
                  <a:srgbClr val="585858"/>
                </a:solidFill>
                <a:latin typeface="微软雅黑"/>
                <a:cs typeface="微软雅黑"/>
              </a:rPr>
              <a:t>的</a:t>
            </a:r>
            <a:r>
              <a:rPr sz="1400">
                <a:solidFill>
                  <a:srgbClr val="585858"/>
                </a:solidFill>
                <a:latin typeface="微软雅黑"/>
                <a:cs typeface="微软雅黑"/>
              </a:rPr>
              <a:t>付费</a:t>
            </a:r>
            <a:r>
              <a:rPr sz="1400" spc="-15">
                <a:solidFill>
                  <a:srgbClr val="585858"/>
                </a:solidFill>
                <a:latin typeface="微软雅黑"/>
                <a:cs typeface="微软雅黑"/>
              </a:rPr>
              <a:t>方</a:t>
            </a:r>
            <a:r>
              <a:rPr sz="1400">
                <a:solidFill>
                  <a:srgbClr val="585858"/>
                </a:solidFill>
                <a:latin typeface="微软雅黑"/>
                <a:cs typeface="微软雅黑"/>
              </a:rPr>
              <a:t>式应</a:t>
            </a:r>
            <a:r>
              <a:rPr sz="1400" spc="-15">
                <a:solidFill>
                  <a:srgbClr val="585858"/>
                </a:solidFill>
                <a:latin typeface="微软雅黑"/>
                <a:cs typeface="微软雅黑"/>
              </a:rPr>
              <a:t>运</a:t>
            </a:r>
            <a:r>
              <a:rPr sz="1400">
                <a:solidFill>
                  <a:srgbClr val="585858"/>
                </a:solidFill>
                <a:latin typeface="微软雅黑"/>
                <a:cs typeface="微软雅黑"/>
              </a:rPr>
              <a:t>而生</a:t>
            </a:r>
            <a:r>
              <a:rPr sz="1400" spc="-15">
                <a:solidFill>
                  <a:srgbClr val="585858"/>
                </a:solidFill>
                <a:latin typeface="微软雅黑"/>
                <a:cs typeface="微软雅黑"/>
              </a:rPr>
              <a:t>，</a:t>
            </a:r>
            <a:r>
              <a:rPr sz="1400">
                <a:solidFill>
                  <a:srgbClr val="585858"/>
                </a:solidFill>
                <a:latin typeface="微软雅黑"/>
                <a:cs typeface="微软雅黑"/>
              </a:rPr>
              <a:t>以满</a:t>
            </a:r>
            <a:r>
              <a:rPr sz="1400" spc="-15">
                <a:solidFill>
                  <a:srgbClr val="585858"/>
                </a:solidFill>
                <a:latin typeface="微软雅黑"/>
                <a:cs typeface="微软雅黑"/>
              </a:rPr>
              <a:t>足</a:t>
            </a:r>
            <a:r>
              <a:rPr sz="1400">
                <a:solidFill>
                  <a:srgbClr val="585858"/>
                </a:solidFill>
                <a:latin typeface="微软雅黑"/>
                <a:cs typeface="微软雅黑"/>
              </a:rPr>
              <a:t>这些</a:t>
            </a:r>
            <a:r>
              <a:rPr sz="1400" spc="-15">
                <a:solidFill>
                  <a:srgbClr val="585858"/>
                </a:solidFill>
                <a:latin typeface="微软雅黑"/>
                <a:cs typeface="微软雅黑"/>
              </a:rPr>
              <a:t>不</a:t>
            </a:r>
            <a:r>
              <a:rPr sz="1400">
                <a:solidFill>
                  <a:srgbClr val="585858"/>
                </a:solidFill>
                <a:latin typeface="微软雅黑"/>
                <a:cs typeface="微软雅黑"/>
              </a:rPr>
              <a:t>同需</a:t>
            </a:r>
            <a:r>
              <a:rPr sz="1400" spc="-15">
                <a:solidFill>
                  <a:srgbClr val="585858"/>
                </a:solidFill>
                <a:latin typeface="微软雅黑"/>
                <a:cs typeface="微软雅黑"/>
              </a:rPr>
              <a:t>求</a:t>
            </a:r>
            <a:r>
              <a:rPr sz="1400">
                <a:solidFill>
                  <a:srgbClr val="585858"/>
                </a:solidFill>
                <a:latin typeface="微软雅黑"/>
                <a:cs typeface="微软雅黑"/>
              </a:rPr>
              <a:t>的平</a:t>
            </a:r>
            <a:r>
              <a:rPr sz="1400" spc="-15">
                <a:solidFill>
                  <a:srgbClr val="585858"/>
                </a:solidFill>
                <a:latin typeface="微软雅黑"/>
                <a:cs typeface="微软雅黑"/>
              </a:rPr>
              <a:t>衡</a:t>
            </a:r>
            <a:r>
              <a:rPr sz="1400">
                <a:solidFill>
                  <a:srgbClr val="585858"/>
                </a:solidFill>
                <a:latin typeface="微软雅黑"/>
                <a:cs typeface="微软雅黑"/>
              </a:rPr>
              <a:t>。</a:t>
            </a:r>
            <a:endParaRPr sz="1400">
              <a:latin typeface="微软雅黑"/>
              <a:cs typeface="微软雅黑"/>
            </a:endParaRPr>
          </a:p>
          <a:p>
            <a:pPr algn="ctr">
              <a:lnSpc>
                <a:spcPct val="100000"/>
              </a:lnSpc>
              <a:spcBef>
                <a:spcPts val="710"/>
              </a:spcBef>
            </a:pPr>
            <a:r>
              <a:rPr sz="1400" b="1" i="1">
                <a:solidFill>
                  <a:srgbClr val="585858"/>
                </a:solidFill>
                <a:latin typeface="微软雅黑"/>
                <a:cs typeface="微软雅黑"/>
              </a:rPr>
              <a:t>亿欧智库</a:t>
            </a:r>
            <a:r>
              <a:rPr sz="1400" b="1" i="1" spc="-5">
                <a:solidFill>
                  <a:srgbClr val="585858"/>
                </a:solidFill>
                <a:latin typeface="微软雅黑"/>
                <a:cs typeface="微软雅黑"/>
              </a:rPr>
              <a:t>：</a:t>
            </a:r>
            <a:r>
              <a:rPr sz="1400" b="1" spc="-5">
                <a:solidFill>
                  <a:srgbClr val="585858"/>
                </a:solidFill>
                <a:latin typeface="微软雅黑"/>
                <a:cs typeface="微软雅黑"/>
              </a:rPr>
              <a:t>2015-2021</a:t>
            </a:r>
            <a:r>
              <a:rPr sz="1400" b="1" i="1">
                <a:solidFill>
                  <a:srgbClr val="585858"/>
                </a:solidFill>
                <a:latin typeface="微软雅黑"/>
                <a:cs typeface="微软雅黑"/>
              </a:rPr>
              <a:t>年我</a:t>
            </a:r>
            <a:r>
              <a:rPr sz="1400" b="1" i="1" spc="-15">
                <a:solidFill>
                  <a:srgbClr val="585858"/>
                </a:solidFill>
                <a:latin typeface="微软雅黑"/>
                <a:cs typeface="微软雅黑"/>
              </a:rPr>
              <a:t>国</a:t>
            </a:r>
            <a:r>
              <a:rPr sz="1400" b="1" i="1">
                <a:solidFill>
                  <a:srgbClr val="585858"/>
                </a:solidFill>
                <a:latin typeface="微软雅黑"/>
                <a:cs typeface="微软雅黑"/>
              </a:rPr>
              <a:t>医保</a:t>
            </a:r>
            <a:r>
              <a:rPr sz="1400" b="1" i="1" spc="-15">
                <a:solidFill>
                  <a:srgbClr val="585858"/>
                </a:solidFill>
                <a:latin typeface="微软雅黑"/>
                <a:cs typeface="微软雅黑"/>
              </a:rPr>
              <a:t>基</a:t>
            </a:r>
            <a:r>
              <a:rPr sz="1400" b="1" i="1">
                <a:solidFill>
                  <a:srgbClr val="585858"/>
                </a:solidFill>
                <a:latin typeface="微软雅黑"/>
                <a:cs typeface="微软雅黑"/>
              </a:rPr>
              <a:t>金的</a:t>
            </a:r>
            <a:r>
              <a:rPr sz="1400" b="1" i="1" spc="-15">
                <a:solidFill>
                  <a:srgbClr val="585858"/>
                </a:solidFill>
                <a:latin typeface="微软雅黑"/>
                <a:cs typeface="微软雅黑"/>
              </a:rPr>
              <a:t>收</a:t>
            </a:r>
            <a:r>
              <a:rPr sz="1400" b="1" i="1">
                <a:solidFill>
                  <a:srgbClr val="585858"/>
                </a:solidFill>
                <a:latin typeface="微软雅黑"/>
                <a:cs typeface="微软雅黑"/>
              </a:rPr>
              <a:t>入和</a:t>
            </a:r>
            <a:r>
              <a:rPr sz="1400" b="1" i="1" spc="-15">
                <a:solidFill>
                  <a:srgbClr val="585858"/>
                </a:solidFill>
                <a:latin typeface="微软雅黑"/>
                <a:cs typeface="微软雅黑"/>
              </a:rPr>
              <a:t>支</a:t>
            </a:r>
            <a:r>
              <a:rPr sz="1400" b="1" i="1">
                <a:solidFill>
                  <a:srgbClr val="585858"/>
                </a:solidFill>
                <a:latin typeface="微软雅黑"/>
                <a:cs typeface="微软雅黑"/>
              </a:rPr>
              <a:t>出增速</a:t>
            </a:r>
            <a:endParaRPr sz="1400">
              <a:latin typeface="微软雅黑"/>
              <a:cs typeface="微软雅黑"/>
            </a:endParaRPr>
          </a:p>
        </p:txBody>
      </p:sp>
      <p:sp>
        <p:nvSpPr>
          <p:cNvPr id="29" name="object 29"/>
          <p:cNvSpPr/>
          <p:nvPr/>
        </p:nvSpPr>
        <p:spPr>
          <a:xfrm>
            <a:off x="2575560" y="5436108"/>
            <a:ext cx="6762115" cy="376555"/>
          </a:xfrm>
          <a:custGeom>
            <a:rect l="l" t="t" r="r" b="b"/>
            <a:pathLst>
              <a:path w="6762115" h="376554">
                <a:moveTo>
                  <a:pt x="6761988" y="0"/>
                </a:moveTo>
                <a:lnTo>
                  <a:pt x="0" y="0"/>
                </a:lnTo>
                <a:lnTo>
                  <a:pt x="3380993" y="376427"/>
                </a:lnTo>
                <a:lnTo>
                  <a:pt x="6761988" y="0"/>
                </a:lnTo>
                <a:close/>
              </a:path>
            </a:pathLst>
          </a:custGeom>
          <a:solidFill>
            <a:srgbClr val="1D9ED2"/>
          </a:solidFill>
        </p:spPr>
        <p:txBody>
          <a:bodyPr wrap="square" lIns="0" tIns="0" rIns="0" bIns="0" rtlCol="0"/>
          <a:lstStyle/>
          <a:p/>
        </p:txBody>
      </p:sp>
      <p:sp>
        <p:nvSpPr>
          <p:cNvPr id="30" name="object 30"/>
          <p:cNvSpPr/>
          <p:nvPr/>
        </p:nvSpPr>
        <p:spPr>
          <a:xfrm>
            <a:off x="1136898" y="5867332"/>
            <a:ext cx="9695699" cy="608143"/>
          </a:xfrm>
          <a:prstGeom prst="rect">
            <a:avLst/>
          </a:prstGeom>
          <a:blipFill>
            <a:blip r:embed="rId5"/>
            <a:stretch>
              <a:fillRect/>
            </a:stretch>
          </a:blipFill>
        </p:spPr>
        <p:txBody>
          <a:bodyPr wrap="square" lIns="0" tIns="0" rIns="0" bIns="0" rtlCol="0"/>
          <a:lstStyle/>
          <a:p/>
        </p:txBody>
      </p:sp>
      <p:sp>
        <p:nvSpPr>
          <p:cNvPr id="31" name="object 31"/>
          <p:cNvSpPr/>
          <p:nvPr/>
        </p:nvSpPr>
        <p:spPr>
          <a:xfrm>
            <a:off x="4437888" y="5949696"/>
            <a:ext cx="3090671" cy="487692"/>
          </a:xfrm>
          <a:prstGeom prst="rect">
            <a:avLst/>
          </a:prstGeom>
          <a:blipFill>
            <a:blip r:embed="rId6"/>
            <a:stretch>
              <a:fillRect/>
            </a:stretch>
          </a:blipFill>
        </p:spPr>
        <p:txBody>
          <a:bodyPr wrap="square" lIns="0" tIns="0" rIns="0" bIns="0" rtlCol="0"/>
          <a:lstStyle/>
          <a:p/>
        </p:txBody>
      </p:sp>
      <p:sp>
        <p:nvSpPr>
          <p:cNvPr id="32" name="object 32"/>
          <p:cNvSpPr/>
          <p:nvPr/>
        </p:nvSpPr>
        <p:spPr>
          <a:xfrm>
            <a:off x="1187196" y="5897879"/>
            <a:ext cx="9599676" cy="504443"/>
          </a:xfrm>
          <a:prstGeom prst="rect">
            <a:avLst/>
          </a:prstGeom>
          <a:blipFill>
            <a:blip r:embed="rId7"/>
            <a:stretch>
              <a:fillRect/>
            </a:stretch>
          </a:blipFill>
        </p:spPr>
        <p:txBody>
          <a:bodyPr wrap="square" lIns="0" tIns="0" rIns="0" bIns="0" rtlCol="0"/>
          <a:lstStyle/>
          <a:p/>
        </p:txBody>
      </p:sp>
      <p:sp>
        <p:nvSpPr>
          <p:cNvPr id="33" name="object 33"/>
          <p:cNvSpPr txBox="1"/>
          <p:nvPr/>
        </p:nvSpPr>
        <p:spPr>
          <a:xfrm>
            <a:off x="4592192" y="6024473"/>
            <a:ext cx="278892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DRG/DIP</a:t>
            </a:r>
            <a:r>
              <a:rPr sz="1400" b="1" i="1">
                <a:solidFill>
                  <a:srgbClr val="FFFFFF"/>
                </a:solidFill>
                <a:latin typeface="微软雅黑"/>
                <a:cs typeface="微软雅黑"/>
              </a:rPr>
              <a:t>的付费改革方</a:t>
            </a:r>
            <a:r>
              <a:rPr sz="1400" b="1" i="1" spc="-15">
                <a:solidFill>
                  <a:srgbClr val="FFFFFF"/>
                </a:solidFill>
                <a:latin typeface="微软雅黑"/>
                <a:cs typeface="微软雅黑"/>
              </a:rPr>
              <a:t>式</a:t>
            </a:r>
            <a:r>
              <a:rPr sz="1400" b="1" i="1">
                <a:solidFill>
                  <a:srgbClr val="FFFFFF"/>
                </a:solidFill>
                <a:latin typeface="微软雅黑"/>
                <a:cs typeface="微软雅黑"/>
              </a:rPr>
              <a:t>应运</a:t>
            </a:r>
            <a:r>
              <a:rPr sz="1400" b="1" i="1" spc="-15">
                <a:solidFill>
                  <a:srgbClr val="FFFFFF"/>
                </a:solidFill>
                <a:latin typeface="微软雅黑"/>
                <a:cs typeface="微软雅黑"/>
              </a:rPr>
              <a:t>而</a:t>
            </a:r>
            <a:r>
              <a:rPr sz="1400" b="1" i="1">
                <a:solidFill>
                  <a:srgbClr val="FFFFFF"/>
                </a:solidFill>
                <a:latin typeface="微软雅黑"/>
                <a:cs typeface="微软雅黑"/>
              </a:rPr>
              <a:t>生</a:t>
            </a:r>
            <a:endParaRPr sz="1400">
              <a:latin typeface="微软雅黑"/>
              <a:cs typeface="微软雅黑"/>
            </a:endParaRPr>
          </a:p>
        </p:txBody>
      </p:sp>
      <p:sp>
        <p:nvSpPr>
          <p:cNvPr id="34" name="object 34"/>
          <p:cNvSpPr/>
          <p:nvPr/>
        </p:nvSpPr>
        <p:spPr>
          <a:xfrm>
            <a:off x="1170432" y="3019044"/>
            <a:ext cx="9805670" cy="0"/>
          </a:xfrm>
          <a:custGeom>
            <a:rect l="l" t="t" r="r" b="b"/>
            <a:pathLst>
              <a:path w="9805670">
                <a:moveTo>
                  <a:pt x="0" y="0"/>
                </a:moveTo>
                <a:lnTo>
                  <a:pt x="9805416" y="0"/>
                </a:lnTo>
              </a:path>
            </a:pathLst>
          </a:custGeom>
          <a:ln w="9525">
            <a:solidFill>
              <a:srgbClr val="D9D9D9"/>
            </a:solidFill>
          </a:ln>
        </p:spPr>
        <p:txBody>
          <a:bodyPr wrap="square" lIns="0" tIns="0" rIns="0" bIns="0" rtlCol="0"/>
          <a:lstStyle/>
          <a:p/>
        </p:txBody>
      </p:sp>
      <p:sp>
        <p:nvSpPr>
          <p:cNvPr id="35" name="object 35"/>
          <p:cNvSpPr/>
          <p:nvPr/>
        </p:nvSpPr>
        <p:spPr>
          <a:xfrm flipH="1">
            <a:off x="1170432"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36" name="object 36"/>
          <p:cNvSpPr/>
          <p:nvPr/>
        </p:nvSpPr>
        <p:spPr>
          <a:xfrm flipH="1">
            <a:off x="2395727"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37" name="object 37"/>
          <p:cNvSpPr/>
          <p:nvPr/>
        </p:nvSpPr>
        <p:spPr>
          <a:xfrm flipH="1">
            <a:off x="3622547"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38" name="object 38"/>
          <p:cNvSpPr/>
          <p:nvPr/>
        </p:nvSpPr>
        <p:spPr>
          <a:xfrm flipH="1">
            <a:off x="4847844"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39" name="object 39"/>
          <p:cNvSpPr/>
          <p:nvPr/>
        </p:nvSpPr>
        <p:spPr>
          <a:xfrm flipH="1">
            <a:off x="6073140"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40" name="object 40"/>
          <p:cNvSpPr/>
          <p:nvPr/>
        </p:nvSpPr>
        <p:spPr>
          <a:xfrm flipH="1">
            <a:off x="7298435"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41" name="object 41"/>
          <p:cNvSpPr/>
          <p:nvPr/>
        </p:nvSpPr>
        <p:spPr>
          <a:xfrm flipH="1">
            <a:off x="8523731"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42" name="object 42"/>
          <p:cNvSpPr/>
          <p:nvPr/>
        </p:nvSpPr>
        <p:spPr>
          <a:xfrm flipH="1">
            <a:off x="9749028"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43" name="object 43"/>
          <p:cNvSpPr/>
          <p:nvPr/>
        </p:nvSpPr>
        <p:spPr>
          <a:xfrm flipH="1">
            <a:off x="10975847" y="3019044"/>
            <a:ext cx="0" cy="45720"/>
          </a:xfrm>
          <a:custGeom>
            <a:rect l="l" t="t" r="r" b="b"/>
            <a:pathLst>
              <a:path h="45719">
                <a:moveTo>
                  <a:pt x="0" y="0"/>
                </a:moveTo>
                <a:lnTo>
                  <a:pt x="0" y="45719"/>
                </a:lnTo>
              </a:path>
            </a:pathLst>
          </a:custGeom>
          <a:ln w="9525">
            <a:solidFill>
              <a:srgbClr val="D9D9D9"/>
            </a:solidFill>
          </a:ln>
        </p:spPr>
        <p:txBody>
          <a:bodyPr wrap="square" lIns="0" tIns="0" rIns="0" bIns="0" rtlCol="0"/>
          <a:lstStyle/>
          <a:p/>
        </p:txBody>
      </p:sp>
      <p:sp>
        <p:nvSpPr>
          <p:cNvPr id="44" name="object 44"/>
          <p:cNvSpPr/>
          <p:nvPr/>
        </p:nvSpPr>
        <p:spPr>
          <a:xfrm>
            <a:off x="1783842" y="2265933"/>
            <a:ext cx="8578850" cy="735965"/>
          </a:xfrm>
          <a:custGeom>
            <a:rect l="l" t="t" r="r" b="b"/>
            <a:pathLst>
              <a:path w="8578850" h="735964">
                <a:moveTo>
                  <a:pt x="0" y="438023"/>
                </a:moveTo>
                <a:lnTo>
                  <a:pt x="51069" y="437149"/>
                </a:lnTo>
                <a:lnTo>
                  <a:pt x="102137" y="436854"/>
                </a:lnTo>
                <a:lnTo>
                  <a:pt x="153204" y="437055"/>
                </a:lnTo>
                <a:lnTo>
                  <a:pt x="204270" y="437670"/>
                </a:lnTo>
                <a:lnTo>
                  <a:pt x="255335" y="438615"/>
                </a:lnTo>
                <a:lnTo>
                  <a:pt x="306399" y="439808"/>
                </a:lnTo>
                <a:lnTo>
                  <a:pt x="357463" y="441167"/>
                </a:lnTo>
                <a:lnTo>
                  <a:pt x="408526" y="442609"/>
                </a:lnTo>
                <a:lnTo>
                  <a:pt x="459588" y="444050"/>
                </a:lnTo>
                <a:lnTo>
                  <a:pt x="510650" y="445409"/>
                </a:lnTo>
                <a:lnTo>
                  <a:pt x="561713" y="446602"/>
                </a:lnTo>
                <a:lnTo>
                  <a:pt x="612774" y="447548"/>
                </a:lnTo>
                <a:lnTo>
                  <a:pt x="663836" y="448162"/>
                </a:lnTo>
                <a:lnTo>
                  <a:pt x="714899" y="448363"/>
                </a:lnTo>
                <a:lnTo>
                  <a:pt x="765961" y="448068"/>
                </a:lnTo>
                <a:lnTo>
                  <a:pt x="817023" y="447195"/>
                </a:lnTo>
                <a:lnTo>
                  <a:pt x="868086" y="445660"/>
                </a:lnTo>
                <a:lnTo>
                  <a:pt x="919150" y="443380"/>
                </a:lnTo>
                <a:lnTo>
                  <a:pt x="970214" y="440274"/>
                </a:lnTo>
                <a:lnTo>
                  <a:pt x="1021279" y="436259"/>
                </a:lnTo>
                <a:lnTo>
                  <a:pt x="1072345" y="431251"/>
                </a:lnTo>
                <a:lnTo>
                  <a:pt x="1123412" y="425168"/>
                </a:lnTo>
                <a:lnTo>
                  <a:pt x="1174480" y="417928"/>
                </a:lnTo>
                <a:lnTo>
                  <a:pt x="1225550" y="409448"/>
                </a:lnTo>
                <a:lnTo>
                  <a:pt x="1270931" y="400312"/>
                </a:lnTo>
                <a:lnTo>
                  <a:pt x="1316314" y="389252"/>
                </a:lnTo>
                <a:lnTo>
                  <a:pt x="1361698" y="376441"/>
                </a:lnTo>
                <a:lnTo>
                  <a:pt x="1407082" y="362055"/>
                </a:lnTo>
                <a:lnTo>
                  <a:pt x="1452468" y="346270"/>
                </a:lnTo>
                <a:lnTo>
                  <a:pt x="1497854" y="329261"/>
                </a:lnTo>
                <a:lnTo>
                  <a:pt x="1543240" y="311204"/>
                </a:lnTo>
                <a:lnTo>
                  <a:pt x="1588627" y="292273"/>
                </a:lnTo>
                <a:lnTo>
                  <a:pt x="1634014" y="272645"/>
                </a:lnTo>
                <a:lnTo>
                  <a:pt x="1679402" y="252494"/>
                </a:lnTo>
                <a:lnTo>
                  <a:pt x="1724790" y="231997"/>
                </a:lnTo>
                <a:lnTo>
                  <a:pt x="1770178" y="211328"/>
                </a:lnTo>
                <a:lnTo>
                  <a:pt x="1815567" y="190663"/>
                </a:lnTo>
                <a:lnTo>
                  <a:pt x="1860955" y="170178"/>
                </a:lnTo>
                <a:lnTo>
                  <a:pt x="1906344" y="150047"/>
                </a:lnTo>
                <a:lnTo>
                  <a:pt x="1951732" y="130446"/>
                </a:lnTo>
                <a:lnTo>
                  <a:pt x="1997120" y="111551"/>
                </a:lnTo>
                <a:lnTo>
                  <a:pt x="2042508" y="93537"/>
                </a:lnTo>
                <a:lnTo>
                  <a:pt x="2087895" y="76580"/>
                </a:lnTo>
                <a:lnTo>
                  <a:pt x="2133282" y="60854"/>
                </a:lnTo>
                <a:lnTo>
                  <a:pt x="2178668" y="46536"/>
                </a:lnTo>
                <a:lnTo>
                  <a:pt x="2224054" y="33800"/>
                </a:lnTo>
                <a:lnTo>
                  <a:pt x="2269440" y="22822"/>
                </a:lnTo>
                <a:lnTo>
                  <a:pt x="2314824" y="13778"/>
                </a:lnTo>
                <a:lnTo>
                  <a:pt x="2360208" y="6842"/>
                </a:lnTo>
                <a:lnTo>
                  <a:pt x="2405591" y="2191"/>
                </a:lnTo>
                <a:lnTo>
                  <a:pt x="2450972" y="0"/>
                </a:lnTo>
                <a:lnTo>
                  <a:pt x="2498114" y="361"/>
                </a:lnTo>
                <a:lnTo>
                  <a:pt x="2545255" y="3206"/>
                </a:lnTo>
                <a:lnTo>
                  <a:pt x="2592397" y="8358"/>
                </a:lnTo>
                <a:lnTo>
                  <a:pt x="2639538" y="15642"/>
                </a:lnTo>
                <a:lnTo>
                  <a:pt x="2686679" y="24883"/>
                </a:lnTo>
                <a:lnTo>
                  <a:pt x="2733819" y="35906"/>
                </a:lnTo>
                <a:lnTo>
                  <a:pt x="2780960" y="48535"/>
                </a:lnTo>
                <a:lnTo>
                  <a:pt x="2828100" y="62595"/>
                </a:lnTo>
                <a:lnTo>
                  <a:pt x="2875240" y="77910"/>
                </a:lnTo>
                <a:lnTo>
                  <a:pt x="2922380" y="94306"/>
                </a:lnTo>
                <a:lnTo>
                  <a:pt x="2969519" y="111608"/>
                </a:lnTo>
                <a:lnTo>
                  <a:pt x="3016657" y="129639"/>
                </a:lnTo>
                <a:lnTo>
                  <a:pt x="3063795" y="148224"/>
                </a:lnTo>
                <a:lnTo>
                  <a:pt x="3110933" y="167189"/>
                </a:lnTo>
                <a:lnTo>
                  <a:pt x="3158069" y="186358"/>
                </a:lnTo>
                <a:lnTo>
                  <a:pt x="3205206" y="205556"/>
                </a:lnTo>
                <a:lnTo>
                  <a:pt x="3252341" y="224607"/>
                </a:lnTo>
                <a:lnTo>
                  <a:pt x="3299476" y="243337"/>
                </a:lnTo>
                <a:lnTo>
                  <a:pt x="3346610" y="261569"/>
                </a:lnTo>
                <a:lnTo>
                  <a:pt x="3393743" y="279129"/>
                </a:lnTo>
                <a:lnTo>
                  <a:pt x="3440875" y="295841"/>
                </a:lnTo>
                <a:lnTo>
                  <a:pt x="3488007" y="311531"/>
                </a:lnTo>
                <a:lnTo>
                  <a:pt x="3535137" y="326022"/>
                </a:lnTo>
                <a:lnTo>
                  <a:pt x="3582267" y="339139"/>
                </a:lnTo>
                <a:lnTo>
                  <a:pt x="3629395" y="350708"/>
                </a:lnTo>
                <a:lnTo>
                  <a:pt x="3676523" y="360552"/>
                </a:lnTo>
                <a:lnTo>
                  <a:pt x="3727592" y="369660"/>
                </a:lnTo>
                <a:lnTo>
                  <a:pt x="3778660" y="377677"/>
                </a:lnTo>
                <a:lnTo>
                  <a:pt x="3829727" y="384696"/>
                </a:lnTo>
                <a:lnTo>
                  <a:pt x="3880793" y="390808"/>
                </a:lnTo>
                <a:lnTo>
                  <a:pt x="3931858" y="396105"/>
                </a:lnTo>
                <a:lnTo>
                  <a:pt x="3982922" y="400681"/>
                </a:lnTo>
                <a:lnTo>
                  <a:pt x="4033986" y="404625"/>
                </a:lnTo>
                <a:lnTo>
                  <a:pt x="4085049" y="408032"/>
                </a:lnTo>
                <a:lnTo>
                  <a:pt x="4136111" y="410992"/>
                </a:lnTo>
                <a:lnTo>
                  <a:pt x="4187173" y="413598"/>
                </a:lnTo>
                <a:lnTo>
                  <a:pt x="4238236" y="415942"/>
                </a:lnTo>
                <a:lnTo>
                  <a:pt x="4289298" y="418115"/>
                </a:lnTo>
                <a:lnTo>
                  <a:pt x="4340359" y="420211"/>
                </a:lnTo>
                <a:lnTo>
                  <a:pt x="4391422" y="422321"/>
                </a:lnTo>
                <a:lnTo>
                  <a:pt x="4442484" y="424536"/>
                </a:lnTo>
                <a:lnTo>
                  <a:pt x="4493546" y="426950"/>
                </a:lnTo>
                <a:lnTo>
                  <a:pt x="4544609" y="429654"/>
                </a:lnTo>
                <a:lnTo>
                  <a:pt x="4595673" y="432740"/>
                </a:lnTo>
                <a:lnTo>
                  <a:pt x="4646737" y="436301"/>
                </a:lnTo>
                <a:lnTo>
                  <a:pt x="4697802" y="440427"/>
                </a:lnTo>
                <a:lnTo>
                  <a:pt x="4748868" y="445212"/>
                </a:lnTo>
                <a:lnTo>
                  <a:pt x="4799935" y="450748"/>
                </a:lnTo>
                <a:lnTo>
                  <a:pt x="4851003" y="457126"/>
                </a:lnTo>
                <a:lnTo>
                  <a:pt x="4902073" y="464438"/>
                </a:lnTo>
                <a:lnTo>
                  <a:pt x="4951085" y="472651"/>
                </a:lnTo>
                <a:lnTo>
                  <a:pt x="5000099" y="482194"/>
                </a:lnTo>
                <a:lnTo>
                  <a:pt x="5049113" y="492924"/>
                </a:lnTo>
                <a:lnTo>
                  <a:pt x="5098129" y="504695"/>
                </a:lnTo>
                <a:lnTo>
                  <a:pt x="5147146" y="517362"/>
                </a:lnTo>
                <a:lnTo>
                  <a:pt x="5196164" y="530780"/>
                </a:lnTo>
                <a:lnTo>
                  <a:pt x="5245182" y="544804"/>
                </a:lnTo>
                <a:lnTo>
                  <a:pt x="5294202" y="559289"/>
                </a:lnTo>
                <a:lnTo>
                  <a:pt x="5343223" y="574090"/>
                </a:lnTo>
                <a:lnTo>
                  <a:pt x="5392244" y="589061"/>
                </a:lnTo>
                <a:lnTo>
                  <a:pt x="5441266" y="604058"/>
                </a:lnTo>
                <a:lnTo>
                  <a:pt x="5490288" y="618936"/>
                </a:lnTo>
                <a:lnTo>
                  <a:pt x="5539312" y="633548"/>
                </a:lnTo>
                <a:lnTo>
                  <a:pt x="5588335" y="647752"/>
                </a:lnTo>
                <a:lnTo>
                  <a:pt x="5637360" y="661400"/>
                </a:lnTo>
                <a:lnTo>
                  <a:pt x="5686385" y="674349"/>
                </a:lnTo>
                <a:lnTo>
                  <a:pt x="5735410" y="686453"/>
                </a:lnTo>
                <a:lnTo>
                  <a:pt x="5784436" y="697567"/>
                </a:lnTo>
                <a:lnTo>
                  <a:pt x="5833462" y="707545"/>
                </a:lnTo>
                <a:lnTo>
                  <a:pt x="5882488" y="716244"/>
                </a:lnTo>
                <a:lnTo>
                  <a:pt x="5931515" y="723517"/>
                </a:lnTo>
                <a:lnTo>
                  <a:pt x="5980541" y="729220"/>
                </a:lnTo>
                <a:lnTo>
                  <a:pt x="6029568" y="733208"/>
                </a:lnTo>
                <a:lnTo>
                  <a:pt x="6078595" y="735335"/>
                </a:lnTo>
                <a:lnTo>
                  <a:pt x="6127623" y="735456"/>
                </a:lnTo>
                <a:lnTo>
                  <a:pt x="6176635" y="733464"/>
                </a:lnTo>
                <a:lnTo>
                  <a:pt x="6225648" y="729472"/>
                </a:lnTo>
                <a:lnTo>
                  <a:pt x="6274663" y="723626"/>
                </a:lnTo>
                <a:lnTo>
                  <a:pt x="6323679" y="716068"/>
                </a:lnTo>
                <a:lnTo>
                  <a:pt x="6372695" y="706944"/>
                </a:lnTo>
                <a:lnTo>
                  <a:pt x="6421712" y="696398"/>
                </a:lnTo>
                <a:lnTo>
                  <a:pt x="6470730" y="684574"/>
                </a:lnTo>
                <a:lnTo>
                  <a:pt x="6519748" y="671616"/>
                </a:lnTo>
                <a:lnTo>
                  <a:pt x="6568767" y="657668"/>
                </a:lnTo>
                <a:lnTo>
                  <a:pt x="6617786" y="642875"/>
                </a:lnTo>
                <a:lnTo>
                  <a:pt x="6666805" y="627380"/>
                </a:lnTo>
                <a:lnTo>
                  <a:pt x="6715824" y="611328"/>
                </a:lnTo>
                <a:lnTo>
                  <a:pt x="6764844" y="594863"/>
                </a:lnTo>
                <a:lnTo>
                  <a:pt x="6813863" y="578130"/>
                </a:lnTo>
                <a:lnTo>
                  <a:pt x="6862882" y="561272"/>
                </a:lnTo>
                <a:lnTo>
                  <a:pt x="6911901" y="544434"/>
                </a:lnTo>
                <a:lnTo>
                  <a:pt x="6960920" y="527760"/>
                </a:lnTo>
                <a:lnTo>
                  <a:pt x="7009938" y="511395"/>
                </a:lnTo>
                <a:lnTo>
                  <a:pt x="7058956" y="495481"/>
                </a:lnTo>
                <a:lnTo>
                  <a:pt x="7107973" y="480164"/>
                </a:lnTo>
                <a:lnTo>
                  <a:pt x="7156989" y="465588"/>
                </a:lnTo>
                <a:lnTo>
                  <a:pt x="7206005" y="451897"/>
                </a:lnTo>
                <a:lnTo>
                  <a:pt x="7255020" y="439235"/>
                </a:lnTo>
                <a:lnTo>
                  <a:pt x="7304033" y="427746"/>
                </a:lnTo>
                <a:lnTo>
                  <a:pt x="7353046" y="417575"/>
                </a:lnTo>
                <a:lnTo>
                  <a:pt x="7404115" y="408010"/>
                </a:lnTo>
                <a:lnTo>
                  <a:pt x="7455183" y="398976"/>
                </a:lnTo>
                <a:lnTo>
                  <a:pt x="7506250" y="390436"/>
                </a:lnTo>
                <a:lnTo>
                  <a:pt x="7557316" y="382357"/>
                </a:lnTo>
                <a:lnTo>
                  <a:pt x="7608381" y="374702"/>
                </a:lnTo>
                <a:lnTo>
                  <a:pt x="7659445" y="367436"/>
                </a:lnTo>
                <a:lnTo>
                  <a:pt x="7710509" y="360524"/>
                </a:lnTo>
                <a:lnTo>
                  <a:pt x="7761572" y="353930"/>
                </a:lnTo>
                <a:lnTo>
                  <a:pt x="7812634" y="347618"/>
                </a:lnTo>
                <a:lnTo>
                  <a:pt x="7863696" y="341554"/>
                </a:lnTo>
                <a:lnTo>
                  <a:pt x="7914759" y="335701"/>
                </a:lnTo>
                <a:lnTo>
                  <a:pt x="7965820" y="330025"/>
                </a:lnTo>
                <a:lnTo>
                  <a:pt x="8016882" y="324490"/>
                </a:lnTo>
                <a:lnTo>
                  <a:pt x="8067945" y="319060"/>
                </a:lnTo>
                <a:lnTo>
                  <a:pt x="8119007" y="313700"/>
                </a:lnTo>
                <a:lnTo>
                  <a:pt x="8170069" y="308374"/>
                </a:lnTo>
                <a:lnTo>
                  <a:pt x="8221132" y="303048"/>
                </a:lnTo>
                <a:lnTo>
                  <a:pt x="8272196" y="297686"/>
                </a:lnTo>
                <a:lnTo>
                  <a:pt x="8323260" y="292251"/>
                </a:lnTo>
                <a:lnTo>
                  <a:pt x="8374325" y="286710"/>
                </a:lnTo>
                <a:lnTo>
                  <a:pt x="8425391" y="281025"/>
                </a:lnTo>
                <a:lnTo>
                  <a:pt x="8476458" y="275163"/>
                </a:lnTo>
                <a:lnTo>
                  <a:pt x="8527526" y="269087"/>
                </a:lnTo>
                <a:lnTo>
                  <a:pt x="8578596" y="262763"/>
                </a:lnTo>
              </a:path>
            </a:pathLst>
          </a:custGeom>
          <a:ln w="28575">
            <a:solidFill>
              <a:srgbClr val="1D9ED2"/>
            </a:solidFill>
          </a:ln>
        </p:spPr>
        <p:txBody>
          <a:bodyPr wrap="square" lIns="0" tIns="0" rIns="0" bIns="0" rtlCol="0"/>
          <a:lstStyle/>
          <a:p/>
        </p:txBody>
      </p:sp>
      <p:sp>
        <p:nvSpPr>
          <p:cNvPr id="45" name="object 45"/>
          <p:cNvSpPr/>
          <p:nvPr/>
        </p:nvSpPr>
        <p:spPr>
          <a:xfrm>
            <a:off x="1783842" y="2326460"/>
            <a:ext cx="8578850" cy="683895"/>
          </a:xfrm>
          <a:custGeom>
            <a:rect l="l" t="t" r="r" b="b"/>
            <a:pathLst>
              <a:path w="8578850" h="683894">
                <a:moveTo>
                  <a:pt x="0" y="398197"/>
                </a:moveTo>
                <a:lnTo>
                  <a:pt x="51069" y="397552"/>
                </a:lnTo>
                <a:lnTo>
                  <a:pt x="102137" y="397441"/>
                </a:lnTo>
                <a:lnTo>
                  <a:pt x="153204" y="397788"/>
                </a:lnTo>
                <a:lnTo>
                  <a:pt x="204270" y="398516"/>
                </a:lnTo>
                <a:lnTo>
                  <a:pt x="255335" y="399550"/>
                </a:lnTo>
                <a:lnTo>
                  <a:pt x="306399" y="400812"/>
                </a:lnTo>
                <a:lnTo>
                  <a:pt x="357463" y="402227"/>
                </a:lnTo>
                <a:lnTo>
                  <a:pt x="408526" y="403719"/>
                </a:lnTo>
                <a:lnTo>
                  <a:pt x="459588" y="405211"/>
                </a:lnTo>
                <a:lnTo>
                  <a:pt x="510650" y="406627"/>
                </a:lnTo>
                <a:lnTo>
                  <a:pt x="561713" y="407892"/>
                </a:lnTo>
                <a:lnTo>
                  <a:pt x="612774" y="408928"/>
                </a:lnTo>
                <a:lnTo>
                  <a:pt x="663836" y="409660"/>
                </a:lnTo>
                <a:lnTo>
                  <a:pt x="714899" y="410012"/>
                </a:lnTo>
                <a:lnTo>
                  <a:pt x="765961" y="409907"/>
                </a:lnTo>
                <a:lnTo>
                  <a:pt x="817023" y="409269"/>
                </a:lnTo>
                <a:lnTo>
                  <a:pt x="868086" y="408022"/>
                </a:lnTo>
                <a:lnTo>
                  <a:pt x="919150" y="406090"/>
                </a:lnTo>
                <a:lnTo>
                  <a:pt x="970214" y="403397"/>
                </a:lnTo>
                <a:lnTo>
                  <a:pt x="1021279" y="399866"/>
                </a:lnTo>
                <a:lnTo>
                  <a:pt x="1072345" y="395422"/>
                </a:lnTo>
                <a:lnTo>
                  <a:pt x="1123412" y="389988"/>
                </a:lnTo>
                <a:lnTo>
                  <a:pt x="1174480" y="383487"/>
                </a:lnTo>
                <a:lnTo>
                  <a:pt x="1225550" y="375845"/>
                </a:lnTo>
                <a:lnTo>
                  <a:pt x="1272677" y="367316"/>
                </a:lnTo>
                <a:lnTo>
                  <a:pt x="1319805" y="357045"/>
                </a:lnTo>
                <a:lnTo>
                  <a:pt x="1366934" y="345194"/>
                </a:lnTo>
                <a:lnTo>
                  <a:pt x="1414065" y="331920"/>
                </a:lnTo>
                <a:lnTo>
                  <a:pt x="1461196" y="317383"/>
                </a:lnTo>
                <a:lnTo>
                  <a:pt x="1508327" y="301743"/>
                </a:lnTo>
                <a:lnTo>
                  <a:pt x="1555460" y="285158"/>
                </a:lnTo>
                <a:lnTo>
                  <a:pt x="1602592" y="267789"/>
                </a:lnTo>
                <a:lnTo>
                  <a:pt x="1649726" y="249795"/>
                </a:lnTo>
                <a:lnTo>
                  <a:pt x="1696859" y="231336"/>
                </a:lnTo>
                <a:lnTo>
                  <a:pt x="1743993" y="212570"/>
                </a:lnTo>
                <a:lnTo>
                  <a:pt x="1791127" y="193656"/>
                </a:lnTo>
                <a:lnTo>
                  <a:pt x="1838261" y="174756"/>
                </a:lnTo>
                <a:lnTo>
                  <a:pt x="1885395" y="156027"/>
                </a:lnTo>
                <a:lnTo>
                  <a:pt x="1932529" y="137630"/>
                </a:lnTo>
                <a:lnTo>
                  <a:pt x="1979663" y="119723"/>
                </a:lnTo>
                <a:lnTo>
                  <a:pt x="2026796" y="102467"/>
                </a:lnTo>
                <a:lnTo>
                  <a:pt x="2073930" y="86020"/>
                </a:lnTo>
                <a:lnTo>
                  <a:pt x="2121062" y="70542"/>
                </a:lnTo>
                <a:lnTo>
                  <a:pt x="2168195" y="56192"/>
                </a:lnTo>
                <a:lnTo>
                  <a:pt x="2215326" y="43131"/>
                </a:lnTo>
                <a:lnTo>
                  <a:pt x="2262457" y="31516"/>
                </a:lnTo>
                <a:lnTo>
                  <a:pt x="2309588" y="21508"/>
                </a:lnTo>
                <a:lnTo>
                  <a:pt x="2356717" y="13266"/>
                </a:lnTo>
                <a:lnTo>
                  <a:pt x="2403845" y="6950"/>
                </a:lnTo>
                <a:lnTo>
                  <a:pt x="2450972" y="2719"/>
                </a:lnTo>
                <a:lnTo>
                  <a:pt x="2500000" y="429"/>
                </a:lnTo>
                <a:lnTo>
                  <a:pt x="2549027" y="0"/>
                </a:lnTo>
                <a:lnTo>
                  <a:pt x="2598054" y="1303"/>
                </a:lnTo>
                <a:lnTo>
                  <a:pt x="2647080" y="4214"/>
                </a:lnTo>
                <a:lnTo>
                  <a:pt x="2696107" y="8605"/>
                </a:lnTo>
                <a:lnTo>
                  <a:pt x="2745133" y="14351"/>
                </a:lnTo>
                <a:lnTo>
                  <a:pt x="2794159" y="21324"/>
                </a:lnTo>
                <a:lnTo>
                  <a:pt x="2843185" y="29400"/>
                </a:lnTo>
                <a:lnTo>
                  <a:pt x="2892210" y="38450"/>
                </a:lnTo>
                <a:lnTo>
                  <a:pt x="2941235" y="48349"/>
                </a:lnTo>
                <a:lnTo>
                  <a:pt x="2990260" y="58971"/>
                </a:lnTo>
                <a:lnTo>
                  <a:pt x="3039283" y="70189"/>
                </a:lnTo>
                <a:lnTo>
                  <a:pt x="3088307" y="81876"/>
                </a:lnTo>
                <a:lnTo>
                  <a:pt x="3137329" y="93907"/>
                </a:lnTo>
                <a:lnTo>
                  <a:pt x="3186351" y="106155"/>
                </a:lnTo>
                <a:lnTo>
                  <a:pt x="3235372" y="118494"/>
                </a:lnTo>
                <a:lnTo>
                  <a:pt x="3284393" y="130797"/>
                </a:lnTo>
                <a:lnTo>
                  <a:pt x="3333413" y="142939"/>
                </a:lnTo>
                <a:lnTo>
                  <a:pt x="3382431" y="154791"/>
                </a:lnTo>
                <a:lnTo>
                  <a:pt x="3431449" y="166230"/>
                </a:lnTo>
                <a:lnTo>
                  <a:pt x="3480466" y="177127"/>
                </a:lnTo>
                <a:lnTo>
                  <a:pt x="3529482" y="187356"/>
                </a:lnTo>
                <a:lnTo>
                  <a:pt x="3578496" y="196792"/>
                </a:lnTo>
                <a:lnTo>
                  <a:pt x="3627510" y="205307"/>
                </a:lnTo>
                <a:lnTo>
                  <a:pt x="3676523" y="212777"/>
                </a:lnTo>
                <a:lnTo>
                  <a:pt x="3727592" y="219656"/>
                </a:lnTo>
                <a:lnTo>
                  <a:pt x="3778660" y="225983"/>
                </a:lnTo>
                <a:lnTo>
                  <a:pt x="3829727" y="231818"/>
                </a:lnTo>
                <a:lnTo>
                  <a:pt x="3880793" y="237221"/>
                </a:lnTo>
                <a:lnTo>
                  <a:pt x="3931858" y="242252"/>
                </a:lnTo>
                <a:lnTo>
                  <a:pt x="3982922" y="246971"/>
                </a:lnTo>
                <a:lnTo>
                  <a:pt x="4033986" y="251440"/>
                </a:lnTo>
                <a:lnTo>
                  <a:pt x="4085049" y="255717"/>
                </a:lnTo>
                <a:lnTo>
                  <a:pt x="4136111" y="259863"/>
                </a:lnTo>
                <a:lnTo>
                  <a:pt x="4187173" y="263938"/>
                </a:lnTo>
                <a:lnTo>
                  <a:pt x="4238236" y="268003"/>
                </a:lnTo>
                <a:lnTo>
                  <a:pt x="4289298" y="272117"/>
                </a:lnTo>
                <a:lnTo>
                  <a:pt x="4340359" y="276341"/>
                </a:lnTo>
                <a:lnTo>
                  <a:pt x="4391422" y="280736"/>
                </a:lnTo>
                <a:lnTo>
                  <a:pt x="4442484" y="285360"/>
                </a:lnTo>
                <a:lnTo>
                  <a:pt x="4493546" y="290275"/>
                </a:lnTo>
                <a:lnTo>
                  <a:pt x="4544609" y="295540"/>
                </a:lnTo>
                <a:lnTo>
                  <a:pt x="4595673" y="301216"/>
                </a:lnTo>
                <a:lnTo>
                  <a:pt x="4646737" y="307363"/>
                </a:lnTo>
                <a:lnTo>
                  <a:pt x="4697802" y="314041"/>
                </a:lnTo>
                <a:lnTo>
                  <a:pt x="4748868" y="321311"/>
                </a:lnTo>
                <a:lnTo>
                  <a:pt x="4799935" y="329232"/>
                </a:lnTo>
                <a:lnTo>
                  <a:pt x="4851003" y="337865"/>
                </a:lnTo>
                <a:lnTo>
                  <a:pt x="4902073" y="347270"/>
                </a:lnTo>
                <a:lnTo>
                  <a:pt x="4949200" y="357062"/>
                </a:lnTo>
                <a:lnTo>
                  <a:pt x="4996328" y="368235"/>
                </a:lnTo>
                <a:lnTo>
                  <a:pt x="5043458" y="380646"/>
                </a:lnTo>
                <a:lnTo>
                  <a:pt x="5090588" y="394155"/>
                </a:lnTo>
                <a:lnTo>
                  <a:pt x="5137720" y="408620"/>
                </a:lnTo>
                <a:lnTo>
                  <a:pt x="5184852" y="423902"/>
                </a:lnTo>
                <a:lnTo>
                  <a:pt x="5231985" y="439857"/>
                </a:lnTo>
                <a:lnTo>
                  <a:pt x="5279119" y="456347"/>
                </a:lnTo>
                <a:lnTo>
                  <a:pt x="5326254" y="473229"/>
                </a:lnTo>
                <a:lnTo>
                  <a:pt x="5373389" y="490363"/>
                </a:lnTo>
                <a:lnTo>
                  <a:pt x="5420526" y="507608"/>
                </a:lnTo>
                <a:lnTo>
                  <a:pt x="5467662" y="524822"/>
                </a:lnTo>
                <a:lnTo>
                  <a:pt x="5514800" y="541865"/>
                </a:lnTo>
                <a:lnTo>
                  <a:pt x="5561938" y="558596"/>
                </a:lnTo>
                <a:lnTo>
                  <a:pt x="5609076" y="574874"/>
                </a:lnTo>
                <a:lnTo>
                  <a:pt x="5656215" y="590557"/>
                </a:lnTo>
                <a:lnTo>
                  <a:pt x="5703355" y="605506"/>
                </a:lnTo>
                <a:lnTo>
                  <a:pt x="5750495" y="619578"/>
                </a:lnTo>
                <a:lnTo>
                  <a:pt x="5797635" y="632633"/>
                </a:lnTo>
                <a:lnTo>
                  <a:pt x="5844776" y="644529"/>
                </a:lnTo>
                <a:lnTo>
                  <a:pt x="5891916" y="655127"/>
                </a:lnTo>
                <a:lnTo>
                  <a:pt x="5939057" y="664284"/>
                </a:lnTo>
                <a:lnTo>
                  <a:pt x="5986198" y="671861"/>
                </a:lnTo>
                <a:lnTo>
                  <a:pt x="6033340" y="677715"/>
                </a:lnTo>
                <a:lnTo>
                  <a:pt x="6080481" y="681706"/>
                </a:lnTo>
                <a:lnTo>
                  <a:pt x="6127623" y="683693"/>
                </a:lnTo>
                <a:lnTo>
                  <a:pt x="6176635" y="683505"/>
                </a:lnTo>
                <a:lnTo>
                  <a:pt x="6225648" y="681102"/>
                </a:lnTo>
                <a:lnTo>
                  <a:pt x="6274663" y="676650"/>
                </a:lnTo>
                <a:lnTo>
                  <a:pt x="6323679" y="670315"/>
                </a:lnTo>
                <a:lnTo>
                  <a:pt x="6372695" y="662263"/>
                </a:lnTo>
                <a:lnTo>
                  <a:pt x="6421712" y="652659"/>
                </a:lnTo>
                <a:lnTo>
                  <a:pt x="6470730" y="641670"/>
                </a:lnTo>
                <a:lnTo>
                  <a:pt x="6519748" y="629462"/>
                </a:lnTo>
                <a:lnTo>
                  <a:pt x="6568767" y="616200"/>
                </a:lnTo>
                <a:lnTo>
                  <a:pt x="6617786" y="602051"/>
                </a:lnTo>
                <a:lnTo>
                  <a:pt x="6666805" y="587180"/>
                </a:lnTo>
                <a:lnTo>
                  <a:pt x="6715824" y="571754"/>
                </a:lnTo>
                <a:lnTo>
                  <a:pt x="6764844" y="555938"/>
                </a:lnTo>
                <a:lnTo>
                  <a:pt x="6813863" y="539898"/>
                </a:lnTo>
                <a:lnTo>
                  <a:pt x="6862882" y="523801"/>
                </a:lnTo>
                <a:lnTo>
                  <a:pt x="6911901" y="507811"/>
                </a:lnTo>
                <a:lnTo>
                  <a:pt x="6960920" y="492097"/>
                </a:lnTo>
                <a:lnTo>
                  <a:pt x="7009938" y="476822"/>
                </a:lnTo>
                <a:lnTo>
                  <a:pt x="7058956" y="462153"/>
                </a:lnTo>
                <a:lnTo>
                  <a:pt x="7107973" y="448257"/>
                </a:lnTo>
                <a:lnTo>
                  <a:pt x="7156989" y="435298"/>
                </a:lnTo>
                <a:lnTo>
                  <a:pt x="7206005" y="423444"/>
                </a:lnTo>
                <a:lnTo>
                  <a:pt x="7255020" y="412860"/>
                </a:lnTo>
                <a:lnTo>
                  <a:pt x="7304033" y="403711"/>
                </a:lnTo>
                <a:lnTo>
                  <a:pt x="7353046" y="396165"/>
                </a:lnTo>
                <a:lnTo>
                  <a:pt x="7404115" y="389619"/>
                </a:lnTo>
                <a:lnTo>
                  <a:pt x="7455183" y="383855"/>
                </a:lnTo>
                <a:lnTo>
                  <a:pt x="7506250" y="378821"/>
                </a:lnTo>
                <a:lnTo>
                  <a:pt x="7557316" y="374463"/>
                </a:lnTo>
                <a:lnTo>
                  <a:pt x="7608381" y="370731"/>
                </a:lnTo>
                <a:lnTo>
                  <a:pt x="7659445" y="367572"/>
                </a:lnTo>
                <a:lnTo>
                  <a:pt x="7710509" y="364933"/>
                </a:lnTo>
                <a:lnTo>
                  <a:pt x="7761572" y="362764"/>
                </a:lnTo>
                <a:lnTo>
                  <a:pt x="7812634" y="361011"/>
                </a:lnTo>
                <a:lnTo>
                  <a:pt x="7863696" y="359622"/>
                </a:lnTo>
                <a:lnTo>
                  <a:pt x="7914759" y="358546"/>
                </a:lnTo>
                <a:lnTo>
                  <a:pt x="7965820" y="357731"/>
                </a:lnTo>
                <a:lnTo>
                  <a:pt x="8016882" y="357124"/>
                </a:lnTo>
                <a:lnTo>
                  <a:pt x="8067945" y="356673"/>
                </a:lnTo>
                <a:lnTo>
                  <a:pt x="8119007" y="356327"/>
                </a:lnTo>
                <a:lnTo>
                  <a:pt x="8170069" y="356033"/>
                </a:lnTo>
                <a:lnTo>
                  <a:pt x="8221132" y="355738"/>
                </a:lnTo>
                <a:lnTo>
                  <a:pt x="8272196" y="355392"/>
                </a:lnTo>
                <a:lnTo>
                  <a:pt x="8323260" y="354941"/>
                </a:lnTo>
                <a:lnTo>
                  <a:pt x="8374325" y="354334"/>
                </a:lnTo>
                <a:lnTo>
                  <a:pt x="8425391" y="353519"/>
                </a:lnTo>
                <a:lnTo>
                  <a:pt x="8476458" y="352443"/>
                </a:lnTo>
                <a:lnTo>
                  <a:pt x="8527526" y="351054"/>
                </a:lnTo>
                <a:lnTo>
                  <a:pt x="8578596" y="349302"/>
                </a:lnTo>
              </a:path>
            </a:pathLst>
          </a:custGeom>
          <a:ln w="28574">
            <a:solidFill>
              <a:srgbClr val="F68B21"/>
            </a:solidFill>
          </a:ln>
        </p:spPr>
        <p:txBody>
          <a:bodyPr wrap="square" lIns="0" tIns="0" rIns="0" bIns="0" rtlCol="0"/>
          <a:lstStyle/>
          <a:p/>
        </p:txBody>
      </p:sp>
      <p:sp>
        <p:nvSpPr>
          <p:cNvPr id="46" name="object 46"/>
          <p:cNvSpPr txBox="1"/>
          <p:nvPr/>
        </p:nvSpPr>
        <p:spPr>
          <a:xfrm>
            <a:off x="1549146" y="2380234"/>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15.5%</a:t>
            </a:r>
            <a:endParaRPr sz="1200">
              <a:latin typeface="微软雅黑"/>
              <a:cs typeface="微软雅黑"/>
            </a:endParaRPr>
          </a:p>
        </p:txBody>
      </p:sp>
      <p:sp>
        <p:nvSpPr>
          <p:cNvPr id="47" name="object 47"/>
          <p:cNvSpPr txBox="1"/>
          <p:nvPr/>
        </p:nvSpPr>
        <p:spPr>
          <a:xfrm>
            <a:off x="2774950" y="2351659"/>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16.9%</a:t>
            </a:r>
            <a:endParaRPr sz="1200">
              <a:latin typeface="微软雅黑"/>
              <a:cs typeface="微软雅黑"/>
            </a:endParaRPr>
          </a:p>
        </p:txBody>
      </p:sp>
      <p:sp>
        <p:nvSpPr>
          <p:cNvPr id="48" name="object 48"/>
          <p:cNvSpPr txBox="1"/>
          <p:nvPr/>
        </p:nvSpPr>
        <p:spPr>
          <a:xfrm>
            <a:off x="4000627" y="2110232"/>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37.0%</a:t>
            </a:r>
            <a:endParaRPr sz="1200">
              <a:latin typeface="微软雅黑"/>
              <a:cs typeface="微软雅黑"/>
            </a:endParaRPr>
          </a:p>
        </p:txBody>
      </p:sp>
      <p:sp>
        <p:nvSpPr>
          <p:cNvPr id="49" name="object 49"/>
          <p:cNvSpPr txBox="1"/>
          <p:nvPr/>
        </p:nvSpPr>
        <p:spPr>
          <a:xfrm>
            <a:off x="5116829" y="2664967"/>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19.3%</a:t>
            </a:r>
            <a:endParaRPr sz="1200">
              <a:latin typeface="微软雅黑"/>
              <a:cs typeface="微软雅黑"/>
            </a:endParaRPr>
          </a:p>
        </p:txBody>
      </p:sp>
      <p:sp>
        <p:nvSpPr>
          <p:cNvPr id="50" name="object 50"/>
          <p:cNvSpPr txBox="1"/>
          <p:nvPr/>
        </p:nvSpPr>
        <p:spPr>
          <a:xfrm>
            <a:off x="6275070" y="2813684"/>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14.2%</a:t>
            </a:r>
            <a:endParaRPr sz="1200">
              <a:latin typeface="微软雅黑"/>
              <a:cs typeface="微软雅黑"/>
            </a:endParaRPr>
          </a:p>
        </p:txBody>
      </p:sp>
      <p:sp>
        <p:nvSpPr>
          <p:cNvPr id="51" name="object 51"/>
          <p:cNvSpPr txBox="1"/>
          <p:nvPr/>
        </p:nvSpPr>
        <p:spPr>
          <a:xfrm>
            <a:off x="7723378" y="2677414"/>
            <a:ext cx="37719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0.9%</a:t>
            </a:r>
            <a:endParaRPr sz="1200">
              <a:latin typeface="微软雅黑"/>
              <a:cs typeface="微软雅黑"/>
            </a:endParaRPr>
          </a:p>
        </p:txBody>
      </p:sp>
      <p:sp>
        <p:nvSpPr>
          <p:cNvPr id="52" name="object 52"/>
          <p:cNvSpPr txBox="1"/>
          <p:nvPr/>
        </p:nvSpPr>
        <p:spPr>
          <a:xfrm>
            <a:off x="8903334" y="2359914"/>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16.5%</a:t>
            </a:r>
            <a:endParaRPr sz="1200">
              <a:latin typeface="微软雅黑"/>
              <a:cs typeface="微软雅黑"/>
            </a:endParaRPr>
          </a:p>
        </p:txBody>
      </p:sp>
      <p:sp>
        <p:nvSpPr>
          <p:cNvPr id="53" name="object 53"/>
          <p:cNvSpPr txBox="1"/>
          <p:nvPr/>
        </p:nvSpPr>
        <p:spPr>
          <a:xfrm>
            <a:off x="10126471" y="2308986"/>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24.1%</a:t>
            </a:r>
            <a:endParaRPr sz="1200">
              <a:latin typeface="微软雅黑"/>
              <a:cs typeface="微软雅黑"/>
            </a:endParaRPr>
          </a:p>
        </p:txBody>
      </p:sp>
      <p:sp>
        <p:nvSpPr>
          <p:cNvPr id="54" name="object 54"/>
          <p:cNvSpPr/>
          <p:nvPr/>
        </p:nvSpPr>
        <p:spPr>
          <a:xfrm>
            <a:off x="4059935" y="2328672"/>
            <a:ext cx="175260" cy="106680"/>
          </a:xfrm>
          <a:custGeom>
            <a:rect l="l" t="t" r="r" b="b"/>
            <a:pathLst>
              <a:path w="175260" h="106680">
                <a:moveTo>
                  <a:pt x="175260" y="0"/>
                </a:moveTo>
                <a:lnTo>
                  <a:pt x="0" y="106679"/>
                </a:lnTo>
              </a:path>
            </a:pathLst>
          </a:custGeom>
          <a:ln w="9524">
            <a:solidFill>
              <a:srgbClr val="A6A6A6"/>
            </a:solidFill>
          </a:ln>
        </p:spPr>
        <p:txBody>
          <a:bodyPr wrap="square" lIns="0" tIns="0" rIns="0" bIns="0" rtlCol="0"/>
          <a:lstStyle/>
          <a:p/>
        </p:txBody>
      </p:sp>
      <p:sp>
        <p:nvSpPr>
          <p:cNvPr id="55" name="object 55"/>
          <p:cNvSpPr/>
          <p:nvPr/>
        </p:nvSpPr>
        <p:spPr>
          <a:xfrm>
            <a:off x="7911083" y="3009900"/>
            <a:ext cx="182880" cy="13970"/>
          </a:xfrm>
          <a:custGeom>
            <a:rect l="l" t="t" r="r" b="b"/>
            <a:pathLst>
              <a:path w="182879" h="13969">
                <a:moveTo>
                  <a:pt x="0" y="0"/>
                </a:moveTo>
                <a:lnTo>
                  <a:pt x="124968" y="13715"/>
                </a:lnTo>
                <a:lnTo>
                  <a:pt x="182880" y="13715"/>
                </a:lnTo>
              </a:path>
            </a:pathLst>
          </a:custGeom>
          <a:ln w="9525">
            <a:solidFill>
              <a:srgbClr val="A6A6A6"/>
            </a:solidFill>
          </a:ln>
        </p:spPr>
        <p:txBody>
          <a:bodyPr wrap="square" lIns="0" tIns="0" rIns="0" bIns="0" rtlCol="0"/>
          <a:lstStyle/>
          <a:p/>
        </p:txBody>
      </p:sp>
      <p:sp>
        <p:nvSpPr>
          <p:cNvPr id="56" name="object 56"/>
          <p:cNvSpPr txBox="1"/>
          <p:nvPr/>
        </p:nvSpPr>
        <p:spPr>
          <a:xfrm>
            <a:off x="1420113" y="2751582"/>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14.5%</a:t>
            </a:r>
            <a:endParaRPr sz="1200">
              <a:latin typeface="微软雅黑"/>
              <a:cs typeface="微软雅黑"/>
            </a:endParaRPr>
          </a:p>
        </p:txBody>
      </p:sp>
      <p:sp>
        <p:nvSpPr>
          <p:cNvPr id="57" name="object 57"/>
          <p:cNvSpPr txBox="1"/>
          <p:nvPr/>
        </p:nvSpPr>
        <p:spPr>
          <a:xfrm>
            <a:off x="2570479" y="2774060"/>
            <a:ext cx="46799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微软雅黑"/>
                <a:cs typeface="微软雅黑"/>
              </a:rPr>
              <a:t>15</a:t>
            </a:r>
            <a:r>
              <a:rPr sz="1200">
                <a:solidFill>
                  <a:srgbClr val="404040"/>
                </a:solidFill>
                <a:latin typeface="微软雅黑"/>
                <a:cs typeface="微软雅黑"/>
              </a:rPr>
              <a:t>.</a:t>
            </a:r>
            <a:r>
              <a:rPr sz="1200" spc="5">
                <a:solidFill>
                  <a:srgbClr val="404040"/>
                </a:solidFill>
                <a:latin typeface="微软雅黑"/>
                <a:cs typeface="微软雅黑"/>
              </a:rPr>
              <a:t>6</a:t>
            </a:r>
            <a:r>
              <a:rPr sz="1200">
                <a:solidFill>
                  <a:srgbClr val="404040"/>
                </a:solidFill>
                <a:latin typeface="微软雅黑"/>
                <a:cs typeface="微软雅黑"/>
              </a:rPr>
              <a:t>%</a:t>
            </a:r>
            <a:endParaRPr sz="1200">
              <a:latin typeface="微软雅黑"/>
              <a:cs typeface="微软雅黑"/>
            </a:endParaRPr>
          </a:p>
        </p:txBody>
      </p:sp>
      <p:sp>
        <p:nvSpPr>
          <p:cNvPr id="58" name="object 58"/>
          <p:cNvSpPr txBox="1"/>
          <p:nvPr/>
        </p:nvSpPr>
        <p:spPr>
          <a:xfrm>
            <a:off x="3826509" y="2479928"/>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33.9%</a:t>
            </a:r>
            <a:endParaRPr sz="1200">
              <a:latin typeface="微软雅黑"/>
              <a:cs typeface="微软雅黑"/>
            </a:endParaRPr>
          </a:p>
        </p:txBody>
      </p:sp>
      <p:sp>
        <p:nvSpPr>
          <p:cNvPr id="59" name="object 59"/>
          <p:cNvSpPr txBox="1"/>
          <p:nvPr/>
        </p:nvSpPr>
        <p:spPr>
          <a:xfrm>
            <a:off x="5226177" y="2215134"/>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23.6%</a:t>
            </a:r>
            <a:endParaRPr sz="1200">
              <a:latin typeface="微软雅黑"/>
              <a:cs typeface="微软雅黑"/>
            </a:endParaRPr>
          </a:p>
        </p:txBody>
      </p:sp>
      <p:sp>
        <p:nvSpPr>
          <p:cNvPr id="60" name="object 60"/>
          <p:cNvSpPr txBox="1"/>
          <p:nvPr/>
        </p:nvSpPr>
        <p:spPr>
          <a:xfrm>
            <a:off x="6275070" y="2419858"/>
            <a:ext cx="467359"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17.0%</a:t>
            </a:r>
            <a:endParaRPr sz="1200">
              <a:latin typeface="微软雅黑"/>
              <a:cs typeface="微软雅黑"/>
            </a:endParaRPr>
          </a:p>
        </p:txBody>
      </p:sp>
      <p:sp>
        <p:nvSpPr>
          <p:cNvPr id="61" name="object 61"/>
          <p:cNvSpPr txBox="1"/>
          <p:nvPr/>
        </p:nvSpPr>
        <p:spPr>
          <a:xfrm>
            <a:off x="8118729" y="2919729"/>
            <a:ext cx="37719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0.5%</a:t>
            </a:r>
            <a:endParaRPr sz="1200">
              <a:latin typeface="微软雅黑"/>
              <a:cs typeface="微软雅黑"/>
            </a:endParaRPr>
          </a:p>
        </p:txBody>
      </p:sp>
      <p:sp>
        <p:nvSpPr>
          <p:cNvPr id="62" name="object 62"/>
          <p:cNvSpPr txBox="1"/>
          <p:nvPr/>
        </p:nvSpPr>
        <p:spPr>
          <a:xfrm>
            <a:off x="9030081" y="2744800"/>
            <a:ext cx="467995" cy="208915"/>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微软雅黑"/>
                <a:cs typeface="微软雅黑"/>
              </a:rPr>
              <a:t>1</a:t>
            </a:r>
            <a:r>
              <a:rPr sz="1200" spc="5">
                <a:solidFill>
                  <a:srgbClr val="404040"/>
                </a:solidFill>
                <a:latin typeface="微软雅黑"/>
                <a:cs typeface="微软雅黑"/>
              </a:rPr>
              <a:t>4</a:t>
            </a:r>
            <a:r>
              <a:rPr sz="1200">
                <a:solidFill>
                  <a:srgbClr val="404040"/>
                </a:solidFill>
                <a:latin typeface="微软雅黑"/>
                <a:cs typeface="微软雅黑"/>
              </a:rPr>
              <a:t>.6%</a:t>
            </a:r>
            <a:endParaRPr sz="1200">
              <a:latin typeface="微软雅黑"/>
              <a:cs typeface="微软雅黑"/>
            </a:endParaRPr>
          </a:p>
        </p:txBody>
      </p:sp>
      <p:sp>
        <p:nvSpPr>
          <p:cNvPr id="63" name="object 63"/>
          <p:cNvSpPr txBox="1"/>
          <p:nvPr/>
        </p:nvSpPr>
        <p:spPr>
          <a:xfrm>
            <a:off x="10059161" y="2713431"/>
            <a:ext cx="467995" cy="208915"/>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微软雅黑"/>
                <a:cs typeface="微软雅黑"/>
              </a:rPr>
              <a:t>1</a:t>
            </a:r>
            <a:r>
              <a:rPr sz="1200" spc="5">
                <a:solidFill>
                  <a:srgbClr val="404040"/>
                </a:solidFill>
                <a:latin typeface="微软雅黑"/>
                <a:cs typeface="微软雅黑"/>
              </a:rPr>
              <a:t>6</a:t>
            </a:r>
            <a:r>
              <a:rPr sz="1200">
                <a:solidFill>
                  <a:srgbClr val="404040"/>
                </a:solidFill>
                <a:latin typeface="微软雅黑"/>
                <a:cs typeface="微软雅黑"/>
              </a:rPr>
              <a:t>.9%</a:t>
            </a:r>
            <a:endParaRPr sz="1200">
              <a:latin typeface="微软雅黑"/>
              <a:cs typeface="微软雅黑"/>
            </a:endParaRPr>
          </a:p>
        </p:txBody>
      </p:sp>
      <p:sp>
        <p:nvSpPr>
          <p:cNvPr id="64" name="object 64"/>
          <p:cNvSpPr txBox="1"/>
          <p:nvPr/>
        </p:nvSpPr>
        <p:spPr>
          <a:xfrm>
            <a:off x="1592961" y="3108452"/>
            <a:ext cx="38290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2</a:t>
            </a:r>
            <a:r>
              <a:rPr sz="1200" spc="-10">
                <a:solidFill>
                  <a:srgbClr val="585858"/>
                </a:solidFill>
                <a:latin typeface="微软雅黑"/>
                <a:cs typeface="微软雅黑"/>
              </a:rPr>
              <a:t>0</a:t>
            </a:r>
            <a:r>
              <a:rPr sz="1200">
                <a:solidFill>
                  <a:srgbClr val="585858"/>
                </a:solidFill>
                <a:latin typeface="微软雅黑"/>
                <a:cs typeface="微软雅黑"/>
              </a:rPr>
              <a:t>15</a:t>
            </a:r>
            <a:endParaRPr sz="1200">
              <a:latin typeface="微软雅黑"/>
              <a:cs typeface="微软雅黑"/>
            </a:endParaRPr>
          </a:p>
        </p:txBody>
      </p:sp>
      <p:sp>
        <p:nvSpPr>
          <p:cNvPr id="65" name="object 65"/>
          <p:cNvSpPr txBox="1"/>
          <p:nvPr/>
        </p:nvSpPr>
        <p:spPr>
          <a:xfrm>
            <a:off x="2818638" y="3108452"/>
            <a:ext cx="38290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2</a:t>
            </a:r>
            <a:r>
              <a:rPr sz="1200" spc="-10">
                <a:solidFill>
                  <a:srgbClr val="585858"/>
                </a:solidFill>
                <a:latin typeface="微软雅黑"/>
                <a:cs typeface="微软雅黑"/>
              </a:rPr>
              <a:t>0</a:t>
            </a:r>
            <a:r>
              <a:rPr sz="1200">
                <a:solidFill>
                  <a:srgbClr val="585858"/>
                </a:solidFill>
                <a:latin typeface="微软雅黑"/>
                <a:cs typeface="微软雅黑"/>
              </a:rPr>
              <a:t>16</a:t>
            </a:r>
            <a:endParaRPr sz="1200">
              <a:latin typeface="微软雅黑"/>
              <a:cs typeface="微软雅黑"/>
            </a:endParaRPr>
          </a:p>
        </p:txBody>
      </p:sp>
      <p:sp>
        <p:nvSpPr>
          <p:cNvPr id="66" name="object 66"/>
          <p:cNvSpPr txBox="1"/>
          <p:nvPr/>
        </p:nvSpPr>
        <p:spPr>
          <a:xfrm>
            <a:off x="4044188" y="3108452"/>
            <a:ext cx="38290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2</a:t>
            </a:r>
            <a:r>
              <a:rPr sz="1200" spc="-10">
                <a:solidFill>
                  <a:srgbClr val="585858"/>
                </a:solidFill>
                <a:latin typeface="微软雅黑"/>
                <a:cs typeface="微软雅黑"/>
              </a:rPr>
              <a:t>0</a:t>
            </a:r>
            <a:r>
              <a:rPr sz="1200">
                <a:solidFill>
                  <a:srgbClr val="585858"/>
                </a:solidFill>
                <a:latin typeface="微软雅黑"/>
                <a:cs typeface="微软雅黑"/>
              </a:rPr>
              <a:t>17</a:t>
            </a:r>
            <a:endParaRPr sz="1200">
              <a:latin typeface="微软雅黑"/>
              <a:cs typeface="微软雅黑"/>
            </a:endParaRPr>
          </a:p>
        </p:txBody>
      </p:sp>
      <p:sp>
        <p:nvSpPr>
          <p:cNvPr id="67" name="object 67"/>
          <p:cNvSpPr txBox="1"/>
          <p:nvPr/>
        </p:nvSpPr>
        <p:spPr>
          <a:xfrm>
            <a:off x="7721345" y="3108452"/>
            <a:ext cx="38290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2</a:t>
            </a:r>
            <a:r>
              <a:rPr sz="1200" spc="-10">
                <a:solidFill>
                  <a:srgbClr val="585858"/>
                </a:solidFill>
                <a:latin typeface="微软雅黑"/>
                <a:cs typeface="微软雅黑"/>
              </a:rPr>
              <a:t>0</a:t>
            </a:r>
            <a:r>
              <a:rPr sz="1200">
                <a:solidFill>
                  <a:srgbClr val="585858"/>
                </a:solidFill>
                <a:latin typeface="微软雅黑"/>
                <a:cs typeface="微软雅黑"/>
              </a:rPr>
              <a:t>20</a:t>
            </a:r>
            <a:endParaRPr sz="1200">
              <a:latin typeface="微软雅黑"/>
              <a:cs typeface="微软雅黑"/>
            </a:endParaRPr>
          </a:p>
        </p:txBody>
      </p:sp>
      <p:sp>
        <p:nvSpPr>
          <p:cNvPr id="68" name="object 68"/>
          <p:cNvSpPr txBox="1"/>
          <p:nvPr/>
        </p:nvSpPr>
        <p:spPr>
          <a:xfrm>
            <a:off x="8946895" y="3108452"/>
            <a:ext cx="38290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2</a:t>
            </a:r>
            <a:r>
              <a:rPr sz="1200" spc="-10">
                <a:solidFill>
                  <a:srgbClr val="585858"/>
                </a:solidFill>
                <a:latin typeface="微软雅黑"/>
                <a:cs typeface="微软雅黑"/>
              </a:rPr>
              <a:t>0</a:t>
            </a:r>
            <a:r>
              <a:rPr sz="1200">
                <a:solidFill>
                  <a:srgbClr val="585858"/>
                </a:solidFill>
                <a:latin typeface="微软雅黑"/>
                <a:cs typeface="微软雅黑"/>
              </a:rPr>
              <a:t>21</a:t>
            </a:r>
            <a:endParaRPr sz="1200">
              <a:latin typeface="微软雅黑"/>
              <a:cs typeface="微软雅黑"/>
            </a:endParaRPr>
          </a:p>
        </p:txBody>
      </p:sp>
      <p:sp>
        <p:nvSpPr>
          <p:cNvPr id="69" name="object 69"/>
          <p:cNvSpPr txBox="1"/>
          <p:nvPr/>
        </p:nvSpPr>
        <p:spPr>
          <a:xfrm>
            <a:off x="10172827" y="3108452"/>
            <a:ext cx="38290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2</a:t>
            </a:r>
            <a:r>
              <a:rPr sz="1200" spc="-10">
                <a:solidFill>
                  <a:srgbClr val="585858"/>
                </a:solidFill>
                <a:latin typeface="微软雅黑"/>
                <a:cs typeface="微软雅黑"/>
              </a:rPr>
              <a:t>0</a:t>
            </a:r>
            <a:r>
              <a:rPr sz="1200">
                <a:solidFill>
                  <a:srgbClr val="585858"/>
                </a:solidFill>
                <a:latin typeface="微软雅黑"/>
                <a:cs typeface="微软雅黑"/>
              </a:rPr>
              <a:t>22</a:t>
            </a:r>
            <a:endParaRPr sz="1200">
              <a:latin typeface="微软雅黑"/>
              <a:cs typeface="微软雅黑"/>
            </a:endParaRPr>
          </a:p>
        </p:txBody>
      </p:sp>
      <p:sp>
        <p:nvSpPr>
          <p:cNvPr id="70" name="object 70"/>
          <p:cNvSpPr/>
          <p:nvPr/>
        </p:nvSpPr>
        <p:spPr>
          <a:xfrm>
            <a:off x="4490465" y="3516629"/>
            <a:ext cx="243840" cy="0"/>
          </a:xfrm>
          <a:custGeom>
            <a:rect l="l" t="t" r="r" b="b"/>
            <a:pathLst>
              <a:path w="243839">
                <a:moveTo>
                  <a:pt x="0" y="0"/>
                </a:moveTo>
                <a:lnTo>
                  <a:pt x="243839" y="0"/>
                </a:lnTo>
              </a:path>
            </a:pathLst>
          </a:custGeom>
          <a:ln w="28575">
            <a:solidFill>
              <a:srgbClr val="1D9ED2"/>
            </a:solidFill>
          </a:ln>
        </p:spPr>
        <p:txBody>
          <a:bodyPr wrap="square" lIns="0" tIns="0" rIns="0" bIns="0" rtlCol="0"/>
          <a:lstStyle/>
          <a:p/>
        </p:txBody>
      </p:sp>
      <p:sp>
        <p:nvSpPr>
          <p:cNvPr id="71" name="object 71"/>
          <p:cNvSpPr txBox="1"/>
          <p:nvPr/>
        </p:nvSpPr>
        <p:spPr>
          <a:xfrm>
            <a:off x="4748276" y="3108452"/>
            <a:ext cx="1244600" cy="508000"/>
          </a:xfrm>
          <a:prstGeom prst="rect">
            <a:avLst/>
          </a:prstGeom>
        </p:spPr>
        <p:txBody>
          <a:bodyPr vert="horz" wrap="square" lIns="0" tIns="12700" rIns="0" bIns="0" rtlCol="0">
            <a:spAutoFit/>
          </a:bodyPr>
          <a:lstStyle/>
          <a:p>
            <a:pPr marL="534035">
              <a:lnSpc>
                <a:spcPct val="100000"/>
              </a:lnSpc>
              <a:spcBef>
                <a:spcPts val="100"/>
              </a:spcBef>
            </a:pPr>
            <a:r>
              <a:rPr sz="1200" spc="-5">
                <a:solidFill>
                  <a:srgbClr val="585858"/>
                </a:solidFill>
                <a:latin typeface="微软雅黑"/>
                <a:cs typeface="微软雅黑"/>
              </a:rPr>
              <a:t>2018</a:t>
            </a:r>
            <a:endParaRPr sz="1200">
              <a:latin typeface="微软雅黑"/>
              <a:cs typeface="微软雅黑"/>
            </a:endParaRPr>
          </a:p>
          <a:p>
            <a:pPr marL="12700">
              <a:lnSpc>
                <a:spcPct val="100000"/>
              </a:lnSpc>
              <a:spcBef>
                <a:spcPts val="915"/>
              </a:spcBef>
            </a:pPr>
            <a:r>
              <a:rPr sz="1200">
                <a:solidFill>
                  <a:srgbClr val="585858"/>
                </a:solidFill>
                <a:latin typeface="微软雅黑"/>
                <a:cs typeface="微软雅黑"/>
              </a:rPr>
              <a:t>医保基金收入增速</a:t>
            </a:r>
            <a:endParaRPr sz="1200">
              <a:latin typeface="微软雅黑"/>
              <a:cs typeface="微软雅黑"/>
            </a:endParaRPr>
          </a:p>
        </p:txBody>
      </p:sp>
      <p:sp>
        <p:nvSpPr>
          <p:cNvPr id="72" name="object 72"/>
          <p:cNvSpPr/>
          <p:nvPr/>
        </p:nvSpPr>
        <p:spPr>
          <a:xfrm>
            <a:off x="6214109" y="3516629"/>
            <a:ext cx="243840" cy="0"/>
          </a:xfrm>
          <a:custGeom>
            <a:rect l="l" t="t" r="r" b="b"/>
            <a:pathLst>
              <a:path w="243839">
                <a:moveTo>
                  <a:pt x="0" y="0"/>
                </a:moveTo>
                <a:lnTo>
                  <a:pt x="243839" y="0"/>
                </a:lnTo>
              </a:path>
            </a:pathLst>
          </a:custGeom>
          <a:ln w="28575">
            <a:solidFill>
              <a:srgbClr val="F68B21"/>
            </a:solidFill>
          </a:ln>
        </p:spPr>
        <p:txBody>
          <a:bodyPr wrap="square" lIns="0" tIns="0" rIns="0" bIns="0" rtlCol="0"/>
          <a:lstStyle/>
          <a:p/>
        </p:txBody>
      </p:sp>
      <p:sp>
        <p:nvSpPr>
          <p:cNvPr id="73" name="object 73"/>
          <p:cNvSpPr txBox="1"/>
          <p:nvPr/>
        </p:nvSpPr>
        <p:spPr>
          <a:xfrm>
            <a:off x="6472173" y="3108452"/>
            <a:ext cx="1244600" cy="508000"/>
          </a:xfrm>
          <a:prstGeom prst="rect">
            <a:avLst/>
          </a:prstGeom>
        </p:spPr>
        <p:txBody>
          <a:bodyPr vert="horz" wrap="square" lIns="0" tIns="12700" rIns="0" bIns="0" rtlCol="0">
            <a:spAutoFit/>
          </a:bodyPr>
          <a:lstStyle/>
          <a:p>
            <a:pPr marL="36195">
              <a:lnSpc>
                <a:spcPct val="100000"/>
              </a:lnSpc>
              <a:spcBef>
                <a:spcPts val="100"/>
              </a:spcBef>
            </a:pPr>
            <a:r>
              <a:rPr sz="1200" spc="-5">
                <a:solidFill>
                  <a:srgbClr val="585858"/>
                </a:solidFill>
                <a:latin typeface="微软雅黑"/>
                <a:cs typeface="微软雅黑"/>
              </a:rPr>
              <a:t>2019</a:t>
            </a:r>
            <a:endParaRPr sz="1200">
              <a:latin typeface="微软雅黑"/>
              <a:cs typeface="微软雅黑"/>
            </a:endParaRPr>
          </a:p>
          <a:p>
            <a:pPr marL="12700">
              <a:lnSpc>
                <a:spcPct val="100000"/>
              </a:lnSpc>
              <a:spcBef>
                <a:spcPts val="915"/>
              </a:spcBef>
            </a:pPr>
            <a:r>
              <a:rPr sz="1200">
                <a:solidFill>
                  <a:srgbClr val="585858"/>
                </a:solidFill>
                <a:latin typeface="微软雅黑"/>
                <a:cs typeface="微软雅黑"/>
              </a:rPr>
              <a:t>医保基金支出增速</a:t>
            </a:r>
            <a:endParaRPr sz="1200">
              <a:latin typeface="微软雅黑"/>
              <a:cs typeface="微软雅黑"/>
            </a:endParaRPr>
          </a:p>
        </p:txBody>
      </p:sp>
      <p:sp>
        <p:nvSpPr>
          <p:cNvPr id="74" name="object 74"/>
          <p:cNvSpPr txBox="1"/>
          <p:nvPr/>
        </p:nvSpPr>
        <p:spPr>
          <a:xfrm>
            <a:off x="262229" y="6544157"/>
            <a:ext cx="19685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数据来源：医疗保障事业发展统计快报</a:t>
            </a:r>
            <a:endParaRPr sz="900">
              <a:latin typeface="微软雅黑"/>
              <a:cs typeface="微软雅黑"/>
            </a:endParaRPr>
          </a:p>
        </p:txBody>
      </p:sp>
      <p:sp>
        <p:nvSpPr>
          <p:cNvPr id="75" name="object 75"/>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76" name="object 76"/>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77" name="object 77"/>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78" name="object 78"/>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79" name="object 79"/>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80" name="object 80"/>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81" name="object 81"/>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82" name="object 82"/>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83" name="object 83"/>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1924" y="171145"/>
            <a:ext cx="8542020"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作为在我国并行的</a:t>
            </a:r>
            <a:r>
              <a:rPr spc="-10"/>
              <a:t>付</a:t>
            </a:r>
            <a:r>
              <a:rPr/>
              <a:t>费方</a:t>
            </a:r>
            <a:r>
              <a:rPr spc="-10"/>
              <a:t>式</a:t>
            </a:r>
            <a:r>
              <a:rPr/>
              <a:t>，其</a:t>
            </a:r>
            <a:r>
              <a:rPr spc="-10"/>
              <a:t>关</a:t>
            </a:r>
            <a:r>
              <a:rPr/>
              <a:t>注重</a:t>
            </a:r>
            <a:r>
              <a:rPr spc="-10"/>
              <a:t>点</a:t>
            </a:r>
            <a:r>
              <a:rPr/>
              <a:t>与使</a:t>
            </a:r>
            <a:r>
              <a:rPr spc="-10"/>
              <a:t>用</a:t>
            </a:r>
            <a:r>
              <a:rPr/>
              <a:t>范围</a:t>
            </a:r>
            <a:r>
              <a:rPr spc="-10"/>
              <a:t>存</a:t>
            </a:r>
            <a:r>
              <a:rPr/>
              <a:t>在一</a:t>
            </a:r>
            <a:r>
              <a:rPr spc="-10"/>
              <a:t>定</a:t>
            </a:r>
            <a:r>
              <a:rPr/>
              <a:t>差异</a:t>
            </a:r>
          </a:p>
        </p:txBody>
      </p:sp>
      <p:sp>
        <p:nvSpPr>
          <p:cNvPr id="3" name="object 3"/>
          <p:cNvSpPr txBox="1"/>
          <p:nvPr/>
        </p:nvSpPr>
        <p:spPr>
          <a:xfrm>
            <a:off x="11849861" y="6559397"/>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6</a:t>
            </a:r>
            <a:endParaRPr sz="900">
              <a:latin typeface="微软雅黑"/>
              <a:cs typeface="微软雅黑"/>
            </a:endParaRPr>
          </a:p>
        </p:txBody>
      </p:sp>
      <p:sp>
        <p:nvSpPr>
          <p:cNvPr id="4" name="object 4"/>
          <p:cNvSpPr/>
          <p:nvPr/>
        </p:nvSpPr>
        <p:spPr>
          <a:xfrm>
            <a:off x="274320" y="4334255"/>
            <a:ext cx="11654155" cy="2252980"/>
          </a:xfrm>
          <a:custGeom>
            <a:rect l="l" t="t" r="r" b="b"/>
            <a:pathLst>
              <a:path w="11654155" h="2252979">
                <a:moveTo>
                  <a:pt x="0" y="2252472"/>
                </a:moveTo>
                <a:lnTo>
                  <a:pt x="11654028" y="2252472"/>
                </a:lnTo>
                <a:lnTo>
                  <a:pt x="11654028" y="0"/>
                </a:lnTo>
                <a:lnTo>
                  <a:pt x="0" y="0"/>
                </a:lnTo>
                <a:lnTo>
                  <a:pt x="0" y="2252472"/>
                </a:lnTo>
                <a:close/>
              </a:path>
            </a:pathLst>
          </a:custGeom>
          <a:ln w="12700">
            <a:solidFill>
              <a:srgbClr val="00AFEF"/>
            </a:solidFill>
            <a:prstDash val="sysDash"/>
          </a:ln>
        </p:spPr>
        <p:txBody>
          <a:bodyPr wrap="square" lIns="0" tIns="0" rIns="0" bIns="0" rtlCol="0"/>
          <a:lstStyle/>
          <a:p/>
        </p:txBody>
      </p:sp>
      <p:sp>
        <p:nvSpPr>
          <p:cNvPr id="5" name="object 5"/>
          <p:cNvSpPr/>
          <p:nvPr/>
        </p:nvSpPr>
        <p:spPr>
          <a:xfrm>
            <a:off x="3832859" y="4163567"/>
            <a:ext cx="4006850" cy="280670"/>
          </a:xfrm>
          <a:custGeom>
            <a:rect l="l" t="t" r="r" b="b"/>
            <a:pathLst>
              <a:path w="4006850" h="280670">
                <a:moveTo>
                  <a:pt x="0" y="280416"/>
                </a:moveTo>
                <a:lnTo>
                  <a:pt x="4006595" y="280416"/>
                </a:lnTo>
                <a:lnTo>
                  <a:pt x="4006595" y="0"/>
                </a:lnTo>
                <a:lnTo>
                  <a:pt x="0" y="0"/>
                </a:lnTo>
                <a:lnTo>
                  <a:pt x="0" y="280416"/>
                </a:lnTo>
                <a:close/>
              </a:path>
            </a:pathLst>
          </a:custGeom>
          <a:solidFill>
            <a:srgbClr val="FFFFFF"/>
          </a:solidFill>
        </p:spPr>
        <p:txBody>
          <a:bodyPr wrap="square" lIns="0" tIns="0" rIns="0" bIns="0" rtlCol="0"/>
          <a:lstStyle/>
          <a:p/>
        </p:txBody>
      </p:sp>
      <p:sp>
        <p:nvSpPr>
          <p:cNvPr id="6" name="object 6"/>
          <p:cNvSpPr txBox="1"/>
          <p:nvPr/>
        </p:nvSpPr>
        <p:spPr>
          <a:xfrm>
            <a:off x="4556252" y="4189857"/>
            <a:ext cx="2561590"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585858"/>
                </a:solidFill>
                <a:latin typeface="微软雅黑"/>
                <a:cs typeface="微软雅黑"/>
              </a:rPr>
              <a:t>亿欧智库</a:t>
            </a:r>
            <a:r>
              <a:rPr sz="1400" spc="-5">
                <a:solidFill>
                  <a:srgbClr val="585858"/>
                </a:solidFill>
                <a:latin typeface="微软雅黑"/>
                <a:cs typeface="微软雅黑"/>
              </a:rPr>
              <a:t>：DRG/DIP</a:t>
            </a:r>
            <a:r>
              <a:rPr sz="1400">
                <a:solidFill>
                  <a:srgbClr val="585858"/>
                </a:solidFill>
                <a:latin typeface="微软雅黑"/>
                <a:cs typeface="微软雅黑"/>
              </a:rPr>
              <a:t>的发</a:t>
            </a:r>
            <a:r>
              <a:rPr sz="1400" spc="-15">
                <a:solidFill>
                  <a:srgbClr val="585858"/>
                </a:solidFill>
                <a:latin typeface="微软雅黑"/>
                <a:cs typeface="微软雅黑"/>
              </a:rPr>
              <a:t>展</a:t>
            </a:r>
            <a:r>
              <a:rPr sz="1400">
                <a:solidFill>
                  <a:srgbClr val="585858"/>
                </a:solidFill>
                <a:latin typeface="微软雅黑"/>
                <a:cs typeface="微软雅黑"/>
              </a:rPr>
              <a:t>历程</a:t>
            </a:r>
            <a:endParaRPr sz="1400">
              <a:latin typeface="微软雅黑"/>
              <a:cs typeface="微软雅黑"/>
            </a:endParaRPr>
          </a:p>
        </p:txBody>
      </p:sp>
      <p:sp>
        <p:nvSpPr>
          <p:cNvPr id="7" name="object 7"/>
          <p:cNvSpPr/>
          <p:nvPr/>
        </p:nvSpPr>
        <p:spPr>
          <a:xfrm>
            <a:off x="411480" y="4451603"/>
            <a:ext cx="11330940" cy="2135124"/>
          </a:xfrm>
          <a:prstGeom prst="rect">
            <a:avLst/>
          </a:prstGeom>
          <a:blipFill>
            <a:blip r:embed="rId2"/>
            <a:stretch>
              <a:fillRect/>
            </a:stretch>
          </a:blipFill>
        </p:spPr>
        <p:txBody>
          <a:bodyPr wrap="square" lIns="0" tIns="0" rIns="0" bIns="0" rtlCol="0"/>
          <a:lstStyle/>
          <a:p/>
        </p:txBody>
      </p:sp>
      <p:sp>
        <p:nvSpPr>
          <p:cNvPr id="8" name="object 8"/>
          <p:cNvSpPr txBox="1"/>
          <p:nvPr/>
        </p:nvSpPr>
        <p:spPr>
          <a:xfrm>
            <a:off x="502919" y="4417314"/>
            <a:ext cx="3726815" cy="2158365"/>
          </a:xfrm>
          <a:prstGeom prst="rect">
            <a:avLst/>
          </a:prstGeom>
        </p:spPr>
        <p:txBody>
          <a:bodyPr vert="horz" wrap="square" lIns="0" tIns="12700" rIns="0" bIns="0" rtlCol="0">
            <a:spAutoFit/>
          </a:bodyPr>
          <a:lstStyle/>
          <a:p>
            <a:pPr marL="1108075" marR="1368425" algn="ctr">
              <a:lnSpc>
                <a:spcPct val="130000"/>
              </a:lnSpc>
              <a:spcBef>
                <a:spcPts val="100"/>
              </a:spcBef>
            </a:pPr>
            <a:r>
              <a:rPr sz="1200" b="1">
                <a:solidFill>
                  <a:srgbClr val="1B9ED2"/>
                </a:solidFill>
                <a:latin typeface="微软雅黑"/>
                <a:cs typeface="微软雅黑"/>
              </a:rPr>
              <a:t>20</a:t>
            </a:r>
            <a:r>
              <a:rPr sz="1200" b="1" i="1">
                <a:solidFill>
                  <a:srgbClr val="1B9ED2"/>
                </a:solidFill>
                <a:latin typeface="微软雅黑"/>
                <a:cs typeface="微软雅黑"/>
              </a:rPr>
              <a:t>世纪</a:t>
            </a:r>
            <a:r>
              <a:rPr sz="1200" b="1">
                <a:solidFill>
                  <a:srgbClr val="1B9ED2"/>
                </a:solidFill>
                <a:latin typeface="微软雅黑"/>
                <a:cs typeface="微软雅黑"/>
              </a:rPr>
              <a:t>60-8</a:t>
            </a:r>
            <a:r>
              <a:rPr sz="1200" b="1" spc="-10">
                <a:solidFill>
                  <a:srgbClr val="1B9ED2"/>
                </a:solidFill>
                <a:latin typeface="微软雅黑"/>
                <a:cs typeface="微软雅黑"/>
              </a:rPr>
              <a:t>0</a:t>
            </a:r>
            <a:r>
              <a:rPr sz="1200" b="1" i="1">
                <a:solidFill>
                  <a:srgbClr val="1B9ED2"/>
                </a:solidFill>
                <a:latin typeface="微软雅黑"/>
                <a:cs typeface="微软雅黑"/>
              </a:rPr>
              <a:t>年代  </a:t>
            </a:r>
            <a:r>
              <a:rPr sz="1200" b="1">
                <a:solidFill>
                  <a:srgbClr val="1B9ED2"/>
                </a:solidFill>
                <a:latin typeface="微软雅黑"/>
                <a:cs typeface="微软雅黑"/>
              </a:rPr>
              <a:t>DRG</a:t>
            </a:r>
            <a:r>
              <a:rPr sz="1200" b="1" i="1">
                <a:solidFill>
                  <a:srgbClr val="1B9ED2"/>
                </a:solidFill>
                <a:latin typeface="微软雅黑"/>
                <a:cs typeface="微软雅黑"/>
              </a:rPr>
              <a:t>进入国内</a:t>
            </a:r>
            <a:endParaRPr sz="1200">
              <a:latin typeface="微软雅黑"/>
              <a:cs typeface="微软雅黑"/>
            </a:endParaRPr>
          </a:p>
          <a:p>
            <a:pPr marL="172085" indent="-172720">
              <a:lnSpc>
                <a:spcPct val="100000"/>
              </a:lnSpc>
              <a:spcBef>
                <a:spcPts val="925"/>
              </a:spcBef>
              <a:buFont typeface="Arial"/>
              <a:buChar char="•"/>
              <a:tabLst>
                <a:tab pos="172720"/>
                <a:tab pos="3660140"/>
              </a:tabLst>
            </a:pPr>
            <a:r>
              <a:rPr sz="1200">
                <a:solidFill>
                  <a:srgbClr val="585858"/>
                </a:solidFill>
                <a:latin typeface="微软雅黑"/>
                <a:cs typeface="微软雅黑"/>
              </a:rPr>
              <a:t>上世纪60年代左右，如何以更低的医疗成本为患	</a:t>
            </a:r>
            <a:r>
              <a:rPr sz="1200">
                <a:solidFill>
                  <a:srgbClr val="585858"/>
                </a:solidFill>
                <a:latin typeface="Arial"/>
                <a:cs typeface="Arial"/>
              </a:rPr>
              <a:t>•</a:t>
            </a:r>
            <a:endParaRPr sz="1200">
              <a:latin typeface="Arial"/>
              <a:cs typeface="Arial"/>
            </a:endParaRPr>
          </a:p>
          <a:p>
            <a:pPr marL="172085" marR="170180">
              <a:lnSpc>
                <a:spcPct val="140000"/>
              </a:lnSpc>
            </a:pPr>
            <a:r>
              <a:rPr sz="1200">
                <a:solidFill>
                  <a:srgbClr val="585858"/>
                </a:solidFill>
                <a:latin typeface="微软雅黑"/>
                <a:cs typeface="微软雅黑"/>
              </a:rPr>
              <a:t>者提供高质量的医疗服务成为核心问题，国际学 者研究出多种病例组合工具用于评判医疗服务管 理优劣，在这其中应用最广泛且适用的就</a:t>
            </a:r>
            <a:r>
              <a:rPr sz="1200" spc="5">
                <a:solidFill>
                  <a:srgbClr val="585858"/>
                </a:solidFill>
                <a:latin typeface="微软雅黑"/>
                <a:cs typeface="微软雅黑"/>
              </a:rPr>
              <a:t>是</a:t>
            </a:r>
            <a:r>
              <a:rPr sz="1200">
                <a:solidFill>
                  <a:srgbClr val="585858"/>
                </a:solidFill>
                <a:latin typeface="微软雅黑"/>
                <a:cs typeface="微软雅黑"/>
              </a:rPr>
              <a:t>D</a:t>
            </a:r>
            <a:r>
              <a:rPr sz="1200" spc="-10">
                <a:solidFill>
                  <a:srgbClr val="585858"/>
                </a:solidFill>
                <a:latin typeface="微软雅黑"/>
                <a:cs typeface="微软雅黑"/>
              </a:rPr>
              <a:t>R</a:t>
            </a:r>
            <a:r>
              <a:rPr sz="1200" spc="-5">
                <a:solidFill>
                  <a:srgbClr val="585858"/>
                </a:solidFill>
                <a:latin typeface="微软雅黑"/>
                <a:cs typeface="微软雅黑"/>
              </a:rPr>
              <a:t>G</a:t>
            </a:r>
            <a:r>
              <a:rPr sz="1200">
                <a:solidFill>
                  <a:srgbClr val="585858"/>
                </a:solidFill>
                <a:latin typeface="微软雅黑"/>
                <a:cs typeface="微软雅黑"/>
              </a:rPr>
              <a:t>。</a:t>
            </a:r>
            <a:endParaRPr sz="1200">
              <a:latin typeface="微软雅黑"/>
              <a:cs typeface="微软雅黑"/>
            </a:endParaRPr>
          </a:p>
          <a:p>
            <a:pPr marL="172085" indent="-172720">
              <a:lnSpc>
                <a:spcPct val="100000"/>
              </a:lnSpc>
              <a:spcBef>
                <a:spcPts val="1175"/>
              </a:spcBef>
              <a:buFont typeface="Arial"/>
              <a:buChar char="•"/>
              <a:tabLst>
                <a:tab pos="172720"/>
              </a:tabLst>
            </a:pPr>
            <a:r>
              <a:rPr sz="1200" b="1">
                <a:solidFill>
                  <a:srgbClr val="585858"/>
                </a:solidFill>
                <a:latin typeface="微软雅黑"/>
                <a:cs typeface="微软雅黑"/>
              </a:rPr>
              <a:t>20</a:t>
            </a:r>
            <a:r>
              <a:rPr sz="1200" b="1" i="1">
                <a:solidFill>
                  <a:srgbClr val="585858"/>
                </a:solidFill>
                <a:latin typeface="微软雅黑"/>
                <a:cs typeface="微软雅黑"/>
              </a:rPr>
              <a:t>世</a:t>
            </a:r>
            <a:r>
              <a:rPr sz="1200" b="1" i="1" spc="-5">
                <a:solidFill>
                  <a:srgbClr val="585858"/>
                </a:solidFill>
                <a:latin typeface="微软雅黑"/>
                <a:cs typeface="微软雅黑"/>
              </a:rPr>
              <a:t>纪</a:t>
            </a:r>
            <a:r>
              <a:rPr sz="1200" b="1">
                <a:solidFill>
                  <a:srgbClr val="585858"/>
                </a:solidFill>
                <a:latin typeface="微软雅黑"/>
                <a:cs typeface="微软雅黑"/>
              </a:rPr>
              <a:t>80</a:t>
            </a:r>
            <a:r>
              <a:rPr sz="1200" b="1" i="1" spc="-5">
                <a:solidFill>
                  <a:srgbClr val="585858"/>
                </a:solidFill>
                <a:latin typeface="微软雅黑"/>
                <a:cs typeface="微软雅黑"/>
              </a:rPr>
              <a:t>年代，为了降低医疗费用的增长，北</a:t>
            </a:r>
            <a:endParaRPr sz="1200">
              <a:latin typeface="微软雅黑"/>
              <a:cs typeface="微软雅黑"/>
            </a:endParaRPr>
          </a:p>
          <a:p>
            <a:pPr marL="172085">
              <a:lnSpc>
                <a:spcPct val="100000"/>
              </a:lnSpc>
              <a:spcBef>
                <a:spcPts val="580"/>
              </a:spcBef>
            </a:pPr>
            <a:r>
              <a:rPr sz="1200" b="1" i="1">
                <a:solidFill>
                  <a:srgbClr val="585858"/>
                </a:solidFill>
                <a:latin typeface="微软雅黑"/>
                <a:cs typeface="微软雅黑"/>
              </a:rPr>
              <a:t>京市成立了医疗管理研究所，针对</a:t>
            </a:r>
            <a:r>
              <a:rPr sz="1200" b="1">
                <a:solidFill>
                  <a:srgbClr val="585858"/>
                </a:solidFill>
                <a:latin typeface="微软雅黑"/>
                <a:cs typeface="微软雅黑"/>
              </a:rPr>
              <a:t>DRG</a:t>
            </a:r>
            <a:r>
              <a:rPr sz="1200" b="1" i="1">
                <a:solidFill>
                  <a:srgbClr val="585858"/>
                </a:solidFill>
                <a:latin typeface="微软雅黑"/>
                <a:cs typeface="微软雅黑"/>
              </a:rPr>
              <a:t>进</a:t>
            </a:r>
            <a:r>
              <a:rPr sz="1200" b="1" i="1" spc="-15">
                <a:solidFill>
                  <a:srgbClr val="585858"/>
                </a:solidFill>
                <a:latin typeface="微软雅黑"/>
                <a:cs typeface="微软雅黑"/>
              </a:rPr>
              <a:t>行</a:t>
            </a:r>
            <a:r>
              <a:rPr sz="1200" b="1" i="1">
                <a:solidFill>
                  <a:srgbClr val="585858"/>
                </a:solidFill>
                <a:latin typeface="微软雅黑"/>
                <a:cs typeface="微软雅黑"/>
              </a:rPr>
              <a:t>研究。</a:t>
            </a:r>
            <a:endParaRPr sz="1200">
              <a:latin typeface="微软雅黑"/>
              <a:cs typeface="微软雅黑"/>
            </a:endParaRPr>
          </a:p>
        </p:txBody>
      </p:sp>
      <p:sp>
        <p:nvSpPr>
          <p:cNvPr id="9" name="object 9"/>
          <p:cNvSpPr txBox="1"/>
          <p:nvPr/>
        </p:nvSpPr>
        <p:spPr>
          <a:xfrm>
            <a:off x="4163567" y="4417314"/>
            <a:ext cx="3663315" cy="2158365"/>
          </a:xfrm>
          <a:prstGeom prst="rect">
            <a:avLst/>
          </a:prstGeom>
        </p:spPr>
        <p:txBody>
          <a:bodyPr vert="horz" wrap="square" lIns="0" tIns="12700" rIns="0" bIns="0" rtlCol="0">
            <a:spAutoFit/>
          </a:bodyPr>
          <a:lstStyle/>
          <a:p>
            <a:pPr marL="635000" marR="693420" indent="219075">
              <a:lnSpc>
                <a:spcPct val="130000"/>
              </a:lnSpc>
              <a:spcBef>
                <a:spcPts val="100"/>
              </a:spcBef>
            </a:pPr>
            <a:r>
              <a:rPr sz="1200" b="1">
                <a:solidFill>
                  <a:srgbClr val="1B9ED2"/>
                </a:solidFill>
                <a:latin typeface="微软雅黑"/>
                <a:cs typeface="微软雅黑"/>
              </a:rPr>
              <a:t>20</a:t>
            </a:r>
            <a:r>
              <a:rPr sz="1200" b="1" i="1">
                <a:solidFill>
                  <a:srgbClr val="1B9ED2"/>
                </a:solidFill>
                <a:latin typeface="微软雅黑"/>
                <a:cs typeface="微软雅黑"/>
              </a:rPr>
              <a:t>世纪</a:t>
            </a:r>
            <a:r>
              <a:rPr sz="1200" b="1">
                <a:solidFill>
                  <a:srgbClr val="1B9ED2"/>
                </a:solidFill>
                <a:latin typeface="微软雅黑"/>
                <a:cs typeface="微软雅黑"/>
              </a:rPr>
              <a:t>80</a:t>
            </a:r>
            <a:r>
              <a:rPr sz="1200" b="1" i="1">
                <a:solidFill>
                  <a:srgbClr val="1B9ED2"/>
                </a:solidFill>
                <a:latin typeface="微软雅黑"/>
                <a:cs typeface="微软雅黑"/>
              </a:rPr>
              <a:t>年</a:t>
            </a:r>
            <a:r>
              <a:rPr sz="1200" b="1" i="1" spc="-5">
                <a:solidFill>
                  <a:srgbClr val="1B9ED2"/>
                </a:solidFill>
                <a:latin typeface="微软雅黑"/>
                <a:cs typeface="微软雅黑"/>
              </a:rPr>
              <a:t>代</a:t>
            </a:r>
            <a:r>
              <a:rPr sz="1200" b="1" spc="-5">
                <a:solidFill>
                  <a:srgbClr val="1B9ED2"/>
                </a:solidFill>
                <a:latin typeface="微软雅黑"/>
                <a:cs typeface="微软雅黑"/>
              </a:rPr>
              <a:t>-2019</a:t>
            </a:r>
            <a:r>
              <a:rPr sz="1200" b="1" i="1">
                <a:solidFill>
                  <a:srgbClr val="1B9ED2"/>
                </a:solidFill>
                <a:latin typeface="微软雅黑"/>
                <a:cs typeface="微软雅黑"/>
              </a:rPr>
              <a:t>年左右 </a:t>
            </a:r>
            <a:r>
              <a:rPr sz="1200" b="1">
                <a:solidFill>
                  <a:srgbClr val="1B9ED2"/>
                </a:solidFill>
                <a:latin typeface="微软雅黑"/>
                <a:cs typeface="微软雅黑"/>
              </a:rPr>
              <a:t>DRG</a:t>
            </a:r>
            <a:r>
              <a:rPr sz="1200" b="1" i="1">
                <a:solidFill>
                  <a:srgbClr val="1B9ED2"/>
                </a:solidFill>
                <a:latin typeface="微软雅黑"/>
                <a:cs typeface="微软雅黑"/>
              </a:rPr>
              <a:t>作为管理手段，受到广泛关注</a:t>
            </a:r>
            <a:endParaRPr sz="1200">
              <a:latin typeface="微软雅黑"/>
              <a:cs typeface="微软雅黑"/>
            </a:endParaRPr>
          </a:p>
          <a:p>
            <a:pPr marL="172085" marR="90170">
              <a:lnSpc>
                <a:spcPct val="140000"/>
              </a:lnSpc>
              <a:spcBef>
                <a:spcPts val="350"/>
              </a:spcBef>
            </a:pPr>
            <a:r>
              <a:rPr sz="1200">
                <a:solidFill>
                  <a:srgbClr val="585858"/>
                </a:solidFill>
                <a:latin typeface="微软雅黑"/>
                <a:cs typeface="微软雅黑"/>
              </a:rPr>
              <a:t>2008</a:t>
            </a:r>
            <a:r>
              <a:rPr sz="1200" spc="-70">
                <a:solidFill>
                  <a:srgbClr val="585858"/>
                </a:solidFill>
                <a:latin typeface="微软雅黑"/>
                <a:cs typeface="微软雅黑"/>
              </a:rPr>
              <a:t> </a:t>
            </a:r>
            <a:r>
              <a:rPr sz="1200">
                <a:solidFill>
                  <a:srgbClr val="585858"/>
                </a:solidFill>
                <a:latin typeface="微软雅黑"/>
                <a:cs typeface="微软雅黑"/>
              </a:rPr>
              <a:t>年北京医院管理研究所出台了国内第一个本 土化的</a:t>
            </a:r>
            <a:r>
              <a:rPr sz="1200" spc="-5">
                <a:solidFill>
                  <a:srgbClr val="585858"/>
                </a:solidFill>
                <a:latin typeface="微软雅黑"/>
                <a:cs typeface="微软雅黑"/>
              </a:rPr>
              <a:t>DRG</a:t>
            </a:r>
            <a:r>
              <a:rPr sz="1200" spc="-15">
                <a:solidFill>
                  <a:srgbClr val="585858"/>
                </a:solidFill>
                <a:latin typeface="微软雅黑"/>
                <a:cs typeface="微软雅黑"/>
              </a:rPr>
              <a:t> </a:t>
            </a:r>
            <a:r>
              <a:rPr sz="1200">
                <a:solidFill>
                  <a:srgbClr val="585858"/>
                </a:solidFill>
                <a:latin typeface="微软雅黑"/>
                <a:cs typeface="微软雅黑"/>
              </a:rPr>
              <a:t>分组版本</a:t>
            </a:r>
            <a:r>
              <a:rPr sz="1200" spc="-5">
                <a:solidFill>
                  <a:srgbClr val="585858"/>
                </a:solidFill>
                <a:latin typeface="微软雅黑"/>
                <a:cs typeface="微软雅黑"/>
              </a:rPr>
              <a:t>（BJ-DRG）</a:t>
            </a:r>
            <a:r>
              <a:rPr sz="1200">
                <a:solidFill>
                  <a:srgbClr val="585858"/>
                </a:solidFill>
                <a:latin typeface="微软雅黑"/>
                <a:cs typeface="微软雅黑"/>
              </a:rPr>
              <a:t>。此后，</a:t>
            </a:r>
            <a:r>
              <a:rPr sz="1200" b="1" i="1">
                <a:solidFill>
                  <a:srgbClr val="585858"/>
                </a:solidFill>
                <a:latin typeface="微软雅黑"/>
                <a:cs typeface="微软雅黑"/>
              </a:rPr>
              <a:t>关于 </a:t>
            </a:r>
            <a:r>
              <a:rPr sz="1200" b="1">
                <a:solidFill>
                  <a:srgbClr val="585858"/>
                </a:solidFill>
                <a:latin typeface="微软雅黑"/>
                <a:cs typeface="微软雅黑"/>
              </a:rPr>
              <a:t>DRG</a:t>
            </a:r>
            <a:r>
              <a:rPr sz="1200" b="1" i="1">
                <a:solidFill>
                  <a:srgbClr val="585858"/>
                </a:solidFill>
                <a:latin typeface="微软雅黑"/>
                <a:cs typeface="微软雅黑"/>
              </a:rPr>
              <a:t>如何融入医院的管理运营质控等相关政策不断 被推出。</a:t>
            </a:r>
            <a:endParaRPr sz="1200">
              <a:latin typeface="微软雅黑"/>
              <a:cs typeface="微软雅黑"/>
            </a:endParaRPr>
          </a:p>
          <a:p>
            <a:pPr marL="172085" indent="-172720">
              <a:lnSpc>
                <a:spcPct val="100000"/>
              </a:lnSpc>
              <a:spcBef>
                <a:spcPts val="1175"/>
              </a:spcBef>
              <a:buFont typeface="Arial"/>
              <a:buChar char="•"/>
              <a:tabLst>
                <a:tab pos="172720"/>
              </a:tabLst>
            </a:pPr>
            <a:r>
              <a:rPr sz="1200" spc="-5">
                <a:solidFill>
                  <a:srgbClr val="585858"/>
                </a:solidFill>
                <a:latin typeface="微软雅黑"/>
                <a:cs typeface="微软雅黑"/>
              </a:rPr>
              <a:t>电子病历、智慧医院等医疗信息化配套建设逐渐完</a:t>
            </a:r>
            <a:endParaRPr sz="1200">
              <a:latin typeface="微软雅黑"/>
              <a:cs typeface="微软雅黑"/>
            </a:endParaRPr>
          </a:p>
          <a:p>
            <a:pPr marL="172085">
              <a:lnSpc>
                <a:spcPct val="100000"/>
              </a:lnSpc>
              <a:spcBef>
                <a:spcPts val="580"/>
              </a:spcBef>
            </a:pPr>
            <a:r>
              <a:rPr sz="1200">
                <a:solidFill>
                  <a:srgbClr val="585858"/>
                </a:solidFill>
                <a:latin typeface="微软雅黑"/>
                <a:cs typeface="微软雅黑"/>
              </a:rPr>
              <a:t>善，为D</a:t>
            </a:r>
            <a:r>
              <a:rPr sz="1200" spc="-10">
                <a:solidFill>
                  <a:srgbClr val="585858"/>
                </a:solidFill>
                <a:latin typeface="微软雅黑"/>
                <a:cs typeface="微软雅黑"/>
              </a:rPr>
              <a:t>R</a:t>
            </a:r>
            <a:r>
              <a:rPr sz="1200" spc="-5">
                <a:solidFill>
                  <a:srgbClr val="585858"/>
                </a:solidFill>
                <a:latin typeface="微软雅黑"/>
                <a:cs typeface="微软雅黑"/>
              </a:rPr>
              <a:t>G</a:t>
            </a:r>
            <a:r>
              <a:rPr sz="1200">
                <a:solidFill>
                  <a:srgbClr val="585858"/>
                </a:solidFill>
                <a:latin typeface="微软雅黑"/>
                <a:cs typeface="微软雅黑"/>
              </a:rPr>
              <a:t>以及D</a:t>
            </a:r>
            <a:r>
              <a:rPr sz="1200" spc="-10">
                <a:solidFill>
                  <a:srgbClr val="585858"/>
                </a:solidFill>
                <a:latin typeface="微软雅黑"/>
                <a:cs typeface="微软雅黑"/>
              </a:rPr>
              <a:t>I</a:t>
            </a:r>
            <a:r>
              <a:rPr sz="1200" spc="-5">
                <a:solidFill>
                  <a:srgbClr val="585858"/>
                </a:solidFill>
                <a:latin typeface="微软雅黑"/>
                <a:cs typeface="微软雅黑"/>
              </a:rPr>
              <a:t>P</a:t>
            </a:r>
            <a:r>
              <a:rPr sz="1200" spc="10">
                <a:solidFill>
                  <a:srgbClr val="585858"/>
                </a:solidFill>
                <a:latin typeface="微软雅黑"/>
                <a:cs typeface="微软雅黑"/>
              </a:rPr>
              <a:t>的</a:t>
            </a:r>
            <a:r>
              <a:rPr sz="1200">
                <a:solidFill>
                  <a:srgbClr val="585858"/>
                </a:solidFill>
                <a:latin typeface="微软雅黑"/>
                <a:cs typeface="微软雅黑"/>
              </a:rPr>
              <a:t>发展提供了良好的技术土壤。</a:t>
            </a:r>
            <a:endParaRPr sz="1200">
              <a:latin typeface="微软雅黑"/>
              <a:cs typeface="微软雅黑"/>
            </a:endParaRPr>
          </a:p>
        </p:txBody>
      </p:sp>
      <p:sp>
        <p:nvSpPr>
          <p:cNvPr id="10" name="object 10"/>
          <p:cNvSpPr txBox="1"/>
          <p:nvPr/>
        </p:nvSpPr>
        <p:spPr>
          <a:xfrm>
            <a:off x="8162543" y="4417314"/>
            <a:ext cx="3575050" cy="2158365"/>
          </a:xfrm>
          <a:prstGeom prst="rect">
            <a:avLst/>
          </a:prstGeom>
        </p:spPr>
        <p:txBody>
          <a:bodyPr vert="horz" wrap="square" lIns="0" tIns="67310" rIns="0" bIns="0" rtlCol="0">
            <a:spAutoFit/>
          </a:bodyPr>
          <a:lstStyle/>
          <a:p>
            <a:pPr marL="20320" algn="ctr">
              <a:lnSpc>
                <a:spcPct val="100000"/>
              </a:lnSpc>
              <a:spcBef>
                <a:spcPts val="530"/>
              </a:spcBef>
            </a:pPr>
            <a:r>
              <a:rPr sz="1200" b="1">
                <a:solidFill>
                  <a:srgbClr val="1B9ED2"/>
                </a:solidFill>
                <a:latin typeface="微软雅黑"/>
                <a:cs typeface="微软雅黑"/>
              </a:rPr>
              <a:t>2020</a:t>
            </a:r>
            <a:r>
              <a:rPr sz="1200" b="1" i="1">
                <a:solidFill>
                  <a:srgbClr val="1B9ED2"/>
                </a:solidFill>
                <a:latin typeface="微软雅黑"/>
                <a:cs typeface="微软雅黑"/>
              </a:rPr>
              <a:t>年至今</a:t>
            </a:r>
            <a:endParaRPr sz="1200">
              <a:latin typeface="微软雅黑"/>
              <a:cs typeface="微软雅黑"/>
            </a:endParaRPr>
          </a:p>
          <a:p>
            <a:pPr marL="21590" algn="ctr">
              <a:lnSpc>
                <a:spcPct val="100000"/>
              </a:lnSpc>
              <a:spcBef>
                <a:spcPts val="434"/>
              </a:spcBef>
            </a:pPr>
            <a:r>
              <a:rPr sz="1200" b="1">
                <a:solidFill>
                  <a:srgbClr val="1B9ED2"/>
                </a:solidFill>
                <a:latin typeface="微软雅黑"/>
                <a:cs typeface="微软雅黑"/>
              </a:rPr>
              <a:t>DRG</a:t>
            </a:r>
            <a:r>
              <a:rPr sz="1200" b="1" i="1">
                <a:solidFill>
                  <a:srgbClr val="1B9ED2"/>
                </a:solidFill>
                <a:latin typeface="微软雅黑"/>
                <a:cs typeface="微软雅黑"/>
              </a:rPr>
              <a:t>以及</a:t>
            </a:r>
            <a:r>
              <a:rPr sz="1200" b="1">
                <a:solidFill>
                  <a:srgbClr val="1B9ED2"/>
                </a:solidFill>
                <a:latin typeface="微软雅黑"/>
                <a:cs typeface="微软雅黑"/>
              </a:rPr>
              <a:t>DIP</a:t>
            </a:r>
            <a:r>
              <a:rPr sz="1200" b="1" i="1">
                <a:solidFill>
                  <a:srgbClr val="1B9ED2"/>
                </a:solidFill>
                <a:latin typeface="微软雅黑"/>
                <a:cs typeface="微软雅黑"/>
              </a:rPr>
              <a:t>作为创新的支付方式国内落地发展</a:t>
            </a:r>
            <a:endParaRPr sz="1200">
              <a:latin typeface="微软雅黑"/>
              <a:cs typeface="微软雅黑"/>
            </a:endParaRPr>
          </a:p>
          <a:p>
            <a:pPr marL="172085" marR="33655" indent="-172720">
              <a:lnSpc>
                <a:spcPct val="140000"/>
              </a:lnSpc>
              <a:spcBef>
                <a:spcPts val="350"/>
              </a:spcBef>
              <a:buFont typeface="Arial"/>
              <a:buChar char="•"/>
              <a:tabLst>
                <a:tab pos="172720"/>
              </a:tabLst>
            </a:pPr>
            <a:r>
              <a:rPr sz="1200">
                <a:solidFill>
                  <a:srgbClr val="585858"/>
                </a:solidFill>
                <a:latin typeface="微软雅黑"/>
                <a:cs typeface="微软雅黑"/>
              </a:rPr>
              <a:t>2020年</a:t>
            </a:r>
            <a:r>
              <a:rPr sz="1200" spc="-5">
                <a:solidFill>
                  <a:srgbClr val="585858"/>
                </a:solidFill>
                <a:latin typeface="微软雅黑"/>
                <a:cs typeface="微软雅黑"/>
              </a:rPr>
              <a:t>10</a:t>
            </a:r>
            <a:r>
              <a:rPr sz="1200">
                <a:solidFill>
                  <a:srgbClr val="585858"/>
                </a:solidFill>
                <a:latin typeface="微软雅黑"/>
                <a:cs typeface="微软雅黑"/>
              </a:rPr>
              <a:t>月，国家医保局在</a:t>
            </a:r>
            <a:r>
              <a:rPr sz="1200" spc="-5">
                <a:solidFill>
                  <a:srgbClr val="585858"/>
                </a:solidFill>
                <a:latin typeface="微软雅黑"/>
                <a:cs typeface="微软雅黑"/>
              </a:rPr>
              <a:t>71</a:t>
            </a:r>
            <a:r>
              <a:rPr sz="1200">
                <a:solidFill>
                  <a:srgbClr val="585858"/>
                </a:solidFill>
                <a:latin typeface="微软雅黑"/>
                <a:cs typeface="微软雅黑"/>
              </a:rPr>
              <a:t>个统筹地区开展按 病种分值付费试点，</a:t>
            </a:r>
            <a:r>
              <a:rPr sz="1200" b="1">
                <a:solidFill>
                  <a:srgbClr val="585858"/>
                </a:solidFill>
                <a:latin typeface="微软雅黑"/>
                <a:cs typeface="微软雅黑"/>
              </a:rPr>
              <a:t>DIP</a:t>
            </a:r>
            <a:r>
              <a:rPr sz="1200" b="1" i="1">
                <a:solidFill>
                  <a:srgbClr val="585858"/>
                </a:solidFill>
                <a:latin typeface="微软雅黑"/>
                <a:cs typeface="微软雅黑"/>
              </a:rPr>
              <a:t>成为与</a:t>
            </a:r>
            <a:r>
              <a:rPr sz="1200" b="1">
                <a:solidFill>
                  <a:srgbClr val="585858"/>
                </a:solidFill>
                <a:latin typeface="微软雅黑"/>
                <a:cs typeface="微软雅黑"/>
              </a:rPr>
              <a:t>DRG</a:t>
            </a:r>
            <a:r>
              <a:rPr sz="1200" b="1" i="1">
                <a:solidFill>
                  <a:srgbClr val="585858"/>
                </a:solidFill>
                <a:latin typeface="微软雅黑"/>
                <a:cs typeface="微软雅黑"/>
              </a:rPr>
              <a:t>支付方式改革 平行推进要付费方式。</a:t>
            </a:r>
            <a:endParaRPr sz="1200">
              <a:latin typeface="微软雅黑"/>
              <a:cs typeface="微软雅黑"/>
            </a:endParaRPr>
          </a:p>
          <a:p>
            <a:pPr marL="172085" marR="5080" indent="-172720">
              <a:lnSpc>
                <a:spcPct val="140100"/>
              </a:lnSpc>
              <a:spcBef>
                <a:spcPts val="595"/>
              </a:spcBef>
              <a:buFont typeface="Arial"/>
              <a:buChar char="•"/>
              <a:tabLst>
                <a:tab pos="172720"/>
              </a:tabLst>
            </a:pPr>
            <a:r>
              <a:rPr sz="1200">
                <a:solidFill>
                  <a:srgbClr val="585858"/>
                </a:solidFill>
                <a:latin typeface="微软雅黑"/>
                <a:cs typeface="微软雅黑"/>
              </a:rPr>
              <a:t>2021年1</a:t>
            </a:r>
            <a:r>
              <a:rPr sz="1200" spc="-10">
                <a:solidFill>
                  <a:srgbClr val="585858"/>
                </a:solidFill>
                <a:latin typeface="微软雅黑"/>
                <a:cs typeface="微软雅黑"/>
              </a:rPr>
              <a:t>1</a:t>
            </a:r>
            <a:r>
              <a:rPr sz="1200">
                <a:solidFill>
                  <a:srgbClr val="585858"/>
                </a:solidFill>
                <a:latin typeface="微软雅黑"/>
                <a:cs typeface="微软雅黑"/>
              </a:rPr>
              <a:t>月，国家医保局明确</a:t>
            </a:r>
            <a:r>
              <a:rPr sz="1200" b="1" spc="-10">
                <a:solidFill>
                  <a:srgbClr val="585858"/>
                </a:solidFill>
                <a:latin typeface="微软雅黑"/>
                <a:cs typeface="微软雅黑"/>
              </a:rPr>
              <a:t>2</a:t>
            </a:r>
            <a:r>
              <a:rPr sz="1200" b="1">
                <a:solidFill>
                  <a:srgbClr val="585858"/>
                </a:solidFill>
                <a:latin typeface="微软雅黑"/>
                <a:cs typeface="微软雅黑"/>
              </a:rPr>
              <a:t>0</a:t>
            </a:r>
            <a:r>
              <a:rPr sz="1200" b="1" spc="-10">
                <a:solidFill>
                  <a:srgbClr val="585858"/>
                </a:solidFill>
                <a:latin typeface="微软雅黑"/>
                <a:cs typeface="微软雅黑"/>
              </a:rPr>
              <a:t>2</a:t>
            </a:r>
            <a:r>
              <a:rPr sz="1200" b="1" spc="5">
                <a:solidFill>
                  <a:srgbClr val="585858"/>
                </a:solidFill>
                <a:latin typeface="微软雅黑"/>
                <a:cs typeface="微软雅黑"/>
              </a:rPr>
              <a:t>5</a:t>
            </a:r>
            <a:r>
              <a:rPr sz="1200" b="1" i="1">
                <a:solidFill>
                  <a:srgbClr val="585858"/>
                </a:solidFill>
                <a:latin typeface="微软雅黑"/>
                <a:cs typeface="微软雅黑"/>
              </a:rPr>
              <a:t>年底，</a:t>
            </a:r>
            <a:r>
              <a:rPr sz="1200" b="1">
                <a:solidFill>
                  <a:srgbClr val="585858"/>
                </a:solidFill>
                <a:latin typeface="微软雅黑"/>
                <a:cs typeface="微软雅黑"/>
              </a:rPr>
              <a:t>DR</a:t>
            </a:r>
            <a:r>
              <a:rPr sz="1200" b="1" spc="-10">
                <a:solidFill>
                  <a:srgbClr val="585858"/>
                </a:solidFill>
                <a:latin typeface="微软雅黑"/>
                <a:cs typeface="微软雅黑"/>
              </a:rPr>
              <a:t>G</a:t>
            </a:r>
            <a:r>
              <a:rPr sz="1200" b="1" i="1">
                <a:solidFill>
                  <a:srgbClr val="585858"/>
                </a:solidFill>
                <a:latin typeface="微软雅黑"/>
                <a:cs typeface="微软雅黑"/>
              </a:rPr>
              <a:t>以 </a:t>
            </a:r>
            <a:r>
              <a:rPr sz="1200" b="1" i="1" spc="-5">
                <a:solidFill>
                  <a:srgbClr val="585858"/>
                </a:solidFill>
                <a:latin typeface="微软雅黑"/>
                <a:cs typeface="微软雅黑"/>
              </a:rPr>
              <a:t>及</a:t>
            </a:r>
            <a:r>
              <a:rPr sz="1200" b="1" spc="-5">
                <a:solidFill>
                  <a:srgbClr val="585858"/>
                </a:solidFill>
                <a:latin typeface="微软雅黑"/>
                <a:cs typeface="微软雅黑"/>
              </a:rPr>
              <a:t>DIP</a:t>
            </a:r>
            <a:r>
              <a:rPr sz="1200" b="1" i="1" spc="-5">
                <a:solidFill>
                  <a:srgbClr val="585858"/>
                </a:solidFill>
                <a:latin typeface="微软雅黑"/>
                <a:cs typeface="微软雅黑"/>
              </a:rPr>
              <a:t>等方式覆盖</a:t>
            </a:r>
            <a:r>
              <a:rPr sz="1200" b="1" i="1" spc="-5">
                <a:solidFill>
                  <a:srgbClr val="44536A"/>
                </a:solidFill>
                <a:latin typeface="微软雅黑"/>
                <a:cs typeface="微软雅黑"/>
              </a:rPr>
              <a:t>符合条件开展住院服务的医疗机 </a:t>
            </a:r>
            <a:r>
              <a:rPr sz="1200" b="1" i="1">
                <a:solidFill>
                  <a:srgbClr val="44536A"/>
                </a:solidFill>
                <a:latin typeface="微软雅黑"/>
                <a:cs typeface="微软雅黑"/>
              </a:rPr>
              <a:t>构。</a:t>
            </a:r>
            <a:endParaRPr sz="1200">
              <a:latin typeface="微软雅黑"/>
              <a:cs typeface="微软雅黑"/>
            </a:endParaRPr>
          </a:p>
        </p:txBody>
      </p:sp>
      <p:sp>
        <p:nvSpPr>
          <p:cNvPr id="11" name="object 11"/>
          <p:cNvSpPr/>
          <p:nvPr/>
        </p:nvSpPr>
        <p:spPr>
          <a:xfrm>
            <a:off x="3561588" y="4634484"/>
            <a:ext cx="748665" cy="111760"/>
          </a:xfrm>
          <a:custGeom>
            <a:rect l="l" t="t" r="r" b="b"/>
            <a:pathLst>
              <a:path w="748664" h="111760">
                <a:moveTo>
                  <a:pt x="692658" y="0"/>
                </a:moveTo>
                <a:lnTo>
                  <a:pt x="692658" y="27813"/>
                </a:lnTo>
                <a:lnTo>
                  <a:pt x="0" y="27813"/>
                </a:lnTo>
                <a:lnTo>
                  <a:pt x="0" y="83439"/>
                </a:lnTo>
                <a:lnTo>
                  <a:pt x="692658" y="83439"/>
                </a:lnTo>
                <a:lnTo>
                  <a:pt x="692658" y="111252"/>
                </a:lnTo>
                <a:lnTo>
                  <a:pt x="748284" y="55626"/>
                </a:lnTo>
                <a:lnTo>
                  <a:pt x="692658" y="0"/>
                </a:lnTo>
                <a:close/>
              </a:path>
            </a:pathLst>
          </a:custGeom>
          <a:solidFill>
            <a:srgbClr val="1D9ED2"/>
          </a:solidFill>
        </p:spPr>
        <p:txBody>
          <a:bodyPr wrap="square" lIns="0" tIns="0" rIns="0" bIns="0" rtlCol="0"/>
          <a:lstStyle/>
          <a:p/>
        </p:txBody>
      </p:sp>
      <p:sp>
        <p:nvSpPr>
          <p:cNvPr id="12" name="object 12"/>
          <p:cNvSpPr/>
          <p:nvPr/>
        </p:nvSpPr>
        <p:spPr>
          <a:xfrm>
            <a:off x="7341107" y="4636008"/>
            <a:ext cx="748665" cy="113030"/>
          </a:xfrm>
          <a:custGeom>
            <a:rect l="l" t="t" r="r" b="b"/>
            <a:pathLst>
              <a:path w="748665" h="113029">
                <a:moveTo>
                  <a:pt x="691896" y="0"/>
                </a:moveTo>
                <a:lnTo>
                  <a:pt x="691896" y="28194"/>
                </a:lnTo>
                <a:lnTo>
                  <a:pt x="0" y="28194"/>
                </a:lnTo>
                <a:lnTo>
                  <a:pt x="0" y="84582"/>
                </a:lnTo>
                <a:lnTo>
                  <a:pt x="691896" y="84582"/>
                </a:lnTo>
                <a:lnTo>
                  <a:pt x="691896" y="112776"/>
                </a:lnTo>
                <a:lnTo>
                  <a:pt x="748284" y="56388"/>
                </a:lnTo>
                <a:lnTo>
                  <a:pt x="691896" y="0"/>
                </a:lnTo>
                <a:close/>
              </a:path>
            </a:pathLst>
          </a:custGeom>
          <a:solidFill>
            <a:srgbClr val="1D9ED2"/>
          </a:solidFill>
        </p:spPr>
        <p:txBody>
          <a:bodyPr wrap="square" lIns="0" tIns="0" rIns="0" bIns="0" rtlCol="0"/>
          <a:lstStyle/>
          <a:p/>
        </p:txBody>
      </p:sp>
      <p:sp>
        <p:nvSpPr>
          <p:cNvPr id="13" name="object 13"/>
          <p:cNvSpPr/>
          <p:nvPr/>
        </p:nvSpPr>
        <p:spPr>
          <a:xfrm>
            <a:off x="246888" y="1853183"/>
            <a:ext cx="11780520" cy="2360676"/>
          </a:xfrm>
          <a:prstGeom prst="rect">
            <a:avLst/>
          </a:prstGeom>
          <a:blipFill>
            <a:blip r:embed="rId3"/>
            <a:stretch>
              <a:fillRect/>
            </a:stretch>
          </a:blipFill>
        </p:spPr>
        <p:txBody>
          <a:bodyPr wrap="square" lIns="0" tIns="0" rIns="0" bIns="0" rtlCol="0"/>
          <a:lstStyle/>
          <a:p/>
        </p:txBody>
      </p:sp>
      <p:graphicFrame>
        <p:nvGraphicFramePr>
          <p:cNvPr id="14" name="object 14"/>
          <p:cNvGraphicFramePr>
            <a:graphicFrameLocks noGrp="1"/>
          </p:cNvGraphicFramePr>
          <p:nvPr/>
        </p:nvGraphicFramePr>
        <p:xfrm>
          <a:off x="272745" y="1880171"/>
          <a:ext cx="11678920" cy="2256790"/>
        </p:xfrm>
        <a:graphic>
          <a:graphicData uri="http://schemas.openxmlformats.org/drawingml/2006/table">
            <a:tbl>
              <a:tblPr firstRow="1" bandRow="1">
                <a:tableStyleId>{2D5ABB26-0587-4C30-8999-92F81FD0307C}</a:tableStyleId>
              </a:tblPr>
              <a:tblGrid>
                <a:gridCol w="1075690"/>
                <a:gridCol w="5410200"/>
                <a:gridCol w="5187950"/>
              </a:tblGrid>
              <a:tr h="274319">
                <a:tc>
                  <a:txBody>
                    <a:bodyPr vert="horz" wrap="square"/>
                    <a:lstStyle/>
                    <a:p>
                      <a:pPr>
                        <a:lnSpc>
                          <a:spcPct val="100000"/>
                        </a:lnSpc>
                      </a:pPr>
                      <a:endParaRPr sz="1200">
                        <a:latin typeface="Times New Roman"/>
                        <a:cs typeface="Times New Roman"/>
                      </a:endParaRPr>
                    </a:p>
                  </a:txBody>
                  <a:tcPr marL="0" marR="0" marT="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1D9ED2"/>
                    </a:solidFill>
                  </a:tcPr>
                </a:tc>
                <a:tc>
                  <a:txBody>
                    <a:bodyPr vert="horz" wrap="square"/>
                    <a:lstStyle/>
                    <a:p>
                      <a:pPr marL="91440">
                        <a:lnSpc>
                          <a:spcPct val="100000"/>
                        </a:lnSpc>
                        <a:spcBef>
                          <a:spcPts val="315"/>
                        </a:spcBef>
                      </a:pPr>
                      <a:r>
                        <a:rPr sz="1200" b="1" i="1">
                          <a:solidFill>
                            <a:srgbClr val="FFFFFF"/>
                          </a:solidFill>
                          <a:latin typeface="微软雅黑"/>
                          <a:cs typeface="微软雅黑"/>
                        </a:rPr>
                        <a:t>疾病诊断相关组</a:t>
                      </a:r>
                      <a:r>
                        <a:rPr sz="1200" b="1" i="1" spc="-5">
                          <a:solidFill>
                            <a:srgbClr val="FFFFFF"/>
                          </a:solidFill>
                          <a:latin typeface="微软雅黑"/>
                          <a:cs typeface="微软雅黑"/>
                        </a:rPr>
                        <a:t>（</a:t>
                      </a:r>
                      <a:r>
                        <a:rPr sz="1200" b="1" spc="-5">
                          <a:solidFill>
                            <a:srgbClr val="FFFFFF"/>
                          </a:solidFill>
                          <a:latin typeface="微软雅黑"/>
                          <a:cs typeface="微软雅黑"/>
                        </a:rPr>
                        <a:t>Diagnosis</a:t>
                      </a:r>
                      <a:r>
                        <a:rPr sz="1200" b="1" spc="-30">
                          <a:solidFill>
                            <a:srgbClr val="FFFFFF"/>
                          </a:solidFill>
                          <a:latin typeface="微软雅黑"/>
                          <a:cs typeface="微软雅黑"/>
                        </a:rPr>
                        <a:t> </a:t>
                      </a:r>
                      <a:r>
                        <a:rPr sz="1200" b="1" spc="-10">
                          <a:solidFill>
                            <a:srgbClr val="FFFFFF"/>
                          </a:solidFill>
                          <a:latin typeface="微软雅黑"/>
                          <a:cs typeface="微软雅黑"/>
                        </a:rPr>
                        <a:t>Related </a:t>
                      </a:r>
                      <a:r>
                        <a:rPr sz="1200" b="1" spc="-5">
                          <a:solidFill>
                            <a:srgbClr val="FFFFFF"/>
                          </a:solidFill>
                          <a:latin typeface="微软雅黑"/>
                          <a:cs typeface="微软雅黑"/>
                        </a:rPr>
                        <a:t>Groups</a:t>
                      </a:r>
                      <a:r>
                        <a:rPr sz="1200" b="1" i="1" spc="-5">
                          <a:solidFill>
                            <a:srgbClr val="FFFFFF"/>
                          </a:solidFill>
                          <a:latin typeface="微软雅黑"/>
                          <a:cs typeface="微软雅黑"/>
                        </a:rPr>
                        <a:t>，</a:t>
                      </a:r>
                      <a:r>
                        <a:rPr sz="1200" b="1" spc="-5">
                          <a:solidFill>
                            <a:srgbClr val="FFFFFF"/>
                          </a:solidFill>
                          <a:latin typeface="微软雅黑"/>
                          <a:cs typeface="微软雅黑"/>
                        </a:rPr>
                        <a:t>DRG</a:t>
                      </a:r>
                      <a:r>
                        <a:rPr sz="1200" b="1" i="1" spc="-5">
                          <a:solidFill>
                            <a:srgbClr val="FFFFFF"/>
                          </a:solidFill>
                          <a:latin typeface="微软雅黑"/>
                          <a:cs typeface="微软雅黑"/>
                        </a:rPr>
                        <a:t>）</a:t>
                      </a:r>
                      <a:r>
                        <a:rPr sz="1200" b="1" i="1">
                          <a:solidFill>
                            <a:srgbClr val="FFFFFF"/>
                          </a:solidFill>
                          <a:latin typeface="微软雅黑"/>
                          <a:cs typeface="微软雅黑"/>
                        </a:rPr>
                        <a:t>付费</a:t>
                      </a:r>
                      <a:endParaRPr sz="1200">
                        <a:latin typeface="微软雅黑"/>
                        <a:cs typeface="微软雅黑"/>
                      </a:endParaRPr>
                    </a:p>
                  </a:txBody>
                  <a:tcPr marL="0" marR="0" marT="4000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1D9ED2"/>
                    </a:solidFill>
                  </a:tcPr>
                </a:tc>
                <a:tc>
                  <a:txBody>
                    <a:bodyPr vert="horz" wrap="square"/>
                    <a:lstStyle/>
                    <a:p>
                      <a:pPr marL="92075">
                        <a:lnSpc>
                          <a:spcPct val="100000"/>
                        </a:lnSpc>
                        <a:spcBef>
                          <a:spcPts val="315"/>
                        </a:spcBef>
                      </a:pPr>
                      <a:r>
                        <a:rPr sz="1200" b="1" i="1">
                          <a:solidFill>
                            <a:srgbClr val="FFFFFF"/>
                          </a:solidFill>
                          <a:latin typeface="微软雅黑"/>
                          <a:cs typeface="微软雅黑"/>
                        </a:rPr>
                        <a:t>病种分值法</a:t>
                      </a:r>
                      <a:r>
                        <a:rPr sz="1200" b="1" i="1" spc="-5">
                          <a:solidFill>
                            <a:srgbClr val="FFFFFF"/>
                          </a:solidFill>
                          <a:latin typeface="微软雅黑"/>
                          <a:cs typeface="微软雅黑"/>
                        </a:rPr>
                        <a:t>（</a:t>
                      </a:r>
                      <a:r>
                        <a:rPr sz="1200" b="1" spc="-5">
                          <a:solidFill>
                            <a:srgbClr val="FFFFFF"/>
                          </a:solidFill>
                          <a:latin typeface="微软雅黑"/>
                          <a:cs typeface="微软雅黑"/>
                        </a:rPr>
                        <a:t>Diagnosis-intervention</a:t>
                      </a:r>
                      <a:r>
                        <a:rPr sz="1200" b="1" spc="-35">
                          <a:solidFill>
                            <a:srgbClr val="FFFFFF"/>
                          </a:solidFill>
                          <a:latin typeface="微软雅黑"/>
                          <a:cs typeface="微软雅黑"/>
                        </a:rPr>
                        <a:t> </a:t>
                      </a:r>
                      <a:r>
                        <a:rPr sz="1200" b="1" spc="-5">
                          <a:solidFill>
                            <a:srgbClr val="FFFFFF"/>
                          </a:solidFill>
                          <a:latin typeface="微软雅黑"/>
                          <a:cs typeface="微软雅黑"/>
                        </a:rPr>
                        <a:t>packet</a:t>
                      </a:r>
                      <a:r>
                        <a:rPr sz="1200" b="1" i="1" spc="-5">
                          <a:solidFill>
                            <a:srgbClr val="FFFFFF"/>
                          </a:solidFill>
                          <a:latin typeface="微软雅黑"/>
                          <a:cs typeface="微软雅黑"/>
                        </a:rPr>
                        <a:t>，</a:t>
                      </a:r>
                      <a:r>
                        <a:rPr sz="1200" b="1" spc="-5">
                          <a:solidFill>
                            <a:srgbClr val="FFFFFF"/>
                          </a:solidFill>
                          <a:latin typeface="微软雅黑"/>
                          <a:cs typeface="微软雅黑"/>
                        </a:rPr>
                        <a:t>DIP</a:t>
                      </a:r>
                      <a:r>
                        <a:rPr sz="1200" b="1" i="1" spc="-5">
                          <a:solidFill>
                            <a:srgbClr val="FFFFFF"/>
                          </a:solidFill>
                          <a:latin typeface="微软雅黑"/>
                          <a:cs typeface="微软雅黑"/>
                        </a:rPr>
                        <a:t>）</a:t>
                      </a:r>
                      <a:r>
                        <a:rPr sz="1200" b="1" i="1">
                          <a:solidFill>
                            <a:srgbClr val="FFFFFF"/>
                          </a:solidFill>
                          <a:latin typeface="微软雅黑"/>
                          <a:cs typeface="微软雅黑"/>
                        </a:rPr>
                        <a:t>付费</a:t>
                      </a:r>
                      <a:endParaRPr sz="1200">
                        <a:latin typeface="微软雅黑"/>
                        <a:cs typeface="微软雅黑"/>
                      </a:endParaRPr>
                    </a:p>
                  </a:txBody>
                  <a:tcPr marL="0" marR="0" marT="4000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1D9ED2"/>
                    </a:solidFill>
                  </a:tcPr>
                </a:tc>
              </a:tr>
              <a:tr h="882015">
                <a:tc>
                  <a:txBody>
                    <a:bodyPr vert="horz" wrap="square"/>
                    <a:lstStyle/>
                    <a:p>
                      <a:pPr>
                        <a:lnSpc>
                          <a:spcPct val="100000"/>
                        </a:lnSpc>
                        <a:spcBef>
                          <a:spcPts val="5"/>
                        </a:spcBef>
                      </a:pPr>
                      <a:endParaRPr sz="2350">
                        <a:latin typeface="Times New Roman"/>
                        <a:cs typeface="Times New Roman"/>
                      </a:endParaRPr>
                    </a:p>
                    <a:p>
                      <a:pPr algn="ctr">
                        <a:lnSpc>
                          <a:spcPct val="100000"/>
                        </a:lnSpc>
                      </a:pPr>
                      <a:r>
                        <a:rPr sz="1200" b="1" i="1">
                          <a:solidFill>
                            <a:srgbClr val="585858"/>
                          </a:solidFill>
                          <a:latin typeface="微软雅黑"/>
                          <a:cs typeface="微软雅黑"/>
                        </a:rPr>
                        <a:t>概念</a:t>
                      </a:r>
                      <a:endParaRPr sz="1200">
                        <a:latin typeface="微软雅黑"/>
                        <a:cs typeface="微软雅黑"/>
                      </a:endParaRPr>
                    </a:p>
                  </a:txBody>
                  <a:tcPr marL="0" marR="0" marT="63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91440" marR="128905" algn="just">
                        <a:lnSpc>
                          <a:spcPct val="150100"/>
                        </a:lnSpc>
                        <a:spcBef>
                          <a:spcPts val="60"/>
                        </a:spcBef>
                      </a:pPr>
                      <a:r>
                        <a:rPr sz="1200" spc="-5">
                          <a:solidFill>
                            <a:srgbClr val="585858"/>
                          </a:solidFill>
                          <a:latin typeface="微软雅黑"/>
                          <a:cs typeface="微软雅黑"/>
                        </a:rPr>
                        <a:t>根据将相同疾病诊断，资源消耗相近的疾病作为一个病组，结合治疗方式、并 </a:t>
                      </a:r>
                      <a:r>
                        <a:rPr sz="1200">
                          <a:solidFill>
                            <a:srgbClr val="585858"/>
                          </a:solidFill>
                          <a:latin typeface="微软雅黑"/>
                          <a:cs typeface="微软雅黑"/>
                        </a:rPr>
                        <a:t>发症和合并症、病症严重程度、年龄等因素分成若干诊断组，按照病例所进入 的诊断相关组的付费标准进行支付。</a:t>
                      </a:r>
                      <a:endParaRPr sz="1200">
                        <a:latin typeface="微软雅黑"/>
                        <a:cs typeface="微软雅黑"/>
                      </a:endParaRPr>
                    </a:p>
                  </a:txBody>
                  <a:tcPr marL="0" marR="0" marT="762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92075" marR="205740" algn="just">
                        <a:lnSpc>
                          <a:spcPct val="150100"/>
                        </a:lnSpc>
                        <a:spcBef>
                          <a:spcPts val="60"/>
                        </a:spcBef>
                      </a:pPr>
                      <a:r>
                        <a:rPr sz="1200" spc="-5">
                          <a:solidFill>
                            <a:srgbClr val="585858"/>
                          </a:solidFill>
                          <a:latin typeface="微软雅黑"/>
                          <a:cs typeface="微软雅黑"/>
                        </a:rPr>
                        <a:t>利用大数据优势，发掘“疾病诊断+治疗方式</a:t>
                      </a:r>
                      <a:r>
                        <a:rPr sz="1200">
                          <a:solidFill>
                            <a:srgbClr val="585858"/>
                          </a:solidFill>
                          <a:latin typeface="微软雅黑"/>
                          <a:cs typeface="微软雅黑"/>
                        </a:rPr>
                        <a:t>”</a:t>
                      </a:r>
                      <a:r>
                        <a:rPr sz="1200" spc="-30">
                          <a:solidFill>
                            <a:srgbClr val="585858"/>
                          </a:solidFill>
                          <a:latin typeface="微软雅黑"/>
                          <a:cs typeface="微软雅黑"/>
                        </a:rPr>
                        <a:t> </a:t>
                      </a:r>
                      <a:r>
                        <a:rPr sz="1200" spc="-5">
                          <a:solidFill>
                            <a:srgbClr val="585858"/>
                          </a:solidFill>
                          <a:latin typeface="微软雅黑"/>
                          <a:cs typeface="微软雅黑"/>
                        </a:rPr>
                        <a:t>的共性特征对病案数据进 </a:t>
                      </a:r>
                      <a:r>
                        <a:rPr sz="1200">
                          <a:solidFill>
                            <a:srgbClr val="585858"/>
                          </a:solidFill>
                          <a:latin typeface="微软雅黑"/>
                          <a:cs typeface="微软雅黑"/>
                        </a:rPr>
                        <a:t>行客观分类，基于病种分值和分值点值形成支付标准，对医疗机构每一病 例实现标准化支付。</a:t>
                      </a:r>
                      <a:endParaRPr sz="1200">
                        <a:latin typeface="微软雅黑"/>
                        <a:cs typeface="微软雅黑"/>
                      </a:endParaRPr>
                    </a:p>
                  </a:txBody>
                  <a:tcPr marL="0" marR="0" marT="762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r>
              <a:tr h="274319">
                <a:tc>
                  <a:txBody>
                    <a:bodyPr vert="horz" wrap="square"/>
                    <a:lstStyle/>
                    <a:p>
                      <a:pPr algn="ctr">
                        <a:lnSpc>
                          <a:spcPct val="100000"/>
                        </a:lnSpc>
                        <a:spcBef>
                          <a:spcPts val="315"/>
                        </a:spcBef>
                      </a:pPr>
                      <a:r>
                        <a:rPr sz="1200" b="1" i="1">
                          <a:solidFill>
                            <a:srgbClr val="585858"/>
                          </a:solidFill>
                          <a:latin typeface="微软雅黑"/>
                          <a:cs typeface="微软雅黑"/>
                        </a:rPr>
                        <a:t>分组数量</a:t>
                      </a:r>
                      <a:endParaRPr sz="1200">
                        <a:latin typeface="微软雅黑"/>
                        <a:cs typeface="微软雅黑"/>
                      </a:endParaRPr>
                    </a:p>
                  </a:txBody>
                  <a:tcPr marL="0" marR="0" marT="4000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1905" algn="ctr">
                        <a:lnSpc>
                          <a:spcPct val="100000"/>
                        </a:lnSpc>
                        <a:spcBef>
                          <a:spcPts val="405"/>
                        </a:spcBef>
                      </a:pPr>
                      <a:r>
                        <a:rPr sz="1200">
                          <a:solidFill>
                            <a:srgbClr val="585858"/>
                          </a:solidFill>
                          <a:latin typeface="微软雅黑"/>
                          <a:cs typeface="微软雅黑"/>
                        </a:rPr>
                        <a:t>组间差异较大，分组数量不超过1,000组</a:t>
                      </a:r>
                      <a:endParaRPr sz="1200">
                        <a:latin typeface="微软雅黑"/>
                        <a:cs typeface="微软雅黑"/>
                      </a:endParaRPr>
                    </a:p>
                  </a:txBody>
                  <a:tcPr marL="0" marR="0" marT="5143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2540" algn="ctr">
                        <a:lnSpc>
                          <a:spcPct val="100000"/>
                        </a:lnSpc>
                        <a:spcBef>
                          <a:spcPts val="405"/>
                        </a:spcBef>
                      </a:pPr>
                      <a:r>
                        <a:rPr sz="1200">
                          <a:solidFill>
                            <a:srgbClr val="585858"/>
                          </a:solidFill>
                          <a:latin typeface="微软雅黑"/>
                          <a:cs typeface="微软雅黑"/>
                        </a:rPr>
                        <a:t>组内差异较小，分组数量一般超过10,000组</a:t>
                      </a:r>
                      <a:endParaRPr sz="1200">
                        <a:latin typeface="微软雅黑"/>
                        <a:cs typeface="微软雅黑"/>
                      </a:endParaRPr>
                    </a:p>
                  </a:txBody>
                  <a:tcPr marL="0" marR="0" marT="5143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r>
              <a:tr h="274320">
                <a:tc>
                  <a:txBody>
                    <a:bodyPr vert="horz" wrap="square"/>
                    <a:lstStyle/>
                    <a:p>
                      <a:pPr algn="ctr">
                        <a:lnSpc>
                          <a:spcPct val="100000"/>
                        </a:lnSpc>
                        <a:spcBef>
                          <a:spcPts val="315"/>
                        </a:spcBef>
                      </a:pPr>
                      <a:r>
                        <a:rPr sz="1200" b="1" i="1">
                          <a:solidFill>
                            <a:srgbClr val="585858"/>
                          </a:solidFill>
                          <a:latin typeface="微软雅黑"/>
                          <a:cs typeface="微软雅黑"/>
                        </a:rPr>
                        <a:t>关注重点</a:t>
                      </a:r>
                      <a:endParaRPr sz="1200">
                        <a:latin typeface="微软雅黑"/>
                        <a:cs typeface="微软雅黑"/>
                      </a:endParaRPr>
                    </a:p>
                  </a:txBody>
                  <a:tcPr marL="0" marR="0" marT="4000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114300">
                        <a:lnSpc>
                          <a:spcPct val="100000"/>
                        </a:lnSpc>
                        <a:spcBef>
                          <a:spcPts val="400"/>
                        </a:spcBef>
                      </a:pPr>
                      <a:r>
                        <a:rPr sz="1200" b="1" i="1">
                          <a:solidFill>
                            <a:srgbClr val="585858"/>
                          </a:solidFill>
                          <a:latin typeface="微软雅黑"/>
                          <a:cs typeface="微软雅黑"/>
                        </a:rPr>
                        <a:t>核心目标为成本管理，</a:t>
                      </a:r>
                      <a:r>
                        <a:rPr sz="1200">
                          <a:solidFill>
                            <a:srgbClr val="585858"/>
                          </a:solidFill>
                          <a:latin typeface="微软雅黑"/>
                          <a:cs typeface="微软雅黑"/>
                        </a:rPr>
                        <a:t>因此需要医院有较强的管理能力以及较强的医疗水平。</a:t>
                      </a:r>
                      <a:endParaRPr sz="1200">
                        <a:latin typeface="微软雅黑"/>
                        <a:cs typeface="微软雅黑"/>
                      </a:endParaRPr>
                    </a:p>
                  </a:txBody>
                  <a:tcPr marL="0" marR="0" marT="5080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384175">
                        <a:lnSpc>
                          <a:spcPct val="100000"/>
                        </a:lnSpc>
                        <a:spcBef>
                          <a:spcPts val="400"/>
                        </a:spcBef>
                      </a:pPr>
                      <a:r>
                        <a:rPr sz="1200" b="1" i="1">
                          <a:solidFill>
                            <a:srgbClr val="585858"/>
                          </a:solidFill>
                          <a:latin typeface="微软雅黑"/>
                          <a:cs typeface="微软雅黑"/>
                        </a:rPr>
                        <a:t>注重区域医疗机构资源的全面分配，需要考虑到医疗行为的合理性</a:t>
                      </a:r>
                      <a:endParaRPr sz="1200">
                        <a:latin typeface="微软雅黑"/>
                        <a:cs typeface="微软雅黑"/>
                      </a:endParaRPr>
                    </a:p>
                  </a:txBody>
                  <a:tcPr marL="0" marR="0" marT="5080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r>
              <a:tr h="274319">
                <a:tc>
                  <a:txBody>
                    <a:bodyPr vert="horz" wrap="square"/>
                    <a:lstStyle/>
                    <a:p>
                      <a:pPr algn="ctr">
                        <a:lnSpc>
                          <a:spcPct val="100000"/>
                        </a:lnSpc>
                        <a:spcBef>
                          <a:spcPts val="315"/>
                        </a:spcBef>
                      </a:pPr>
                      <a:r>
                        <a:rPr sz="1200" b="1" i="1" spc="-5">
                          <a:solidFill>
                            <a:srgbClr val="585858"/>
                          </a:solidFill>
                          <a:latin typeface="微软雅黑"/>
                          <a:cs typeface="微软雅黑"/>
                        </a:rPr>
                        <a:t>支付标准</a:t>
                      </a:r>
                      <a:endParaRPr sz="1200">
                        <a:latin typeface="微软雅黑"/>
                        <a:cs typeface="微软雅黑"/>
                      </a:endParaRPr>
                    </a:p>
                  </a:txBody>
                  <a:tcPr marL="0" marR="0" marT="4000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332740">
                        <a:lnSpc>
                          <a:spcPct val="100000"/>
                        </a:lnSpc>
                        <a:spcBef>
                          <a:spcPts val="405"/>
                        </a:spcBef>
                      </a:pPr>
                      <a:r>
                        <a:rPr sz="1200">
                          <a:solidFill>
                            <a:srgbClr val="585858"/>
                          </a:solidFill>
                          <a:latin typeface="微软雅黑"/>
                          <a:cs typeface="微软雅黑"/>
                        </a:rPr>
                        <a:t>要求试点地区在总额的前提下提前制定</a:t>
                      </a:r>
                      <a:r>
                        <a:rPr sz="1200" spc="-10">
                          <a:solidFill>
                            <a:srgbClr val="585858"/>
                          </a:solidFill>
                          <a:latin typeface="微软雅黑"/>
                          <a:cs typeface="微软雅黑"/>
                        </a:rPr>
                        <a:t>DRG</a:t>
                      </a:r>
                      <a:r>
                        <a:rPr sz="1200">
                          <a:solidFill>
                            <a:srgbClr val="585858"/>
                          </a:solidFill>
                          <a:latin typeface="微软雅黑"/>
                          <a:cs typeface="微软雅黑"/>
                        </a:rPr>
                        <a:t>组的支付标准，属于预付。</a:t>
                      </a:r>
                      <a:endParaRPr sz="1200">
                        <a:latin typeface="微软雅黑"/>
                        <a:cs typeface="微软雅黑"/>
                      </a:endParaRPr>
                    </a:p>
                  </a:txBody>
                  <a:tcPr marL="0" marR="0" marT="5143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257810">
                        <a:lnSpc>
                          <a:spcPct val="100000"/>
                        </a:lnSpc>
                        <a:spcBef>
                          <a:spcPts val="405"/>
                        </a:spcBef>
                      </a:pPr>
                      <a:r>
                        <a:rPr sz="1200">
                          <a:solidFill>
                            <a:srgbClr val="585858"/>
                          </a:solidFill>
                          <a:latin typeface="微软雅黑"/>
                          <a:cs typeface="微软雅黑"/>
                        </a:rPr>
                        <a:t>采取区域点数法总额预算，最后才确定</a:t>
                      </a:r>
                      <a:r>
                        <a:rPr sz="1200" spc="-5">
                          <a:solidFill>
                            <a:srgbClr val="585858"/>
                          </a:solidFill>
                          <a:latin typeface="微软雅黑"/>
                          <a:cs typeface="微软雅黑"/>
                        </a:rPr>
                        <a:t>DIP</a:t>
                      </a:r>
                      <a:r>
                        <a:rPr sz="1200">
                          <a:solidFill>
                            <a:srgbClr val="585858"/>
                          </a:solidFill>
                          <a:latin typeface="微软雅黑"/>
                          <a:cs typeface="微软雅黑"/>
                        </a:rPr>
                        <a:t>组的支付标准，属于后付。</a:t>
                      </a:r>
                      <a:endParaRPr sz="1200">
                        <a:latin typeface="微软雅黑"/>
                        <a:cs typeface="微软雅黑"/>
                      </a:endParaRPr>
                    </a:p>
                  </a:txBody>
                  <a:tcPr marL="0" marR="0" marT="51435"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r>
              <a:tr h="274319">
                <a:tc>
                  <a:txBody>
                    <a:bodyPr vert="horz" wrap="square"/>
                    <a:lstStyle/>
                    <a:p>
                      <a:pPr algn="ctr">
                        <a:lnSpc>
                          <a:spcPct val="100000"/>
                        </a:lnSpc>
                        <a:spcBef>
                          <a:spcPts val="320"/>
                        </a:spcBef>
                      </a:pPr>
                      <a:r>
                        <a:rPr sz="1200" b="1" i="1">
                          <a:solidFill>
                            <a:srgbClr val="585858"/>
                          </a:solidFill>
                          <a:latin typeface="微软雅黑"/>
                          <a:cs typeface="微软雅黑"/>
                        </a:rPr>
                        <a:t>适用范围</a:t>
                      </a:r>
                      <a:endParaRPr sz="1200">
                        <a:latin typeface="微软雅黑"/>
                        <a:cs typeface="微软雅黑"/>
                      </a:endParaRPr>
                    </a:p>
                  </a:txBody>
                  <a:tcPr marL="0" marR="0" marT="4064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1270" algn="ctr">
                        <a:lnSpc>
                          <a:spcPct val="100000"/>
                        </a:lnSpc>
                        <a:spcBef>
                          <a:spcPts val="400"/>
                        </a:spcBef>
                      </a:pPr>
                      <a:r>
                        <a:rPr sz="1200" b="1" i="1">
                          <a:solidFill>
                            <a:srgbClr val="585858"/>
                          </a:solidFill>
                          <a:latin typeface="微软雅黑"/>
                          <a:cs typeface="微软雅黑"/>
                        </a:rPr>
                        <a:t>三甲医院</a:t>
                      </a:r>
                      <a:endParaRPr sz="1200">
                        <a:latin typeface="微软雅黑"/>
                        <a:cs typeface="微软雅黑"/>
                      </a:endParaRPr>
                    </a:p>
                  </a:txBody>
                  <a:tcPr marL="0" marR="0" marT="5080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c>
                  <a:txBody>
                    <a:bodyPr vert="horz" wrap="square"/>
                    <a:lstStyle/>
                    <a:p>
                      <a:pPr marL="635" algn="ctr">
                        <a:lnSpc>
                          <a:spcPct val="100000"/>
                        </a:lnSpc>
                        <a:spcBef>
                          <a:spcPts val="400"/>
                        </a:spcBef>
                      </a:pPr>
                      <a:r>
                        <a:rPr sz="1200" b="1" i="1">
                          <a:solidFill>
                            <a:srgbClr val="585858"/>
                          </a:solidFill>
                          <a:latin typeface="微软雅黑"/>
                          <a:cs typeface="微软雅黑"/>
                        </a:rPr>
                        <a:t>二三线城市医疗机构、重病患者</a:t>
                      </a:r>
                      <a:endParaRPr sz="1200">
                        <a:latin typeface="微软雅黑"/>
                        <a:cs typeface="微软雅黑"/>
                      </a:endParaRPr>
                    </a:p>
                  </a:txBody>
                  <a:tcPr marL="0" marR="0" marT="50800" marB="0">
                    <a:lnL w="3175">
                      <a:solidFill>
                        <a:srgbClr val="BEBEBE"/>
                      </a:solidFill>
                      <a:prstDash val="solid"/>
                    </a:lnL>
                    <a:lnR w="3175">
                      <a:solidFill>
                        <a:srgbClr val="BEBEBE"/>
                      </a:solidFill>
                      <a:prstDash val="solid"/>
                    </a:lnR>
                    <a:lnT w="3175">
                      <a:solidFill>
                        <a:srgbClr val="BEBEBE"/>
                      </a:solidFill>
                      <a:prstDash val="solid"/>
                    </a:lnT>
                    <a:lnB w="3175">
                      <a:solidFill>
                        <a:srgbClr val="BEBEBE"/>
                      </a:solidFill>
                      <a:prstDash val="solid"/>
                    </a:lnB>
                    <a:solidFill>
                      <a:srgbClr val="FFFFFF"/>
                    </a:solidFill>
                  </a:tcPr>
                </a:tc>
              </a:tr>
            </a:tbl>
          </a:graphicData>
        </a:graphic>
      </p:graphicFrame>
      <p:sp>
        <p:nvSpPr>
          <p:cNvPr id="15" name="object 15"/>
          <p:cNvSpPr txBox="1"/>
          <p:nvPr/>
        </p:nvSpPr>
        <p:spPr>
          <a:xfrm>
            <a:off x="261924" y="754456"/>
            <a:ext cx="11845925" cy="1139825"/>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中国自</a:t>
            </a:r>
            <a:r>
              <a:rPr sz="1400" spc="-10">
                <a:solidFill>
                  <a:srgbClr val="585858"/>
                </a:solidFill>
                <a:latin typeface="Verdana"/>
                <a:cs typeface="Verdana"/>
              </a:rPr>
              <a:t>2008</a:t>
            </a:r>
            <a:r>
              <a:rPr sz="1400" spc="5">
                <a:solidFill>
                  <a:srgbClr val="585858"/>
                </a:solidFill>
                <a:latin typeface="微软雅黑"/>
                <a:cs typeface="微软雅黑"/>
              </a:rPr>
              <a:t>年</a:t>
            </a:r>
            <a:r>
              <a:rPr sz="1400">
                <a:solidFill>
                  <a:srgbClr val="585858"/>
                </a:solidFill>
                <a:latin typeface="微软雅黑"/>
                <a:cs typeface="微软雅黑"/>
              </a:rPr>
              <a:t>开</a:t>
            </a:r>
            <a:r>
              <a:rPr sz="1400" spc="-10">
                <a:solidFill>
                  <a:srgbClr val="585858"/>
                </a:solidFill>
                <a:latin typeface="微软雅黑"/>
                <a:cs typeface="微软雅黑"/>
              </a:rPr>
              <a:t>始</a:t>
            </a:r>
            <a:r>
              <a:rPr sz="1400" spc="5">
                <a:solidFill>
                  <a:srgbClr val="585858"/>
                </a:solidFill>
                <a:latin typeface="微软雅黑"/>
                <a:cs typeface="微软雅黑"/>
              </a:rPr>
              <a:t>研</a:t>
            </a:r>
            <a:r>
              <a:rPr sz="1400">
                <a:solidFill>
                  <a:srgbClr val="585858"/>
                </a:solidFill>
                <a:latin typeface="微软雅黑"/>
                <a:cs typeface="微软雅黑"/>
              </a:rPr>
              <a:t>究</a:t>
            </a:r>
            <a:r>
              <a:rPr sz="1400" spc="5">
                <a:solidFill>
                  <a:srgbClr val="585858"/>
                </a:solidFill>
                <a:latin typeface="微软雅黑"/>
                <a:cs typeface="微软雅黑"/>
              </a:rPr>
              <a:t>本</a:t>
            </a:r>
            <a:r>
              <a:rPr sz="1400" spc="-15">
                <a:solidFill>
                  <a:srgbClr val="585858"/>
                </a:solidFill>
                <a:latin typeface="微软雅黑"/>
                <a:cs typeface="微软雅黑"/>
              </a:rPr>
              <a:t>土</a:t>
            </a:r>
            <a:r>
              <a:rPr sz="1400" spc="5">
                <a:solidFill>
                  <a:srgbClr val="585858"/>
                </a:solidFill>
                <a:latin typeface="微软雅黑"/>
                <a:cs typeface="微软雅黑"/>
              </a:rPr>
              <a:t>化</a:t>
            </a:r>
            <a:r>
              <a:rPr sz="1400">
                <a:solidFill>
                  <a:srgbClr val="585858"/>
                </a:solidFill>
                <a:latin typeface="微软雅黑"/>
                <a:cs typeface="微软雅黑"/>
              </a:rPr>
              <a:t>的</a:t>
            </a:r>
            <a:r>
              <a:rPr sz="1400" spc="-10">
                <a:solidFill>
                  <a:srgbClr val="585858"/>
                </a:solidFill>
                <a:latin typeface="Verdana"/>
                <a:cs typeface="Verdana"/>
              </a:rPr>
              <a:t>DRG</a:t>
            </a:r>
            <a:r>
              <a:rPr sz="1400" spc="5">
                <a:solidFill>
                  <a:srgbClr val="585858"/>
                </a:solidFill>
                <a:latin typeface="微软雅黑"/>
                <a:cs typeface="微软雅黑"/>
              </a:rPr>
              <a:t>分</a:t>
            </a:r>
            <a:r>
              <a:rPr sz="1400">
                <a:solidFill>
                  <a:srgbClr val="585858"/>
                </a:solidFill>
                <a:latin typeface="微软雅黑"/>
                <a:cs typeface="微软雅黑"/>
              </a:rPr>
              <a:t>组</a:t>
            </a:r>
            <a:r>
              <a:rPr sz="1400" spc="5">
                <a:solidFill>
                  <a:srgbClr val="585858"/>
                </a:solidFill>
                <a:latin typeface="微软雅黑"/>
                <a:cs typeface="微软雅黑"/>
              </a:rPr>
              <a:t>版</a:t>
            </a:r>
            <a:r>
              <a:rPr sz="1400" spc="-15">
                <a:solidFill>
                  <a:srgbClr val="585858"/>
                </a:solidFill>
                <a:latin typeface="微软雅黑"/>
                <a:cs typeface="微软雅黑"/>
              </a:rPr>
              <a:t>本</a:t>
            </a:r>
            <a:r>
              <a:rPr sz="1400">
                <a:solidFill>
                  <a:srgbClr val="585858"/>
                </a:solidFill>
                <a:latin typeface="微软雅黑"/>
                <a:cs typeface="微软雅黑"/>
              </a:rPr>
              <a:t>（</a:t>
            </a:r>
            <a:r>
              <a:rPr sz="1400">
                <a:solidFill>
                  <a:srgbClr val="585858"/>
                </a:solidFill>
                <a:latin typeface="Verdana"/>
                <a:cs typeface="Verdana"/>
              </a:rPr>
              <a:t>BJ-DRG</a:t>
            </a:r>
            <a:r>
              <a:rPr sz="1400">
                <a:solidFill>
                  <a:srgbClr val="585858"/>
                </a:solidFill>
                <a:latin typeface="微软雅黑"/>
                <a:cs typeface="微软雅黑"/>
              </a:rPr>
              <a:t>），</a:t>
            </a:r>
            <a:r>
              <a:rPr sz="1400" spc="-10">
                <a:solidFill>
                  <a:srgbClr val="585858"/>
                </a:solidFill>
                <a:latin typeface="微软雅黑"/>
                <a:cs typeface="微软雅黑"/>
              </a:rPr>
              <a:t>并</a:t>
            </a:r>
            <a:r>
              <a:rPr sz="1400" spc="5">
                <a:solidFill>
                  <a:srgbClr val="585858"/>
                </a:solidFill>
                <a:latin typeface="微软雅黑"/>
                <a:cs typeface="微软雅黑"/>
              </a:rPr>
              <a:t>明</a:t>
            </a:r>
            <a:r>
              <a:rPr sz="1400">
                <a:solidFill>
                  <a:srgbClr val="585858"/>
                </a:solidFill>
                <a:latin typeface="微软雅黑"/>
                <a:cs typeface="微软雅黑"/>
              </a:rPr>
              <a:t>确到</a:t>
            </a:r>
            <a:r>
              <a:rPr sz="1400" spc="-15">
                <a:solidFill>
                  <a:srgbClr val="585858"/>
                </a:solidFill>
                <a:latin typeface="Verdana"/>
                <a:cs typeface="Verdana"/>
              </a:rPr>
              <a:t>2025</a:t>
            </a:r>
            <a:r>
              <a:rPr sz="1400">
                <a:solidFill>
                  <a:srgbClr val="585858"/>
                </a:solidFill>
                <a:latin typeface="微软雅黑"/>
                <a:cs typeface="微软雅黑"/>
              </a:rPr>
              <a:t>年底</a:t>
            </a:r>
            <a:r>
              <a:rPr sz="1400" spc="-5">
                <a:solidFill>
                  <a:srgbClr val="585858"/>
                </a:solidFill>
                <a:latin typeface="微软雅黑"/>
                <a:cs typeface="微软雅黑"/>
              </a:rPr>
              <a:t>，</a:t>
            </a:r>
            <a:r>
              <a:rPr sz="1400" spc="-5">
                <a:solidFill>
                  <a:srgbClr val="585858"/>
                </a:solidFill>
                <a:latin typeface="Verdana"/>
                <a:cs typeface="Verdana"/>
              </a:rPr>
              <a:t>DRG</a:t>
            </a:r>
            <a:r>
              <a:rPr sz="1400">
                <a:solidFill>
                  <a:srgbClr val="585858"/>
                </a:solidFill>
                <a:latin typeface="微软雅黑"/>
                <a:cs typeface="微软雅黑"/>
              </a:rPr>
              <a:t>以</a:t>
            </a:r>
            <a:r>
              <a:rPr sz="1400" spc="-10">
                <a:solidFill>
                  <a:srgbClr val="585858"/>
                </a:solidFill>
                <a:latin typeface="微软雅黑"/>
                <a:cs typeface="微软雅黑"/>
              </a:rPr>
              <a:t>及</a:t>
            </a:r>
            <a:r>
              <a:rPr sz="1400" spc="-5">
                <a:solidFill>
                  <a:srgbClr val="585858"/>
                </a:solidFill>
                <a:latin typeface="Verdana"/>
                <a:cs typeface="Verdana"/>
              </a:rPr>
              <a:t>DIP</a:t>
            </a:r>
            <a:r>
              <a:rPr sz="1400" spc="5">
                <a:solidFill>
                  <a:srgbClr val="585858"/>
                </a:solidFill>
                <a:latin typeface="微软雅黑"/>
                <a:cs typeface="微软雅黑"/>
              </a:rPr>
              <a:t>等</a:t>
            </a:r>
            <a:r>
              <a:rPr sz="1400">
                <a:solidFill>
                  <a:srgbClr val="585858"/>
                </a:solidFill>
                <a:latin typeface="微软雅黑"/>
                <a:cs typeface="微软雅黑"/>
              </a:rPr>
              <a:t>方</a:t>
            </a:r>
            <a:r>
              <a:rPr sz="1400" spc="-10">
                <a:solidFill>
                  <a:srgbClr val="585858"/>
                </a:solidFill>
                <a:latin typeface="微软雅黑"/>
                <a:cs typeface="微软雅黑"/>
              </a:rPr>
              <a:t>式</a:t>
            </a:r>
            <a:r>
              <a:rPr sz="1400" spc="5">
                <a:solidFill>
                  <a:srgbClr val="585858"/>
                </a:solidFill>
                <a:latin typeface="微软雅黑"/>
                <a:cs typeface="微软雅黑"/>
              </a:rPr>
              <a:t>将</a:t>
            </a:r>
            <a:r>
              <a:rPr sz="1400">
                <a:solidFill>
                  <a:srgbClr val="585858"/>
                </a:solidFill>
                <a:latin typeface="微软雅黑"/>
                <a:cs typeface="微软雅黑"/>
              </a:rPr>
              <a:t>覆</a:t>
            </a:r>
            <a:r>
              <a:rPr sz="1400" spc="-10">
                <a:solidFill>
                  <a:srgbClr val="585858"/>
                </a:solidFill>
                <a:latin typeface="微软雅黑"/>
                <a:cs typeface="微软雅黑"/>
              </a:rPr>
              <a:t>盖符</a:t>
            </a:r>
            <a:r>
              <a:rPr sz="1400" spc="5">
                <a:solidFill>
                  <a:srgbClr val="585858"/>
                </a:solidFill>
                <a:latin typeface="微软雅黑"/>
                <a:cs typeface="微软雅黑"/>
              </a:rPr>
              <a:t>合</a:t>
            </a:r>
            <a:r>
              <a:rPr sz="1400">
                <a:solidFill>
                  <a:srgbClr val="585858"/>
                </a:solidFill>
                <a:latin typeface="微软雅黑"/>
                <a:cs typeface="微软雅黑"/>
              </a:rPr>
              <a:t>条</a:t>
            </a:r>
            <a:r>
              <a:rPr sz="1400" spc="5">
                <a:solidFill>
                  <a:srgbClr val="585858"/>
                </a:solidFill>
                <a:latin typeface="微软雅黑"/>
                <a:cs typeface="微软雅黑"/>
              </a:rPr>
              <a:t>件</a:t>
            </a:r>
            <a:r>
              <a:rPr sz="1400" spc="-15">
                <a:solidFill>
                  <a:srgbClr val="585858"/>
                </a:solidFill>
                <a:latin typeface="微软雅黑"/>
                <a:cs typeface="微软雅黑"/>
              </a:rPr>
              <a:t>开</a:t>
            </a:r>
            <a:r>
              <a:rPr sz="1400" spc="5">
                <a:solidFill>
                  <a:srgbClr val="585858"/>
                </a:solidFill>
                <a:latin typeface="微软雅黑"/>
                <a:cs typeface="微软雅黑"/>
              </a:rPr>
              <a:t>展</a:t>
            </a:r>
            <a:r>
              <a:rPr sz="1400">
                <a:solidFill>
                  <a:srgbClr val="585858"/>
                </a:solidFill>
                <a:latin typeface="微软雅黑"/>
                <a:cs typeface="微软雅黑"/>
              </a:rPr>
              <a:t>住</a:t>
            </a:r>
            <a:r>
              <a:rPr sz="1400" spc="-10">
                <a:solidFill>
                  <a:srgbClr val="585858"/>
                </a:solidFill>
                <a:latin typeface="微软雅黑"/>
                <a:cs typeface="微软雅黑"/>
              </a:rPr>
              <a:t>院服</a:t>
            </a:r>
            <a:r>
              <a:rPr sz="1400" spc="5">
                <a:solidFill>
                  <a:srgbClr val="585858"/>
                </a:solidFill>
                <a:latin typeface="微软雅黑"/>
                <a:cs typeface="微软雅黑"/>
              </a:rPr>
              <a:t>务</a:t>
            </a:r>
            <a:r>
              <a:rPr sz="1400">
                <a:solidFill>
                  <a:srgbClr val="585858"/>
                </a:solidFill>
                <a:latin typeface="微软雅黑"/>
                <a:cs typeface="微软雅黑"/>
              </a:rPr>
              <a:t>的</a:t>
            </a:r>
            <a:r>
              <a:rPr sz="1400" spc="5">
                <a:solidFill>
                  <a:srgbClr val="585858"/>
                </a:solidFill>
                <a:latin typeface="微软雅黑"/>
                <a:cs typeface="微软雅黑"/>
              </a:rPr>
              <a:t>医</a:t>
            </a:r>
            <a:r>
              <a:rPr sz="1400" spc="-15">
                <a:solidFill>
                  <a:srgbClr val="585858"/>
                </a:solidFill>
                <a:latin typeface="微软雅黑"/>
                <a:cs typeface="微软雅黑"/>
              </a:rPr>
              <a:t>疗</a:t>
            </a:r>
            <a:r>
              <a:rPr sz="1400" spc="5">
                <a:solidFill>
                  <a:srgbClr val="585858"/>
                </a:solidFill>
                <a:latin typeface="微软雅黑"/>
                <a:cs typeface="微软雅黑"/>
              </a:rPr>
              <a:t>机</a:t>
            </a:r>
            <a:r>
              <a:rPr sz="1400">
                <a:solidFill>
                  <a:srgbClr val="585858"/>
                </a:solidFill>
                <a:latin typeface="微软雅黑"/>
                <a:cs typeface="微软雅黑"/>
              </a:rPr>
              <a:t>构</a:t>
            </a:r>
            <a:r>
              <a:rPr sz="1400" spc="5">
                <a:solidFill>
                  <a:srgbClr val="585858"/>
                </a:solidFill>
                <a:latin typeface="微软雅黑"/>
                <a:cs typeface="微软雅黑"/>
              </a:rPr>
              <a:t>。</a:t>
            </a:r>
            <a:endParaRPr sz="1400">
              <a:latin typeface="微软雅黑"/>
              <a:cs typeface="微软雅黑"/>
            </a:endParaRPr>
          </a:p>
          <a:p>
            <a:pPr marL="241300" marR="200660" indent="-228600">
              <a:lnSpc>
                <a:spcPct val="130000"/>
              </a:lnSpc>
              <a:spcBef>
                <a:spcPts val="605"/>
              </a:spcBef>
              <a:buClr>
                <a:srgbClr val="1D9ED2"/>
              </a:buClr>
              <a:buFont typeface="Wingdings"/>
              <a:buChar char=""/>
              <a:tabLst>
                <a:tab pos="241300"/>
              </a:tabLst>
            </a:pPr>
            <a:r>
              <a:rPr sz="1400" b="1">
                <a:solidFill>
                  <a:srgbClr val="585858"/>
                </a:solidFill>
                <a:latin typeface="Verdana"/>
                <a:cs typeface="Verdana"/>
              </a:rPr>
              <a:t>DRG</a:t>
            </a:r>
            <a:r>
              <a:rPr sz="1400" b="1" i="1">
                <a:solidFill>
                  <a:srgbClr val="585858"/>
                </a:solidFill>
                <a:latin typeface="微软雅黑"/>
                <a:cs typeface="微软雅黑"/>
              </a:rPr>
              <a:t>与</a:t>
            </a:r>
            <a:r>
              <a:rPr sz="1400" b="1" spc="-5">
                <a:solidFill>
                  <a:srgbClr val="585858"/>
                </a:solidFill>
                <a:latin typeface="Verdana"/>
                <a:cs typeface="Verdana"/>
              </a:rPr>
              <a:t>DIP</a:t>
            </a:r>
            <a:r>
              <a:rPr sz="1400" b="1" i="1">
                <a:solidFill>
                  <a:srgbClr val="585858"/>
                </a:solidFill>
                <a:latin typeface="微软雅黑"/>
                <a:cs typeface="微软雅黑"/>
              </a:rPr>
              <a:t>的适用范</a:t>
            </a:r>
            <a:r>
              <a:rPr sz="1400" b="1" i="1" spc="-15">
                <a:solidFill>
                  <a:srgbClr val="585858"/>
                </a:solidFill>
                <a:latin typeface="微软雅黑"/>
                <a:cs typeface="微软雅黑"/>
              </a:rPr>
              <a:t>围</a:t>
            </a:r>
            <a:r>
              <a:rPr sz="1400" b="1" i="1">
                <a:solidFill>
                  <a:srgbClr val="585858"/>
                </a:solidFill>
                <a:latin typeface="微软雅黑"/>
                <a:cs typeface="微软雅黑"/>
              </a:rPr>
              <a:t>存在</a:t>
            </a:r>
            <a:r>
              <a:rPr sz="1400" b="1" i="1" spc="-15">
                <a:solidFill>
                  <a:srgbClr val="585858"/>
                </a:solidFill>
                <a:latin typeface="微软雅黑"/>
                <a:cs typeface="微软雅黑"/>
              </a:rPr>
              <a:t>一</a:t>
            </a:r>
            <a:r>
              <a:rPr sz="1400" b="1" i="1">
                <a:solidFill>
                  <a:srgbClr val="585858"/>
                </a:solidFill>
                <a:latin typeface="微软雅黑"/>
                <a:cs typeface="微软雅黑"/>
              </a:rPr>
              <a:t>定差</a:t>
            </a:r>
            <a:r>
              <a:rPr sz="1400" b="1" i="1" spc="-15">
                <a:solidFill>
                  <a:srgbClr val="585858"/>
                </a:solidFill>
                <a:latin typeface="微软雅黑"/>
                <a:cs typeface="微软雅黑"/>
              </a:rPr>
              <a:t>异</a:t>
            </a:r>
            <a:r>
              <a:rPr sz="1400" b="1" i="1">
                <a:solidFill>
                  <a:srgbClr val="585858"/>
                </a:solidFill>
                <a:latin typeface="微软雅黑"/>
                <a:cs typeface="微软雅黑"/>
              </a:rPr>
              <a:t>，由</a:t>
            </a:r>
            <a:r>
              <a:rPr sz="1400" b="1" i="1" spc="-10">
                <a:solidFill>
                  <a:srgbClr val="585858"/>
                </a:solidFill>
                <a:latin typeface="微软雅黑"/>
                <a:cs typeface="微软雅黑"/>
              </a:rPr>
              <a:t>于</a:t>
            </a:r>
            <a:r>
              <a:rPr sz="1400" b="1">
                <a:solidFill>
                  <a:srgbClr val="585858"/>
                </a:solidFill>
                <a:latin typeface="Verdana"/>
                <a:cs typeface="Verdana"/>
              </a:rPr>
              <a:t>DRG</a:t>
            </a:r>
            <a:r>
              <a:rPr sz="1400" b="1" i="1" spc="-15">
                <a:solidFill>
                  <a:srgbClr val="585858"/>
                </a:solidFill>
                <a:latin typeface="微软雅黑"/>
                <a:cs typeface="微软雅黑"/>
              </a:rPr>
              <a:t>注</a:t>
            </a:r>
            <a:r>
              <a:rPr sz="1400" b="1" i="1">
                <a:solidFill>
                  <a:srgbClr val="585858"/>
                </a:solidFill>
                <a:latin typeface="微软雅黑"/>
                <a:cs typeface="微软雅黑"/>
              </a:rPr>
              <a:t>重成</a:t>
            </a:r>
            <a:r>
              <a:rPr sz="1400" b="1" i="1" spc="-15">
                <a:solidFill>
                  <a:srgbClr val="585858"/>
                </a:solidFill>
                <a:latin typeface="微软雅黑"/>
                <a:cs typeface="微软雅黑"/>
              </a:rPr>
              <a:t>本</a:t>
            </a:r>
            <a:r>
              <a:rPr sz="1400" b="1" i="1">
                <a:solidFill>
                  <a:srgbClr val="585858"/>
                </a:solidFill>
                <a:latin typeface="微软雅黑"/>
                <a:cs typeface="微软雅黑"/>
              </a:rPr>
              <a:t>管理</a:t>
            </a:r>
            <a:r>
              <a:rPr sz="1400" b="1" i="1" spc="-15">
                <a:solidFill>
                  <a:srgbClr val="585858"/>
                </a:solidFill>
                <a:latin typeface="微软雅黑"/>
                <a:cs typeface="微软雅黑"/>
              </a:rPr>
              <a:t>，</a:t>
            </a:r>
            <a:r>
              <a:rPr sz="1400" b="1" i="1">
                <a:solidFill>
                  <a:srgbClr val="585858"/>
                </a:solidFill>
                <a:latin typeface="微软雅黑"/>
                <a:cs typeface="微软雅黑"/>
              </a:rPr>
              <a:t>对医</a:t>
            </a:r>
            <a:r>
              <a:rPr sz="1400" b="1" i="1" spc="-15">
                <a:solidFill>
                  <a:srgbClr val="585858"/>
                </a:solidFill>
                <a:latin typeface="微软雅黑"/>
                <a:cs typeface="微软雅黑"/>
              </a:rPr>
              <a:t>院</a:t>
            </a:r>
            <a:r>
              <a:rPr sz="1400" b="1" i="1">
                <a:solidFill>
                  <a:srgbClr val="585858"/>
                </a:solidFill>
                <a:latin typeface="微软雅黑"/>
                <a:cs typeface="微软雅黑"/>
              </a:rPr>
              <a:t>的管</a:t>
            </a:r>
            <a:r>
              <a:rPr sz="1400" b="1" i="1" spc="-15">
                <a:solidFill>
                  <a:srgbClr val="585858"/>
                </a:solidFill>
                <a:latin typeface="微软雅黑"/>
                <a:cs typeface="微软雅黑"/>
              </a:rPr>
              <a:t>理</a:t>
            </a:r>
            <a:r>
              <a:rPr sz="1400" b="1" i="1">
                <a:solidFill>
                  <a:srgbClr val="585858"/>
                </a:solidFill>
                <a:latin typeface="微软雅黑"/>
                <a:cs typeface="微软雅黑"/>
              </a:rPr>
              <a:t>能力</a:t>
            </a:r>
            <a:r>
              <a:rPr sz="1400" b="1" i="1" spc="-15">
                <a:solidFill>
                  <a:srgbClr val="585858"/>
                </a:solidFill>
                <a:latin typeface="微软雅黑"/>
                <a:cs typeface="微软雅黑"/>
              </a:rPr>
              <a:t>以</a:t>
            </a:r>
            <a:r>
              <a:rPr sz="1400" b="1" i="1">
                <a:solidFill>
                  <a:srgbClr val="585858"/>
                </a:solidFill>
                <a:latin typeface="微软雅黑"/>
                <a:cs typeface="微软雅黑"/>
              </a:rPr>
              <a:t>及医</a:t>
            </a:r>
            <a:r>
              <a:rPr sz="1400" b="1" i="1" spc="-15">
                <a:solidFill>
                  <a:srgbClr val="585858"/>
                </a:solidFill>
                <a:latin typeface="微软雅黑"/>
                <a:cs typeface="微软雅黑"/>
              </a:rPr>
              <a:t>疗</a:t>
            </a:r>
            <a:r>
              <a:rPr sz="1400" b="1" i="1">
                <a:solidFill>
                  <a:srgbClr val="585858"/>
                </a:solidFill>
                <a:latin typeface="微软雅黑"/>
                <a:cs typeface="微软雅黑"/>
              </a:rPr>
              <a:t>水平</a:t>
            </a:r>
            <a:r>
              <a:rPr sz="1400" b="1" i="1" spc="-15">
                <a:solidFill>
                  <a:srgbClr val="585858"/>
                </a:solidFill>
                <a:latin typeface="微软雅黑"/>
                <a:cs typeface="微软雅黑"/>
              </a:rPr>
              <a:t>要</a:t>
            </a:r>
            <a:r>
              <a:rPr sz="1400" b="1" i="1">
                <a:solidFill>
                  <a:srgbClr val="585858"/>
                </a:solidFill>
                <a:latin typeface="微软雅黑"/>
                <a:cs typeface="微软雅黑"/>
              </a:rPr>
              <a:t>求较</a:t>
            </a:r>
            <a:r>
              <a:rPr sz="1400" b="1" i="1" spc="-15">
                <a:solidFill>
                  <a:srgbClr val="585858"/>
                </a:solidFill>
                <a:latin typeface="微软雅黑"/>
                <a:cs typeface="微软雅黑"/>
              </a:rPr>
              <a:t>高</a:t>
            </a:r>
            <a:r>
              <a:rPr sz="1400" b="1" i="1">
                <a:solidFill>
                  <a:srgbClr val="585858"/>
                </a:solidFill>
                <a:latin typeface="微软雅黑"/>
                <a:cs typeface="微软雅黑"/>
              </a:rPr>
              <a:t>，因</a:t>
            </a:r>
            <a:r>
              <a:rPr sz="1400" b="1" i="1" spc="-15">
                <a:solidFill>
                  <a:srgbClr val="585858"/>
                </a:solidFill>
                <a:latin typeface="微软雅黑"/>
                <a:cs typeface="微软雅黑"/>
              </a:rPr>
              <a:t>此</a:t>
            </a:r>
            <a:r>
              <a:rPr sz="1400" b="1" i="1">
                <a:solidFill>
                  <a:srgbClr val="585858"/>
                </a:solidFill>
                <a:latin typeface="微软雅黑"/>
                <a:cs typeface="微软雅黑"/>
              </a:rPr>
              <a:t>更适</a:t>
            </a:r>
            <a:r>
              <a:rPr sz="1400" b="1" i="1" spc="-15">
                <a:solidFill>
                  <a:srgbClr val="585858"/>
                </a:solidFill>
                <a:latin typeface="微软雅黑"/>
                <a:cs typeface="微软雅黑"/>
              </a:rPr>
              <a:t>用</a:t>
            </a:r>
            <a:r>
              <a:rPr sz="1400" b="1" i="1">
                <a:solidFill>
                  <a:srgbClr val="585858"/>
                </a:solidFill>
                <a:latin typeface="微软雅黑"/>
                <a:cs typeface="微软雅黑"/>
              </a:rPr>
              <a:t>于三</a:t>
            </a:r>
            <a:r>
              <a:rPr sz="1400" b="1" i="1" spc="-15">
                <a:solidFill>
                  <a:srgbClr val="585858"/>
                </a:solidFill>
                <a:latin typeface="微软雅黑"/>
                <a:cs typeface="微软雅黑"/>
              </a:rPr>
              <a:t>甲</a:t>
            </a:r>
            <a:r>
              <a:rPr sz="1400" b="1" i="1">
                <a:solidFill>
                  <a:srgbClr val="585858"/>
                </a:solidFill>
                <a:latin typeface="微软雅黑"/>
                <a:cs typeface="微软雅黑"/>
              </a:rPr>
              <a:t>医院</a:t>
            </a:r>
            <a:r>
              <a:rPr sz="1400" b="1" i="1" spc="-15">
                <a:solidFill>
                  <a:srgbClr val="585858"/>
                </a:solidFill>
                <a:latin typeface="微软雅黑"/>
                <a:cs typeface="微软雅黑"/>
              </a:rPr>
              <a:t>。</a:t>
            </a:r>
            <a:r>
              <a:rPr sz="1400" b="1" i="1" spc="10">
                <a:solidFill>
                  <a:srgbClr val="585858"/>
                </a:solidFill>
                <a:latin typeface="微软雅黑"/>
                <a:cs typeface="微软雅黑"/>
              </a:rPr>
              <a:t>而</a:t>
            </a:r>
            <a:r>
              <a:rPr sz="1400" b="1" spc="-5">
                <a:solidFill>
                  <a:srgbClr val="585858"/>
                </a:solidFill>
                <a:latin typeface="Verdana"/>
                <a:cs typeface="Verdana"/>
              </a:rPr>
              <a:t>DIP</a:t>
            </a:r>
            <a:r>
              <a:rPr sz="1400" b="1" i="1" spc="-15">
                <a:solidFill>
                  <a:srgbClr val="585858"/>
                </a:solidFill>
                <a:latin typeface="微软雅黑"/>
                <a:cs typeface="微软雅黑"/>
              </a:rPr>
              <a:t>更注 </a:t>
            </a:r>
            <a:r>
              <a:rPr sz="1400" b="1" i="1">
                <a:solidFill>
                  <a:srgbClr val="585858"/>
                </a:solidFill>
                <a:latin typeface="微软雅黑"/>
                <a:cs typeface="微软雅黑"/>
              </a:rPr>
              <a:t>重区域医疗机构资源的</a:t>
            </a:r>
            <a:r>
              <a:rPr sz="1400" b="1" i="1" spc="-15">
                <a:solidFill>
                  <a:srgbClr val="585858"/>
                </a:solidFill>
                <a:latin typeface="微软雅黑"/>
                <a:cs typeface="微软雅黑"/>
              </a:rPr>
              <a:t>合</a:t>
            </a:r>
            <a:r>
              <a:rPr sz="1400" b="1" i="1">
                <a:solidFill>
                  <a:srgbClr val="585858"/>
                </a:solidFill>
                <a:latin typeface="微软雅黑"/>
                <a:cs typeface="微软雅黑"/>
              </a:rPr>
              <a:t>理分</a:t>
            </a:r>
            <a:r>
              <a:rPr sz="1400" b="1" i="1" spc="-15">
                <a:solidFill>
                  <a:srgbClr val="585858"/>
                </a:solidFill>
                <a:latin typeface="微软雅黑"/>
                <a:cs typeface="微软雅黑"/>
              </a:rPr>
              <a:t>配</a:t>
            </a:r>
            <a:r>
              <a:rPr sz="1400" b="1" i="1">
                <a:solidFill>
                  <a:srgbClr val="585858"/>
                </a:solidFill>
                <a:latin typeface="微软雅黑"/>
                <a:cs typeface="微软雅黑"/>
              </a:rPr>
              <a:t>以及</a:t>
            </a:r>
            <a:r>
              <a:rPr sz="1400" b="1" i="1" spc="-15">
                <a:solidFill>
                  <a:srgbClr val="585858"/>
                </a:solidFill>
                <a:latin typeface="微软雅黑"/>
                <a:cs typeface="微软雅黑"/>
              </a:rPr>
              <a:t>医</a:t>
            </a:r>
            <a:r>
              <a:rPr sz="1400" b="1" i="1">
                <a:solidFill>
                  <a:srgbClr val="585858"/>
                </a:solidFill>
                <a:latin typeface="微软雅黑"/>
                <a:cs typeface="微软雅黑"/>
              </a:rPr>
              <a:t>疗行</a:t>
            </a:r>
            <a:r>
              <a:rPr sz="1400" b="1" i="1" spc="-15">
                <a:solidFill>
                  <a:srgbClr val="585858"/>
                </a:solidFill>
                <a:latin typeface="微软雅黑"/>
                <a:cs typeface="微软雅黑"/>
              </a:rPr>
              <a:t>为</a:t>
            </a:r>
            <a:r>
              <a:rPr sz="1400" b="1" i="1">
                <a:solidFill>
                  <a:srgbClr val="585858"/>
                </a:solidFill>
                <a:latin typeface="微软雅黑"/>
                <a:cs typeface="微软雅黑"/>
              </a:rPr>
              <a:t>的合</a:t>
            </a:r>
            <a:r>
              <a:rPr sz="1400" b="1" i="1" spc="-15">
                <a:solidFill>
                  <a:srgbClr val="585858"/>
                </a:solidFill>
                <a:latin typeface="微软雅黑"/>
                <a:cs typeface="微软雅黑"/>
              </a:rPr>
              <a:t>理</a:t>
            </a:r>
            <a:r>
              <a:rPr sz="1400" b="1" i="1">
                <a:solidFill>
                  <a:srgbClr val="585858"/>
                </a:solidFill>
                <a:latin typeface="微软雅黑"/>
                <a:cs typeface="微软雅黑"/>
              </a:rPr>
              <a:t>性，</a:t>
            </a:r>
            <a:r>
              <a:rPr sz="1400" b="1" i="1" spc="-15">
                <a:solidFill>
                  <a:srgbClr val="585858"/>
                </a:solidFill>
                <a:latin typeface="微软雅黑"/>
                <a:cs typeface="微软雅黑"/>
              </a:rPr>
              <a:t>因</a:t>
            </a:r>
            <a:r>
              <a:rPr sz="1400" b="1" i="1">
                <a:solidFill>
                  <a:srgbClr val="585858"/>
                </a:solidFill>
                <a:latin typeface="微软雅黑"/>
                <a:cs typeface="微软雅黑"/>
              </a:rPr>
              <a:t>此更</a:t>
            </a:r>
            <a:r>
              <a:rPr sz="1400" b="1" i="1" spc="-15">
                <a:solidFill>
                  <a:srgbClr val="585858"/>
                </a:solidFill>
                <a:latin typeface="微软雅黑"/>
                <a:cs typeface="微软雅黑"/>
              </a:rPr>
              <a:t>适</a:t>
            </a:r>
            <a:r>
              <a:rPr sz="1400" b="1" i="1">
                <a:solidFill>
                  <a:srgbClr val="585858"/>
                </a:solidFill>
                <a:latin typeface="微软雅黑"/>
                <a:cs typeface="微软雅黑"/>
              </a:rPr>
              <a:t>用于</a:t>
            </a:r>
            <a:r>
              <a:rPr sz="1400" b="1" i="1" spc="-15">
                <a:solidFill>
                  <a:srgbClr val="585858"/>
                </a:solidFill>
                <a:latin typeface="微软雅黑"/>
                <a:cs typeface="微软雅黑"/>
              </a:rPr>
              <a:t>二</a:t>
            </a:r>
            <a:r>
              <a:rPr sz="1400" b="1" i="1">
                <a:solidFill>
                  <a:srgbClr val="585858"/>
                </a:solidFill>
                <a:latin typeface="微软雅黑"/>
                <a:cs typeface="微软雅黑"/>
              </a:rPr>
              <a:t>三线</a:t>
            </a:r>
            <a:r>
              <a:rPr sz="1400" b="1" i="1" spc="-15">
                <a:solidFill>
                  <a:srgbClr val="585858"/>
                </a:solidFill>
                <a:latin typeface="微软雅黑"/>
                <a:cs typeface="微软雅黑"/>
              </a:rPr>
              <a:t>城</a:t>
            </a:r>
            <a:r>
              <a:rPr sz="1400" b="1" i="1">
                <a:solidFill>
                  <a:srgbClr val="585858"/>
                </a:solidFill>
                <a:latin typeface="微软雅黑"/>
                <a:cs typeface="微软雅黑"/>
              </a:rPr>
              <a:t>市医</a:t>
            </a:r>
            <a:r>
              <a:rPr sz="1400" b="1" i="1" spc="-15">
                <a:solidFill>
                  <a:srgbClr val="585858"/>
                </a:solidFill>
                <a:latin typeface="微软雅黑"/>
                <a:cs typeface="微软雅黑"/>
              </a:rPr>
              <a:t>疗</a:t>
            </a:r>
            <a:r>
              <a:rPr sz="1400" b="1" i="1">
                <a:solidFill>
                  <a:srgbClr val="585858"/>
                </a:solidFill>
                <a:latin typeface="微软雅黑"/>
                <a:cs typeface="微软雅黑"/>
              </a:rPr>
              <a:t>机构</a:t>
            </a:r>
            <a:r>
              <a:rPr sz="1400" b="1" i="1" spc="-15">
                <a:solidFill>
                  <a:srgbClr val="585858"/>
                </a:solidFill>
                <a:latin typeface="微软雅黑"/>
                <a:cs typeface="微软雅黑"/>
              </a:rPr>
              <a:t>、</a:t>
            </a:r>
            <a:r>
              <a:rPr sz="1400" b="1" i="1">
                <a:solidFill>
                  <a:srgbClr val="585858"/>
                </a:solidFill>
                <a:latin typeface="微软雅黑"/>
                <a:cs typeface="微软雅黑"/>
              </a:rPr>
              <a:t>重病</a:t>
            </a:r>
            <a:r>
              <a:rPr sz="1400" b="1" i="1" spc="-15">
                <a:solidFill>
                  <a:srgbClr val="585858"/>
                </a:solidFill>
                <a:latin typeface="微软雅黑"/>
                <a:cs typeface="微软雅黑"/>
              </a:rPr>
              <a:t>患</a:t>
            </a:r>
            <a:r>
              <a:rPr sz="1400" b="1" i="1">
                <a:solidFill>
                  <a:srgbClr val="585858"/>
                </a:solidFill>
                <a:latin typeface="微软雅黑"/>
                <a:cs typeface="微软雅黑"/>
              </a:rPr>
              <a:t>者。</a:t>
            </a:r>
            <a:endParaRPr sz="1400">
              <a:latin typeface="微软雅黑"/>
              <a:cs typeface="微软雅黑"/>
            </a:endParaRPr>
          </a:p>
          <a:p>
            <a:pPr marR="140335" algn="ctr">
              <a:lnSpc>
                <a:spcPct val="100000"/>
              </a:lnSpc>
              <a:spcBef>
                <a:spcPts val="430"/>
              </a:spcBef>
            </a:pPr>
            <a:r>
              <a:rPr sz="1400">
                <a:solidFill>
                  <a:srgbClr val="585858"/>
                </a:solidFill>
                <a:latin typeface="微软雅黑"/>
                <a:cs typeface="微软雅黑"/>
              </a:rPr>
              <a:t>亿欧智库</a:t>
            </a:r>
            <a:r>
              <a:rPr sz="1400" spc="-5">
                <a:solidFill>
                  <a:srgbClr val="585858"/>
                </a:solidFill>
                <a:latin typeface="微软雅黑"/>
                <a:cs typeface="微软雅黑"/>
              </a:rPr>
              <a:t>：DRG/DIP</a:t>
            </a:r>
            <a:r>
              <a:rPr sz="1400">
                <a:solidFill>
                  <a:srgbClr val="585858"/>
                </a:solidFill>
                <a:latin typeface="微软雅黑"/>
                <a:cs typeface="微软雅黑"/>
              </a:rPr>
              <a:t>的概</a:t>
            </a:r>
            <a:r>
              <a:rPr sz="1400" spc="-15">
                <a:solidFill>
                  <a:srgbClr val="585858"/>
                </a:solidFill>
                <a:latin typeface="微软雅黑"/>
                <a:cs typeface="微软雅黑"/>
              </a:rPr>
              <a:t>念</a:t>
            </a:r>
            <a:r>
              <a:rPr sz="1400">
                <a:solidFill>
                  <a:srgbClr val="585858"/>
                </a:solidFill>
                <a:latin typeface="微软雅黑"/>
                <a:cs typeface="微软雅黑"/>
              </a:rPr>
              <a:t>以及</a:t>
            </a:r>
            <a:r>
              <a:rPr sz="1400" spc="-15">
                <a:solidFill>
                  <a:srgbClr val="585858"/>
                </a:solidFill>
                <a:latin typeface="微软雅黑"/>
                <a:cs typeface="微软雅黑"/>
              </a:rPr>
              <a:t>差</a:t>
            </a:r>
            <a:r>
              <a:rPr sz="1400">
                <a:solidFill>
                  <a:srgbClr val="585858"/>
                </a:solidFill>
                <a:latin typeface="微软雅黑"/>
                <a:cs typeface="微软雅黑"/>
              </a:rPr>
              <a:t>异</a:t>
            </a:r>
            <a:endParaRPr sz="1400">
              <a:latin typeface="微软雅黑"/>
              <a:cs typeface="微软雅黑"/>
            </a:endParaRPr>
          </a:p>
        </p:txBody>
      </p:sp>
      <p:sp>
        <p:nvSpPr>
          <p:cNvPr id="16" name="object 16"/>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7" name="object 17"/>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8" name="object 18"/>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9" name="object 19"/>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0" name="object 20"/>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1" name="object 21"/>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2" name="object 22"/>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3" name="object 23"/>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4" name="object 24"/>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1924" y="171145"/>
            <a:ext cx="6635115" cy="331470"/>
          </a:xfrm>
          <a:prstGeom prst="rect">
            <a:avLst/>
          </a:prstGeom>
        </p:spPr>
        <p:txBody>
          <a:bodyPr vert="horz" wrap="square" lIns="0" tIns="13335" rIns="0" bIns="0" rtlCol="0">
            <a:spAutoFit/>
          </a:bodyPr>
          <a:lstStyle/>
          <a:p>
            <a:pPr marL="12700">
              <a:lnSpc>
                <a:spcPct val="100000"/>
              </a:lnSpc>
              <a:spcBef>
                <a:spcPts val="105"/>
              </a:spcBef>
            </a:pPr>
            <a:r>
              <a:rPr/>
              <a:t>医保基金是驱动医疗机</a:t>
            </a:r>
            <a:r>
              <a:rPr spc="-10"/>
              <a:t>构</a:t>
            </a:r>
            <a:r>
              <a:rPr/>
              <a:t>以及</a:t>
            </a:r>
            <a:r>
              <a:rPr spc="-10"/>
              <a:t>医</a:t>
            </a:r>
            <a:r>
              <a:rPr/>
              <a:t>药企</a:t>
            </a:r>
            <a:r>
              <a:rPr spc="-10"/>
              <a:t>业</a:t>
            </a:r>
            <a:r>
              <a:rPr/>
              <a:t>正向</a:t>
            </a:r>
            <a:r>
              <a:rPr spc="-10"/>
              <a:t>转</a:t>
            </a:r>
            <a:r>
              <a:rPr/>
              <a:t>动的</a:t>
            </a:r>
            <a:r>
              <a:rPr spc="-10"/>
              <a:t>引</a:t>
            </a:r>
            <a:r>
              <a:rPr/>
              <a:t>擎齿轮</a:t>
            </a:r>
          </a:p>
        </p:txBody>
      </p:sp>
      <p:sp>
        <p:nvSpPr>
          <p:cNvPr id="3" name="object 3"/>
          <p:cNvSpPr txBox="1"/>
          <p:nvPr/>
        </p:nvSpPr>
        <p:spPr>
          <a:xfrm>
            <a:off x="11849861" y="6559397"/>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7</a:t>
            </a:r>
            <a:endParaRPr sz="900">
              <a:latin typeface="微软雅黑"/>
              <a:cs typeface="微软雅黑"/>
            </a:endParaRPr>
          </a:p>
        </p:txBody>
      </p:sp>
      <p:sp>
        <p:nvSpPr>
          <p:cNvPr id="4" name="object 4"/>
          <p:cNvSpPr txBox="1"/>
          <p:nvPr/>
        </p:nvSpPr>
        <p:spPr>
          <a:xfrm>
            <a:off x="261924" y="690628"/>
            <a:ext cx="11637010" cy="1413510"/>
          </a:xfrm>
          <a:prstGeom prst="rect">
            <a:avLst/>
          </a:prstGeom>
        </p:spPr>
        <p:txBody>
          <a:bodyPr vert="horz" wrap="square" lIns="0" tIns="13335" rIns="0" bIns="0" rtlCol="0">
            <a:spAutoFit/>
          </a:bodyPr>
          <a:lstStyle/>
          <a:p>
            <a:pPr marL="241300" marR="5080" indent="-228600" algn="just">
              <a:lnSpc>
                <a:spcPct val="130000"/>
              </a:lnSpc>
              <a:spcBef>
                <a:spcPts val="105"/>
              </a:spcBef>
              <a:buFont typeface="Wingdings"/>
              <a:buChar char=""/>
              <a:tabLst>
                <a:tab pos="241300"/>
              </a:tabLst>
            </a:pPr>
            <a:r>
              <a:rPr sz="1400" b="1" spc="-5">
                <a:solidFill>
                  <a:srgbClr val="1D9ED2"/>
                </a:solidFill>
                <a:latin typeface="微软雅黑"/>
                <a:cs typeface="微软雅黑"/>
              </a:rPr>
              <a:t>DRG/DIP</a:t>
            </a:r>
            <a:r>
              <a:rPr sz="1400" b="1" i="1" spc="5">
                <a:solidFill>
                  <a:srgbClr val="1D9ED2"/>
                </a:solidFill>
                <a:latin typeface="微软雅黑"/>
                <a:cs typeface="微软雅黑"/>
              </a:rPr>
              <a:t>的</a:t>
            </a:r>
            <a:r>
              <a:rPr sz="1400" b="1" i="1">
                <a:solidFill>
                  <a:srgbClr val="1D9ED2"/>
                </a:solidFill>
                <a:latin typeface="微软雅黑"/>
                <a:cs typeface="微软雅黑"/>
              </a:rPr>
              <a:t>核</a:t>
            </a:r>
            <a:r>
              <a:rPr sz="1400" b="1" i="1" spc="5">
                <a:solidFill>
                  <a:srgbClr val="1D9ED2"/>
                </a:solidFill>
                <a:latin typeface="微软雅黑"/>
                <a:cs typeface="微软雅黑"/>
              </a:rPr>
              <a:t>心</a:t>
            </a:r>
            <a:r>
              <a:rPr sz="1400" b="1" i="1">
                <a:solidFill>
                  <a:srgbClr val="1D9ED2"/>
                </a:solidFill>
                <a:latin typeface="微软雅黑"/>
                <a:cs typeface="微软雅黑"/>
              </a:rPr>
              <a:t>逻</a:t>
            </a:r>
            <a:r>
              <a:rPr sz="1400" b="1" i="1" spc="5">
                <a:solidFill>
                  <a:srgbClr val="1D9ED2"/>
                </a:solidFill>
                <a:latin typeface="微软雅黑"/>
                <a:cs typeface="微软雅黑"/>
              </a:rPr>
              <a:t>辑</a:t>
            </a:r>
            <a:r>
              <a:rPr sz="1400" b="1" i="1">
                <a:solidFill>
                  <a:srgbClr val="1D9ED2"/>
                </a:solidFill>
                <a:latin typeface="微软雅黑"/>
                <a:cs typeface="微软雅黑"/>
              </a:rPr>
              <a:t>是</a:t>
            </a:r>
            <a:r>
              <a:rPr sz="1400" b="1" i="1" spc="-10">
                <a:solidFill>
                  <a:srgbClr val="1D9ED2"/>
                </a:solidFill>
                <a:latin typeface="微软雅黑"/>
                <a:cs typeface="微软雅黑"/>
              </a:rPr>
              <a:t>通</a:t>
            </a:r>
            <a:r>
              <a:rPr sz="1400" b="1" i="1" spc="5">
                <a:solidFill>
                  <a:srgbClr val="1D9ED2"/>
                </a:solidFill>
                <a:latin typeface="微软雅黑"/>
                <a:cs typeface="微软雅黑"/>
              </a:rPr>
              <a:t>过</a:t>
            </a:r>
            <a:r>
              <a:rPr sz="1400" b="1" i="1">
                <a:solidFill>
                  <a:srgbClr val="1D9ED2"/>
                </a:solidFill>
                <a:latin typeface="微软雅黑"/>
                <a:cs typeface="微软雅黑"/>
              </a:rPr>
              <a:t>科</a:t>
            </a:r>
            <a:r>
              <a:rPr sz="1400" b="1" i="1" spc="-10">
                <a:solidFill>
                  <a:srgbClr val="1D9ED2"/>
                </a:solidFill>
                <a:latin typeface="微软雅黑"/>
                <a:cs typeface="微软雅黑"/>
              </a:rPr>
              <a:t>学</a:t>
            </a:r>
            <a:r>
              <a:rPr sz="1400" b="1" i="1" spc="5">
                <a:solidFill>
                  <a:srgbClr val="1D9ED2"/>
                </a:solidFill>
                <a:latin typeface="微软雅黑"/>
                <a:cs typeface="微软雅黑"/>
              </a:rPr>
              <a:t>分</a:t>
            </a:r>
            <a:r>
              <a:rPr sz="1400" b="1" i="1">
                <a:solidFill>
                  <a:srgbClr val="1D9ED2"/>
                </a:solidFill>
                <a:latin typeface="微软雅黑"/>
                <a:cs typeface="微软雅黑"/>
              </a:rPr>
              <a:t>组</a:t>
            </a:r>
            <a:r>
              <a:rPr sz="1400" b="1" i="1" spc="-10">
                <a:solidFill>
                  <a:srgbClr val="1D9ED2"/>
                </a:solidFill>
                <a:latin typeface="微软雅黑"/>
                <a:cs typeface="微软雅黑"/>
              </a:rPr>
              <a:t>，</a:t>
            </a:r>
            <a:r>
              <a:rPr sz="1400" b="1" i="1" spc="5">
                <a:solidFill>
                  <a:srgbClr val="1D9ED2"/>
                </a:solidFill>
                <a:latin typeface="微软雅黑"/>
                <a:cs typeface="微软雅黑"/>
              </a:rPr>
              <a:t>消</a:t>
            </a:r>
            <a:r>
              <a:rPr sz="1400" b="1" i="1">
                <a:solidFill>
                  <a:srgbClr val="1D9ED2"/>
                </a:solidFill>
                <a:latin typeface="微软雅黑"/>
                <a:cs typeface="微软雅黑"/>
              </a:rPr>
              <a:t>除</a:t>
            </a:r>
            <a:r>
              <a:rPr sz="1400" b="1" i="1" spc="-10">
                <a:solidFill>
                  <a:srgbClr val="1D9ED2"/>
                </a:solidFill>
                <a:latin typeface="微软雅黑"/>
                <a:cs typeface="微软雅黑"/>
              </a:rPr>
              <a:t>治</a:t>
            </a:r>
            <a:r>
              <a:rPr sz="1400" b="1" i="1" spc="5">
                <a:solidFill>
                  <a:srgbClr val="1D9ED2"/>
                </a:solidFill>
                <a:latin typeface="微软雅黑"/>
                <a:cs typeface="微软雅黑"/>
              </a:rPr>
              <a:t>疗</a:t>
            </a:r>
            <a:r>
              <a:rPr sz="1400" b="1" i="1">
                <a:solidFill>
                  <a:srgbClr val="1D9ED2"/>
                </a:solidFill>
                <a:latin typeface="微软雅黑"/>
                <a:cs typeface="微软雅黑"/>
              </a:rPr>
              <a:t>的</a:t>
            </a:r>
            <a:r>
              <a:rPr sz="1400" b="1" i="1" spc="-10">
                <a:solidFill>
                  <a:srgbClr val="1D9ED2"/>
                </a:solidFill>
                <a:latin typeface="微软雅黑"/>
                <a:cs typeface="微软雅黑"/>
              </a:rPr>
              <a:t>个</a:t>
            </a:r>
            <a:r>
              <a:rPr sz="1400" b="1" i="1" spc="5">
                <a:solidFill>
                  <a:srgbClr val="1D9ED2"/>
                </a:solidFill>
                <a:latin typeface="微软雅黑"/>
                <a:cs typeface="微软雅黑"/>
              </a:rPr>
              <a:t>体</a:t>
            </a:r>
            <a:r>
              <a:rPr sz="1400" b="1" i="1">
                <a:solidFill>
                  <a:srgbClr val="1D9ED2"/>
                </a:solidFill>
                <a:latin typeface="微软雅黑"/>
                <a:cs typeface="微软雅黑"/>
              </a:rPr>
              <a:t>差</a:t>
            </a:r>
            <a:r>
              <a:rPr sz="1400" b="1" i="1" spc="-10">
                <a:solidFill>
                  <a:srgbClr val="1D9ED2"/>
                </a:solidFill>
                <a:latin typeface="微软雅黑"/>
                <a:cs typeface="微软雅黑"/>
              </a:rPr>
              <a:t>异</a:t>
            </a:r>
            <a:r>
              <a:rPr sz="1400" b="1" i="1" spc="5">
                <a:solidFill>
                  <a:srgbClr val="1D9ED2"/>
                </a:solidFill>
                <a:latin typeface="微软雅黑"/>
                <a:cs typeface="微软雅黑"/>
              </a:rPr>
              <a:t>，</a:t>
            </a:r>
            <a:r>
              <a:rPr sz="1400" b="1" i="1">
                <a:solidFill>
                  <a:srgbClr val="1D9ED2"/>
                </a:solidFill>
                <a:latin typeface="微软雅黑"/>
                <a:cs typeface="微软雅黑"/>
              </a:rPr>
              <a:t>使</a:t>
            </a:r>
            <a:r>
              <a:rPr sz="1400" b="1" i="1" spc="-10">
                <a:solidFill>
                  <a:srgbClr val="1D9ED2"/>
                </a:solidFill>
                <a:latin typeface="微软雅黑"/>
                <a:cs typeface="微软雅黑"/>
              </a:rPr>
              <a:t>治</a:t>
            </a:r>
            <a:r>
              <a:rPr sz="1400" b="1" i="1" spc="5">
                <a:solidFill>
                  <a:srgbClr val="1D9ED2"/>
                </a:solidFill>
                <a:latin typeface="微软雅黑"/>
                <a:cs typeface="微软雅黑"/>
              </a:rPr>
              <a:t>疗</a:t>
            </a:r>
            <a:r>
              <a:rPr sz="1400" b="1" i="1">
                <a:solidFill>
                  <a:srgbClr val="1D9ED2"/>
                </a:solidFill>
                <a:latin typeface="微软雅黑"/>
                <a:cs typeface="微软雅黑"/>
              </a:rPr>
              <a:t>相</a:t>
            </a:r>
            <a:r>
              <a:rPr sz="1400" b="1" i="1" spc="-10">
                <a:solidFill>
                  <a:srgbClr val="1D9ED2"/>
                </a:solidFill>
                <a:latin typeface="微软雅黑"/>
                <a:cs typeface="微软雅黑"/>
              </a:rPr>
              <a:t>对</a:t>
            </a:r>
            <a:r>
              <a:rPr sz="1400" b="1" i="1" spc="5">
                <a:solidFill>
                  <a:srgbClr val="1D9ED2"/>
                </a:solidFill>
                <a:latin typeface="微软雅黑"/>
                <a:cs typeface="微软雅黑"/>
              </a:rPr>
              <a:t>同</a:t>
            </a:r>
            <a:r>
              <a:rPr sz="1400" b="1" i="1">
                <a:solidFill>
                  <a:srgbClr val="1D9ED2"/>
                </a:solidFill>
                <a:latin typeface="微软雅黑"/>
                <a:cs typeface="微软雅黑"/>
              </a:rPr>
              <a:t>质</a:t>
            </a:r>
            <a:r>
              <a:rPr sz="1400" b="1" i="1" spc="-10">
                <a:solidFill>
                  <a:srgbClr val="1D9ED2"/>
                </a:solidFill>
                <a:latin typeface="微软雅黑"/>
                <a:cs typeface="微软雅黑"/>
              </a:rPr>
              <a:t>化</a:t>
            </a:r>
            <a:r>
              <a:rPr sz="1400" b="1" i="1" spc="5">
                <a:solidFill>
                  <a:srgbClr val="1D9ED2"/>
                </a:solidFill>
                <a:latin typeface="微软雅黑"/>
                <a:cs typeface="微软雅黑"/>
              </a:rPr>
              <a:t>可</a:t>
            </a:r>
            <a:r>
              <a:rPr sz="1400" b="1" i="1">
                <a:solidFill>
                  <a:srgbClr val="1D9ED2"/>
                </a:solidFill>
                <a:latin typeface="微软雅黑"/>
                <a:cs typeface="微软雅黑"/>
              </a:rPr>
              <a:t>比</a:t>
            </a:r>
            <a:r>
              <a:rPr sz="1400" b="1" i="1" spc="-10">
                <a:solidFill>
                  <a:srgbClr val="1D9ED2"/>
                </a:solidFill>
                <a:latin typeface="微软雅黑"/>
                <a:cs typeface="微软雅黑"/>
              </a:rPr>
              <a:t>较</a:t>
            </a:r>
            <a:r>
              <a:rPr sz="1400" b="1" i="1">
                <a:solidFill>
                  <a:srgbClr val="1D9ED2"/>
                </a:solidFill>
                <a:latin typeface="微软雅黑"/>
                <a:cs typeface="微软雅黑"/>
              </a:rPr>
              <a:t>，</a:t>
            </a:r>
            <a:r>
              <a:rPr sz="1400" spc="5">
                <a:solidFill>
                  <a:srgbClr val="585858"/>
                </a:solidFill>
                <a:latin typeface="微软雅黑"/>
                <a:cs typeface="微软雅黑"/>
              </a:rPr>
              <a:t>但</a:t>
            </a:r>
            <a:r>
              <a:rPr sz="1400" spc="-15">
                <a:solidFill>
                  <a:srgbClr val="585858"/>
                </a:solidFill>
                <a:latin typeface="微软雅黑"/>
                <a:cs typeface="微软雅黑"/>
              </a:rPr>
              <a:t>由</a:t>
            </a:r>
            <a:r>
              <a:rPr sz="1400">
                <a:solidFill>
                  <a:srgbClr val="585858"/>
                </a:solidFill>
                <a:latin typeface="微软雅黑"/>
                <a:cs typeface="微软雅黑"/>
              </a:rPr>
              <a:t>于</a:t>
            </a:r>
            <a:r>
              <a:rPr sz="1400" spc="5">
                <a:solidFill>
                  <a:srgbClr val="585858"/>
                </a:solidFill>
                <a:latin typeface="微软雅黑"/>
                <a:cs typeface="微软雅黑"/>
              </a:rPr>
              <a:t>医</a:t>
            </a:r>
            <a:r>
              <a:rPr sz="1400" spc="-15">
                <a:solidFill>
                  <a:srgbClr val="585858"/>
                </a:solidFill>
                <a:latin typeface="微软雅黑"/>
                <a:cs typeface="微软雅黑"/>
              </a:rPr>
              <a:t>疗</a:t>
            </a:r>
            <a:r>
              <a:rPr sz="1400" spc="5">
                <a:solidFill>
                  <a:srgbClr val="585858"/>
                </a:solidFill>
                <a:latin typeface="微软雅黑"/>
                <a:cs typeface="微软雅黑"/>
              </a:rPr>
              <a:t>行</a:t>
            </a:r>
            <a:r>
              <a:rPr sz="1400">
                <a:solidFill>
                  <a:srgbClr val="585858"/>
                </a:solidFill>
                <a:latin typeface="微软雅黑"/>
                <a:cs typeface="微软雅黑"/>
              </a:rPr>
              <a:t>为</a:t>
            </a:r>
            <a:r>
              <a:rPr sz="1400" spc="-10">
                <a:solidFill>
                  <a:srgbClr val="585858"/>
                </a:solidFill>
                <a:latin typeface="微软雅黑"/>
                <a:cs typeface="微软雅黑"/>
              </a:rPr>
              <a:t>非</a:t>
            </a:r>
            <a:r>
              <a:rPr sz="1400" spc="5">
                <a:solidFill>
                  <a:srgbClr val="585858"/>
                </a:solidFill>
                <a:latin typeface="微软雅黑"/>
                <a:cs typeface="微软雅黑"/>
              </a:rPr>
              <a:t>常</a:t>
            </a:r>
            <a:r>
              <a:rPr sz="1400">
                <a:solidFill>
                  <a:srgbClr val="585858"/>
                </a:solidFill>
                <a:latin typeface="微软雅黑"/>
                <a:cs typeface="微软雅黑"/>
              </a:rPr>
              <a:t>复</a:t>
            </a:r>
            <a:r>
              <a:rPr sz="1400" spc="-10">
                <a:solidFill>
                  <a:srgbClr val="585858"/>
                </a:solidFill>
                <a:latin typeface="微软雅黑"/>
                <a:cs typeface="微软雅黑"/>
              </a:rPr>
              <a:t>杂</a:t>
            </a:r>
            <a:r>
              <a:rPr sz="1400" spc="5">
                <a:solidFill>
                  <a:srgbClr val="585858"/>
                </a:solidFill>
                <a:latin typeface="微软雅黑"/>
                <a:cs typeface="微软雅黑"/>
              </a:rPr>
              <a:t>，</a:t>
            </a:r>
            <a:r>
              <a:rPr sz="1400">
                <a:solidFill>
                  <a:srgbClr val="585858"/>
                </a:solidFill>
                <a:latin typeface="微软雅黑"/>
                <a:cs typeface="微软雅黑"/>
              </a:rPr>
              <a:t>因</a:t>
            </a:r>
            <a:r>
              <a:rPr sz="1400" spc="-10">
                <a:solidFill>
                  <a:srgbClr val="585858"/>
                </a:solidFill>
                <a:latin typeface="微软雅黑"/>
                <a:cs typeface="微软雅黑"/>
              </a:rPr>
              <a:t>此</a:t>
            </a:r>
            <a:r>
              <a:rPr sz="1400" spc="5">
                <a:solidFill>
                  <a:srgbClr val="585858"/>
                </a:solidFill>
                <a:latin typeface="微软雅黑"/>
                <a:cs typeface="微软雅黑"/>
              </a:rPr>
              <a:t>为</a:t>
            </a:r>
            <a:r>
              <a:rPr sz="1400">
                <a:solidFill>
                  <a:srgbClr val="585858"/>
                </a:solidFill>
                <a:latin typeface="微软雅黑"/>
                <a:cs typeface="微软雅黑"/>
              </a:rPr>
              <a:t>了</a:t>
            </a:r>
            <a:r>
              <a:rPr sz="1400" spc="-15">
                <a:solidFill>
                  <a:srgbClr val="585858"/>
                </a:solidFill>
                <a:latin typeface="微软雅黑"/>
                <a:cs typeface="微软雅黑"/>
              </a:rPr>
              <a:t>使</a:t>
            </a:r>
            <a:r>
              <a:rPr sz="1400" spc="-10">
                <a:solidFill>
                  <a:srgbClr val="585858"/>
                </a:solidFill>
                <a:latin typeface="微软雅黑"/>
                <a:cs typeface="微软雅黑"/>
              </a:rPr>
              <a:t>DRG/DIP</a:t>
            </a:r>
            <a:r>
              <a:rPr sz="1400">
                <a:solidFill>
                  <a:srgbClr val="585858"/>
                </a:solidFill>
                <a:latin typeface="微软雅黑"/>
                <a:cs typeface="微软雅黑"/>
              </a:rPr>
              <a:t>在驱动 医疗机构以及医药企业</a:t>
            </a:r>
            <a:r>
              <a:rPr sz="1400" spc="-15">
                <a:solidFill>
                  <a:srgbClr val="585858"/>
                </a:solidFill>
                <a:latin typeface="微软雅黑"/>
                <a:cs typeface="微软雅黑"/>
              </a:rPr>
              <a:t>正</a:t>
            </a:r>
            <a:r>
              <a:rPr sz="1400">
                <a:solidFill>
                  <a:srgbClr val="585858"/>
                </a:solidFill>
                <a:latin typeface="微软雅黑"/>
                <a:cs typeface="微软雅黑"/>
              </a:rPr>
              <a:t>向转</a:t>
            </a:r>
            <a:r>
              <a:rPr sz="1400" spc="-15">
                <a:solidFill>
                  <a:srgbClr val="585858"/>
                </a:solidFill>
                <a:latin typeface="微软雅黑"/>
                <a:cs typeface="微软雅黑"/>
              </a:rPr>
              <a:t>动</a:t>
            </a:r>
            <a:r>
              <a:rPr sz="1400">
                <a:solidFill>
                  <a:srgbClr val="585858"/>
                </a:solidFill>
                <a:latin typeface="微软雅黑"/>
                <a:cs typeface="微软雅黑"/>
              </a:rPr>
              <a:t>的过</a:t>
            </a:r>
            <a:r>
              <a:rPr sz="1400" spc="-15">
                <a:solidFill>
                  <a:srgbClr val="585858"/>
                </a:solidFill>
                <a:latin typeface="微软雅黑"/>
                <a:cs typeface="微软雅黑"/>
              </a:rPr>
              <a:t>程</a:t>
            </a:r>
            <a:r>
              <a:rPr sz="1400">
                <a:solidFill>
                  <a:srgbClr val="585858"/>
                </a:solidFill>
                <a:latin typeface="微软雅黑"/>
                <a:cs typeface="微软雅黑"/>
              </a:rPr>
              <a:t>中更</a:t>
            </a:r>
            <a:r>
              <a:rPr sz="1400" spc="-15">
                <a:solidFill>
                  <a:srgbClr val="585858"/>
                </a:solidFill>
                <a:latin typeface="微软雅黑"/>
                <a:cs typeface="微软雅黑"/>
              </a:rPr>
              <a:t>加</a:t>
            </a:r>
            <a:r>
              <a:rPr sz="1400">
                <a:solidFill>
                  <a:srgbClr val="585858"/>
                </a:solidFill>
                <a:latin typeface="微软雅黑"/>
                <a:cs typeface="微软雅黑"/>
              </a:rPr>
              <a:t>贴合</a:t>
            </a:r>
            <a:r>
              <a:rPr sz="1400" spc="-15">
                <a:solidFill>
                  <a:srgbClr val="585858"/>
                </a:solidFill>
                <a:latin typeface="微软雅黑"/>
                <a:cs typeface="微软雅黑"/>
              </a:rPr>
              <a:t>实</a:t>
            </a:r>
            <a:r>
              <a:rPr sz="1400">
                <a:solidFill>
                  <a:srgbClr val="585858"/>
                </a:solidFill>
                <a:latin typeface="微软雅黑"/>
                <a:cs typeface="微软雅黑"/>
              </a:rPr>
              <a:t>际情</a:t>
            </a:r>
            <a:r>
              <a:rPr sz="1400" spc="-15">
                <a:solidFill>
                  <a:srgbClr val="585858"/>
                </a:solidFill>
                <a:latin typeface="微软雅黑"/>
                <a:cs typeface="微软雅黑"/>
              </a:rPr>
              <a:t>况</a:t>
            </a:r>
            <a:r>
              <a:rPr sz="1400">
                <a:solidFill>
                  <a:srgbClr val="585858"/>
                </a:solidFill>
                <a:latin typeface="微软雅黑"/>
                <a:cs typeface="微软雅黑"/>
              </a:rPr>
              <a:t>，国</a:t>
            </a:r>
            <a:r>
              <a:rPr sz="1400" spc="-15">
                <a:solidFill>
                  <a:srgbClr val="585858"/>
                </a:solidFill>
                <a:latin typeface="微软雅黑"/>
                <a:cs typeface="微软雅黑"/>
              </a:rPr>
              <a:t>家</a:t>
            </a:r>
            <a:r>
              <a:rPr sz="1400">
                <a:solidFill>
                  <a:srgbClr val="585858"/>
                </a:solidFill>
                <a:latin typeface="微软雅黑"/>
                <a:cs typeface="微软雅黑"/>
              </a:rPr>
              <a:t>医疗</a:t>
            </a:r>
            <a:r>
              <a:rPr sz="1400" spc="-15">
                <a:solidFill>
                  <a:srgbClr val="585858"/>
                </a:solidFill>
                <a:latin typeface="微软雅黑"/>
                <a:cs typeface="微软雅黑"/>
              </a:rPr>
              <a:t>保</a:t>
            </a:r>
            <a:r>
              <a:rPr sz="1400">
                <a:solidFill>
                  <a:srgbClr val="585858"/>
                </a:solidFill>
                <a:latin typeface="微软雅黑"/>
                <a:cs typeface="微软雅黑"/>
              </a:rPr>
              <a:t>障局</a:t>
            </a:r>
            <a:r>
              <a:rPr sz="1400" spc="-15">
                <a:solidFill>
                  <a:srgbClr val="585858"/>
                </a:solidFill>
                <a:latin typeface="微软雅黑"/>
                <a:cs typeface="微软雅黑"/>
              </a:rPr>
              <a:t>推</a:t>
            </a:r>
            <a:r>
              <a:rPr sz="1400">
                <a:solidFill>
                  <a:srgbClr val="585858"/>
                </a:solidFill>
                <a:latin typeface="微软雅黑"/>
                <a:cs typeface="微软雅黑"/>
              </a:rPr>
              <a:t>出了</a:t>
            </a:r>
            <a:r>
              <a:rPr sz="1400" spc="-15">
                <a:solidFill>
                  <a:srgbClr val="585858"/>
                </a:solidFill>
                <a:latin typeface="微软雅黑"/>
                <a:cs typeface="微软雅黑"/>
              </a:rPr>
              <a:t>一</a:t>
            </a:r>
            <a:r>
              <a:rPr sz="1400">
                <a:solidFill>
                  <a:srgbClr val="585858"/>
                </a:solidFill>
                <a:latin typeface="微软雅黑"/>
                <a:cs typeface="微软雅黑"/>
              </a:rPr>
              <a:t>系列</a:t>
            </a:r>
            <a:r>
              <a:rPr sz="1400" spc="-15">
                <a:solidFill>
                  <a:srgbClr val="585858"/>
                </a:solidFill>
                <a:latin typeface="微软雅黑"/>
                <a:cs typeface="微软雅黑"/>
              </a:rPr>
              <a:t>配</a:t>
            </a:r>
            <a:r>
              <a:rPr sz="1400">
                <a:solidFill>
                  <a:srgbClr val="585858"/>
                </a:solidFill>
                <a:latin typeface="微软雅黑"/>
                <a:cs typeface="微软雅黑"/>
              </a:rPr>
              <a:t>套机</a:t>
            </a:r>
            <a:r>
              <a:rPr sz="1400" spc="-15">
                <a:solidFill>
                  <a:srgbClr val="585858"/>
                </a:solidFill>
                <a:latin typeface="微软雅黑"/>
                <a:cs typeface="微软雅黑"/>
              </a:rPr>
              <a:t>制</a:t>
            </a:r>
            <a:r>
              <a:rPr sz="1400">
                <a:solidFill>
                  <a:srgbClr val="585858"/>
                </a:solidFill>
                <a:latin typeface="微软雅黑"/>
                <a:cs typeface="微软雅黑"/>
              </a:rPr>
              <a:t>，如</a:t>
            </a:r>
            <a:r>
              <a:rPr sz="1400" spc="-15">
                <a:solidFill>
                  <a:srgbClr val="585858"/>
                </a:solidFill>
                <a:latin typeface="微软雅黑"/>
                <a:cs typeface="微软雅黑"/>
              </a:rPr>
              <a:t>结</a:t>
            </a:r>
            <a:r>
              <a:rPr sz="1400">
                <a:solidFill>
                  <a:srgbClr val="585858"/>
                </a:solidFill>
                <a:latin typeface="微软雅黑"/>
                <a:cs typeface="微软雅黑"/>
              </a:rPr>
              <a:t>合了</a:t>
            </a:r>
            <a:r>
              <a:rPr sz="1400" spc="-15">
                <a:solidFill>
                  <a:srgbClr val="585858"/>
                </a:solidFill>
                <a:latin typeface="微软雅黑"/>
                <a:cs typeface="微软雅黑"/>
              </a:rPr>
              <a:t>除</a:t>
            </a:r>
            <a:r>
              <a:rPr sz="1400">
                <a:solidFill>
                  <a:srgbClr val="585858"/>
                </a:solidFill>
                <a:latin typeface="微软雅黑"/>
                <a:cs typeface="微软雅黑"/>
              </a:rPr>
              <a:t>外机</a:t>
            </a:r>
            <a:r>
              <a:rPr sz="1400" spc="-15">
                <a:solidFill>
                  <a:srgbClr val="585858"/>
                </a:solidFill>
                <a:latin typeface="微软雅黑"/>
                <a:cs typeface="微软雅黑"/>
              </a:rPr>
              <a:t>制</a:t>
            </a:r>
            <a:r>
              <a:rPr sz="1400">
                <a:solidFill>
                  <a:srgbClr val="585858"/>
                </a:solidFill>
                <a:latin typeface="微软雅黑"/>
                <a:cs typeface="微软雅黑"/>
              </a:rPr>
              <a:t>，即</a:t>
            </a:r>
            <a:r>
              <a:rPr sz="1400" spc="-15">
                <a:solidFill>
                  <a:srgbClr val="585858"/>
                </a:solidFill>
                <a:latin typeface="微软雅黑"/>
                <a:cs typeface="微软雅黑"/>
              </a:rPr>
              <a:t>在</a:t>
            </a:r>
            <a:r>
              <a:rPr sz="1400">
                <a:solidFill>
                  <a:srgbClr val="585858"/>
                </a:solidFill>
                <a:latin typeface="微软雅黑"/>
                <a:cs typeface="微软雅黑"/>
              </a:rPr>
              <a:t>疾病</a:t>
            </a:r>
            <a:r>
              <a:rPr sz="1400" spc="-15">
                <a:solidFill>
                  <a:srgbClr val="585858"/>
                </a:solidFill>
                <a:latin typeface="微软雅黑"/>
                <a:cs typeface="微软雅黑"/>
              </a:rPr>
              <a:t>整</a:t>
            </a:r>
            <a:r>
              <a:rPr sz="1400">
                <a:solidFill>
                  <a:srgbClr val="585858"/>
                </a:solidFill>
                <a:latin typeface="微软雅黑"/>
                <a:cs typeface="微软雅黑"/>
              </a:rPr>
              <a:t>体治</a:t>
            </a:r>
            <a:r>
              <a:rPr sz="1400" spc="-15">
                <a:solidFill>
                  <a:srgbClr val="585858"/>
                </a:solidFill>
                <a:latin typeface="微软雅黑"/>
                <a:cs typeface="微软雅黑"/>
              </a:rPr>
              <a:t>疗</a:t>
            </a:r>
            <a:r>
              <a:rPr sz="1400">
                <a:solidFill>
                  <a:srgbClr val="585858"/>
                </a:solidFill>
                <a:latin typeface="微软雅黑"/>
                <a:cs typeface="微软雅黑"/>
              </a:rPr>
              <a:t>过程 中，对成本影响比较大</a:t>
            </a:r>
            <a:r>
              <a:rPr sz="1400" spc="-15">
                <a:solidFill>
                  <a:srgbClr val="585858"/>
                </a:solidFill>
                <a:latin typeface="微软雅黑"/>
                <a:cs typeface="微软雅黑"/>
              </a:rPr>
              <a:t>的</a:t>
            </a:r>
            <a:r>
              <a:rPr sz="1400">
                <a:solidFill>
                  <a:srgbClr val="585858"/>
                </a:solidFill>
                <a:latin typeface="微软雅黑"/>
                <a:cs typeface="微软雅黑"/>
              </a:rPr>
              <a:t>新药</a:t>
            </a:r>
            <a:r>
              <a:rPr sz="1400" spc="-15">
                <a:solidFill>
                  <a:srgbClr val="585858"/>
                </a:solidFill>
                <a:latin typeface="微软雅黑"/>
                <a:cs typeface="微软雅黑"/>
              </a:rPr>
              <a:t>新</a:t>
            </a:r>
            <a:r>
              <a:rPr sz="1400">
                <a:solidFill>
                  <a:srgbClr val="585858"/>
                </a:solidFill>
                <a:latin typeface="微软雅黑"/>
                <a:cs typeface="微软雅黑"/>
              </a:rPr>
              <a:t>技术</a:t>
            </a:r>
            <a:r>
              <a:rPr sz="1400" spc="-15">
                <a:solidFill>
                  <a:srgbClr val="585858"/>
                </a:solidFill>
                <a:latin typeface="微软雅黑"/>
                <a:cs typeface="微软雅黑"/>
              </a:rPr>
              <a:t>进</a:t>
            </a:r>
            <a:r>
              <a:rPr sz="1400">
                <a:solidFill>
                  <a:srgbClr val="585858"/>
                </a:solidFill>
                <a:latin typeface="微软雅黑"/>
                <a:cs typeface="微软雅黑"/>
              </a:rPr>
              <a:t>行短</a:t>
            </a:r>
            <a:r>
              <a:rPr sz="1400" spc="-15">
                <a:solidFill>
                  <a:srgbClr val="585858"/>
                </a:solidFill>
                <a:latin typeface="微软雅黑"/>
                <a:cs typeface="微软雅黑"/>
              </a:rPr>
              <a:t>暂</a:t>
            </a:r>
            <a:r>
              <a:rPr sz="1400">
                <a:solidFill>
                  <a:srgbClr val="585858"/>
                </a:solidFill>
                <a:latin typeface="微软雅黑"/>
                <a:cs typeface="微软雅黑"/>
              </a:rPr>
              <a:t>的除</a:t>
            </a:r>
            <a:r>
              <a:rPr sz="1400" spc="-15">
                <a:solidFill>
                  <a:srgbClr val="585858"/>
                </a:solidFill>
                <a:latin typeface="微软雅黑"/>
                <a:cs typeface="微软雅黑"/>
              </a:rPr>
              <a:t>外</a:t>
            </a:r>
            <a:r>
              <a:rPr sz="1400">
                <a:solidFill>
                  <a:srgbClr val="585858"/>
                </a:solidFill>
                <a:latin typeface="微软雅黑"/>
                <a:cs typeface="微软雅黑"/>
              </a:rPr>
              <a:t>支付</a:t>
            </a:r>
            <a:r>
              <a:rPr sz="1400" spc="-15">
                <a:solidFill>
                  <a:srgbClr val="585858"/>
                </a:solidFill>
                <a:latin typeface="微软雅黑"/>
                <a:cs typeface="微软雅黑"/>
              </a:rPr>
              <a:t>以</a:t>
            </a:r>
            <a:r>
              <a:rPr sz="1400">
                <a:solidFill>
                  <a:srgbClr val="585858"/>
                </a:solidFill>
                <a:latin typeface="微软雅黑"/>
                <a:cs typeface="微软雅黑"/>
              </a:rPr>
              <a:t>及对</a:t>
            </a:r>
            <a:r>
              <a:rPr sz="1400" spc="-15">
                <a:solidFill>
                  <a:srgbClr val="585858"/>
                </a:solidFill>
                <a:latin typeface="微软雅黑"/>
                <a:cs typeface="微软雅黑"/>
              </a:rPr>
              <a:t>实</a:t>
            </a:r>
            <a:r>
              <a:rPr sz="1400">
                <a:solidFill>
                  <a:srgbClr val="585858"/>
                </a:solidFill>
                <a:latin typeface="微软雅黑"/>
                <a:cs typeface="微软雅黑"/>
              </a:rPr>
              <a:t>际费</a:t>
            </a:r>
            <a:r>
              <a:rPr sz="1400" spc="-15">
                <a:solidFill>
                  <a:srgbClr val="585858"/>
                </a:solidFill>
                <a:latin typeface="微软雅黑"/>
                <a:cs typeface="微软雅黑"/>
              </a:rPr>
              <a:t>用</a:t>
            </a:r>
            <a:r>
              <a:rPr sz="1400">
                <a:solidFill>
                  <a:srgbClr val="585858"/>
                </a:solidFill>
                <a:latin typeface="微软雅黑"/>
                <a:cs typeface="微软雅黑"/>
              </a:rPr>
              <a:t>与病</a:t>
            </a:r>
            <a:r>
              <a:rPr sz="1400" spc="-15">
                <a:solidFill>
                  <a:srgbClr val="585858"/>
                </a:solidFill>
                <a:latin typeface="微软雅黑"/>
                <a:cs typeface="微软雅黑"/>
              </a:rPr>
              <a:t>组</a:t>
            </a:r>
            <a:r>
              <a:rPr sz="1400">
                <a:solidFill>
                  <a:srgbClr val="585858"/>
                </a:solidFill>
                <a:latin typeface="微软雅黑"/>
                <a:cs typeface="微软雅黑"/>
              </a:rPr>
              <a:t>支付</a:t>
            </a:r>
            <a:r>
              <a:rPr sz="1400" spc="-15">
                <a:solidFill>
                  <a:srgbClr val="585858"/>
                </a:solidFill>
                <a:latin typeface="微软雅黑"/>
                <a:cs typeface="微软雅黑"/>
              </a:rPr>
              <a:t>相</a:t>
            </a:r>
            <a:r>
              <a:rPr sz="1400">
                <a:solidFill>
                  <a:srgbClr val="585858"/>
                </a:solidFill>
                <a:latin typeface="微软雅黑"/>
                <a:cs typeface="微软雅黑"/>
              </a:rPr>
              <a:t>比差</a:t>
            </a:r>
            <a:r>
              <a:rPr sz="1400" spc="-15">
                <a:solidFill>
                  <a:srgbClr val="585858"/>
                </a:solidFill>
                <a:latin typeface="微软雅黑"/>
                <a:cs typeface="微软雅黑"/>
              </a:rPr>
              <a:t>距</a:t>
            </a:r>
            <a:r>
              <a:rPr sz="1400">
                <a:solidFill>
                  <a:srgbClr val="585858"/>
                </a:solidFill>
                <a:latin typeface="微软雅黑"/>
                <a:cs typeface="微软雅黑"/>
              </a:rPr>
              <a:t>极高</a:t>
            </a:r>
            <a:r>
              <a:rPr sz="1400" spc="-15">
                <a:solidFill>
                  <a:srgbClr val="585858"/>
                </a:solidFill>
                <a:latin typeface="微软雅黑"/>
                <a:cs typeface="微软雅黑"/>
              </a:rPr>
              <a:t>或</a:t>
            </a:r>
            <a:r>
              <a:rPr sz="1400">
                <a:solidFill>
                  <a:srgbClr val="585858"/>
                </a:solidFill>
                <a:latin typeface="微软雅黑"/>
                <a:cs typeface="微软雅黑"/>
              </a:rPr>
              <a:t>极低</a:t>
            </a:r>
            <a:r>
              <a:rPr sz="1400" spc="-15">
                <a:solidFill>
                  <a:srgbClr val="585858"/>
                </a:solidFill>
                <a:latin typeface="微软雅黑"/>
                <a:cs typeface="微软雅黑"/>
              </a:rPr>
              <a:t>的</a:t>
            </a:r>
            <a:r>
              <a:rPr sz="1400">
                <a:solidFill>
                  <a:srgbClr val="585858"/>
                </a:solidFill>
                <a:latin typeface="微软雅黑"/>
                <a:cs typeface="微软雅黑"/>
              </a:rPr>
              <a:t>部分</a:t>
            </a:r>
            <a:r>
              <a:rPr sz="1400" spc="-15">
                <a:solidFill>
                  <a:srgbClr val="585858"/>
                </a:solidFill>
                <a:latin typeface="微软雅黑"/>
                <a:cs typeface="微软雅黑"/>
              </a:rPr>
              <a:t>病</a:t>
            </a:r>
            <a:r>
              <a:rPr sz="1400">
                <a:solidFill>
                  <a:srgbClr val="585858"/>
                </a:solidFill>
                <a:latin typeface="微软雅黑"/>
                <a:cs typeface="微软雅黑"/>
              </a:rPr>
              <a:t>例进</a:t>
            </a:r>
            <a:r>
              <a:rPr sz="1400" spc="-15">
                <a:solidFill>
                  <a:srgbClr val="585858"/>
                </a:solidFill>
                <a:latin typeface="微软雅黑"/>
                <a:cs typeface="微软雅黑"/>
              </a:rPr>
              <a:t>行</a:t>
            </a:r>
            <a:r>
              <a:rPr sz="1400">
                <a:solidFill>
                  <a:srgbClr val="585858"/>
                </a:solidFill>
                <a:latin typeface="微软雅黑"/>
                <a:cs typeface="微软雅黑"/>
              </a:rPr>
              <a:t>除外</a:t>
            </a:r>
            <a:r>
              <a:rPr sz="1400" spc="-15">
                <a:solidFill>
                  <a:srgbClr val="585858"/>
                </a:solidFill>
                <a:latin typeface="微软雅黑"/>
                <a:cs typeface="微软雅黑"/>
              </a:rPr>
              <a:t>支</a:t>
            </a:r>
            <a:r>
              <a:rPr sz="1400">
                <a:solidFill>
                  <a:srgbClr val="585858"/>
                </a:solidFill>
                <a:latin typeface="微软雅黑"/>
                <a:cs typeface="微软雅黑"/>
              </a:rPr>
              <a:t>付等</a:t>
            </a:r>
            <a:r>
              <a:rPr sz="1400" spc="-15">
                <a:solidFill>
                  <a:srgbClr val="585858"/>
                </a:solidFill>
                <a:latin typeface="微软雅黑"/>
                <a:cs typeface="微软雅黑"/>
              </a:rPr>
              <a:t>，</a:t>
            </a:r>
            <a:r>
              <a:rPr sz="1400">
                <a:solidFill>
                  <a:srgbClr val="585858"/>
                </a:solidFill>
                <a:latin typeface="微软雅黑"/>
                <a:cs typeface="微软雅黑"/>
              </a:rPr>
              <a:t>再比</a:t>
            </a:r>
            <a:r>
              <a:rPr sz="1400" spc="-15">
                <a:solidFill>
                  <a:srgbClr val="585858"/>
                </a:solidFill>
                <a:latin typeface="微软雅黑"/>
                <a:cs typeface="微软雅黑"/>
              </a:rPr>
              <a:t>如</a:t>
            </a:r>
            <a:r>
              <a:rPr sz="1400">
                <a:solidFill>
                  <a:srgbClr val="585858"/>
                </a:solidFill>
                <a:latin typeface="微软雅黑"/>
                <a:cs typeface="微软雅黑"/>
              </a:rPr>
              <a:t>打包 付费机制，即将使药品</a:t>
            </a:r>
            <a:r>
              <a:rPr sz="1400" spc="-15">
                <a:solidFill>
                  <a:srgbClr val="585858"/>
                </a:solidFill>
                <a:latin typeface="微软雅黑"/>
                <a:cs typeface="微软雅黑"/>
              </a:rPr>
              <a:t>、</a:t>
            </a:r>
            <a:r>
              <a:rPr sz="1400">
                <a:solidFill>
                  <a:srgbClr val="585858"/>
                </a:solidFill>
                <a:latin typeface="微软雅黑"/>
                <a:cs typeface="微软雅黑"/>
              </a:rPr>
              <a:t>医疗</a:t>
            </a:r>
            <a:r>
              <a:rPr sz="1400" spc="-15">
                <a:solidFill>
                  <a:srgbClr val="585858"/>
                </a:solidFill>
                <a:latin typeface="微软雅黑"/>
                <a:cs typeface="微软雅黑"/>
              </a:rPr>
              <a:t>器</a:t>
            </a:r>
            <a:r>
              <a:rPr sz="1400">
                <a:solidFill>
                  <a:srgbClr val="585858"/>
                </a:solidFill>
                <a:latin typeface="微软雅黑"/>
                <a:cs typeface="微软雅黑"/>
              </a:rPr>
              <a:t>械、</a:t>
            </a:r>
            <a:r>
              <a:rPr sz="1400" spc="-15">
                <a:solidFill>
                  <a:srgbClr val="585858"/>
                </a:solidFill>
                <a:latin typeface="微软雅黑"/>
                <a:cs typeface="微软雅黑"/>
              </a:rPr>
              <a:t>各</a:t>
            </a:r>
            <a:r>
              <a:rPr sz="1400">
                <a:solidFill>
                  <a:srgbClr val="585858"/>
                </a:solidFill>
                <a:latin typeface="微软雅黑"/>
                <a:cs typeface="微软雅黑"/>
              </a:rPr>
              <a:t>类检</a:t>
            </a:r>
            <a:r>
              <a:rPr sz="1400" spc="-15">
                <a:solidFill>
                  <a:srgbClr val="585858"/>
                </a:solidFill>
                <a:latin typeface="微软雅黑"/>
                <a:cs typeface="微软雅黑"/>
              </a:rPr>
              <a:t>测</a:t>
            </a:r>
            <a:r>
              <a:rPr sz="1400">
                <a:solidFill>
                  <a:srgbClr val="585858"/>
                </a:solidFill>
                <a:latin typeface="微软雅黑"/>
                <a:cs typeface="微软雅黑"/>
              </a:rPr>
              <a:t>设备</a:t>
            </a:r>
            <a:r>
              <a:rPr sz="1400" spc="-15">
                <a:solidFill>
                  <a:srgbClr val="585858"/>
                </a:solidFill>
                <a:latin typeface="微软雅黑"/>
                <a:cs typeface="微软雅黑"/>
              </a:rPr>
              <a:t>试</a:t>
            </a:r>
            <a:r>
              <a:rPr sz="1400">
                <a:solidFill>
                  <a:srgbClr val="585858"/>
                </a:solidFill>
                <a:latin typeface="微软雅黑"/>
                <a:cs typeface="微软雅黑"/>
              </a:rPr>
              <a:t>剂诊</a:t>
            </a:r>
            <a:r>
              <a:rPr sz="1400" spc="-15">
                <a:solidFill>
                  <a:srgbClr val="585858"/>
                </a:solidFill>
                <a:latin typeface="微软雅黑"/>
                <a:cs typeface="微软雅黑"/>
              </a:rPr>
              <a:t>疗</a:t>
            </a:r>
            <a:r>
              <a:rPr sz="1400">
                <a:solidFill>
                  <a:srgbClr val="585858"/>
                </a:solidFill>
                <a:latin typeface="微软雅黑"/>
                <a:cs typeface="微软雅黑"/>
              </a:rPr>
              <a:t>服务</a:t>
            </a:r>
            <a:r>
              <a:rPr sz="1400" spc="-15">
                <a:solidFill>
                  <a:srgbClr val="585858"/>
                </a:solidFill>
                <a:latin typeface="微软雅黑"/>
                <a:cs typeface="微软雅黑"/>
              </a:rPr>
              <a:t>等</a:t>
            </a:r>
            <a:r>
              <a:rPr sz="1400">
                <a:solidFill>
                  <a:srgbClr val="585858"/>
                </a:solidFill>
                <a:latin typeface="微软雅黑"/>
                <a:cs typeface="微软雅黑"/>
              </a:rPr>
              <a:t>作为</a:t>
            </a:r>
            <a:r>
              <a:rPr sz="1400" spc="-15">
                <a:solidFill>
                  <a:srgbClr val="585858"/>
                </a:solidFill>
                <a:latin typeface="微软雅黑"/>
                <a:cs typeface="微软雅黑"/>
              </a:rPr>
              <a:t>诊</a:t>
            </a:r>
            <a:r>
              <a:rPr sz="1400">
                <a:solidFill>
                  <a:srgbClr val="585858"/>
                </a:solidFill>
                <a:latin typeface="微软雅黑"/>
                <a:cs typeface="微软雅黑"/>
              </a:rPr>
              <a:t>治行</a:t>
            </a:r>
            <a:r>
              <a:rPr sz="1400" spc="-15">
                <a:solidFill>
                  <a:srgbClr val="585858"/>
                </a:solidFill>
                <a:latin typeface="微软雅黑"/>
                <a:cs typeface="微软雅黑"/>
              </a:rPr>
              <a:t>为</a:t>
            </a:r>
            <a:r>
              <a:rPr sz="1400">
                <a:solidFill>
                  <a:srgbClr val="585858"/>
                </a:solidFill>
                <a:latin typeface="微软雅黑"/>
                <a:cs typeface="微软雅黑"/>
              </a:rPr>
              <a:t>的资</a:t>
            </a:r>
            <a:r>
              <a:rPr sz="1400" spc="-15">
                <a:solidFill>
                  <a:srgbClr val="585858"/>
                </a:solidFill>
                <a:latin typeface="微软雅黑"/>
                <a:cs typeface="微软雅黑"/>
              </a:rPr>
              <a:t>源</a:t>
            </a:r>
            <a:r>
              <a:rPr sz="1400">
                <a:solidFill>
                  <a:srgbClr val="585858"/>
                </a:solidFill>
                <a:latin typeface="微软雅黑"/>
                <a:cs typeface="微软雅黑"/>
              </a:rPr>
              <a:t>消耗</a:t>
            </a:r>
            <a:r>
              <a:rPr sz="1400" spc="-15">
                <a:solidFill>
                  <a:srgbClr val="585858"/>
                </a:solidFill>
                <a:latin typeface="微软雅黑"/>
                <a:cs typeface="微软雅黑"/>
              </a:rPr>
              <a:t>，</a:t>
            </a:r>
            <a:r>
              <a:rPr sz="1400">
                <a:solidFill>
                  <a:srgbClr val="585858"/>
                </a:solidFill>
                <a:latin typeface="微软雅黑"/>
                <a:cs typeface="微软雅黑"/>
              </a:rPr>
              <a:t>转变</a:t>
            </a:r>
            <a:r>
              <a:rPr sz="1400" spc="-15">
                <a:solidFill>
                  <a:srgbClr val="585858"/>
                </a:solidFill>
                <a:latin typeface="微软雅黑"/>
                <a:cs typeface="微软雅黑"/>
              </a:rPr>
              <a:t>为</a:t>
            </a:r>
            <a:r>
              <a:rPr sz="1400">
                <a:solidFill>
                  <a:srgbClr val="585858"/>
                </a:solidFill>
                <a:latin typeface="微软雅黑"/>
                <a:cs typeface="微软雅黑"/>
              </a:rPr>
              <a:t>医院</a:t>
            </a:r>
            <a:r>
              <a:rPr sz="1400" spc="-15">
                <a:solidFill>
                  <a:srgbClr val="585858"/>
                </a:solidFill>
                <a:latin typeface="微软雅黑"/>
                <a:cs typeface="微软雅黑"/>
              </a:rPr>
              <a:t>运</a:t>
            </a:r>
            <a:r>
              <a:rPr sz="1400">
                <a:solidFill>
                  <a:srgbClr val="585858"/>
                </a:solidFill>
                <a:latin typeface="微软雅黑"/>
                <a:cs typeface="微软雅黑"/>
              </a:rPr>
              <a:t>营的</a:t>
            </a:r>
            <a:r>
              <a:rPr sz="1400" spc="-15">
                <a:solidFill>
                  <a:srgbClr val="585858"/>
                </a:solidFill>
                <a:latin typeface="微软雅黑"/>
                <a:cs typeface="微软雅黑"/>
              </a:rPr>
              <a:t>成</a:t>
            </a:r>
            <a:r>
              <a:rPr sz="1400">
                <a:solidFill>
                  <a:srgbClr val="585858"/>
                </a:solidFill>
                <a:latin typeface="微软雅黑"/>
                <a:cs typeface="微软雅黑"/>
              </a:rPr>
              <a:t>本，</a:t>
            </a:r>
            <a:r>
              <a:rPr sz="1400" spc="-15">
                <a:solidFill>
                  <a:srgbClr val="585858"/>
                </a:solidFill>
                <a:latin typeface="微软雅黑"/>
                <a:cs typeface="微软雅黑"/>
              </a:rPr>
              <a:t>而</a:t>
            </a:r>
            <a:r>
              <a:rPr sz="1400">
                <a:solidFill>
                  <a:srgbClr val="585858"/>
                </a:solidFill>
                <a:latin typeface="微软雅黑"/>
                <a:cs typeface="微软雅黑"/>
              </a:rPr>
              <a:t>不再</a:t>
            </a:r>
            <a:r>
              <a:rPr sz="1400" spc="-15">
                <a:solidFill>
                  <a:srgbClr val="585858"/>
                </a:solidFill>
                <a:latin typeface="微软雅黑"/>
                <a:cs typeface="微软雅黑"/>
              </a:rPr>
              <a:t>是</a:t>
            </a:r>
            <a:r>
              <a:rPr sz="1400">
                <a:solidFill>
                  <a:srgbClr val="585858"/>
                </a:solidFill>
                <a:latin typeface="微软雅黑"/>
                <a:cs typeface="微软雅黑"/>
              </a:rPr>
              <a:t>收入</a:t>
            </a:r>
            <a:r>
              <a:rPr sz="1400" spc="-15">
                <a:solidFill>
                  <a:srgbClr val="585858"/>
                </a:solidFill>
                <a:latin typeface="微软雅黑"/>
                <a:cs typeface="微软雅黑"/>
              </a:rPr>
              <a:t>盈</a:t>
            </a:r>
            <a:r>
              <a:rPr sz="1400">
                <a:solidFill>
                  <a:srgbClr val="585858"/>
                </a:solidFill>
                <a:latin typeface="微软雅黑"/>
                <a:cs typeface="微软雅黑"/>
              </a:rPr>
              <a:t>利的</a:t>
            </a:r>
            <a:r>
              <a:rPr sz="1400" spc="-15">
                <a:solidFill>
                  <a:srgbClr val="585858"/>
                </a:solidFill>
                <a:latin typeface="微软雅黑"/>
                <a:cs typeface="微软雅黑"/>
              </a:rPr>
              <a:t>手</a:t>
            </a:r>
            <a:r>
              <a:rPr sz="1400">
                <a:solidFill>
                  <a:srgbClr val="585858"/>
                </a:solidFill>
                <a:latin typeface="微软雅黑"/>
                <a:cs typeface="微软雅黑"/>
              </a:rPr>
              <a:t>段，  而从根本上推动医院发</a:t>
            </a:r>
            <a:r>
              <a:rPr sz="1400" spc="-15">
                <a:solidFill>
                  <a:srgbClr val="585858"/>
                </a:solidFill>
                <a:latin typeface="微软雅黑"/>
                <a:cs typeface="微软雅黑"/>
              </a:rPr>
              <a:t>展</a:t>
            </a:r>
            <a:r>
              <a:rPr sz="1400">
                <a:solidFill>
                  <a:srgbClr val="585858"/>
                </a:solidFill>
                <a:latin typeface="微软雅黑"/>
                <a:cs typeface="微软雅黑"/>
              </a:rPr>
              <a:t>以高</a:t>
            </a:r>
            <a:r>
              <a:rPr sz="1400" spc="-15">
                <a:solidFill>
                  <a:srgbClr val="585858"/>
                </a:solidFill>
                <a:latin typeface="微软雅黑"/>
                <a:cs typeface="微软雅黑"/>
              </a:rPr>
              <a:t>绩</a:t>
            </a:r>
            <a:r>
              <a:rPr sz="1400">
                <a:solidFill>
                  <a:srgbClr val="585858"/>
                </a:solidFill>
                <a:latin typeface="微软雅黑"/>
                <a:cs typeface="微软雅黑"/>
              </a:rPr>
              <a:t>效高</a:t>
            </a:r>
            <a:r>
              <a:rPr sz="1400" spc="-15">
                <a:solidFill>
                  <a:srgbClr val="585858"/>
                </a:solidFill>
                <a:latin typeface="微软雅黑"/>
                <a:cs typeface="微软雅黑"/>
              </a:rPr>
              <a:t>质</a:t>
            </a:r>
            <a:r>
              <a:rPr sz="1400">
                <a:solidFill>
                  <a:srgbClr val="585858"/>
                </a:solidFill>
                <a:latin typeface="微软雅黑"/>
                <a:cs typeface="微软雅黑"/>
              </a:rPr>
              <a:t>量为</a:t>
            </a:r>
            <a:r>
              <a:rPr sz="1400" spc="-15">
                <a:solidFill>
                  <a:srgbClr val="585858"/>
                </a:solidFill>
                <a:latin typeface="微软雅黑"/>
                <a:cs typeface="微软雅黑"/>
              </a:rPr>
              <a:t>方</a:t>
            </a:r>
            <a:r>
              <a:rPr sz="1400">
                <a:solidFill>
                  <a:srgbClr val="585858"/>
                </a:solidFill>
                <a:latin typeface="微软雅黑"/>
                <a:cs typeface="微软雅黑"/>
              </a:rPr>
              <a:t>向。</a:t>
            </a:r>
            <a:endParaRPr sz="1400">
              <a:latin typeface="微软雅黑"/>
              <a:cs typeface="微软雅黑"/>
            </a:endParaRPr>
          </a:p>
        </p:txBody>
      </p:sp>
      <p:sp>
        <p:nvSpPr>
          <p:cNvPr id="5" name="object 5"/>
          <p:cNvSpPr txBox="1"/>
          <p:nvPr/>
        </p:nvSpPr>
        <p:spPr>
          <a:xfrm>
            <a:off x="262229" y="6544157"/>
            <a:ext cx="456247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内容来源：第二届</a:t>
            </a:r>
            <a:r>
              <a:rPr sz="900" spc="-5">
                <a:solidFill>
                  <a:srgbClr val="7E7E7E"/>
                </a:solidFill>
                <a:latin typeface="微软雅黑"/>
                <a:cs typeface="微软雅黑"/>
              </a:rPr>
              <a:t>CHS-DRG/DIP</a:t>
            </a:r>
            <a:r>
              <a:rPr sz="900">
                <a:solidFill>
                  <a:srgbClr val="7E7E7E"/>
                </a:solidFill>
                <a:latin typeface="微软雅黑"/>
                <a:cs typeface="微软雅黑"/>
              </a:rPr>
              <a:t>支付方式改革大会，国家医疗保障局副局长黄华波的演讲</a:t>
            </a:r>
            <a:endParaRPr sz="900">
              <a:latin typeface="微软雅黑"/>
              <a:cs typeface="微软雅黑"/>
            </a:endParaRPr>
          </a:p>
        </p:txBody>
      </p:sp>
      <p:sp>
        <p:nvSpPr>
          <p:cNvPr id="6" name="object 6"/>
          <p:cNvSpPr/>
          <p:nvPr/>
        </p:nvSpPr>
        <p:spPr>
          <a:xfrm>
            <a:off x="3420236" y="2551048"/>
            <a:ext cx="3618484" cy="3585184"/>
          </a:xfrm>
          <a:prstGeom prst="rect">
            <a:avLst/>
          </a:prstGeom>
          <a:blipFill>
            <a:blip r:embed="rId2"/>
            <a:stretch>
              <a:fillRect/>
            </a:stretch>
          </a:blipFill>
        </p:spPr>
        <p:txBody>
          <a:bodyPr wrap="square" lIns="0" tIns="0" rIns="0" bIns="0" rtlCol="0"/>
          <a:lstStyle/>
          <a:p/>
        </p:txBody>
      </p:sp>
      <p:sp>
        <p:nvSpPr>
          <p:cNvPr id="7" name="object 7"/>
          <p:cNvSpPr txBox="1"/>
          <p:nvPr/>
        </p:nvSpPr>
        <p:spPr>
          <a:xfrm>
            <a:off x="7812405" y="2464187"/>
            <a:ext cx="1084580" cy="1263650"/>
          </a:xfrm>
          <a:prstGeom prst="rect">
            <a:avLst/>
          </a:prstGeom>
        </p:spPr>
        <p:txBody>
          <a:bodyPr vert="horz" wrap="square" lIns="0" tIns="81915" rIns="0" bIns="0" rtlCol="0">
            <a:spAutoFit/>
          </a:bodyPr>
          <a:lstStyle/>
          <a:p>
            <a:pPr marL="12700">
              <a:lnSpc>
                <a:spcPct val="100000"/>
              </a:lnSpc>
              <a:spcBef>
                <a:spcPts val="645"/>
              </a:spcBef>
            </a:pPr>
            <a:r>
              <a:rPr sz="1400" b="1" i="1">
                <a:solidFill>
                  <a:srgbClr val="1D9ED2"/>
                </a:solidFill>
                <a:latin typeface="微软雅黑"/>
                <a:cs typeface="微软雅黑"/>
              </a:rPr>
              <a:t>医保基金</a:t>
            </a:r>
            <a:endParaRPr sz="1400">
              <a:latin typeface="微软雅黑"/>
              <a:cs typeface="微软雅黑"/>
            </a:endParaRPr>
          </a:p>
          <a:p>
            <a:pPr marL="157480" indent="-144780">
              <a:lnSpc>
                <a:spcPct val="100000"/>
              </a:lnSpc>
              <a:spcBef>
                <a:spcPts val="464"/>
              </a:spcBef>
              <a:buFont typeface="Arial"/>
              <a:buChar char="•"/>
              <a:tabLst>
                <a:tab pos="157480"/>
              </a:tabLst>
            </a:pPr>
            <a:r>
              <a:rPr sz="1200">
                <a:latin typeface="微软雅黑"/>
                <a:cs typeface="微软雅黑"/>
              </a:rPr>
              <a:t>可控性增强</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结算率提升</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住院率下降</a:t>
            </a:r>
            <a:endParaRPr sz="1200">
              <a:latin typeface="微软雅黑"/>
              <a:cs typeface="微软雅黑"/>
            </a:endParaRPr>
          </a:p>
          <a:p>
            <a:pPr marL="157480" indent="-144780">
              <a:lnSpc>
                <a:spcPct val="100000"/>
              </a:lnSpc>
              <a:spcBef>
                <a:spcPts val="434"/>
              </a:spcBef>
              <a:buFont typeface="Arial"/>
              <a:buChar char="•"/>
              <a:tabLst>
                <a:tab pos="157480"/>
              </a:tabLst>
            </a:pPr>
            <a:r>
              <a:rPr sz="1200">
                <a:latin typeface="微软雅黑"/>
                <a:cs typeface="微软雅黑"/>
              </a:rPr>
              <a:t>管理手段加强</a:t>
            </a:r>
            <a:endParaRPr sz="1200">
              <a:latin typeface="微软雅黑"/>
              <a:cs typeface="微软雅黑"/>
            </a:endParaRPr>
          </a:p>
        </p:txBody>
      </p:sp>
      <p:sp>
        <p:nvSpPr>
          <p:cNvPr id="8" name="object 8"/>
          <p:cNvSpPr txBox="1"/>
          <p:nvPr/>
        </p:nvSpPr>
        <p:spPr>
          <a:xfrm>
            <a:off x="7812405" y="3906780"/>
            <a:ext cx="1084580" cy="1263650"/>
          </a:xfrm>
          <a:prstGeom prst="rect">
            <a:avLst/>
          </a:prstGeom>
        </p:spPr>
        <p:txBody>
          <a:bodyPr vert="horz" wrap="square" lIns="0" tIns="81915" rIns="0" bIns="0" rtlCol="0">
            <a:spAutoFit/>
          </a:bodyPr>
          <a:lstStyle/>
          <a:p>
            <a:pPr marL="12700">
              <a:lnSpc>
                <a:spcPct val="100000"/>
              </a:lnSpc>
              <a:spcBef>
                <a:spcPts val="645"/>
              </a:spcBef>
            </a:pPr>
            <a:r>
              <a:rPr sz="1400" b="1" i="1">
                <a:solidFill>
                  <a:srgbClr val="F68B21"/>
                </a:solidFill>
                <a:latin typeface="微软雅黑"/>
                <a:cs typeface="微软雅黑"/>
              </a:rPr>
              <a:t>医疗机构</a:t>
            </a:r>
            <a:endParaRPr sz="1400">
              <a:latin typeface="微软雅黑"/>
              <a:cs typeface="微软雅黑"/>
            </a:endParaRPr>
          </a:p>
          <a:p>
            <a:pPr marL="157480" indent="-144780">
              <a:lnSpc>
                <a:spcPct val="100000"/>
              </a:lnSpc>
              <a:spcBef>
                <a:spcPts val="464"/>
              </a:spcBef>
              <a:buFont typeface="Arial"/>
              <a:buChar char="•"/>
              <a:tabLst>
                <a:tab pos="157480"/>
              </a:tabLst>
            </a:pPr>
            <a:r>
              <a:rPr sz="1200">
                <a:latin typeface="微软雅黑"/>
                <a:cs typeface="微软雅黑"/>
              </a:rPr>
              <a:t>加强临床管理</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加强病案质控</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加强成本控制</a:t>
            </a:r>
            <a:endParaRPr sz="1200">
              <a:latin typeface="微软雅黑"/>
              <a:cs typeface="微软雅黑"/>
            </a:endParaRPr>
          </a:p>
          <a:p>
            <a:pPr marL="157480" indent="-144780">
              <a:lnSpc>
                <a:spcPct val="100000"/>
              </a:lnSpc>
              <a:spcBef>
                <a:spcPts val="434"/>
              </a:spcBef>
              <a:buFont typeface="Arial"/>
              <a:buChar char="•"/>
              <a:tabLst>
                <a:tab pos="157480"/>
              </a:tabLst>
            </a:pPr>
            <a:r>
              <a:rPr sz="1200" spc="-5">
                <a:latin typeface="微软雅黑"/>
                <a:cs typeface="微软雅黑"/>
              </a:rPr>
              <a:t>偏好适应技术</a:t>
            </a:r>
            <a:endParaRPr sz="1200">
              <a:latin typeface="微软雅黑"/>
              <a:cs typeface="微软雅黑"/>
            </a:endParaRPr>
          </a:p>
        </p:txBody>
      </p:sp>
      <p:sp>
        <p:nvSpPr>
          <p:cNvPr id="9" name="object 9"/>
          <p:cNvSpPr txBox="1"/>
          <p:nvPr/>
        </p:nvSpPr>
        <p:spPr>
          <a:xfrm>
            <a:off x="9138284" y="3906780"/>
            <a:ext cx="2760980" cy="1025525"/>
          </a:xfrm>
          <a:prstGeom prst="rect">
            <a:avLst/>
          </a:prstGeom>
        </p:spPr>
        <p:txBody>
          <a:bodyPr vert="horz" wrap="square" lIns="0" tIns="81915" rIns="0" bIns="0" rtlCol="0">
            <a:spAutoFit/>
          </a:bodyPr>
          <a:lstStyle/>
          <a:p>
            <a:pPr marL="12700">
              <a:lnSpc>
                <a:spcPct val="100000"/>
              </a:lnSpc>
              <a:spcBef>
                <a:spcPts val="645"/>
              </a:spcBef>
            </a:pPr>
            <a:r>
              <a:rPr sz="1400" b="1" i="1">
                <a:solidFill>
                  <a:srgbClr val="404040"/>
                </a:solidFill>
                <a:latin typeface="微软雅黑"/>
                <a:cs typeface="微软雅黑"/>
              </a:rPr>
              <a:t>医药企业</a:t>
            </a:r>
            <a:endParaRPr sz="1400">
              <a:latin typeface="微软雅黑"/>
              <a:cs typeface="微软雅黑"/>
            </a:endParaRPr>
          </a:p>
          <a:p>
            <a:pPr marL="157480" indent="-144780">
              <a:lnSpc>
                <a:spcPct val="100000"/>
              </a:lnSpc>
              <a:spcBef>
                <a:spcPts val="464"/>
              </a:spcBef>
              <a:buFont typeface="Arial"/>
              <a:buChar char="•"/>
              <a:tabLst>
                <a:tab pos="157480"/>
              </a:tabLst>
            </a:pPr>
            <a:r>
              <a:rPr sz="1200">
                <a:latin typeface="微软雅黑"/>
                <a:cs typeface="微软雅黑"/>
              </a:rPr>
              <a:t>除外机制，促进国药使用</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打包机制，促进集采药品、耗材使用</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除外机制，促进新技术新药品耗材使用</a:t>
            </a:r>
            <a:endParaRPr sz="1200">
              <a:latin typeface="微软雅黑"/>
              <a:cs typeface="微软雅黑"/>
            </a:endParaRPr>
          </a:p>
        </p:txBody>
      </p:sp>
      <p:sp>
        <p:nvSpPr>
          <p:cNvPr id="10" name="object 10"/>
          <p:cNvSpPr txBox="1"/>
          <p:nvPr/>
        </p:nvSpPr>
        <p:spPr>
          <a:xfrm>
            <a:off x="7812405" y="5349399"/>
            <a:ext cx="1084580" cy="788035"/>
          </a:xfrm>
          <a:prstGeom prst="rect">
            <a:avLst/>
          </a:prstGeom>
        </p:spPr>
        <p:txBody>
          <a:bodyPr vert="horz" wrap="square" lIns="0" tIns="81915" rIns="0" bIns="0" rtlCol="0">
            <a:spAutoFit/>
          </a:bodyPr>
          <a:lstStyle/>
          <a:p>
            <a:pPr marL="12700">
              <a:lnSpc>
                <a:spcPct val="100000"/>
              </a:lnSpc>
              <a:spcBef>
                <a:spcPts val="645"/>
              </a:spcBef>
            </a:pPr>
            <a:r>
              <a:rPr sz="1400" b="1" i="1">
                <a:solidFill>
                  <a:srgbClr val="1ABCB7"/>
                </a:solidFill>
                <a:latin typeface="微软雅黑"/>
                <a:cs typeface="微软雅黑"/>
              </a:rPr>
              <a:t>参保人员</a:t>
            </a:r>
            <a:endParaRPr sz="1400">
              <a:latin typeface="微软雅黑"/>
              <a:cs typeface="微软雅黑"/>
            </a:endParaRPr>
          </a:p>
          <a:p>
            <a:pPr marL="157480" indent="-144780">
              <a:lnSpc>
                <a:spcPct val="100000"/>
              </a:lnSpc>
              <a:spcBef>
                <a:spcPts val="464"/>
              </a:spcBef>
              <a:buFont typeface="Arial"/>
              <a:buChar char="•"/>
              <a:tabLst>
                <a:tab pos="157480"/>
              </a:tabLst>
            </a:pPr>
            <a:r>
              <a:rPr sz="1200">
                <a:latin typeface="微软雅黑"/>
                <a:cs typeface="微软雅黑"/>
              </a:rPr>
              <a:t>费用负担减轻</a:t>
            </a:r>
            <a:endParaRPr sz="1200">
              <a:latin typeface="微软雅黑"/>
              <a:cs typeface="微软雅黑"/>
            </a:endParaRPr>
          </a:p>
          <a:p>
            <a:pPr marL="157480" indent="-144780">
              <a:lnSpc>
                <a:spcPct val="100000"/>
              </a:lnSpc>
              <a:spcBef>
                <a:spcPts val="430"/>
              </a:spcBef>
              <a:buFont typeface="Arial"/>
              <a:buChar char="•"/>
              <a:tabLst>
                <a:tab pos="157480"/>
              </a:tabLst>
            </a:pPr>
            <a:r>
              <a:rPr sz="1200">
                <a:latin typeface="微软雅黑"/>
                <a:cs typeface="微软雅黑"/>
              </a:rPr>
              <a:t>就医体验改善</a:t>
            </a:r>
            <a:endParaRPr sz="1200">
              <a:latin typeface="微软雅黑"/>
              <a:cs typeface="微软雅黑"/>
            </a:endParaRPr>
          </a:p>
        </p:txBody>
      </p:sp>
      <p:sp>
        <p:nvSpPr>
          <p:cNvPr id="11" name="object 11"/>
          <p:cNvSpPr/>
          <p:nvPr/>
        </p:nvSpPr>
        <p:spPr>
          <a:xfrm flipH="1">
            <a:off x="7598664" y="2715767"/>
            <a:ext cx="0" cy="3348354"/>
          </a:xfrm>
          <a:custGeom>
            <a:rect l="l" t="t" r="r" b="b"/>
            <a:pathLst>
              <a:path h="3348354">
                <a:moveTo>
                  <a:pt x="0" y="0"/>
                </a:moveTo>
                <a:lnTo>
                  <a:pt x="0" y="3348126"/>
                </a:lnTo>
              </a:path>
            </a:pathLst>
          </a:custGeom>
          <a:ln w="9525">
            <a:solidFill>
              <a:srgbClr val="1D9ED2"/>
            </a:solidFill>
            <a:prstDash val="sysDash"/>
          </a:ln>
        </p:spPr>
        <p:txBody>
          <a:bodyPr wrap="square" lIns="0" tIns="0" rIns="0" bIns="0" rtlCol="0"/>
          <a:lstStyle/>
          <a:p/>
        </p:txBody>
      </p:sp>
      <p:sp>
        <p:nvSpPr>
          <p:cNvPr id="12" name="object 12"/>
          <p:cNvSpPr/>
          <p:nvPr/>
        </p:nvSpPr>
        <p:spPr>
          <a:xfrm>
            <a:off x="7545323" y="3777996"/>
            <a:ext cx="106679" cy="108204"/>
          </a:xfrm>
          <a:prstGeom prst="rect">
            <a:avLst/>
          </a:prstGeom>
          <a:blipFill>
            <a:blip r:embed="rId3"/>
            <a:stretch>
              <a:fillRect/>
            </a:stretch>
          </a:blipFill>
        </p:spPr>
        <p:txBody>
          <a:bodyPr wrap="square" lIns="0" tIns="0" rIns="0" bIns="0" rtlCol="0"/>
          <a:lstStyle/>
          <a:p/>
        </p:txBody>
      </p:sp>
      <p:sp>
        <p:nvSpPr>
          <p:cNvPr id="13" name="object 13"/>
          <p:cNvSpPr/>
          <p:nvPr/>
        </p:nvSpPr>
        <p:spPr>
          <a:xfrm>
            <a:off x="7545323" y="5210555"/>
            <a:ext cx="106679" cy="108203"/>
          </a:xfrm>
          <a:prstGeom prst="rect">
            <a:avLst/>
          </a:prstGeom>
          <a:blipFill>
            <a:blip r:embed="rId3"/>
            <a:stretch>
              <a:fillRect/>
            </a:stretch>
          </a:blipFill>
        </p:spPr>
        <p:txBody>
          <a:bodyPr wrap="square" lIns="0" tIns="0" rIns="0" bIns="0" rtlCol="0"/>
          <a:lstStyle/>
          <a:p/>
        </p:txBody>
      </p:sp>
      <p:sp>
        <p:nvSpPr>
          <p:cNvPr id="14" name="object 14"/>
          <p:cNvSpPr/>
          <p:nvPr/>
        </p:nvSpPr>
        <p:spPr>
          <a:xfrm>
            <a:off x="7652004" y="3831335"/>
            <a:ext cx="4298950" cy="0"/>
          </a:xfrm>
          <a:custGeom>
            <a:rect l="l" t="t" r="r" b="b"/>
            <a:pathLst>
              <a:path w="4298950">
                <a:moveTo>
                  <a:pt x="0" y="0"/>
                </a:moveTo>
                <a:lnTo>
                  <a:pt x="4298823" y="0"/>
                </a:lnTo>
              </a:path>
            </a:pathLst>
          </a:custGeom>
          <a:ln w="9525">
            <a:solidFill>
              <a:srgbClr val="1D9ED2"/>
            </a:solidFill>
            <a:prstDash val="sysDash"/>
          </a:ln>
        </p:spPr>
        <p:txBody>
          <a:bodyPr wrap="square" lIns="0" tIns="0" rIns="0" bIns="0" rtlCol="0"/>
          <a:lstStyle/>
          <a:p/>
        </p:txBody>
      </p:sp>
      <p:sp>
        <p:nvSpPr>
          <p:cNvPr id="15" name="object 15"/>
          <p:cNvSpPr/>
          <p:nvPr/>
        </p:nvSpPr>
        <p:spPr>
          <a:xfrm>
            <a:off x="7652004" y="5259323"/>
            <a:ext cx="4298950" cy="0"/>
          </a:xfrm>
          <a:custGeom>
            <a:rect l="l" t="t" r="r" b="b"/>
            <a:pathLst>
              <a:path w="4298950">
                <a:moveTo>
                  <a:pt x="0" y="0"/>
                </a:moveTo>
                <a:lnTo>
                  <a:pt x="4298823" y="0"/>
                </a:lnTo>
              </a:path>
            </a:pathLst>
          </a:custGeom>
          <a:ln w="9525">
            <a:solidFill>
              <a:srgbClr val="1D9ED2"/>
            </a:solidFill>
            <a:prstDash val="sysDash"/>
          </a:ln>
        </p:spPr>
        <p:txBody>
          <a:bodyPr wrap="square" lIns="0" tIns="0" rIns="0" bIns="0" rtlCol="0"/>
          <a:lstStyle/>
          <a:p/>
        </p:txBody>
      </p:sp>
      <p:sp>
        <p:nvSpPr>
          <p:cNvPr id="16" name="object 16"/>
          <p:cNvSpPr txBox="1"/>
          <p:nvPr/>
        </p:nvSpPr>
        <p:spPr>
          <a:xfrm>
            <a:off x="492251" y="2689860"/>
            <a:ext cx="2786380" cy="3542029"/>
          </a:xfrm>
          <a:prstGeom prst="rect">
            <a:avLst/>
          </a:prstGeom>
          <a:solidFill>
            <a:srgbClr val="FCE8D2"/>
          </a:solidFill>
        </p:spPr>
        <p:txBody>
          <a:bodyPr vert="horz" wrap="square" lIns="0" tIns="1905" rIns="0" bIns="0" rtlCol="0">
            <a:spAutoFit/>
          </a:bodyPr>
          <a:lstStyle/>
          <a:p>
            <a:pPr marL="91440" marR="149860" algn="just">
              <a:lnSpc>
                <a:spcPct val="150000"/>
              </a:lnSpc>
              <a:spcBef>
                <a:spcPts val="15"/>
              </a:spcBef>
            </a:pPr>
            <a:r>
              <a:rPr sz="1400">
                <a:solidFill>
                  <a:srgbClr val="404040"/>
                </a:solidFill>
                <a:latin typeface="微软雅黑"/>
                <a:cs typeface="微软雅黑"/>
              </a:rPr>
              <a:t>D</a:t>
            </a:r>
            <a:r>
              <a:rPr sz="1400" spc="-35">
                <a:solidFill>
                  <a:srgbClr val="404040"/>
                </a:solidFill>
                <a:latin typeface="微软雅黑"/>
                <a:cs typeface="微软雅黑"/>
              </a:rPr>
              <a:t>R</a:t>
            </a:r>
            <a:r>
              <a:rPr sz="1400">
                <a:solidFill>
                  <a:srgbClr val="404040"/>
                </a:solidFill>
                <a:latin typeface="微软雅黑"/>
                <a:cs typeface="微软雅黑"/>
              </a:rPr>
              <a:t>G/D</a:t>
            </a:r>
            <a:r>
              <a:rPr sz="1400" spc="-10">
                <a:solidFill>
                  <a:srgbClr val="404040"/>
                </a:solidFill>
                <a:latin typeface="微软雅黑"/>
                <a:cs typeface="微软雅黑"/>
              </a:rPr>
              <a:t>I</a:t>
            </a:r>
            <a:r>
              <a:rPr sz="1400" spc="5">
                <a:solidFill>
                  <a:srgbClr val="404040"/>
                </a:solidFill>
                <a:latin typeface="微软雅黑"/>
                <a:cs typeface="微软雅黑"/>
              </a:rPr>
              <a:t>P</a:t>
            </a:r>
            <a:r>
              <a:rPr sz="1400">
                <a:solidFill>
                  <a:srgbClr val="404040"/>
                </a:solidFill>
                <a:latin typeface="微软雅黑"/>
                <a:cs typeface="微软雅黑"/>
              </a:rPr>
              <a:t>等支付方式的改</a:t>
            </a:r>
            <a:r>
              <a:rPr sz="1400" spc="-15">
                <a:solidFill>
                  <a:srgbClr val="404040"/>
                </a:solidFill>
                <a:latin typeface="微软雅黑"/>
                <a:cs typeface="微软雅黑"/>
              </a:rPr>
              <a:t>革</a:t>
            </a:r>
            <a:r>
              <a:rPr sz="1400">
                <a:solidFill>
                  <a:srgbClr val="404040"/>
                </a:solidFill>
                <a:latin typeface="微软雅黑"/>
                <a:cs typeface="微软雅黑"/>
              </a:rPr>
              <a:t>主要 针对医保基金的高效使</a:t>
            </a:r>
            <a:r>
              <a:rPr sz="1400" spc="-15">
                <a:solidFill>
                  <a:srgbClr val="404040"/>
                </a:solidFill>
                <a:latin typeface="微软雅黑"/>
                <a:cs typeface="微软雅黑"/>
              </a:rPr>
              <a:t>用</a:t>
            </a:r>
            <a:r>
              <a:rPr sz="1400">
                <a:solidFill>
                  <a:srgbClr val="404040"/>
                </a:solidFill>
                <a:latin typeface="微软雅黑"/>
                <a:cs typeface="微软雅黑"/>
              </a:rPr>
              <a:t>，但这 如何传导至医疗机构以</a:t>
            </a:r>
            <a:r>
              <a:rPr sz="1400" spc="-15">
                <a:solidFill>
                  <a:srgbClr val="404040"/>
                </a:solidFill>
                <a:latin typeface="微软雅黑"/>
                <a:cs typeface="微软雅黑"/>
              </a:rPr>
              <a:t>及</a:t>
            </a:r>
            <a:r>
              <a:rPr sz="1400">
                <a:solidFill>
                  <a:srgbClr val="404040"/>
                </a:solidFill>
                <a:latin typeface="微软雅黑"/>
                <a:cs typeface="微软雅黑"/>
              </a:rPr>
              <a:t>医药企 业，最终使得参保人员</a:t>
            </a:r>
            <a:r>
              <a:rPr sz="1400" spc="-15">
                <a:solidFill>
                  <a:srgbClr val="404040"/>
                </a:solidFill>
                <a:latin typeface="微软雅黑"/>
                <a:cs typeface="微软雅黑"/>
              </a:rPr>
              <a:t>获</a:t>
            </a:r>
            <a:r>
              <a:rPr sz="1400">
                <a:solidFill>
                  <a:srgbClr val="404040"/>
                </a:solidFill>
                <a:latin typeface="微软雅黑"/>
                <a:cs typeface="微软雅黑"/>
              </a:rPr>
              <a:t>益仍是 很长的链条。</a:t>
            </a:r>
            <a:endParaRPr sz="1400">
              <a:latin typeface="微软雅黑"/>
              <a:cs typeface="微软雅黑"/>
            </a:endParaRPr>
          </a:p>
          <a:p>
            <a:pPr marL="91440" marR="149860" algn="just">
              <a:lnSpc>
                <a:spcPct val="150000"/>
              </a:lnSpc>
              <a:spcBef>
                <a:spcPts val="600"/>
              </a:spcBef>
            </a:pPr>
            <a:r>
              <a:rPr sz="1400">
                <a:solidFill>
                  <a:srgbClr val="404040"/>
                </a:solidFill>
                <a:latin typeface="微软雅黑"/>
                <a:cs typeface="微软雅黑"/>
              </a:rPr>
              <a:t>目前，D</a:t>
            </a:r>
            <a:r>
              <a:rPr sz="1400" spc="-35">
                <a:solidFill>
                  <a:srgbClr val="404040"/>
                </a:solidFill>
                <a:latin typeface="微软雅黑"/>
                <a:cs typeface="微软雅黑"/>
              </a:rPr>
              <a:t>R</a:t>
            </a:r>
            <a:r>
              <a:rPr sz="1400">
                <a:solidFill>
                  <a:srgbClr val="404040"/>
                </a:solidFill>
                <a:latin typeface="微软雅黑"/>
                <a:cs typeface="微软雅黑"/>
              </a:rPr>
              <a:t>G/D</a:t>
            </a:r>
            <a:r>
              <a:rPr sz="1400" spc="-10">
                <a:solidFill>
                  <a:srgbClr val="404040"/>
                </a:solidFill>
                <a:latin typeface="微软雅黑"/>
                <a:cs typeface="微软雅黑"/>
              </a:rPr>
              <a:t>I</a:t>
            </a:r>
            <a:r>
              <a:rPr sz="1400">
                <a:solidFill>
                  <a:srgbClr val="404040"/>
                </a:solidFill>
                <a:latin typeface="微软雅黑"/>
                <a:cs typeface="微软雅黑"/>
              </a:rPr>
              <a:t>P对于医疗</a:t>
            </a:r>
            <a:r>
              <a:rPr sz="1400" spc="-15">
                <a:solidFill>
                  <a:srgbClr val="404040"/>
                </a:solidFill>
                <a:latin typeface="微软雅黑"/>
                <a:cs typeface="微软雅黑"/>
              </a:rPr>
              <a:t>机</a:t>
            </a:r>
            <a:r>
              <a:rPr sz="1400">
                <a:solidFill>
                  <a:srgbClr val="404040"/>
                </a:solidFill>
                <a:latin typeface="微软雅黑"/>
                <a:cs typeface="微软雅黑"/>
              </a:rPr>
              <a:t>构的 驱动作用最大，医疗机</a:t>
            </a:r>
            <a:r>
              <a:rPr sz="1400" spc="-15">
                <a:solidFill>
                  <a:srgbClr val="404040"/>
                </a:solidFill>
                <a:latin typeface="微软雅黑"/>
                <a:cs typeface="微软雅黑"/>
              </a:rPr>
              <a:t>构</a:t>
            </a:r>
            <a:r>
              <a:rPr sz="1400">
                <a:solidFill>
                  <a:srgbClr val="404040"/>
                </a:solidFill>
                <a:latin typeface="微软雅黑"/>
                <a:cs typeface="微软雅黑"/>
              </a:rPr>
              <a:t>开始注 重运营效率，产生了高</a:t>
            </a:r>
            <a:r>
              <a:rPr sz="1400" spc="-15">
                <a:solidFill>
                  <a:srgbClr val="404040"/>
                </a:solidFill>
                <a:latin typeface="微软雅黑"/>
                <a:cs typeface="微软雅黑"/>
              </a:rPr>
              <a:t>效</a:t>
            </a:r>
            <a:r>
              <a:rPr sz="1400">
                <a:solidFill>
                  <a:srgbClr val="404040"/>
                </a:solidFill>
                <a:latin typeface="微软雅黑"/>
                <a:cs typeface="微软雅黑"/>
              </a:rPr>
              <a:t>管理的 咨询需求；而对于医药</a:t>
            </a:r>
            <a:r>
              <a:rPr sz="1400" spc="-15">
                <a:solidFill>
                  <a:srgbClr val="404040"/>
                </a:solidFill>
                <a:latin typeface="微软雅黑"/>
                <a:cs typeface="微软雅黑"/>
              </a:rPr>
              <a:t>企</a:t>
            </a:r>
            <a:r>
              <a:rPr sz="1400">
                <a:solidFill>
                  <a:srgbClr val="404040"/>
                </a:solidFill>
                <a:latin typeface="微软雅黑"/>
                <a:cs typeface="微软雅黑"/>
              </a:rPr>
              <a:t>业的调 解暂未显现。</a:t>
            </a:r>
            <a:endParaRPr sz="1400">
              <a:latin typeface="微软雅黑"/>
              <a:cs typeface="微软雅黑"/>
            </a:endParaRPr>
          </a:p>
        </p:txBody>
      </p:sp>
      <p:sp>
        <p:nvSpPr>
          <p:cNvPr id="17" name="object 17"/>
          <p:cNvSpPr txBox="1"/>
          <p:nvPr/>
        </p:nvSpPr>
        <p:spPr>
          <a:xfrm>
            <a:off x="4301997" y="3569334"/>
            <a:ext cx="739140" cy="239395"/>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FFFFFF"/>
                </a:solidFill>
                <a:latin typeface="微软雅黑"/>
                <a:cs typeface="微软雅黑"/>
              </a:rPr>
              <a:t>医保基金</a:t>
            </a:r>
            <a:endParaRPr sz="1400">
              <a:latin typeface="微软雅黑"/>
              <a:cs typeface="微软雅黑"/>
            </a:endParaRPr>
          </a:p>
        </p:txBody>
      </p:sp>
      <p:sp>
        <p:nvSpPr>
          <p:cNvPr id="18" name="object 18"/>
          <p:cNvSpPr txBox="1"/>
          <p:nvPr/>
        </p:nvSpPr>
        <p:spPr>
          <a:xfrm>
            <a:off x="4488941" y="5099430"/>
            <a:ext cx="382270" cy="452755"/>
          </a:xfrm>
          <a:prstGeom prst="rect">
            <a:avLst/>
          </a:prstGeom>
        </p:spPr>
        <p:txBody>
          <a:bodyPr vert="horz" wrap="square" lIns="0" tIns="12700" rIns="0" bIns="0" rtlCol="0">
            <a:spAutoFit/>
          </a:bodyPr>
          <a:lstStyle/>
          <a:p>
            <a:pPr marL="12700" marR="5080">
              <a:lnSpc>
                <a:spcPct val="100000"/>
              </a:lnSpc>
              <a:spcBef>
                <a:spcPts val="100"/>
              </a:spcBef>
            </a:pPr>
            <a:r>
              <a:rPr sz="1400" b="1" i="1">
                <a:solidFill>
                  <a:srgbClr val="FFFFFF"/>
                </a:solidFill>
                <a:latin typeface="微软雅黑"/>
                <a:cs typeface="微软雅黑"/>
              </a:rPr>
              <a:t>参保 人员</a:t>
            </a:r>
            <a:endParaRPr sz="1400">
              <a:latin typeface="微软雅黑"/>
              <a:cs typeface="微软雅黑"/>
            </a:endParaRPr>
          </a:p>
        </p:txBody>
      </p:sp>
      <p:sp>
        <p:nvSpPr>
          <p:cNvPr id="19" name="object 19"/>
          <p:cNvSpPr txBox="1"/>
          <p:nvPr/>
        </p:nvSpPr>
        <p:spPr>
          <a:xfrm>
            <a:off x="5815965" y="2839288"/>
            <a:ext cx="382270" cy="454025"/>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FFFFFF"/>
                </a:solidFill>
                <a:latin typeface="微软雅黑"/>
                <a:cs typeface="微软雅黑"/>
              </a:rPr>
              <a:t>医药</a:t>
            </a:r>
            <a:endParaRPr sz="1400">
              <a:latin typeface="微软雅黑"/>
              <a:cs typeface="微软雅黑"/>
            </a:endParaRPr>
          </a:p>
          <a:p>
            <a:pPr marL="12700">
              <a:lnSpc>
                <a:spcPct val="100000"/>
              </a:lnSpc>
              <a:spcBef>
                <a:spcPts val="5"/>
              </a:spcBef>
            </a:pPr>
            <a:r>
              <a:rPr sz="1400" b="1" i="1">
                <a:solidFill>
                  <a:srgbClr val="FFFFFF"/>
                </a:solidFill>
                <a:latin typeface="微软雅黑"/>
                <a:cs typeface="微软雅黑"/>
              </a:rPr>
              <a:t>企业</a:t>
            </a:r>
            <a:endParaRPr sz="1400">
              <a:latin typeface="微软雅黑"/>
              <a:cs typeface="微软雅黑"/>
            </a:endParaRPr>
          </a:p>
        </p:txBody>
      </p:sp>
      <p:sp>
        <p:nvSpPr>
          <p:cNvPr id="20" name="object 20"/>
          <p:cNvSpPr/>
          <p:nvPr/>
        </p:nvSpPr>
        <p:spPr>
          <a:xfrm>
            <a:off x="5871971" y="3293364"/>
            <a:ext cx="268605" cy="283845"/>
          </a:xfrm>
          <a:custGeom>
            <a:rect l="l" t="t" r="r" b="b"/>
            <a:pathLst>
              <a:path w="268604" h="283845">
                <a:moveTo>
                  <a:pt x="265049" y="125730"/>
                </a:moveTo>
                <a:lnTo>
                  <a:pt x="203453" y="125730"/>
                </a:lnTo>
                <a:lnTo>
                  <a:pt x="200913" y="127508"/>
                </a:lnTo>
                <a:lnTo>
                  <a:pt x="199643" y="129921"/>
                </a:lnTo>
                <a:lnTo>
                  <a:pt x="159003" y="222503"/>
                </a:lnTo>
                <a:lnTo>
                  <a:pt x="6603" y="222503"/>
                </a:lnTo>
                <a:lnTo>
                  <a:pt x="3175" y="225933"/>
                </a:lnTo>
                <a:lnTo>
                  <a:pt x="3175" y="233680"/>
                </a:lnTo>
                <a:lnTo>
                  <a:pt x="6603" y="236855"/>
                </a:lnTo>
                <a:lnTo>
                  <a:pt x="166624" y="236855"/>
                </a:lnTo>
                <a:lnTo>
                  <a:pt x="169163" y="235331"/>
                </a:lnTo>
                <a:lnTo>
                  <a:pt x="170433" y="232663"/>
                </a:lnTo>
                <a:lnTo>
                  <a:pt x="211074" y="140081"/>
                </a:lnTo>
                <a:lnTo>
                  <a:pt x="265049" y="140081"/>
                </a:lnTo>
                <a:lnTo>
                  <a:pt x="268176" y="136953"/>
                </a:lnTo>
                <a:lnTo>
                  <a:pt x="268224" y="128905"/>
                </a:lnTo>
                <a:lnTo>
                  <a:pt x="265049" y="125730"/>
                </a:lnTo>
                <a:close/>
              </a:path>
              <a:path w="268604" h="283845">
                <a:moveTo>
                  <a:pt x="146938" y="200660"/>
                </a:moveTo>
                <a:lnTo>
                  <a:pt x="73532" y="200660"/>
                </a:lnTo>
                <a:lnTo>
                  <a:pt x="81732" y="206206"/>
                </a:lnTo>
                <a:lnTo>
                  <a:pt x="90646" y="210359"/>
                </a:lnTo>
                <a:lnTo>
                  <a:pt x="100179" y="212965"/>
                </a:lnTo>
                <a:lnTo>
                  <a:pt x="110236" y="213868"/>
                </a:lnTo>
                <a:lnTo>
                  <a:pt x="121983" y="212699"/>
                </a:lnTo>
                <a:lnTo>
                  <a:pt x="133064" y="209280"/>
                </a:lnTo>
                <a:lnTo>
                  <a:pt x="143240" y="203741"/>
                </a:lnTo>
                <a:lnTo>
                  <a:pt x="146938" y="200660"/>
                </a:lnTo>
                <a:close/>
              </a:path>
              <a:path w="268604" h="283845">
                <a:moveTo>
                  <a:pt x="45212" y="0"/>
                </a:moveTo>
                <a:lnTo>
                  <a:pt x="27699" y="3561"/>
                </a:lnTo>
                <a:lnTo>
                  <a:pt x="13319" y="13255"/>
                </a:lnTo>
                <a:lnTo>
                  <a:pt x="3581" y="27592"/>
                </a:lnTo>
                <a:lnTo>
                  <a:pt x="0" y="45085"/>
                </a:lnTo>
                <a:lnTo>
                  <a:pt x="0" y="165608"/>
                </a:lnTo>
                <a:lnTo>
                  <a:pt x="3581" y="183100"/>
                </a:lnTo>
                <a:lnTo>
                  <a:pt x="13319" y="197437"/>
                </a:lnTo>
                <a:lnTo>
                  <a:pt x="27699" y="207131"/>
                </a:lnTo>
                <a:lnTo>
                  <a:pt x="45212" y="210693"/>
                </a:lnTo>
                <a:lnTo>
                  <a:pt x="52959" y="210018"/>
                </a:lnTo>
                <a:lnTo>
                  <a:pt x="60325" y="208057"/>
                </a:lnTo>
                <a:lnTo>
                  <a:pt x="67214" y="204906"/>
                </a:lnTo>
                <a:lnTo>
                  <a:pt x="73532" y="200660"/>
                </a:lnTo>
                <a:lnTo>
                  <a:pt x="146938" y="200660"/>
                </a:lnTo>
                <a:lnTo>
                  <a:pt x="149015" y="198929"/>
                </a:lnTo>
                <a:lnTo>
                  <a:pt x="114077" y="198929"/>
                </a:lnTo>
                <a:lnTo>
                  <a:pt x="98659" y="197613"/>
                </a:lnTo>
                <a:lnTo>
                  <a:pt x="95814" y="196341"/>
                </a:lnTo>
                <a:lnTo>
                  <a:pt x="45212" y="196341"/>
                </a:lnTo>
                <a:lnTo>
                  <a:pt x="33210" y="193915"/>
                </a:lnTo>
                <a:lnTo>
                  <a:pt x="23399" y="187309"/>
                </a:lnTo>
                <a:lnTo>
                  <a:pt x="16779" y="177536"/>
                </a:lnTo>
                <a:lnTo>
                  <a:pt x="14350" y="165608"/>
                </a:lnTo>
                <a:lnTo>
                  <a:pt x="14350" y="110489"/>
                </a:lnTo>
                <a:lnTo>
                  <a:pt x="148363" y="110489"/>
                </a:lnTo>
                <a:lnTo>
                  <a:pt x="142650" y="105836"/>
                </a:lnTo>
                <a:lnTo>
                  <a:pt x="132603" y="100504"/>
                </a:lnTo>
                <a:lnTo>
                  <a:pt x="130325" y="99822"/>
                </a:lnTo>
                <a:lnTo>
                  <a:pt x="90677" y="99822"/>
                </a:lnTo>
                <a:lnTo>
                  <a:pt x="90677" y="96138"/>
                </a:lnTo>
                <a:lnTo>
                  <a:pt x="14350" y="96138"/>
                </a:lnTo>
                <a:lnTo>
                  <a:pt x="14350" y="45085"/>
                </a:lnTo>
                <a:lnTo>
                  <a:pt x="16779" y="33156"/>
                </a:lnTo>
                <a:lnTo>
                  <a:pt x="23399" y="23383"/>
                </a:lnTo>
                <a:lnTo>
                  <a:pt x="33210" y="16777"/>
                </a:lnTo>
                <a:lnTo>
                  <a:pt x="45212" y="14350"/>
                </a:lnTo>
                <a:lnTo>
                  <a:pt x="78118" y="14350"/>
                </a:lnTo>
                <a:lnTo>
                  <a:pt x="77374" y="13255"/>
                </a:lnTo>
                <a:lnTo>
                  <a:pt x="62924" y="3561"/>
                </a:lnTo>
                <a:lnTo>
                  <a:pt x="45212" y="0"/>
                </a:lnTo>
                <a:close/>
              </a:path>
              <a:path w="268604" h="283845">
                <a:moveTo>
                  <a:pt x="162174" y="128777"/>
                </a:moveTo>
                <a:lnTo>
                  <a:pt x="146050" y="128777"/>
                </a:lnTo>
                <a:lnTo>
                  <a:pt x="153023" y="142839"/>
                </a:lnTo>
                <a:lnTo>
                  <a:pt x="154686" y="158114"/>
                </a:lnTo>
                <a:lnTo>
                  <a:pt x="151014" y="173104"/>
                </a:lnTo>
                <a:lnTo>
                  <a:pt x="141986" y="186309"/>
                </a:lnTo>
                <a:lnTo>
                  <a:pt x="129067" y="195173"/>
                </a:lnTo>
                <a:lnTo>
                  <a:pt x="114077" y="198929"/>
                </a:lnTo>
                <a:lnTo>
                  <a:pt x="149015" y="198929"/>
                </a:lnTo>
                <a:lnTo>
                  <a:pt x="152273" y="196214"/>
                </a:lnTo>
                <a:lnTo>
                  <a:pt x="164996" y="176664"/>
                </a:lnTo>
                <a:lnTo>
                  <a:pt x="169100" y="154495"/>
                </a:lnTo>
                <a:lnTo>
                  <a:pt x="164631" y="132421"/>
                </a:lnTo>
                <a:lnTo>
                  <a:pt x="162174" y="128777"/>
                </a:lnTo>
                <a:close/>
              </a:path>
              <a:path w="268604" h="283845">
                <a:moveTo>
                  <a:pt x="110236" y="110489"/>
                </a:moveTo>
                <a:lnTo>
                  <a:pt x="72262" y="110489"/>
                </a:lnTo>
                <a:lnTo>
                  <a:pt x="70865" y="111506"/>
                </a:lnTo>
                <a:lnTo>
                  <a:pt x="69451" y="112664"/>
                </a:lnTo>
                <a:lnTo>
                  <a:pt x="68199" y="113791"/>
                </a:lnTo>
                <a:lnTo>
                  <a:pt x="56231" y="131439"/>
                </a:lnTo>
                <a:lnTo>
                  <a:pt x="51514" y="151431"/>
                </a:lnTo>
                <a:lnTo>
                  <a:pt x="53965" y="171781"/>
                </a:lnTo>
                <a:lnTo>
                  <a:pt x="63500" y="190500"/>
                </a:lnTo>
                <a:lnTo>
                  <a:pt x="58165" y="194183"/>
                </a:lnTo>
                <a:lnTo>
                  <a:pt x="52069" y="196341"/>
                </a:lnTo>
                <a:lnTo>
                  <a:pt x="95814" y="196341"/>
                </a:lnTo>
                <a:lnTo>
                  <a:pt x="84454" y="191262"/>
                </a:lnTo>
                <a:lnTo>
                  <a:pt x="94470" y="181101"/>
                </a:lnTo>
                <a:lnTo>
                  <a:pt x="74422" y="181101"/>
                </a:lnTo>
                <a:lnTo>
                  <a:pt x="67448" y="167132"/>
                </a:lnTo>
                <a:lnTo>
                  <a:pt x="65785" y="151923"/>
                </a:lnTo>
                <a:lnTo>
                  <a:pt x="69457" y="136953"/>
                </a:lnTo>
                <a:lnTo>
                  <a:pt x="78486" y="123698"/>
                </a:lnTo>
                <a:lnTo>
                  <a:pt x="85232" y="118098"/>
                </a:lnTo>
                <a:lnTo>
                  <a:pt x="92932" y="113950"/>
                </a:lnTo>
                <a:lnTo>
                  <a:pt x="101346" y="111375"/>
                </a:lnTo>
                <a:lnTo>
                  <a:pt x="110236" y="110489"/>
                </a:lnTo>
                <a:close/>
              </a:path>
              <a:path w="268604" h="283845">
                <a:moveTo>
                  <a:pt x="148363" y="110489"/>
                </a:moveTo>
                <a:lnTo>
                  <a:pt x="110236" y="110489"/>
                </a:lnTo>
                <a:lnTo>
                  <a:pt x="117175" y="111047"/>
                </a:lnTo>
                <a:lnTo>
                  <a:pt x="123840" y="112664"/>
                </a:lnTo>
                <a:lnTo>
                  <a:pt x="130149" y="115258"/>
                </a:lnTo>
                <a:lnTo>
                  <a:pt x="136016" y="118745"/>
                </a:lnTo>
                <a:lnTo>
                  <a:pt x="74422" y="181101"/>
                </a:lnTo>
                <a:lnTo>
                  <a:pt x="94470" y="181101"/>
                </a:lnTo>
                <a:lnTo>
                  <a:pt x="146050" y="128777"/>
                </a:lnTo>
                <a:lnTo>
                  <a:pt x="162174" y="128777"/>
                </a:lnTo>
                <a:lnTo>
                  <a:pt x="151637" y="113157"/>
                </a:lnTo>
                <a:lnTo>
                  <a:pt x="148363" y="110489"/>
                </a:lnTo>
                <a:close/>
              </a:path>
              <a:path w="268604" h="283845">
                <a:moveTo>
                  <a:pt x="110236" y="96138"/>
                </a:moveTo>
                <a:lnTo>
                  <a:pt x="103504" y="96138"/>
                </a:lnTo>
                <a:lnTo>
                  <a:pt x="96900" y="97536"/>
                </a:lnTo>
                <a:lnTo>
                  <a:pt x="90677" y="99822"/>
                </a:lnTo>
                <a:lnTo>
                  <a:pt x="130325" y="99822"/>
                </a:lnTo>
                <a:lnTo>
                  <a:pt x="121723" y="97244"/>
                </a:lnTo>
                <a:lnTo>
                  <a:pt x="110236" y="96138"/>
                </a:lnTo>
                <a:close/>
              </a:path>
              <a:path w="268604" h="283845">
                <a:moveTo>
                  <a:pt x="78118" y="14350"/>
                </a:moveTo>
                <a:lnTo>
                  <a:pt x="45212" y="14350"/>
                </a:lnTo>
                <a:lnTo>
                  <a:pt x="57360" y="16777"/>
                </a:lnTo>
                <a:lnTo>
                  <a:pt x="67246" y="23383"/>
                </a:lnTo>
                <a:lnTo>
                  <a:pt x="73894" y="33156"/>
                </a:lnTo>
                <a:lnTo>
                  <a:pt x="76326" y="45085"/>
                </a:lnTo>
                <a:lnTo>
                  <a:pt x="76326" y="96138"/>
                </a:lnTo>
                <a:lnTo>
                  <a:pt x="90677" y="96138"/>
                </a:lnTo>
                <a:lnTo>
                  <a:pt x="90677" y="45085"/>
                </a:lnTo>
                <a:lnTo>
                  <a:pt x="87110" y="27592"/>
                </a:lnTo>
                <a:lnTo>
                  <a:pt x="78118" y="14350"/>
                </a:lnTo>
                <a:close/>
              </a:path>
              <a:path w="268604" h="283845">
                <a:moveTo>
                  <a:pt x="43814" y="242570"/>
                </a:moveTo>
                <a:lnTo>
                  <a:pt x="35871" y="244177"/>
                </a:lnTo>
                <a:lnTo>
                  <a:pt x="29416" y="248570"/>
                </a:lnTo>
                <a:lnTo>
                  <a:pt x="25076" y="255125"/>
                </a:lnTo>
                <a:lnTo>
                  <a:pt x="23494" y="263144"/>
                </a:lnTo>
                <a:lnTo>
                  <a:pt x="25080" y="271087"/>
                </a:lnTo>
                <a:lnTo>
                  <a:pt x="29416" y="277542"/>
                </a:lnTo>
                <a:lnTo>
                  <a:pt x="35871" y="281878"/>
                </a:lnTo>
                <a:lnTo>
                  <a:pt x="43814" y="283463"/>
                </a:lnTo>
                <a:lnTo>
                  <a:pt x="51851" y="281878"/>
                </a:lnTo>
                <a:lnTo>
                  <a:pt x="58388" y="277542"/>
                </a:lnTo>
                <a:lnTo>
                  <a:pt x="62781" y="271087"/>
                </a:lnTo>
                <a:lnTo>
                  <a:pt x="64388" y="263144"/>
                </a:lnTo>
                <a:lnTo>
                  <a:pt x="62769" y="255107"/>
                </a:lnTo>
                <a:lnTo>
                  <a:pt x="58388" y="248618"/>
                </a:lnTo>
                <a:lnTo>
                  <a:pt x="51851" y="244230"/>
                </a:lnTo>
                <a:lnTo>
                  <a:pt x="43814" y="242570"/>
                </a:lnTo>
                <a:close/>
              </a:path>
              <a:path w="268604" h="283845">
                <a:moveTo>
                  <a:pt x="116839" y="242570"/>
                </a:moveTo>
                <a:lnTo>
                  <a:pt x="108803" y="244177"/>
                </a:lnTo>
                <a:lnTo>
                  <a:pt x="102266" y="248570"/>
                </a:lnTo>
                <a:lnTo>
                  <a:pt x="97869" y="255125"/>
                </a:lnTo>
                <a:lnTo>
                  <a:pt x="96265" y="263144"/>
                </a:lnTo>
                <a:lnTo>
                  <a:pt x="97873" y="271087"/>
                </a:lnTo>
                <a:lnTo>
                  <a:pt x="102266" y="277542"/>
                </a:lnTo>
                <a:lnTo>
                  <a:pt x="108803" y="281878"/>
                </a:lnTo>
                <a:lnTo>
                  <a:pt x="116839" y="283463"/>
                </a:lnTo>
                <a:lnTo>
                  <a:pt x="124729" y="281878"/>
                </a:lnTo>
                <a:lnTo>
                  <a:pt x="131190" y="277542"/>
                </a:lnTo>
                <a:lnTo>
                  <a:pt x="135556" y="271087"/>
                </a:lnTo>
                <a:lnTo>
                  <a:pt x="137160" y="263144"/>
                </a:lnTo>
                <a:lnTo>
                  <a:pt x="135544" y="255107"/>
                </a:lnTo>
                <a:lnTo>
                  <a:pt x="131190" y="248618"/>
                </a:lnTo>
                <a:lnTo>
                  <a:pt x="124729" y="244230"/>
                </a:lnTo>
                <a:lnTo>
                  <a:pt x="116839" y="242570"/>
                </a:lnTo>
                <a:close/>
              </a:path>
            </a:pathLst>
          </a:custGeom>
          <a:solidFill>
            <a:srgbClr val="FFFFFF"/>
          </a:solidFill>
        </p:spPr>
        <p:txBody>
          <a:bodyPr wrap="square" lIns="0" tIns="0" rIns="0" bIns="0" rtlCol="0"/>
          <a:lstStyle/>
          <a:p/>
        </p:txBody>
      </p:sp>
      <p:sp>
        <p:nvSpPr>
          <p:cNvPr id="21" name="object 21"/>
          <p:cNvSpPr txBox="1"/>
          <p:nvPr/>
        </p:nvSpPr>
        <p:spPr>
          <a:xfrm>
            <a:off x="5999734" y="4364482"/>
            <a:ext cx="382270" cy="452755"/>
          </a:xfrm>
          <a:prstGeom prst="rect">
            <a:avLst/>
          </a:prstGeom>
        </p:spPr>
        <p:txBody>
          <a:bodyPr vert="horz" wrap="square" lIns="0" tIns="12700" rIns="0" bIns="0" rtlCol="0">
            <a:spAutoFit/>
          </a:bodyPr>
          <a:lstStyle/>
          <a:p>
            <a:pPr marL="12700" marR="5080">
              <a:lnSpc>
                <a:spcPct val="100000"/>
              </a:lnSpc>
              <a:spcBef>
                <a:spcPts val="100"/>
              </a:spcBef>
            </a:pPr>
            <a:r>
              <a:rPr sz="1400" b="1" i="1">
                <a:solidFill>
                  <a:srgbClr val="FFFFFF"/>
                </a:solidFill>
                <a:latin typeface="微软雅黑"/>
                <a:cs typeface="微软雅黑"/>
              </a:rPr>
              <a:t>医疗 机构</a:t>
            </a:r>
            <a:endParaRPr sz="1400">
              <a:latin typeface="微软雅黑"/>
              <a:cs typeface="微软雅黑"/>
            </a:endParaRPr>
          </a:p>
        </p:txBody>
      </p:sp>
      <p:sp>
        <p:nvSpPr>
          <p:cNvPr id="22" name="object 22"/>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3" name="object 23"/>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4" name="object 24"/>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5" name="object 25"/>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6" name="object 26"/>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7" name="object 27"/>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8" name="object 28"/>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9" name="object 29"/>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0" name="object 30"/>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1924" y="171145"/>
            <a:ext cx="7526655" cy="331470"/>
          </a:xfrm>
          <a:prstGeom prst="rect">
            <a:avLst/>
          </a:prstGeom>
        </p:spPr>
        <p:txBody>
          <a:bodyPr vert="horz" wrap="square" lIns="0" tIns="13335" rIns="0" bIns="0" rtlCol="0">
            <a:spAutoFit/>
          </a:bodyPr>
          <a:lstStyle/>
          <a:p>
            <a:pPr marL="12700">
              <a:lnSpc>
                <a:spcPct val="100000"/>
              </a:lnSpc>
              <a:spcBef>
                <a:spcPts val="105"/>
              </a:spcBef>
            </a:pPr>
            <a:r>
              <a:rPr/>
              <a:t>医保信息化、数据标准</a:t>
            </a:r>
            <a:r>
              <a:rPr spc="-10"/>
              <a:t>化</a:t>
            </a:r>
            <a:r>
              <a:rPr/>
              <a:t>以及</a:t>
            </a:r>
            <a:r>
              <a:rPr spc="-10"/>
              <a:t>监</a:t>
            </a:r>
            <a:r>
              <a:rPr/>
              <a:t>管相</a:t>
            </a:r>
            <a:r>
              <a:rPr spc="-10"/>
              <a:t>关</a:t>
            </a:r>
            <a:r>
              <a:rPr/>
              <a:t>政策</a:t>
            </a:r>
            <a:r>
              <a:rPr spc="-10"/>
              <a:t>保</a:t>
            </a:r>
            <a:r>
              <a:rPr/>
              <a:t>证</a:t>
            </a:r>
            <a:r>
              <a:rPr spc="5"/>
              <a:t>了</a:t>
            </a:r>
            <a:r>
              <a:rPr i="0" spc="-5">
                <a:latin typeface="微软雅黑"/>
                <a:cs typeface="微软雅黑"/>
              </a:rPr>
              <a:t>DRG/DIP</a:t>
            </a:r>
            <a:r>
              <a:rPr spc="5"/>
              <a:t>的</a:t>
            </a:r>
            <a:r>
              <a:rPr spc="-15"/>
              <a:t>落</a:t>
            </a:r>
            <a:r>
              <a:rPr spc="5"/>
              <a:t>地</a:t>
            </a:r>
          </a:p>
        </p:txBody>
      </p:sp>
      <p:sp>
        <p:nvSpPr>
          <p:cNvPr id="3" name="object 3"/>
          <p:cNvSpPr txBox="1"/>
          <p:nvPr/>
        </p:nvSpPr>
        <p:spPr>
          <a:xfrm>
            <a:off x="11849861" y="6559397"/>
            <a:ext cx="927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8</a:t>
            </a:r>
            <a:endParaRPr sz="900">
              <a:latin typeface="微软雅黑"/>
              <a:cs typeface="微软雅黑"/>
            </a:endParaRPr>
          </a:p>
        </p:txBody>
      </p:sp>
      <p:sp>
        <p:nvSpPr>
          <p:cNvPr id="4" name="object 4"/>
          <p:cNvSpPr txBox="1"/>
          <p:nvPr/>
        </p:nvSpPr>
        <p:spPr>
          <a:xfrm>
            <a:off x="3914013" y="708406"/>
            <a:ext cx="4364990"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585858"/>
                </a:solidFill>
                <a:latin typeface="微软雅黑"/>
                <a:cs typeface="微软雅黑"/>
              </a:rPr>
              <a:t>亿欧智库</a:t>
            </a:r>
            <a:r>
              <a:rPr sz="1400" spc="-5">
                <a:solidFill>
                  <a:srgbClr val="585858"/>
                </a:solidFill>
                <a:latin typeface="微软雅黑"/>
                <a:cs typeface="微软雅黑"/>
              </a:rPr>
              <a:t>：2022-2023</a:t>
            </a:r>
            <a:r>
              <a:rPr sz="1400">
                <a:solidFill>
                  <a:srgbClr val="585858"/>
                </a:solidFill>
                <a:latin typeface="微软雅黑"/>
                <a:cs typeface="微软雅黑"/>
              </a:rPr>
              <a:t>年围</a:t>
            </a:r>
            <a:r>
              <a:rPr sz="1400" spc="-15">
                <a:solidFill>
                  <a:srgbClr val="585858"/>
                </a:solidFill>
                <a:latin typeface="微软雅黑"/>
                <a:cs typeface="微软雅黑"/>
              </a:rPr>
              <a:t>绕</a:t>
            </a:r>
            <a:r>
              <a:rPr sz="1400" spc="-5">
                <a:solidFill>
                  <a:srgbClr val="585858"/>
                </a:solidFill>
                <a:latin typeface="微软雅黑"/>
                <a:cs typeface="微软雅黑"/>
              </a:rPr>
              <a:t>DRG/DIP</a:t>
            </a:r>
            <a:r>
              <a:rPr sz="1400">
                <a:solidFill>
                  <a:srgbClr val="585858"/>
                </a:solidFill>
                <a:latin typeface="微软雅黑"/>
                <a:cs typeface="微软雅黑"/>
              </a:rPr>
              <a:t>的部</a:t>
            </a:r>
            <a:r>
              <a:rPr sz="1400" spc="-15">
                <a:solidFill>
                  <a:srgbClr val="585858"/>
                </a:solidFill>
                <a:latin typeface="微软雅黑"/>
                <a:cs typeface="微软雅黑"/>
              </a:rPr>
              <a:t>分</a:t>
            </a:r>
            <a:r>
              <a:rPr sz="1400">
                <a:solidFill>
                  <a:srgbClr val="585858"/>
                </a:solidFill>
                <a:latin typeface="微软雅黑"/>
                <a:cs typeface="微软雅黑"/>
              </a:rPr>
              <a:t>医疗</a:t>
            </a:r>
            <a:r>
              <a:rPr sz="1400" spc="-15">
                <a:solidFill>
                  <a:srgbClr val="585858"/>
                </a:solidFill>
                <a:latin typeface="微软雅黑"/>
                <a:cs typeface="微软雅黑"/>
              </a:rPr>
              <a:t>政</a:t>
            </a:r>
            <a:r>
              <a:rPr sz="1400">
                <a:solidFill>
                  <a:srgbClr val="585858"/>
                </a:solidFill>
                <a:latin typeface="微软雅黑"/>
                <a:cs typeface="微软雅黑"/>
              </a:rPr>
              <a:t>策</a:t>
            </a:r>
            <a:endParaRPr sz="1400">
              <a:latin typeface="微软雅黑"/>
              <a:cs typeface="微软雅黑"/>
            </a:endParaRPr>
          </a:p>
        </p:txBody>
      </p:sp>
      <p:graphicFrame>
        <p:nvGraphicFramePr>
          <p:cNvPr id="5" name="object 5"/>
          <p:cNvGraphicFramePr>
            <a:graphicFrameLocks noGrp="1"/>
          </p:cNvGraphicFramePr>
          <p:nvPr/>
        </p:nvGraphicFramePr>
        <p:xfrm>
          <a:off x="268389" y="1061466"/>
          <a:ext cx="11673205" cy="5474970"/>
        </p:xfrm>
        <a:graphic>
          <a:graphicData uri="http://schemas.openxmlformats.org/drawingml/2006/table">
            <a:tbl>
              <a:tblPr firstRow="1" bandRow="1">
                <a:tableStyleId>{2D5ABB26-0587-4C30-8999-92F81FD0307C}</a:tableStyleId>
              </a:tblPr>
              <a:tblGrid>
                <a:gridCol w="1045844"/>
                <a:gridCol w="4203700"/>
                <a:gridCol w="6403975"/>
              </a:tblGrid>
              <a:tr h="307339">
                <a:tc>
                  <a:txBody>
                    <a:bodyPr vert="horz" wrap="square"/>
                    <a:lstStyle/>
                    <a:p>
                      <a:pPr marL="635" algn="ctr">
                        <a:lnSpc>
                          <a:spcPct val="100000"/>
                        </a:lnSpc>
                        <a:spcBef>
                          <a:spcPts val="440"/>
                        </a:spcBef>
                      </a:pPr>
                      <a:r>
                        <a:rPr sz="1200" b="1" i="1">
                          <a:solidFill>
                            <a:srgbClr val="FFFFFF"/>
                          </a:solidFill>
                          <a:latin typeface="微软雅黑"/>
                          <a:cs typeface="微软雅黑"/>
                        </a:rPr>
                        <a:t>年份</a:t>
                      </a:r>
                      <a:endParaRPr sz="1200">
                        <a:latin typeface="微软雅黑"/>
                        <a:cs typeface="微软雅黑"/>
                      </a:endParaRPr>
                    </a:p>
                  </a:txBody>
                  <a:tcPr marL="0" marR="0" marT="558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1D9ED2"/>
                    </a:solidFill>
                  </a:tcPr>
                </a:tc>
                <a:tc>
                  <a:txBody>
                    <a:bodyPr vert="horz" wrap="square"/>
                    <a:lstStyle/>
                    <a:p>
                      <a:pPr marL="1270" algn="ctr">
                        <a:lnSpc>
                          <a:spcPct val="100000"/>
                        </a:lnSpc>
                        <a:spcBef>
                          <a:spcPts val="440"/>
                        </a:spcBef>
                      </a:pPr>
                      <a:r>
                        <a:rPr sz="1200" b="1" i="1">
                          <a:solidFill>
                            <a:srgbClr val="FFFFFF"/>
                          </a:solidFill>
                          <a:latin typeface="微软雅黑"/>
                          <a:cs typeface="微软雅黑"/>
                        </a:rPr>
                        <a:t>相关政策</a:t>
                      </a:r>
                      <a:endParaRPr sz="1200">
                        <a:latin typeface="微软雅黑"/>
                        <a:cs typeface="微软雅黑"/>
                      </a:endParaRPr>
                    </a:p>
                  </a:txBody>
                  <a:tcPr marL="0" marR="0" marT="558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1D9ED2"/>
                    </a:solidFill>
                  </a:tcPr>
                </a:tc>
                <a:tc>
                  <a:txBody>
                    <a:bodyPr vert="horz" wrap="square"/>
                    <a:lstStyle/>
                    <a:p>
                      <a:pPr algn="ctr">
                        <a:lnSpc>
                          <a:spcPct val="100000"/>
                        </a:lnSpc>
                        <a:spcBef>
                          <a:spcPts val="440"/>
                        </a:spcBef>
                      </a:pPr>
                      <a:r>
                        <a:rPr sz="1200" b="1" i="1">
                          <a:solidFill>
                            <a:srgbClr val="FFFFFF"/>
                          </a:solidFill>
                          <a:latin typeface="微软雅黑"/>
                          <a:cs typeface="微软雅黑"/>
                        </a:rPr>
                        <a:t>内容</a:t>
                      </a:r>
                      <a:endParaRPr sz="1200">
                        <a:latin typeface="微软雅黑"/>
                        <a:cs typeface="微软雅黑"/>
                      </a:endParaRPr>
                    </a:p>
                  </a:txBody>
                  <a:tcPr marL="0" marR="0" marT="558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1D9ED2"/>
                    </a:solidFill>
                  </a:tcPr>
                </a:tc>
              </a:tr>
              <a:tr h="561213">
                <a:tc>
                  <a:txBody>
                    <a:bodyPr vert="horz" wrap="square"/>
                    <a:lstStyle/>
                    <a:p>
                      <a:pPr>
                        <a:lnSpc>
                          <a:spcPct val="100000"/>
                        </a:lnSpc>
                        <a:spcBef>
                          <a:spcPts val="5"/>
                        </a:spcBef>
                      </a:pPr>
                      <a:endParaRPr sz="1250">
                        <a:latin typeface="Times New Roman"/>
                        <a:cs typeface="Times New Roman"/>
                      </a:endParaRPr>
                    </a:p>
                    <a:p>
                      <a:pPr algn="ctr">
                        <a:lnSpc>
                          <a:spcPct val="100000"/>
                        </a:lnSpc>
                      </a:pPr>
                      <a:r>
                        <a:rPr sz="1200">
                          <a:latin typeface="微软雅黑"/>
                          <a:cs typeface="微软雅黑"/>
                        </a:rPr>
                        <a:t>2022</a:t>
                      </a:r>
                      <a:r>
                        <a:rPr sz="1200" spc="-5">
                          <a:latin typeface="微软雅黑"/>
                          <a:cs typeface="微软雅黑"/>
                        </a:rPr>
                        <a:t>年</a:t>
                      </a:r>
                      <a:r>
                        <a:rPr sz="1200">
                          <a:latin typeface="微软雅黑"/>
                          <a:cs typeface="微软雅黑"/>
                        </a:rPr>
                        <a:t>2月</a:t>
                      </a:r>
                      <a:endParaRPr sz="1200">
                        <a:latin typeface="微软雅黑"/>
                        <a:cs typeface="微软雅黑"/>
                      </a:endParaRPr>
                    </a:p>
                  </a:txBody>
                  <a:tcPr marL="0" marR="0" marT="63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CDFED"/>
                    </a:solidFill>
                  </a:tcPr>
                </a:tc>
                <a:tc>
                  <a:txBody>
                    <a:bodyPr vert="horz" wrap="square"/>
                    <a:lstStyle/>
                    <a:p>
                      <a:pPr marL="91440">
                        <a:lnSpc>
                          <a:spcPct val="100000"/>
                        </a:lnSpc>
                        <a:spcBef>
                          <a:spcPts val="720"/>
                        </a:spcBef>
                      </a:pPr>
                      <a:r>
                        <a:rPr sz="1200" spc="-5">
                          <a:latin typeface="微软雅黑"/>
                          <a:cs typeface="微软雅黑"/>
                        </a:rPr>
                        <a:t>国家医疗保障局关于进一步深化推进医保信息化标准化工作</a:t>
                      </a:r>
                      <a:endParaRPr sz="1200">
                        <a:latin typeface="微软雅黑"/>
                        <a:cs typeface="微软雅黑"/>
                      </a:endParaRPr>
                    </a:p>
                    <a:p>
                      <a:pPr marL="91440">
                        <a:lnSpc>
                          <a:spcPct val="100000"/>
                        </a:lnSpc>
                        <a:spcBef>
                          <a:spcPts val="5"/>
                        </a:spcBef>
                      </a:pPr>
                      <a:r>
                        <a:rPr sz="1200">
                          <a:latin typeface="微软雅黑"/>
                          <a:cs typeface="微软雅黑"/>
                        </a:rPr>
                        <a:t>的通知</a:t>
                      </a:r>
                      <a:endParaRPr sz="1200">
                        <a:latin typeface="微软雅黑"/>
                        <a:cs typeface="微软雅黑"/>
                      </a:endParaRPr>
                    </a:p>
                  </a:txBody>
                  <a:tcPr marL="0" marR="0" marT="914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CDFED"/>
                    </a:solidFill>
                  </a:tcPr>
                </a:tc>
                <a:tc>
                  <a:txBody>
                    <a:bodyPr vert="horz" wrap="square"/>
                    <a:lstStyle/>
                    <a:p>
                      <a:pPr marL="92075" marR="208279">
                        <a:lnSpc>
                          <a:spcPct val="120000"/>
                        </a:lnSpc>
                        <a:spcBef>
                          <a:spcPts val="365"/>
                        </a:spcBef>
                      </a:pPr>
                      <a:r>
                        <a:rPr sz="1200">
                          <a:latin typeface="微软雅黑"/>
                          <a:cs typeface="微软雅黑"/>
                        </a:rPr>
                        <a:t>通知中对省级医保部门提出了持续做好医疗信息化中编码的动态维护，以及持续完善医疗信 息化的基础设施建设，稳步提升数据治理效能。</a:t>
                      </a:r>
                      <a:endParaRPr sz="1200">
                        <a:latin typeface="微软雅黑"/>
                        <a:cs typeface="微软雅黑"/>
                      </a:endParaRPr>
                    </a:p>
                  </a:txBody>
                  <a:tcPr marL="0" marR="0" marT="4635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CDFED"/>
                    </a:solidFill>
                  </a:tcPr>
                </a:tc>
              </a:tr>
              <a:tr h="561213">
                <a:tc>
                  <a:txBody>
                    <a:bodyPr vert="horz" wrap="square"/>
                    <a:lstStyle/>
                    <a:p>
                      <a:pPr>
                        <a:lnSpc>
                          <a:spcPct val="100000"/>
                        </a:lnSpc>
                        <a:spcBef>
                          <a:spcPts val="5"/>
                        </a:spcBef>
                      </a:pPr>
                      <a:endParaRPr sz="1250">
                        <a:latin typeface="Times New Roman"/>
                        <a:cs typeface="Times New Roman"/>
                      </a:endParaRPr>
                    </a:p>
                    <a:p>
                      <a:pPr algn="ctr">
                        <a:lnSpc>
                          <a:spcPct val="100000"/>
                        </a:lnSpc>
                      </a:pPr>
                      <a:r>
                        <a:rPr sz="1200">
                          <a:latin typeface="微软雅黑"/>
                          <a:cs typeface="微软雅黑"/>
                        </a:rPr>
                        <a:t>2022年3月</a:t>
                      </a:r>
                      <a:endParaRPr sz="1200">
                        <a:latin typeface="微软雅黑"/>
                        <a:cs typeface="微软雅黑"/>
                      </a:endParaRPr>
                    </a:p>
                  </a:txBody>
                  <a:tcPr marL="0" marR="0" marT="63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91440" marR="141605">
                        <a:lnSpc>
                          <a:spcPct val="120000"/>
                        </a:lnSpc>
                        <a:spcBef>
                          <a:spcPts val="365"/>
                        </a:spcBef>
                      </a:pPr>
                      <a:r>
                        <a:rPr sz="1200">
                          <a:latin typeface="微软雅黑"/>
                          <a:cs typeface="微软雅黑"/>
                        </a:rPr>
                        <a:t>国家医疗保障局关于印发《医疗保障基金智能审核和监控知 识库、规则库管理办法（试行）》的通知</a:t>
                      </a:r>
                      <a:endParaRPr sz="1200">
                        <a:latin typeface="微软雅黑"/>
                        <a:cs typeface="微软雅黑"/>
                      </a:endParaRPr>
                    </a:p>
                  </a:txBody>
                  <a:tcPr marL="0" marR="0" marT="4635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92075" marR="208279">
                        <a:lnSpc>
                          <a:spcPct val="120000"/>
                        </a:lnSpc>
                        <a:spcBef>
                          <a:spcPts val="365"/>
                        </a:spcBef>
                      </a:pPr>
                      <a:r>
                        <a:rPr sz="1200">
                          <a:latin typeface="微软雅黑"/>
                          <a:cs typeface="微软雅黑"/>
                        </a:rPr>
                        <a:t>在通知中，对知识库以及规则库在动态调整，如规则的新增废弃、调整方式以及使用管理， 如结算流程以及医保内部保障机制等细节层面，提出了相对具体的要求。</a:t>
                      </a:r>
                      <a:endParaRPr sz="1200">
                        <a:latin typeface="微软雅黑"/>
                        <a:cs typeface="微软雅黑"/>
                      </a:endParaRPr>
                    </a:p>
                  </a:txBody>
                  <a:tcPr marL="0" marR="0" marT="4635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742822">
                <a:tc>
                  <a:txBody>
                    <a:bodyPr vert="horz" wrap="square"/>
                    <a:lstStyle/>
                    <a:p>
                      <a:pPr>
                        <a:lnSpc>
                          <a:spcPct val="100000"/>
                        </a:lnSpc>
                        <a:spcBef>
                          <a:spcPts val="30"/>
                        </a:spcBef>
                      </a:pPr>
                      <a:endParaRPr sz="1850">
                        <a:latin typeface="Times New Roman"/>
                        <a:cs typeface="Times New Roman"/>
                      </a:endParaRPr>
                    </a:p>
                    <a:p>
                      <a:pPr algn="ctr">
                        <a:lnSpc>
                          <a:spcPct val="100000"/>
                        </a:lnSpc>
                        <a:spcBef>
                          <a:spcPts val="5"/>
                        </a:spcBef>
                      </a:pPr>
                      <a:r>
                        <a:rPr sz="1200">
                          <a:latin typeface="微软雅黑"/>
                          <a:cs typeface="微软雅黑"/>
                        </a:rPr>
                        <a:t>2022年4月</a:t>
                      </a:r>
                      <a:endParaRPr sz="1200">
                        <a:latin typeface="微软雅黑"/>
                        <a:cs typeface="微软雅黑"/>
                      </a:endParaRPr>
                    </a:p>
                  </a:txBody>
                  <a:tcPr marL="0" marR="0" marT="38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91440">
                        <a:lnSpc>
                          <a:spcPct val="100000"/>
                        </a:lnSpc>
                        <a:spcBef>
                          <a:spcPts val="1370"/>
                        </a:spcBef>
                      </a:pPr>
                      <a:r>
                        <a:rPr sz="1200">
                          <a:latin typeface="微软雅黑"/>
                          <a:cs typeface="微软雅黑"/>
                        </a:rPr>
                        <a:t>国家医疗保障局办公室关于做好支付方式管理子系统</a:t>
                      </a:r>
                      <a:endParaRPr sz="1200">
                        <a:latin typeface="微软雅黑"/>
                        <a:cs typeface="微软雅黑"/>
                      </a:endParaRPr>
                    </a:p>
                    <a:p>
                      <a:pPr marL="91440">
                        <a:lnSpc>
                          <a:spcPct val="100000"/>
                        </a:lnSpc>
                        <a:spcBef>
                          <a:spcPts val="285"/>
                        </a:spcBef>
                      </a:pPr>
                      <a:r>
                        <a:rPr sz="1200" spc="-10">
                          <a:latin typeface="微软雅黑"/>
                          <a:cs typeface="微软雅黑"/>
                        </a:rPr>
                        <a:t>DRG/DIP</a:t>
                      </a:r>
                      <a:r>
                        <a:rPr sz="1200" spc="-5">
                          <a:latin typeface="微软雅黑"/>
                          <a:cs typeface="微软雅黑"/>
                        </a:rPr>
                        <a:t>功能模块使用衔接工作的通知</a:t>
                      </a:r>
                      <a:endParaRPr sz="1200">
                        <a:latin typeface="微软雅黑"/>
                        <a:cs typeface="微软雅黑"/>
                      </a:endParaRPr>
                    </a:p>
                  </a:txBody>
                  <a:tcPr marL="0" marR="0" marT="1739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92075" marR="172720" algn="just">
                        <a:lnSpc>
                          <a:spcPct val="120100"/>
                        </a:lnSpc>
                        <a:spcBef>
                          <a:spcPts val="215"/>
                        </a:spcBef>
                      </a:pPr>
                      <a:r>
                        <a:rPr sz="1200">
                          <a:latin typeface="微软雅黑"/>
                          <a:cs typeface="微软雅黑"/>
                        </a:rPr>
                        <a:t>在通知中提出，未完成D</a:t>
                      </a:r>
                      <a:r>
                        <a:rPr sz="1200" spc="-20">
                          <a:latin typeface="微软雅黑"/>
                          <a:cs typeface="微软雅黑"/>
                        </a:rPr>
                        <a:t>R</a:t>
                      </a:r>
                      <a:r>
                        <a:rPr sz="1200" spc="-5">
                          <a:latin typeface="微软雅黑"/>
                          <a:cs typeface="微软雅黑"/>
                        </a:rPr>
                        <a:t>G/DIP</a:t>
                      </a:r>
                      <a:r>
                        <a:rPr sz="1200">
                          <a:latin typeface="微软雅黑"/>
                          <a:cs typeface="微软雅黑"/>
                        </a:rPr>
                        <a:t>支付信息系统建设的地区，必须使用全国统一医保信息平台 提供的D</a:t>
                      </a:r>
                      <a:r>
                        <a:rPr sz="1200" spc="-15">
                          <a:latin typeface="微软雅黑"/>
                          <a:cs typeface="微软雅黑"/>
                        </a:rPr>
                        <a:t>R</a:t>
                      </a:r>
                      <a:r>
                        <a:rPr sz="1200">
                          <a:latin typeface="微软雅黑"/>
                          <a:cs typeface="微软雅黑"/>
                        </a:rPr>
                        <a:t>G/D</a:t>
                      </a:r>
                      <a:r>
                        <a:rPr sz="1200" spc="-5">
                          <a:latin typeface="微软雅黑"/>
                          <a:cs typeface="微软雅黑"/>
                        </a:rPr>
                        <a:t>I</a:t>
                      </a:r>
                      <a:r>
                        <a:rPr sz="1200" spc="-15">
                          <a:latin typeface="微软雅黑"/>
                          <a:cs typeface="微软雅黑"/>
                        </a:rPr>
                        <a:t>P</a:t>
                      </a:r>
                      <a:r>
                        <a:rPr sz="1200">
                          <a:latin typeface="微软雅黑"/>
                          <a:cs typeface="微软雅黑"/>
                        </a:rPr>
                        <a:t>功能模块，不得以任何形式和理由重复建设。已完成的地区，由省级医保局 设置过渡期并制定过渡方案，做好衔接过渡工作。</a:t>
                      </a:r>
                      <a:endParaRPr sz="1200">
                        <a:latin typeface="微软雅黑"/>
                        <a:cs typeface="微软雅黑"/>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742823">
                <a:tc>
                  <a:txBody>
                    <a:bodyPr vert="horz" wrap="square"/>
                    <a:lstStyle/>
                    <a:p>
                      <a:pPr>
                        <a:lnSpc>
                          <a:spcPct val="100000"/>
                        </a:lnSpc>
                        <a:spcBef>
                          <a:spcPts val="35"/>
                        </a:spcBef>
                      </a:pPr>
                      <a:endParaRPr sz="1850">
                        <a:latin typeface="Times New Roman"/>
                        <a:cs typeface="Times New Roman"/>
                      </a:endParaRPr>
                    </a:p>
                    <a:p>
                      <a:pPr algn="ctr">
                        <a:lnSpc>
                          <a:spcPct val="100000"/>
                        </a:lnSpc>
                      </a:pPr>
                      <a:r>
                        <a:rPr sz="1200">
                          <a:latin typeface="微软雅黑"/>
                          <a:cs typeface="微软雅黑"/>
                        </a:rPr>
                        <a:t>2022年7月</a:t>
                      </a:r>
                      <a:endParaRPr sz="1200">
                        <a:latin typeface="微软雅黑"/>
                        <a:cs typeface="微软雅黑"/>
                      </a:endParaRPr>
                    </a:p>
                  </a:txBody>
                  <a:tcPr marL="0" marR="0" marT="44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nSpc>
                          <a:spcPct val="100000"/>
                        </a:lnSpc>
                      </a:pPr>
                      <a:endParaRPr sz="1250">
                        <a:latin typeface="Times New Roman"/>
                        <a:cs typeface="Times New Roman"/>
                      </a:endParaRPr>
                    </a:p>
                    <a:p>
                      <a:pPr marL="91440">
                        <a:lnSpc>
                          <a:spcPct val="100000"/>
                        </a:lnSpc>
                        <a:spcBef>
                          <a:spcPts val="5"/>
                        </a:spcBef>
                      </a:pPr>
                      <a:r>
                        <a:rPr sz="1200" spc="-5">
                          <a:latin typeface="微软雅黑"/>
                          <a:cs typeface="微软雅黑"/>
                        </a:rPr>
                        <a:t>国家医疗保障局办公室关于进一步做好医疗价值服务价格管</a:t>
                      </a:r>
                      <a:endParaRPr sz="1200">
                        <a:latin typeface="微软雅黑"/>
                        <a:cs typeface="微软雅黑"/>
                      </a:endParaRPr>
                    </a:p>
                    <a:p>
                      <a:pPr marL="91440">
                        <a:lnSpc>
                          <a:spcPct val="100000"/>
                        </a:lnSpc>
                      </a:pPr>
                      <a:r>
                        <a:rPr sz="1200">
                          <a:latin typeface="微软雅黑"/>
                          <a:cs typeface="微软雅黑"/>
                        </a:rPr>
                        <a:t>理工作的通知</a:t>
                      </a:r>
                      <a:endParaRPr sz="120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92075" marR="208279" algn="just">
                        <a:lnSpc>
                          <a:spcPct val="120000"/>
                        </a:lnSpc>
                        <a:spcBef>
                          <a:spcPts val="220"/>
                        </a:spcBef>
                      </a:pPr>
                      <a:r>
                        <a:rPr sz="1200">
                          <a:latin typeface="微软雅黑"/>
                          <a:cs typeface="微软雅黑"/>
                        </a:rPr>
                        <a:t>在通知中提出，对于技术劳务类的医疗服务项目，尤其是技术难度大、风险程度高、确有必 要开展的医疗服务项目，可适当体现价格差异；针对有临床价值的技术创新服务给予一定的 支持；给出了医疗服务价格调整的大方向。</a:t>
                      </a:r>
                      <a:endParaRPr sz="1200">
                        <a:latin typeface="微软雅黑"/>
                        <a:cs typeface="微软雅黑"/>
                      </a:endParaRPr>
                    </a:p>
                  </a:txBody>
                  <a:tcPr marL="0" marR="0" marT="279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742823">
                <a:tc>
                  <a:txBody>
                    <a:bodyPr vert="horz" wrap="square"/>
                    <a:lstStyle/>
                    <a:p>
                      <a:pPr>
                        <a:lnSpc>
                          <a:spcPct val="100000"/>
                        </a:lnSpc>
                        <a:spcBef>
                          <a:spcPts val="35"/>
                        </a:spcBef>
                      </a:pPr>
                      <a:endParaRPr sz="1850">
                        <a:latin typeface="Times New Roman"/>
                        <a:cs typeface="Times New Roman"/>
                      </a:endParaRPr>
                    </a:p>
                    <a:p>
                      <a:pPr algn="ctr">
                        <a:lnSpc>
                          <a:spcPct val="100000"/>
                        </a:lnSpc>
                      </a:pPr>
                      <a:r>
                        <a:rPr sz="1200">
                          <a:latin typeface="微软雅黑"/>
                          <a:cs typeface="微软雅黑"/>
                        </a:rPr>
                        <a:t>2022年9月</a:t>
                      </a:r>
                      <a:endParaRPr sz="1200">
                        <a:latin typeface="微软雅黑"/>
                        <a:cs typeface="微软雅黑"/>
                      </a:endParaRPr>
                    </a:p>
                  </a:txBody>
                  <a:tcPr marL="0" marR="0" marT="44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91440" marR="141605">
                        <a:lnSpc>
                          <a:spcPct val="120000"/>
                        </a:lnSpc>
                        <a:spcBef>
                          <a:spcPts val="1085"/>
                        </a:spcBef>
                      </a:pPr>
                      <a:r>
                        <a:rPr sz="1200">
                          <a:latin typeface="微软雅黑"/>
                          <a:cs typeface="微软雅黑"/>
                        </a:rPr>
                        <a:t>国家医疗保障局办公室关于开展全国统一医保信息平台支付 方式管理子系统监测点建设工作的通知</a:t>
                      </a:r>
                      <a:endParaRPr sz="1200">
                        <a:latin typeface="微软雅黑"/>
                        <a:cs typeface="微软雅黑"/>
                      </a:endParaRPr>
                    </a:p>
                  </a:txBody>
                  <a:tcPr marL="0" marR="0" marT="1377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92075" marR="135890">
                        <a:lnSpc>
                          <a:spcPct val="120000"/>
                        </a:lnSpc>
                        <a:spcBef>
                          <a:spcPts val="220"/>
                        </a:spcBef>
                      </a:pPr>
                      <a:r>
                        <a:rPr sz="1200">
                          <a:latin typeface="微软雅黑"/>
                          <a:cs typeface="微软雅黑"/>
                        </a:rPr>
                        <a:t>通知中旨在促进D</a:t>
                      </a:r>
                      <a:r>
                        <a:rPr sz="1200" spc="-20">
                          <a:latin typeface="微软雅黑"/>
                          <a:cs typeface="微软雅黑"/>
                        </a:rPr>
                        <a:t>R</a:t>
                      </a:r>
                      <a:r>
                        <a:rPr sz="1200" spc="-5">
                          <a:latin typeface="微软雅黑"/>
                          <a:cs typeface="微软雅黑"/>
                        </a:rPr>
                        <a:t>G/DIP</a:t>
                      </a:r>
                      <a:r>
                        <a:rPr sz="1200">
                          <a:latin typeface="微软雅黑"/>
                          <a:cs typeface="微软雅黑"/>
                        </a:rPr>
                        <a:t>功能模块加快上线；并决定开展以部署和完善D</a:t>
                      </a:r>
                      <a:r>
                        <a:rPr sz="1200" spc="-20">
                          <a:latin typeface="微软雅黑"/>
                          <a:cs typeface="微软雅黑"/>
                        </a:rPr>
                        <a:t>R</a:t>
                      </a:r>
                      <a:r>
                        <a:rPr sz="1200" spc="-5">
                          <a:latin typeface="微软雅黑"/>
                          <a:cs typeface="微软雅黑"/>
                        </a:rPr>
                        <a:t>G/DIP</a:t>
                      </a:r>
                      <a:r>
                        <a:rPr sz="1200">
                          <a:latin typeface="微软雅黑"/>
                          <a:cs typeface="微软雅黑"/>
                        </a:rPr>
                        <a:t>功能模块为 重点的支付方式管理子系统监测点建设工作，其中针对数据质控、数据抓取和数据应用的建 设内容进行了详细的要求描述。</a:t>
                      </a:r>
                      <a:endParaRPr sz="1200">
                        <a:latin typeface="微软雅黑"/>
                        <a:cs typeface="微软雅黑"/>
                      </a:endParaRPr>
                    </a:p>
                  </a:txBody>
                  <a:tcPr marL="0" marR="0" marT="279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650240">
                <a:tc>
                  <a:txBody>
                    <a:bodyPr vert="horz" wrap="square"/>
                    <a:lstStyle/>
                    <a:p>
                      <a:pPr>
                        <a:lnSpc>
                          <a:spcPct val="100000"/>
                        </a:lnSpc>
                        <a:spcBef>
                          <a:spcPts val="15"/>
                        </a:spcBef>
                      </a:pPr>
                      <a:endParaRPr sz="1550">
                        <a:latin typeface="Times New Roman"/>
                        <a:cs typeface="Times New Roman"/>
                      </a:endParaRPr>
                    </a:p>
                    <a:p>
                      <a:pPr algn="ctr">
                        <a:lnSpc>
                          <a:spcPct val="100000"/>
                        </a:lnSpc>
                      </a:pPr>
                      <a:r>
                        <a:rPr sz="1200">
                          <a:latin typeface="微软雅黑"/>
                          <a:cs typeface="微软雅黑"/>
                        </a:rPr>
                        <a:t>2023年5月</a:t>
                      </a:r>
                      <a:endParaRPr sz="1200">
                        <a:latin typeface="微软雅黑"/>
                        <a:cs typeface="微软雅黑"/>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a:lnSpc>
                          <a:spcPct val="100000"/>
                        </a:lnSpc>
                        <a:spcBef>
                          <a:spcPts val="15"/>
                        </a:spcBef>
                      </a:pPr>
                      <a:endParaRPr sz="1550">
                        <a:latin typeface="Times New Roman"/>
                        <a:cs typeface="Times New Roman"/>
                      </a:endParaRPr>
                    </a:p>
                    <a:p>
                      <a:pPr marL="91440">
                        <a:lnSpc>
                          <a:spcPct val="100000"/>
                        </a:lnSpc>
                      </a:pPr>
                      <a:r>
                        <a:rPr sz="1200">
                          <a:latin typeface="微软雅黑"/>
                          <a:cs typeface="微软雅黑"/>
                        </a:rPr>
                        <a:t>关于做好基本医疗保险医用耗材支付管理有关工作的通知</a:t>
                      </a:r>
                      <a:endParaRPr sz="1200">
                        <a:latin typeface="微软雅黑"/>
                        <a:cs typeface="微软雅黑"/>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92075" marR="86995">
                        <a:lnSpc>
                          <a:spcPct val="100000"/>
                        </a:lnSpc>
                        <a:spcBef>
                          <a:spcPts val="360"/>
                        </a:spcBef>
                      </a:pPr>
                      <a:r>
                        <a:rPr sz="1200">
                          <a:latin typeface="微软雅黑"/>
                          <a:cs typeface="微软雅黑"/>
                        </a:rPr>
                        <a:t>通知中提出要建立与D</a:t>
                      </a:r>
                      <a:r>
                        <a:rPr sz="1200" spc="-20">
                          <a:latin typeface="微软雅黑"/>
                          <a:cs typeface="微软雅黑"/>
                        </a:rPr>
                        <a:t>R</a:t>
                      </a:r>
                      <a:r>
                        <a:rPr sz="1200" spc="-5">
                          <a:latin typeface="微软雅黑"/>
                          <a:cs typeface="微软雅黑"/>
                        </a:rPr>
                        <a:t>G</a:t>
                      </a:r>
                      <a:r>
                        <a:rPr sz="1200">
                          <a:latin typeface="微软雅黑"/>
                          <a:cs typeface="微软雅黑"/>
                        </a:rPr>
                        <a:t>、D</a:t>
                      </a:r>
                      <a:r>
                        <a:rPr sz="1200" spc="-10">
                          <a:latin typeface="微软雅黑"/>
                          <a:cs typeface="微软雅黑"/>
                        </a:rPr>
                        <a:t>I</a:t>
                      </a:r>
                      <a:r>
                        <a:rPr sz="1200" spc="-5">
                          <a:latin typeface="微软雅黑"/>
                          <a:cs typeface="微软雅黑"/>
                        </a:rPr>
                        <a:t>P</a:t>
                      </a:r>
                      <a:r>
                        <a:rPr sz="1200">
                          <a:latin typeface="微软雅黑"/>
                          <a:cs typeface="微软雅黑"/>
                        </a:rPr>
                        <a:t>支付方式改革等政策的协同推进机制，形成正向叠加效应。统 筹考虑医用耗材的支付范围、支付标准及支付政策等，及时完善总额预算、病</a:t>
                      </a:r>
                      <a:r>
                        <a:rPr sz="1200" spc="5">
                          <a:latin typeface="微软雅黑"/>
                          <a:cs typeface="微软雅黑"/>
                        </a:rPr>
                        <a:t>种</a:t>
                      </a:r>
                      <a:r>
                        <a:rPr sz="1200">
                          <a:latin typeface="微软雅黑"/>
                          <a:cs typeface="微软雅黑"/>
                        </a:rPr>
                        <a:t>/病组付费标 准等。</a:t>
                      </a:r>
                      <a:endParaRPr sz="1200">
                        <a:latin typeface="微软雅黑"/>
                        <a:cs typeface="微软雅黑"/>
                      </a:endParaRPr>
                    </a:p>
                  </a:txBody>
                  <a:tcPr marL="0" marR="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r h="502920">
                <a:tc>
                  <a:txBody>
                    <a:bodyPr vert="horz" wrap="square"/>
                    <a:lstStyle/>
                    <a:p>
                      <a:pPr algn="ctr">
                        <a:lnSpc>
                          <a:spcPct val="100000"/>
                        </a:lnSpc>
                        <a:spcBef>
                          <a:spcPts val="1220"/>
                        </a:spcBef>
                      </a:pPr>
                      <a:r>
                        <a:rPr sz="1200">
                          <a:latin typeface="微软雅黑"/>
                          <a:cs typeface="微软雅黑"/>
                        </a:rPr>
                        <a:t>2023年7月</a:t>
                      </a:r>
                      <a:endParaRPr sz="1200">
                        <a:latin typeface="微软雅黑"/>
                        <a:cs typeface="微软雅黑"/>
                      </a:endParaRPr>
                    </a:p>
                  </a:txBody>
                  <a:tcPr marL="0" marR="0" marT="1549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91440">
                        <a:lnSpc>
                          <a:spcPct val="100000"/>
                        </a:lnSpc>
                        <a:spcBef>
                          <a:spcPts val="1220"/>
                        </a:spcBef>
                      </a:pPr>
                      <a:r>
                        <a:rPr sz="1200">
                          <a:latin typeface="微软雅黑"/>
                          <a:cs typeface="微软雅黑"/>
                        </a:rPr>
                        <a:t>关于开展2023年医疗保障基金飞行检查工作的通知</a:t>
                      </a:r>
                      <a:endParaRPr sz="1200">
                        <a:latin typeface="微软雅黑"/>
                        <a:cs typeface="微软雅黑"/>
                      </a:endParaRPr>
                    </a:p>
                  </a:txBody>
                  <a:tcPr marL="0" marR="0" marT="1549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c>
                  <a:txBody>
                    <a:bodyPr vert="horz" wrap="square"/>
                    <a:lstStyle/>
                    <a:p>
                      <a:pPr marL="92075">
                        <a:lnSpc>
                          <a:spcPct val="100000"/>
                        </a:lnSpc>
                        <a:spcBef>
                          <a:spcPts val="500"/>
                        </a:spcBef>
                      </a:pPr>
                      <a:r>
                        <a:rPr sz="1200">
                          <a:latin typeface="微软雅黑"/>
                          <a:cs typeface="微软雅黑"/>
                        </a:rPr>
                        <a:t>方案中强调要检查对定点医药机构和参保人申报的费用日常审核、支付以及核查情况，</a:t>
                      </a:r>
                      <a:endParaRPr sz="1200">
                        <a:latin typeface="微软雅黑"/>
                        <a:cs typeface="微软雅黑"/>
                      </a:endParaRPr>
                    </a:p>
                    <a:p>
                      <a:pPr marL="92075">
                        <a:lnSpc>
                          <a:spcPct val="100000"/>
                        </a:lnSpc>
                      </a:pPr>
                      <a:r>
                        <a:rPr sz="1200" spc="-10">
                          <a:latin typeface="微软雅黑"/>
                          <a:cs typeface="微软雅黑"/>
                        </a:rPr>
                        <a:t>DRG/DIP</a:t>
                      </a:r>
                      <a:r>
                        <a:rPr sz="1200">
                          <a:latin typeface="微软雅黑"/>
                          <a:cs typeface="微软雅黑"/>
                        </a:rPr>
                        <a:t>付费方式下年度预算额度确定情况，智能审核系统使用情况等</a:t>
                      </a:r>
                      <a:endParaRPr sz="1200">
                        <a:latin typeface="微软雅黑"/>
                        <a:cs typeface="微软雅黑"/>
                      </a:endParaRPr>
                    </a:p>
                  </a:txBody>
                  <a:tcPr marL="0" marR="0" marT="6350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CDFED"/>
                    </a:solidFill>
                  </a:tcPr>
                </a:tc>
              </a:tr>
              <a:tr h="650278">
                <a:tc>
                  <a:txBody>
                    <a:bodyPr vert="horz" wrap="square"/>
                    <a:lstStyle/>
                    <a:p>
                      <a:pPr>
                        <a:lnSpc>
                          <a:spcPct val="100000"/>
                        </a:lnSpc>
                        <a:spcBef>
                          <a:spcPts val="20"/>
                        </a:spcBef>
                      </a:pPr>
                      <a:endParaRPr sz="1550">
                        <a:latin typeface="Times New Roman"/>
                        <a:cs typeface="Times New Roman"/>
                      </a:endParaRPr>
                    </a:p>
                    <a:p>
                      <a:pPr algn="ctr">
                        <a:lnSpc>
                          <a:spcPct val="100000"/>
                        </a:lnSpc>
                      </a:pPr>
                      <a:r>
                        <a:rPr sz="1200">
                          <a:latin typeface="微软雅黑"/>
                          <a:cs typeface="微软雅黑"/>
                        </a:rPr>
                        <a:t>2023年9月</a:t>
                      </a:r>
                      <a:endParaRPr sz="1200">
                        <a:latin typeface="微软雅黑"/>
                        <a:cs typeface="微软雅黑"/>
                      </a:endParaRPr>
                    </a:p>
                  </a:txBody>
                  <a:tcPr marL="0" marR="0" marT="25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91440" marR="141605">
                        <a:lnSpc>
                          <a:spcPct val="100000"/>
                        </a:lnSpc>
                        <a:spcBef>
                          <a:spcPts val="1080"/>
                        </a:spcBef>
                      </a:pPr>
                      <a:r>
                        <a:rPr sz="1200">
                          <a:latin typeface="微软雅黑"/>
                          <a:cs typeface="微软雅黑"/>
                        </a:rPr>
                        <a:t>国家医疗保障局关于进一步深入推进医疗保障基金智能审核 和监控工作的通知</a:t>
                      </a:r>
                      <a:endParaRPr sz="1200">
                        <a:latin typeface="微软雅黑"/>
                        <a:cs typeface="微软雅黑"/>
                      </a:endParaRPr>
                    </a:p>
                  </a:txBody>
                  <a:tcPr marL="0" marR="0" marT="1371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c>
                  <a:txBody>
                    <a:bodyPr vert="horz" wrap="square"/>
                    <a:lstStyle/>
                    <a:p>
                      <a:pPr marL="92075" marR="172720">
                        <a:lnSpc>
                          <a:spcPct val="100000"/>
                        </a:lnSpc>
                        <a:spcBef>
                          <a:spcPts val="360"/>
                        </a:spcBef>
                      </a:pPr>
                      <a:r>
                        <a:rPr sz="1200">
                          <a:latin typeface="微软雅黑"/>
                          <a:cs typeface="微软雅黑"/>
                        </a:rPr>
                        <a:t>通知中强调要适应新形势的变化，做好门诊共济保障机制改革定点医药机构监管，加强 D</a:t>
                      </a:r>
                      <a:r>
                        <a:rPr sz="1200" spc="-20">
                          <a:latin typeface="微软雅黑"/>
                          <a:cs typeface="微软雅黑"/>
                        </a:rPr>
                        <a:t>R</a:t>
                      </a:r>
                      <a:r>
                        <a:rPr sz="1200" spc="-5">
                          <a:latin typeface="微软雅黑"/>
                          <a:cs typeface="微软雅黑"/>
                        </a:rPr>
                        <a:t>G/DI</a:t>
                      </a:r>
                      <a:r>
                        <a:rPr sz="1200">
                          <a:latin typeface="微软雅黑"/>
                          <a:cs typeface="微软雅黑"/>
                        </a:rPr>
                        <a:t>P支付方式下医保基金智能审核和监管，应用新技术赋能基金监管，要求各级医保部 门综合应用智能审核监控和大数据分析手段，形成全流程闭环监管。</a:t>
                      </a:r>
                      <a:endParaRPr sz="1200">
                        <a:latin typeface="微软雅黑"/>
                        <a:cs typeface="微软雅黑"/>
                      </a:endParaRPr>
                    </a:p>
                  </a:txBody>
                  <a:tcPr marL="0" marR="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7"/>
                    </a:solidFill>
                  </a:tcPr>
                </a:tc>
              </a:tr>
            </a:tbl>
          </a:graphicData>
        </a:graphic>
      </p:graphicFrame>
      <p:sp>
        <p:nvSpPr>
          <p:cNvPr id="6" name="object 6"/>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7" name="object 7"/>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8" name="object 8"/>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9" name="object 9"/>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0" name="object 10"/>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1" name="object 11"/>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2" name="object 12"/>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3" name="object 13"/>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4" name="object 14"/>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i="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3" name="object 3"/>
          <p:cNvSpPr/>
          <p:nvPr/>
        </p:nvSpPr>
        <p:spPr>
          <a:xfrm>
            <a:off x="5228844" y="2325623"/>
            <a:ext cx="5983605" cy="1620520"/>
          </a:xfrm>
          <a:custGeom>
            <a:rect l="l" t="t" r="r" b="b"/>
            <a:pathLst>
              <a:path w="5983605" h="1620520">
                <a:moveTo>
                  <a:pt x="5841491" y="0"/>
                </a:moveTo>
                <a:lnTo>
                  <a:pt x="141731" y="0"/>
                </a:lnTo>
                <a:lnTo>
                  <a:pt x="96950" y="7229"/>
                </a:lnTo>
                <a:lnTo>
                  <a:pt x="58046" y="27358"/>
                </a:lnTo>
                <a:lnTo>
                  <a:pt x="27358" y="58046"/>
                </a:lnTo>
                <a:lnTo>
                  <a:pt x="7229" y="96950"/>
                </a:lnTo>
                <a:lnTo>
                  <a:pt x="0" y="141731"/>
                </a:lnTo>
                <a:lnTo>
                  <a:pt x="0" y="1478280"/>
                </a:lnTo>
                <a:lnTo>
                  <a:pt x="7229" y="1523061"/>
                </a:lnTo>
                <a:lnTo>
                  <a:pt x="27358" y="1561965"/>
                </a:lnTo>
                <a:lnTo>
                  <a:pt x="58046" y="1592653"/>
                </a:lnTo>
                <a:lnTo>
                  <a:pt x="96950" y="1612782"/>
                </a:lnTo>
                <a:lnTo>
                  <a:pt x="141731" y="1620012"/>
                </a:lnTo>
                <a:lnTo>
                  <a:pt x="5841491" y="1620012"/>
                </a:lnTo>
                <a:lnTo>
                  <a:pt x="5886273" y="1612782"/>
                </a:lnTo>
                <a:lnTo>
                  <a:pt x="5925177" y="1592653"/>
                </a:lnTo>
                <a:lnTo>
                  <a:pt x="5955865" y="1561965"/>
                </a:lnTo>
                <a:lnTo>
                  <a:pt x="5975994" y="1523061"/>
                </a:lnTo>
                <a:lnTo>
                  <a:pt x="5983224" y="1478280"/>
                </a:lnTo>
                <a:lnTo>
                  <a:pt x="5983224" y="141731"/>
                </a:lnTo>
                <a:lnTo>
                  <a:pt x="5975994" y="96950"/>
                </a:lnTo>
                <a:lnTo>
                  <a:pt x="5955865" y="58046"/>
                </a:lnTo>
                <a:lnTo>
                  <a:pt x="5925177" y="27358"/>
                </a:lnTo>
                <a:lnTo>
                  <a:pt x="5886273" y="7229"/>
                </a:lnTo>
                <a:lnTo>
                  <a:pt x="5841491" y="0"/>
                </a:lnTo>
                <a:close/>
              </a:path>
            </a:pathLst>
          </a:custGeom>
          <a:solidFill>
            <a:srgbClr val="1D9ED2"/>
          </a:solidFill>
        </p:spPr>
        <p:txBody>
          <a:bodyPr wrap="square" lIns="0" tIns="0" rIns="0" bIns="0" rtlCol="0"/>
          <a:lstStyle/>
          <a:p/>
        </p:txBody>
      </p:sp>
      <p:sp>
        <p:nvSpPr>
          <p:cNvPr id="4" name="object 4"/>
          <p:cNvSpPr/>
          <p:nvPr/>
        </p:nvSpPr>
        <p:spPr>
          <a:xfrm>
            <a:off x="5583935" y="893063"/>
            <a:ext cx="556260" cy="326390"/>
          </a:xfrm>
          <a:custGeom>
            <a:rect l="l" t="t" r="r" b="b"/>
            <a:pathLst>
              <a:path w="556260" h="326390">
                <a:moveTo>
                  <a:pt x="556260" y="0"/>
                </a:moveTo>
                <a:lnTo>
                  <a:pt x="54355" y="0"/>
                </a:lnTo>
                <a:lnTo>
                  <a:pt x="33218" y="4278"/>
                </a:lnTo>
                <a:lnTo>
                  <a:pt x="15938" y="15938"/>
                </a:lnTo>
                <a:lnTo>
                  <a:pt x="4278" y="33218"/>
                </a:lnTo>
                <a:lnTo>
                  <a:pt x="0" y="54356"/>
                </a:lnTo>
                <a:lnTo>
                  <a:pt x="0" y="326136"/>
                </a:lnTo>
                <a:lnTo>
                  <a:pt x="501903" y="326136"/>
                </a:lnTo>
                <a:lnTo>
                  <a:pt x="523041" y="321857"/>
                </a:lnTo>
                <a:lnTo>
                  <a:pt x="540321" y="310197"/>
                </a:lnTo>
                <a:lnTo>
                  <a:pt x="551981" y="292917"/>
                </a:lnTo>
                <a:lnTo>
                  <a:pt x="556260" y="271780"/>
                </a:lnTo>
                <a:lnTo>
                  <a:pt x="556260" y="0"/>
                </a:lnTo>
                <a:close/>
              </a:path>
            </a:pathLst>
          </a:custGeom>
          <a:solidFill>
            <a:srgbClr val="1D9ED2"/>
          </a:solidFill>
        </p:spPr>
        <p:txBody>
          <a:bodyPr wrap="square" lIns="0" tIns="0" rIns="0" bIns="0" rtlCol="0"/>
          <a:lstStyle/>
          <a:p/>
        </p:txBody>
      </p:sp>
      <p:sp>
        <p:nvSpPr>
          <p:cNvPr id="5" name="object 5"/>
          <p:cNvSpPr txBox="1"/>
          <p:nvPr/>
        </p:nvSpPr>
        <p:spPr>
          <a:xfrm>
            <a:off x="5700140" y="880058"/>
            <a:ext cx="324485" cy="331470"/>
          </a:xfrm>
          <a:prstGeom prst="rect">
            <a:avLst/>
          </a:prstGeom>
        </p:spPr>
        <p:txBody>
          <a:bodyPr vert="horz" wrap="square" lIns="0" tIns="13335" rIns="0" bIns="0" rtlCol="0">
            <a:spAutoFit/>
          </a:bodyPr>
          <a:lstStyle/>
          <a:p>
            <a:pPr marL="12700">
              <a:lnSpc>
                <a:spcPct val="100000"/>
              </a:lnSpc>
              <a:spcBef>
                <a:spcPts val="105"/>
              </a:spcBef>
            </a:pPr>
            <a:r>
              <a:rPr sz="2000" spc="-5">
                <a:solidFill>
                  <a:srgbClr val="FFFFFF"/>
                </a:solidFill>
                <a:latin typeface="微软雅黑"/>
                <a:cs typeface="微软雅黑"/>
              </a:rPr>
              <a:t>01</a:t>
            </a:r>
            <a:endParaRPr sz="2000">
              <a:latin typeface="微软雅黑"/>
              <a:cs typeface="微软雅黑"/>
            </a:endParaRPr>
          </a:p>
        </p:txBody>
      </p:sp>
      <p:sp>
        <p:nvSpPr>
          <p:cNvPr id="6" name="object 6"/>
          <p:cNvSpPr/>
          <p:nvPr/>
        </p:nvSpPr>
        <p:spPr>
          <a:xfrm>
            <a:off x="5583935" y="2531364"/>
            <a:ext cx="556260" cy="327660"/>
          </a:xfrm>
          <a:custGeom>
            <a:rect l="l" t="t" r="r" b="b"/>
            <a:pathLst>
              <a:path w="556260" h="327660">
                <a:moveTo>
                  <a:pt x="556260" y="0"/>
                </a:moveTo>
                <a:lnTo>
                  <a:pt x="54610" y="0"/>
                </a:lnTo>
                <a:lnTo>
                  <a:pt x="33379" y="4300"/>
                </a:lnTo>
                <a:lnTo>
                  <a:pt x="16017" y="16017"/>
                </a:lnTo>
                <a:lnTo>
                  <a:pt x="4300" y="33379"/>
                </a:lnTo>
                <a:lnTo>
                  <a:pt x="0" y="54610"/>
                </a:lnTo>
                <a:lnTo>
                  <a:pt x="0" y="327660"/>
                </a:lnTo>
                <a:lnTo>
                  <a:pt x="501650" y="327660"/>
                </a:lnTo>
                <a:lnTo>
                  <a:pt x="522880" y="323359"/>
                </a:lnTo>
                <a:lnTo>
                  <a:pt x="540242" y="311642"/>
                </a:lnTo>
                <a:lnTo>
                  <a:pt x="551959" y="294280"/>
                </a:lnTo>
                <a:lnTo>
                  <a:pt x="556260" y="273050"/>
                </a:lnTo>
                <a:lnTo>
                  <a:pt x="556260" y="0"/>
                </a:lnTo>
                <a:close/>
              </a:path>
            </a:pathLst>
          </a:custGeom>
          <a:solidFill>
            <a:srgbClr val="FFFFFF"/>
          </a:solidFill>
        </p:spPr>
        <p:txBody>
          <a:bodyPr wrap="square" lIns="0" tIns="0" rIns="0" bIns="0" rtlCol="0"/>
          <a:lstStyle/>
          <a:p/>
        </p:txBody>
      </p:sp>
      <p:sp>
        <p:nvSpPr>
          <p:cNvPr id="7" name="object 7"/>
          <p:cNvSpPr txBox="1"/>
          <p:nvPr/>
        </p:nvSpPr>
        <p:spPr>
          <a:xfrm>
            <a:off x="5700140" y="2520188"/>
            <a:ext cx="324485" cy="330835"/>
          </a:xfrm>
          <a:prstGeom prst="rect">
            <a:avLst/>
          </a:prstGeom>
        </p:spPr>
        <p:txBody>
          <a:bodyPr vert="horz" wrap="square" lIns="0" tIns="13335" rIns="0" bIns="0" rtlCol="0">
            <a:spAutoFit/>
          </a:bodyPr>
          <a:lstStyle/>
          <a:p>
            <a:pPr marL="12700">
              <a:lnSpc>
                <a:spcPct val="100000"/>
              </a:lnSpc>
              <a:spcBef>
                <a:spcPts val="105"/>
              </a:spcBef>
            </a:pPr>
            <a:r>
              <a:rPr sz="2000">
                <a:solidFill>
                  <a:srgbClr val="1D9ED2"/>
                </a:solidFill>
                <a:latin typeface="微软雅黑"/>
                <a:cs typeface="微软雅黑"/>
              </a:rPr>
              <a:t>02</a:t>
            </a:r>
            <a:endParaRPr sz="2000">
              <a:latin typeface="微软雅黑"/>
              <a:cs typeface="微软雅黑"/>
            </a:endParaRPr>
          </a:p>
        </p:txBody>
      </p:sp>
      <p:sp>
        <p:nvSpPr>
          <p:cNvPr id="8" name="object 8"/>
          <p:cNvSpPr/>
          <p:nvPr/>
        </p:nvSpPr>
        <p:spPr>
          <a:xfrm>
            <a:off x="5583935" y="4126991"/>
            <a:ext cx="556260" cy="326390"/>
          </a:xfrm>
          <a:custGeom>
            <a:rect l="l" t="t" r="r" b="b"/>
            <a:pathLst>
              <a:path w="556260" h="326389">
                <a:moveTo>
                  <a:pt x="556260" y="0"/>
                </a:moveTo>
                <a:lnTo>
                  <a:pt x="54355" y="0"/>
                </a:lnTo>
                <a:lnTo>
                  <a:pt x="33218" y="4278"/>
                </a:lnTo>
                <a:lnTo>
                  <a:pt x="15938" y="15938"/>
                </a:lnTo>
                <a:lnTo>
                  <a:pt x="4278" y="33218"/>
                </a:lnTo>
                <a:lnTo>
                  <a:pt x="0" y="54355"/>
                </a:lnTo>
                <a:lnTo>
                  <a:pt x="0" y="326135"/>
                </a:lnTo>
                <a:lnTo>
                  <a:pt x="501903" y="326135"/>
                </a:lnTo>
                <a:lnTo>
                  <a:pt x="523041" y="321857"/>
                </a:lnTo>
                <a:lnTo>
                  <a:pt x="540321" y="310197"/>
                </a:lnTo>
                <a:lnTo>
                  <a:pt x="551981" y="292917"/>
                </a:lnTo>
                <a:lnTo>
                  <a:pt x="556260" y="271779"/>
                </a:lnTo>
                <a:lnTo>
                  <a:pt x="556260" y="0"/>
                </a:lnTo>
                <a:close/>
              </a:path>
            </a:pathLst>
          </a:custGeom>
          <a:solidFill>
            <a:srgbClr val="1D9ED2"/>
          </a:solidFill>
        </p:spPr>
        <p:txBody>
          <a:bodyPr wrap="square" lIns="0" tIns="0" rIns="0" bIns="0" rtlCol="0"/>
          <a:lstStyle/>
          <a:p/>
        </p:txBody>
      </p:sp>
      <p:sp>
        <p:nvSpPr>
          <p:cNvPr id="9" name="object 9"/>
          <p:cNvSpPr txBox="1"/>
          <p:nvPr/>
        </p:nvSpPr>
        <p:spPr>
          <a:xfrm>
            <a:off x="6229603" y="888872"/>
            <a:ext cx="2190115" cy="1261110"/>
          </a:xfrm>
          <a:prstGeom prst="rect">
            <a:avLst/>
          </a:prstGeom>
        </p:spPr>
        <p:txBody>
          <a:bodyPr vert="horz" wrap="square" lIns="0" tIns="13335" rIns="0" bIns="0" rtlCol="0">
            <a:spAutoFit/>
          </a:bodyPr>
          <a:lstStyle/>
          <a:p>
            <a:pPr marL="12700">
              <a:lnSpc>
                <a:spcPct val="100000"/>
              </a:lnSpc>
              <a:spcBef>
                <a:spcPts val="105"/>
              </a:spcBef>
            </a:pPr>
            <a:r>
              <a:rPr sz="2000" b="1" spc="-5">
                <a:solidFill>
                  <a:srgbClr val="1D9ED2"/>
                </a:solidFill>
                <a:latin typeface="微软雅黑"/>
                <a:cs typeface="微软雅黑"/>
              </a:rPr>
              <a:t>DRG/DIP</a:t>
            </a:r>
            <a:r>
              <a:rPr sz="2000" b="1" i="1">
                <a:solidFill>
                  <a:srgbClr val="1D9ED2"/>
                </a:solidFill>
                <a:latin typeface="微软雅黑"/>
                <a:cs typeface="微软雅黑"/>
              </a:rPr>
              <a:t>发展背景</a:t>
            </a:r>
            <a:endParaRPr sz="2000">
              <a:latin typeface="微软雅黑"/>
              <a:cs typeface="微软雅黑"/>
            </a:endParaRPr>
          </a:p>
          <a:p>
            <a:pPr marL="337185" indent="-172720">
              <a:lnSpc>
                <a:spcPct val="100000"/>
              </a:lnSpc>
              <a:spcBef>
                <a:spcPts val="1560"/>
              </a:spcBef>
              <a:buFont typeface="Arial"/>
              <a:buChar char="•"/>
              <a:tabLst>
                <a:tab pos="337820"/>
              </a:tabLst>
            </a:pPr>
            <a:r>
              <a:rPr sz="1200" spc="-5">
                <a:solidFill>
                  <a:srgbClr val="404040"/>
                </a:solidFill>
                <a:latin typeface="微软雅黑"/>
                <a:cs typeface="微软雅黑"/>
              </a:rPr>
              <a:t>医保付费改革背景</a:t>
            </a:r>
            <a:endParaRPr sz="1200">
              <a:latin typeface="微软雅黑"/>
              <a:cs typeface="微软雅黑"/>
            </a:endParaRPr>
          </a:p>
          <a:p>
            <a:pPr marL="337185" indent="-172720">
              <a:lnSpc>
                <a:spcPct val="100000"/>
              </a:lnSpc>
              <a:spcBef>
                <a:spcPts val="725"/>
              </a:spcBef>
              <a:buFont typeface="Arial"/>
              <a:buChar char="•"/>
              <a:tabLst>
                <a:tab pos="337820"/>
              </a:tabLst>
            </a:pPr>
            <a:r>
              <a:rPr sz="1200">
                <a:solidFill>
                  <a:srgbClr val="404040"/>
                </a:solidFill>
                <a:latin typeface="微软雅黑"/>
                <a:cs typeface="微软雅黑"/>
              </a:rPr>
              <a:t>D</a:t>
            </a:r>
            <a:r>
              <a:rPr sz="1200" spc="-20">
                <a:solidFill>
                  <a:srgbClr val="404040"/>
                </a:solidFill>
                <a:latin typeface="微软雅黑"/>
                <a:cs typeface="微软雅黑"/>
              </a:rPr>
              <a:t>R</a:t>
            </a:r>
            <a:r>
              <a:rPr sz="1200" spc="-5">
                <a:solidFill>
                  <a:srgbClr val="404040"/>
                </a:solidFill>
                <a:latin typeface="微软雅黑"/>
                <a:cs typeface="微软雅黑"/>
              </a:rPr>
              <a:t>G/DI</a:t>
            </a:r>
            <a:r>
              <a:rPr sz="1200">
                <a:solidFill>
                  <a:srgbClr val="404040"/>
                </a:solidFill>
                <a:latin typeface="微软雅黑"/>
                <a:cs typeface="微软雅黑"/>
              </a:rPr>
              <a:t>P发展历程</a:t>
            </a:r>
            <a:endParaRPr sz="1200">
              <a:latin typeface="微软雅黑"/>
              <a:cs typeface="微软雅黑"/>
            </a:endParaRPr>
          </a:p>
          <a:p>
            <a:pPr marL="337185" indent="-172720">
              <a:lnSpc>
                <a:spcPct val="100000"/>
              </a:lnSpc>
              <a:spcBef>
                <a:spcPts val="720"/>
              </a:spcBef>
              <a:buFont typeface="Arial"/>
              <a:buChar char="•"/>
              <a:tabLst>
                <a:tab pos="337820"/>
              </a:tabLst>
            </a:pPr>
            <a:r>
              <a:rPr sz="1200">
                <a:solidFill>
                  <a:srgbClr val="404040"/>
                </a:solidFill>
                <a:latin typeface="微软雅黑"/>
                <a:cs typeface="微软雅黑"/>
              </a:rPr>
              <a:t>D</a:t>
            </a:r>
            <a:r>
              <a:rPr sz="1200" spc="-20">
                <a:solidFill>
                  <a:srgbClr val="404040"/>
                </a:solidFill>
                <a:latin typeface="微软雅黑"/>
                <a:cs typeface="微软雅黑"/>
              </a:rPr>
              <a:t>R</a:t>
            </a:r>
            <a:r>
              <a:rPr sz="1200" spc="-5">
                <a:solidFill>
                  <a:srgbClr val="404040"/>
                </a:solidFill>
                <a:latin typeface="微软雅黑"/>
                <a:cs typeface="微软雅黑"/>
              </a:rPr>
              <a:t>G/DI</a:t>
            </a:r>
            <a:r>
              <a:rPr sz="1200">
                <a:solidFill>
                  <a:srgbClr val="404040"/>
                </a:solidFill>
                <a:latin typeface="微软雅黑"/>
                <a:cs typeface="微软雅黑"/>
              </a:rPr>
              <a:t>P相关政策</a:t>
            </a:r>
            <a:endParaRPr sz="1200">
              <a:latin typeface="微软雅黑"/>
              <a:cs typeface="微软雅黑"/>
            </a:endParaRPr>
          </a:p>
        </p:txBody>
      </p:sp>
      <p:sp>
        <p:nvSpPr>
          <p:cNvPr id="10" name="object 10"/>
          <p:cNvSpPr txBox="1"/>
          <p:nvPr/>
        </p:nvSpPr>
        <p:spPr>
          <a:xfrm>
            <a:off x="6229603" y="2528138"/>
            <a:ext cx="3433445" cy="1257935"/>
          </a:xfrm>
          <a:prstGeom prst="rect">
            <a:avLst/>
          </a:prstGeom>
        </p:spPr>
        <p:txBody>
          <a:bodyPr vert="horz" wrap="square" lIns="0" tIns="13335" rIns="0" bIns="0" rtlCol="0">
            <a:spAutoFit/>
          </a:bodyPr>
          <a:lstStyle/>
          <a:p>
            <a:pPr marL="12700">
              <a:lnSpc>
                <a:spcPct val="100000"/>
              </a:lnSpc>
              <a:spcBef>
                <a:spcPts val="105"/>
              </a:spcBef>
            </a:pPr>
            <a:r>
              <a:rPr sz="2000" b="1" spc="-5">
                <a:solidFill>
                  <a:srgbClr val="FFFFFF"/>
                </a:solidFill>
                <a:latin typeface="微软雅黑"/>
                <a:cs typeface="微软雅黑"/>
              </a:rPr>
              <a:t>DRG/DIP</a:t>
            </a:r>
            <a:r>
              <a:rPr sz="2000" b="1" i="1">
                <a:solidFill>
                  <a:srgbClr val="FFFFFF"/>
                </a:solidFill>
                <a:latin typeface="微软雅黑"/>
                <a:cs typeface="微软雅黑"/>
              </a:rPr>
              <a:t>发展现状</a:t>
            </a:r>
            <a:endParaRPr sz="2000">
              <a:latin typeface="微软雅黑"/>
              <a:cs typeface="微软雅黑"/>
            </a:endParaRPr>
          </a:p>
          <a:p>
            <a:pPr marL="337185" indent="-172720">
              <a:lnSpc>
                <a:spcPct val="100000"/>
              </a:lnSpc>
              <a:spcBef>
                <a:spcPts val="1535"/>
              </a:spcBef>
              <a:buFont typeface="Arial"/>
              <a:buChar char="•"/>
              <a:tabLst>
                <a:tab pos="337820"/>
              </a:tabLst>
            </a:pPr>
            <a:r>
              <a:rPr sz="1200" spc="-10">
                <a:solidFill>
                  <a:srgbClr val="FFFFFF"/>
                </a:solidFill>
                <a:latin typeface="微软雅黑"/>
                <a:cs typeface="微软雅黑"/>
              </a:rPr>
              <a:t>DRG/DIP</a:t>
            </a:r>
            <a:r>
              <a:rPr sz="1200" spc="-5">
                <a:solidFill>
                  <a:srgbClr val="FFFFFF"/>
                </a:solidFill>
                <a:latin typeface="微软雅黑"/>
                <a:cs typeface="微软雅黑"/>
              </a:rPr>
              <a:t>执行情况</a:t>
            </a:r>
            <a:endParaRPr sz="1200">
              <a:latin typeface="微软雅黑"/>
              <a:cs typeface="微软雅黑"/>
            </a:endParaRPr>
          </a:p>
          <a:p>
            <a:pPr marL="337185" indent="-172720">
              <a:lnSpc>
                <a:spcPct val="100000"/>
              </a:lnSpc>
              <a:spcBef>
                <a:spcPts val="720"/>
              </a:spcBef>
              <a:buFont typeface="Arial"/>
              <a:buChar char="•"/>
              <a:tabLst>
                <a:tab pos="337820"/>
              </a:tabLst>
            </a:pPr>
            <a:r>
              <a:rPr sz="1200" spc="-10">
                <a:solidFill>
                  <a:srgbClr val="FFFFFF"/>
                </a:solidFill>
                <a:latin typeface="微软雅黑"/>
                <a:cs typeface="微软雅黑"/>
              </a:rPr>
              <a:t>DRG/DIP</a:t>
            </a:r>
            <a:r>
              <a:rPr sz="1200">
                <a:solidFill>
                  <a:srgbClr val="FFFFFF"/>
                </a:solidFill>
                <a:latin typeface="微软雅黑"/>
                <a:cs typeface="微软雅黑"/>
              </a:rPr>
              <a:t>代表城市相关经验</a:t>
            </a:r>
            <a:endParaRPr sz="1200">
              <a:latin typeface="微软雅黑"/>
              <a:cs typeface="微软雅黑"/>
            </a:endParaRPr>
          </a:p>
          <a:p>
            <a:pPr marL="337185" indent="-172720">
              <a:lnSpc>
                <a:spcPct val="100000"/>
              </a:lnSpc>
              <a:spcBef>
                <a:spcPts val="720"/>
              </a:spcBef>
              <a:buFont typeface="Arial"/>
              <a:buChar char="•"/>
              <a:tabLst>
                <a:tab pos="337820"/>
              </a:tabLst>
            </a:pPr>
            <a:r>
              <a:rPr sz="1200" spc="-10">
                <a:solidFill>
                  <a:srgbClr val="FFFFFF"/>
                </a:solidFill>
                <a:latin typeface="微软雅黑"/>
                <a:cs typeface="微软雅黑"/>
              </a:rPr>
              <a:t>DRG/DIP</a:t>
            </a:r>
            <a:r>
              <a:rPr sz="1200">
                <a:solidFill>
                  <a:srgbClr val="FFFFFF"/>
                </a:solidFill>
                <a:latin typeface="微软雅黑"/>
                <a:cs typeface="微软雅黑"/>
              </a:rPr>
              <a:t>执行过程中的问题、原因及解决方案</a:t>
            </a:r>
            <a:endParaRPr sz="1200">
              <a:latin typeface="微软雅黑"/>
              <a:cs typeface="微软雅黑"/>
            </a:endParaRPr>
          </a:p>
        </p:txBody>
      </p:sp>
      <p:sp>
        <p:nvSpPr>
          <p:cNvPr id="11" name="object 11"/>
          <p:cNvSpPr txBox="1"/>
          <p:nvPr/>
        </p:nvSpPr>
        <p:spPr>
          <a:xfrm>
            <a:off x="5700140" y="4123690"/>
            <a:ext cx="5006975" cy="2077720"/>
          </a:xfrm>
          <a:prstGeom prst="rect">
            <a:avLst/>
          </a:prstGeom>
        </p:spPr>
        <p:txBody>
          <a:bodyPr vert="horz" wrap="square" lIns="0" tIns="12700" rIns="0" bIns="0" rtlCol="0">
            <a:spAutoFit/>
          </a:bodyPr>
          <a:lstStyle/>
          <a:p>
            <a:pPr marL="12700">
              <a:lnSpc>
                <a:spcPct val="100000"/>
              </a:lnSpc>
              <a:spcBef>
                <a:spcPts val="100"/>
              </a:spcBef>
              <a:tabLst>
                <a:tab pos="541655"/>
              </a:tabLst>
            </a:pPr>
            <a:r>
              <a:rPr sz="3000" baseline="1388">
                <a:solidFill>
                  <a:srgbClr val="FFFFFF"/>
                </a:solidFill>
                <a:latin typeface="微软雅黑"/>
                <a:cs typeface="微软雅黑"/>
              </a:rPr>
              <a:t>03	</a:t>
            </a:r>
            <a:r>
              <a:rPr sz="2000" b="1" spc="-5">
                <a:solidFill>
                  <a:srgbClr val="1D9ED2"/>
                </a:solidFill>
                <a:latin typeface="微软雅黑"/>
                <a:cs typeface="微软雅黑"/>
              </a:rPr>
              <a:t>DRG/DIP</a:t>
            </a:r>
            <a:r>
              <a:rPr sz="2000" b="1" i="1">
                <a:solidFill>
                  <a:srgbClr val="1D9ED2"/>
                </a:solidFill>
                <a:latin typeface="微软雅黑"/>
                <a:cs typeface="微软雅黑"/>
              </a:rPr>
              <a:t>供应商发展路径以</a:t>
            </a:r>
            <a:r>
              <a:rPr sz="2000" b="1" i="1" spc="-15">
                <a:solidFill>
                  <a:srgbClr val="1D9ED2"/>
                </a:solidFill>
                <a:latin typeface="微软雅黑"/>
                <a:cs typeface="微软雅黑"/>
              </a:rPr>
              <a:t>及</a:t>
            </a:r>
            <a:r>
              <a:rPr sz="2000" b="1" i="1">
                <a:solidFill>
                  <a:srgbClr val="1D9ED2"/>
                </a:solidFill>
                <a:latin typeface="微软雅黑"/>
                <a:cs typeface="微软雅黑"/>
              </a:rPr>
              <a:t>趋势</a:t>
            </a:r>
            <a:r>
              <a:rPr sz="2000" b="1" i="1" spc="-15">
                <a:solidFill>
                  <a:srgbClr val="1D9ED2"/>
                </a:solidFill>
                <a:latin typeface="微软雅黑"/>
                <a:cs typeface="微软雅黑"/>
              </a:rPr>
              <a:t>展</a:t>
            </a:r>
            <a:r>
              <a:rPr sz="2000" b="1" i="1">
                <a:solidFill>
                  <a:srgbClr val="1D9ED2"/>
                </a:solidFill>
                <a:latin typeface="微软雅黑"/>
                <a:cs typeface="微软雅黑"/>
              </a:rPr>
              <a:t>望</a:t>
            </a:r>
            <a:endParaRPr sz="2000">
              <a:latin typeface="微软雅黑"/>
              <a:cs typeface="微软雅黑"/>
            </a:endParaRPr>
          </a:p>
          <a:p>
            <a:pPr marL="866775" indent="-172720">
              <a:lnSpc>
                <a:spcPct val="100000"/>
              </a:lnSpc>
              <a:spcBef>
                <a:spcPts val="1515"/>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需求梳理</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供应商企业图谱</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市场竞争分析</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404040"/>
                </a:solidFill>
                <a:latin typeface="微软雅黑"/>
                <a:cs typeface="微软雅黑"/>
              </a:rPr>
              <a:t>DRG/DIP</a:t>
            </a:r>
            <a:r>
              <a:rPr sz="1200">
                <a:solidFill>
                  <a:srgbClr val="404040"/>
                </a:solidFill>
                <a:latin typeface="微软雅黑"/>
                <a:cs typeface="微软雅黑"/>
              </a:rPr>
              <a:t>现有及后市场规模测算</a:t>
            </a:r>
            <a:endParaRPr sz="1200">
              <a:latin typeface="微软雅黑"/>
              <a:cs typeface="微软雅黑"/>
            </a:endParaRPr>
          </a:p>
          <a:p>
            <a:pPr marL="866775" indent="-172720">
              <a:lnSpc>
                <a:spcPct val="100000"/>
              </a:lnSpc>
              <a:spcBef>
                <a:spcPts val="720"/>
              </a:spcBef>
              <a:buFont typeface="Arial"/>
              <a:buChar char="•"/>
              <a:tabLst>
                <a:tab pos="866775"/>
              </a:tabLst>
            </a:pPr>
            <a:r>
              <a:rPr sz="1200" spc="-5">
                <a:solidFill>
                  <a:srgbClr val="404040"/>
                </a:solidFill>
                <a:latin typeface="微软雅黑"/>
                <a:cs typeface="微软雅黑"/>
              </a:rPr>
              <a:t>D</a:t>
            </a:r>
            <a:r>
              <a:rPr sz="1200" spc="-20">
                <a:solidFill>
                  <a:srgbClr val="404040"/>
                </a:solidFill>
                <a:latin typeface="微软雅黑"/>
                <a:cs typeface="微软雅黑"/>
              </a:rPr>
              <a:t>R</a:t>
            </a:r>
            <a:r>
              <a:rPr sz="1200" spc="-10">
                <a:solidFill>
                  <a:srgbClr val="404040"/>
                </a:solidFill>
                <a:latin typeface="微软雅黑"/>
                <a:cs typeface="微软雅黑"/>
              </a:rPr>
              <a:t>G</a:t>
            </a:r>
            <a:r>
              <a:rPr sz="1200" spc="-5">
                <a:solidFill>
                  <a:srgbClr val="404040"/>
                </a:solidFill>
                <a:latin typeface="微软雅黑"/>
                <a:cs typeface="微软雅黑"/>
              </a:rPr>
              <a:t>/D</a:t>
            </a:r>
            <a:r>
              <a:rPr sz="1200" spc="-10">
                <a:solidFill>
                  <a:srgbClr val="404040"/>
                </a:solidFill>
                <a:latin typeface="微软雅黑"/>
                <a:cs typeface="微软雅黑"/>
              </a:rPr>
              <a:t>I</a:t>
            </a:r>
            <a:r>
              <a:rPr sz="1200" spc="-5">
                <a:solidFill>
                  <a:srgbClr val="404040"/>
                </a:solidFill>
                <a:latin typeface="微软雅黑"/>
                <a:cs typeface="微软雅黑"/>
              </a:rPr>
              <a:t>P商业发展曲线</a:t>
            </a:r>
            <a:endParaRPr sz="1200">
              <a:latin typeface="微软雅黑"/>
              <a:cs typeface="微软雅黑"/>
            </a:endParaRPr>
          </a:p>
          <a:p>
            <a:pPr marL="866775" indent="-172720">
              <a:lnSpc>
                <a:spcPct val="100000"/>
              </a:lnSpc>
              <a:spcBef>
                <a:spcPts val="720"/>
              </a:spcBef>
              <a:buFont typeface="Arial"/>
              <a:buChar char="•"/>
              <a:tabLst>
                <a:tab pos="866775"/>
              </a:tabLst>
            </a:pPr>
            <a:r>
              <a:rPr sz="1200">
                <a:solidFill>
                  <a:srgbClr val="404040"/>
                </a:solidFill>
                <a:latin typeface="微软雅黑"/>
                <a:cs typeface="微软雅黑"/>
              </a:rPr>
              <a:t>D</a:t>
            </a:r>
            <a:r>
              <a:rPr sz="1200" spc="-20">
                <a:solidFill>
                  <a:srgbClr val="404040"/>
                </a:solidFill>
                <a:latin typeface="微软雅黑"/>
                <a:cs typeface="微软雅黑"/>
              </a:rPr>
              <a:t>R</a:t>
            </a:r>
            <a:r>
              <a:rPr sz="1200" spc="-5">
                <a:solidFill>
                  <a:srgbClr val="404040"/>
                </a:solidFill>
                <a:latin typeface="微软雅黑"/>
                <a:cs typeface="微软雅黑"/>
              </a:rPr>
              <a:t>G/DI</a:t>
            </a:r>
            <a:r>
              <a:rPr sz="1200">
                <a:solidFill>
                  <a:srgbClr val="404040"/>
                </a:solidFill>
                <a:latin typeface="微软雅黑"/>
                <a:cs typeface="微软雅黑"/>
              </a:rPr>
              <a:t>P行业发展总结</a:t>
            </a:r>
            <a:endParaRPr sz="1200">
              <a:latin typeface="微软雅黑"/>
              <a:cs typeface="微软雅黑"/>
            </a:endParaRPr>
          </a:p>
        </p:txBody>
      </p:sp>
      <p:sp>
        <p:nvSpPr>
          <p:cNvPr id="12" name="object 12"/>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3" name="object 13"/>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4" name="object 14"/>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5" name="object 15"/>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6" name="object 16"/>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7" name="object 17"/>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8" name="object 18"/>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9" name="object 19"/>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0" name="object 20"/>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1924" y="690628"/>
            <a:ext cx="11583035" cy="1212215"/>
          </a:xfrm>
          <a:prstGeom prst="rect">
            <a:avLst/>
          </a:prstGeom>
        </p:spPr>
        <p:txBody>
          <a:bodyPr vert="horz" wrap="square" lIns="0" tIns="12700" rIns="0" bIns="0" rtlCol="0">
            <a:spAutoFit/>
          </a:bodyPr>
          <a:lstStyle/>
          <a:p>
            <a:pPr marL="241300" marR="5080" indent="-228600" algn="just">
              <a:lnSpc>
                <a:spcPct val="130100"/>
              </a:lnSpc>
              <a:spcBef>
                <a:spcPts val="100"/>
              </a:spcBef>
              <a:buClr>
                <a:srgbClr val="1D9ED2"/>
              </a:buClr>
              <a:buFont typeface="Wingdings"/>
              <a:buChar char=""/>
              <a:tabLst>
                <a:tab pos="241300"/>
              </a:tabLst>
            </a:pPr>
            <a:r>
              <a:rPr sz="1400">
                <a:solidFill>
                  <a:srgbClr val="585858"/>
                </a:solidFill>
                <a:latin typeface="微软雅黑"/>
                <a:cs typeface="微软雅黑"/>
              </a:rPr>
              <a:t>国家医保局制定</a:t>
            </a:r>
            <a:r>
              <a:rPr sz="1400" spc="5">
                <a:solidFill>
                  <a:srgbClr val="585858"/>
                </a:solidFill>
                <a:latin typeface="微软雅黑"/>
                <a:cs typeface="微软雅黑"/>
              </a:rPr>
              <a:t>的</a:t>
            </a:r>
            <a:r>
              <a:rPr sz="1400">
                <a:solidFill>
                  <a:srgbClr val="585858"/>
                </a:solidFill>
                <a:latin typeface="微软雅黑"/>
                <a:cs typeface="微软雅黑"/>
              </a:rPr>
              <a:t>《</a:t>
            </a:r>
            <a:r>
              <a:rPr sz="1400" spc="-5">
                <a:solidFill>
                  <a:srgbClr val="585858"/>
                </a:solidFill>
                <a:latin typeface="Verdana"/>
                <a:cs typeface="Verdana"/>
              </a:rPr>
              <a:t>DRG/DIP</a:t>
            </a:r>
            <a:r>
              <a:rPr sz="1400" spc="5">
                <a:solidFill>
                  <a:srgbClr val="585858"/>
                </a:solidFill>
                <a:latin typeface="微软雅黑"/>
                <a:cs typeface="微软雅黑"/>
              </a:rPr>
              <a:t>支</a:t>
            </a:r>
            <a:r>
              <a:rPr sz="1400" spc="-15">
                <a:solidFill>
                  <a:srgbClr val="585858"/>
                </a:solidFill>
                <a:latin typeface="微软雅黑"/>
                <a:cs typeface="微软雅黑"/>
              </a:rPr>
              <a:t>付</a:t>
            </a:r>
            <a:r>
              <a:rPr sz="1400" spc="5">
                <a:solidFill>
                  <a:srgbClr val="585858"/>
                </a:solidFill>
                <a:latin typeface="微软雅黑"/>
                <a:cs typeface="微软雅黑"/>
              </a:rPr>
              <a:t>方</a:t>
            </a:r>
            <a:r>
              <a:rPr sz="1400">
                <a:solidFill>
                  <a:srgbClr val="585858"/>
                </a:solidFill>
                <a:latin typeface="微软雅黑"/>
                <a:cs typeface="微软雅黑"/>
              </a:rPr>
              <a:t>式</a:t>
            </a:r>
            <a:r>
              <a:rPr sz="1400" spc="-10">
                <a:solidFill>
                  <a:srgbClr val="585858"/>
                </a:solidFill>
                <a:latin typeface="微软雅黑"/>
                <a:cs typeface="微软雅黑"/>
              </a:rPr>
              <a:t>改</a:t>
            </a:r>
            <a:r>
              <a:rPr sz="1400" spc="5">
                <a:solidFill>
                  <a:srgbClr val="585858"/>
                </a:solidFill>
                <a:latin typeface="微软雅黑"/>
                <a:cs typeface="微软雅黑"/>
              </a:rPr>
              <a:t>革</a:t>
            </a:r>
            <a:r>
              <a:rPr sz="1400">
                <a:solidFill>
                  <a:srgbClr val="585858"/>
                </a:solidFill>
                <a:latin typeface="微软雅黑"/>
                <a:cs typeface="微软雅黑"/>
              </a:rPr>
              <a:t>三</a:t>
            </a:r>
            <a:r>
              <a:rPr sz="1400" spc="-10">
                <a:solidFill>
                  <a:srgbClr val="585858"/>
                </a:solidFill>
                <a:latin typeface="微软雅黑"/>
                <a:cs typeface="微软雅黑"/>
              </a:rPr>
              <a:t>年</a:t>
            </a:r>
            <a:r>
              <a:rPr sz="1400" spc="5">
                <a:solidFill>
                  <a:srgbClr val="585858"/>
                </a:solidFill>
                <a:latin typeface="微软雅黑"/>
                <a:cs typeface="微软雅黑"/>
              </a:rPr>
              <a:t>行</a:t>
            </a:r>
            <a:r>
              <a:rPr sz="1400">
                <a:solidFill>
                  <a:srgbClr val="585858"/>
                </a:solidFill>
                <a:latin typeface="微软雅黑"/>
                <a:cs typeface="微软雅黑"/>
              </a:rPr>
              <a:t>动</a:t>
            </a:r>
            <a:r>
              <a:rPr sz="1400" spc="-10">
                <a:solidFill>
                  <a:srgbClr val="585858"/>
                </a:solidFill>
                <a:latin typeface="微软雅黑"/>
                <a:cs typeface="微软雅黑"/>
              </a:rPr>
              <a:t>计</a:t>
            </a:r>
            <a:r>
              <a:rPr sz="1400">
                <a:solidFill>
                  <a:srgbClr val="585858"/>
                </a:solidFill>
                <a:latin typeface="微软雅黑"/>
                <a:cs typeface="微软雅黑"/>
              </a:rPr>
              <a:t>划》</a:t>
            </a:r>
            <a:r>
              <a:rPr sz="1400" spc="-10">
                <a:solidFill>
                  <a:srgbClr val="585858"/>
                </a:solidFill>
                <a:latin typeface="微软雅黑"/>
                <a:cs typeface="微软雅黑"/>
              </a:rPr>
              <a:t>中</a:t>
            </a:r>
            <a:r>
              <a:rPr sz="1400" spc="5">
                <a:solidFill>
                  <a:srgbClr val="585858"/>
                </a:solidFill>
                <a:latin typeface="微软雅黑"/>
                <a:cs typeface="微软雅黑"/>
              </a:rPr>
              <a:t>，</a:t>
            </a:r>
            <a:r>
              <a:rPr sz="1400">
                <a:solidFill>
                  <a:srgbClr val="585858"/>
                </a:solidFill>
                <a:latin typeface="微软雅黑"/>
                <a:cs typeface="微软雅黑"/>
              </a:rPr>
              <a:t>规</a:t>
            </a:r>
            <a:r>
              <a:rPr sz="1400" spc="-10">
                <a:solidFill>
                  <a:srgbClr val="585858"/>
                </a:solidFill>
                <a:latin typeface="微软雅黑"/>
                <a:cs typeface="微软雅黑"/>
              </a:rPr>
              <a:t>定</a:t>
            </a:r>
            <a:r>
              <a:rPr sz="1400" spc="5">
                <a:solidFill>
                  <a:srgbClr val="585858"/>
                </a:solidFill>
                <a:latin typeface="微软雅黑"/>
                <a:cs typeface="微软雅黑"/>
              </a:rPr>
              <a:t>了</a:t>
            </a:r>
            <a:r>
              <a:rPr sz="1400" spc="-5">
                <a:solidFill>
                  <a:srgbClr val="585858"/>
                </a:solidFill>
                <a:latin typeface="微软雅黑"/>
                <a:cs typeface="微软雅黑"/>
              </a:rPr>
              <a:t>到</a:t>
            </a:r>
            <a:r>
              <a:rPr sz="1400" spc="-10">
                <a:solidFill>
                  <a:srgbClr val="585858"/>
                </a:solidFill>
                <a:latin typeface="Verdana"/>
                <a:cs typeface="Verdana"/>
              </a:rPr>
              <a:t>2024</a:t>
            </a:r>
            <a:r>
              <a:rPr sz="1400" spc="5">
                <a:solidFill>
                  <a:srgbClr val="585858"/>
                </a:solidFill>
                <a:latin typeface="微软雅黑"/>
                <a:cs typeface="微软雅黑"/>
              </a:rPr>
              <a:t>年</a:t>
            </a:r>
            <a:r>
              <a:rPr sz="1400" spc="-5">
                <a:solidFill>
                  <a:srgbClr val="585858"/>
                </a:solidFill>
                <a:latin typeface="微软雅黑"/>
                <a:cs typeface="微软雅黑"/>
              </a:rPr>
              <a:t>，</a:t>
            </a:r>
            <a:r>
              <a:rPr sz="1400" spc="-5">
                <a:solidFill>
                  <a:srgbClr val="585858"/>
                </a:solidFill>
                <a:latin typeface="Verdana"/>
                <a:cs typeface="Verdana"/>
              </a:rPr>
              <a:t>DRG/DIP</a:t>
            </a:r>
            <a:r>
              <a:rPr sz="1400" spc="-10">
                <a:solidFill>
                  <a:srgbClr val="585858"/>
                </a:solidFill>
                <a:latin typeface="微软雅黑"/>
                <a:cs typeface="微软雅黑"/>
              </a:rPr>
              <a:t>需</a:t>
            </a:r>
            <a:r>
              <a:rPr sz="1400" spc="5">
                <a:solidFill>
                  <a:srgbClr val="585858"/>
                </a:solidFill>
                <a:latin typeface="微软雅黑"/>
                <a:cs typeface="微软雅黑"/>
              </a:rPr>
              <a:t>要</a:t>
            </a:r>
            <a:r>
              <a:rPr sz="1400">
                <a:solidFill>
                  <a:srgbClr val="585858"/>
                </a:solidFill>
                <a:latin typeface="微软雅黑"/>
                <a:cs typeface="微软雅黑"/>
              </a:rPr>
              <a:t>覆</a:t>
            </a:r>
            <a:r>
              <a:rPr sz="1400" spc="-10">
                <a:solidFill>
                  <a:srgbClr val="585858"/>
                </a:solidFill>
                <a:latin typeface="微软雅黑"/>
                <a:cs typeface="微软雅黑"/>
              </a:rPr>
              <a:t>盖</a:t>
            </a:r>
            <a:r>
              <a:rPr sz="1400" spc="5">
                <a:solidFill>
                  <a:srgbClr val="585858"/>
                </a:solidFill>
                <a:latin typeface="微软雅黑"/>
                <a:cs typeface="微软雅黑"/>
              </a:rPr>
              <a:t>以</a:t>
            </a:r>
            <a:r>
              <a:rPr sz="1400">
                <a:solidFill>
                  <a:srgbClr val="585858"/>
                </a:solidFill>
                <a:latin typeface="微软雅黑"/>
                <a:cs typeface="微软雅黑"/>
              </a:rPr>
              <a:t>省</a:t>
            </a:r>
            <a:r>
              <a:rPr sz="1400" spc="-10">
                <a:solidFill>
                  <a:srgbClr val="585858"/>
                </a:solidFill>
                <a:latin typeface="微软雅黑"/>
                <a:cs typeface="微软雅黑"/>
              </a:rPr>
              <a:t>为</a:t>
            </a:r>
            <a:r>
              <a:rPr sz="1400" spc="5">
                <a:solidFill>
                  <a:srgbClr val="585858"/>
                </a:solidFill>
                <a:latin typeface="微软雅黑"/>
                <a:cs typeface="微软雅黑"/>
              </a:rPr>
              <a:t>单</a:t>
            </a:r>
            <a:r>
              <a:rPr sz="1400">
                <a:solidFill>
                  <a:srgbClr val="585858"/>
                </a:solidFill>
                <a:latin typeface="微软雅黑"/>
                <a:cs typeface="微软雅黑"/>
              </a:rPr>
              <a:t>位</a:t>
            </a:r>
            <a:r>
              <a:rPr sz="1400" spc="-10">
                <a:solidFill>
                  <a:srgbClr val="585858"/>
                </a:solidFill>
                <a:latin typeface="微软雅黑"/>
                <a:cs typeface="微软雅黑"/>
              </a:rPr>
              <a:t>的</a:t>
            </a:r>
            <a:r>
              <a:rPr sz="1400" spc="5">
                <a:solidFill>
                  <a:srgbClr val="585858"/>
                </a:solidFill>
                <a:latin typeface="微软雅黑"/>
                <a:cs typeface="微软雅黑"/>
              </a:rPr>
              <a:t>统</a:t>
            </a:r>
            <a:r>
              <a:rPr sz="1400">
                <a:solidFill>
                  <a:srgbClr val="585858"/>
                </a:solidFill>
                <a:latin typeface="微软雅黑"/>
                <a:cs typeface="微软雅黑"/>
              </a:rPr>
              <a:t>筹</a:t>
            </a:r>
            <a:r>
              <a:rPr sz="1400" spc="-10">
                <a:solidFill>
                  <a:srgbClr val="585858"/>
                </a:solidFill>
                <a:latin typeface="微软雅黑"/>
                <a:cs typeface="微软雅黑"/>
              </a:rPr>
              <a:t>地</a:t>
            </a:r>
            <a:r>
              <a:rPr sz="1400" spc="5">
                <a:solidFill>
                  <a:srgbClr val="585858"/>
                </a:solidFill>
                <a:latin typeface="微软雅黑"/>
                <a:cs typeface="微软雅黑"/>
              </a:rPr>
              <a:t>区</a:t>
            </a:r>
            <a:r>
              <a:rPr sz="1400">
                <a:solidFill>
                  <a:srgbClr val="585858"/>
                </a:solidFill>
                <a:latin typeface="微软雅黑"/>
                <a:cs typeface="微软雅黑"/>
              </a:rPr>
              <a:t>以</a:t>
            </a:r>
            <a:r>
              <a:rPr sz="1400" spc="-10">
                <a:solidFill>
                  <a:srgbClr val="585858"/>
                </a:solidFill>
                <a:latin typeface="微软雅黑"/>
                <a:cs typeface="微软雅黑"/>
              </a:rPr>
              <a:t>及</a:t>
            </a:r>
            <a:r>
              <a:rPr sz="1400" spc="5">
                <a:solidFill>
                  <a:srgbClr val="585858"/>
                </a:solidFill>
                <a:latin typeface="微软雅黑"/>
                <a:cs typeface="微软雅黑"/>
              </a:rPr>
              <a:t>开</a:t>
            </a:r>
            <a:r>
              <a:rPr sz="1400">
                <a:solidFill>
                  <a:srgbClr val="585858"/>
                </a:solidFill>
                <a:latin typeface="微软雅黑"/>
                <a:cs typeface="微软雅黑"/>
              </a:rPr>
              <a:t>展</a:t>
            </a:r>
            <a:r>
              <a:rPr sz="1400" spc="-10">
                <a:solidFill>
                  <a:srgbClr val="585858"/>
                </a:solidFill>
                <a:latin typeface="微软雅黑"/>
                <a:cs typeface="微软雅黑"/>
              </a:rPr>
              <a:t>住</a:t>
            </a:r>
            <a:r>
              <a:rPr sz="1400" spc="5">
                <a:solidFill>
                  <a:srgbClr val="585858"/>
                </a:solidFill>
                <a:latin typeface="微软雅黑"/>
                <a:cs typeface="微软雅黑"/>
              </a:rPr>
              <a:t>院</a:t>
            </a:r>
            <a:r>
              <a:rPr sz="1400">
                <a:solidFill>
                  <a:srgbClr val="585858"/>
                </a:solidFill>
                <a:latin typeface="微软雅黑"/>
                <a:cs typeface="微软雅黑"/>
              </a:rPr>
              <a:t>服</a:t>
            </a:r>
            <a:r>
              <a:rPr sz="1400" spc="5">
                <a:solidFill>
                  <a:srgbClr val="585858"/>
                </a:solidFill>
                <a:latin typeface="微软雅黑"/>
                <a:cs typeface="微软雅黑"/>
              </a:rPr>
              <a:t>务 </a:t>
            </a:r>
            <a:r>
              <a:rPr sz="1400">
                <a:solidFill>
                  <a:srgbClr val="585858"/>
                </a:solidFill>
                <a:latin typeface="微软雅黑"/>
                <a:cs typeface="微软雅黑"/>
              </a:rPr>
              <a:t>的医疗机构</a:t>
            </a:r>
            <a:r>
              <a:rPr sz="1400" spc="-5">
                <a:solidFill>
                  <a:srgbClr val="585858"/>
                </a:solidFill>
                <a:latin typeface="微软雅黑"/>
                <a:cs typeface="微软雅黑"/>
              </a:rPr>
              <a:t>；</a:t>
            </a:r>
            <a:r>
              <a:rPr sz="1400" spc="-5">
                <a:solidFill>
                  <a:srgbClr val="585858"/>
                </a:solidFill>
                <a:latin typeface="Verdana"/>
                <a:cs typeface="Verdana"/>
              </a:rPr>
              <a:t>DRG/DIP</a:t>
            </a:r>
            <a:r>
              <a:rPr sz="1400">
                <a:solidFill>
                  <a:srgbClr val="585858"/>
                </a:solidFill>
                <a:latin typeface="微软雅黑"/>
                <a:cs typeface="微软雅黑"/>
              </a:rPr>
              <a:t>付</a:t>
            </a:r>
            <a:r>
              <a:rPr sz="1400" spc="-15">
                <a:solidFill>
                  <a:srgbClr val="585858"/>
                </a:solidFill>
                <a:latin typeface="微软雅黑"/>
                <a:cs typeface="微软雅黑"/>
              </a:rPr>
              <a:t>费</a:t>
            </a:r>
            <a:r>
              <a:rPr sz="1400">
                <a:solidFill>
                  <a:srgbClr val="585858"/>
                </a:solidFill>
                <a:latin typeface="微软雅黑"/>
                <a:cs typeface="微软雅黑"/>
              </a:rPr>
              <a:t>医疗</a:t>
            </a:r>
            <a:r>
              <a:rPr sz="1400" spc="-15">
                <a:solidFill>
                  <a:srgbClr val="585858"/>
                </a:solidFill>
                <a:latin typeface="微软雅黑"/>
                <a:cs typeface="微软雅黑"/>
              </a:rPr>
              <a:t>机</a:t>
            </a:r>
            <a:r>
              <a:rPr sz="1400">
                <a:solidFill>
                  <a:srgbClr val="585858"/>
                </a:solidFill>
                <a:latin typeface="微软雅黑"/>
                <a:cs typeface="微软雅黑"/>
              </a:rPr>
              <a:t>构病</a:t>
            </a:r>
            <a:r>
              <a:rPr sz="1400" spc="-15">
                <a:solidFill>
                  <a:srgbClr val="585858"/>
                </a:solidFill>
                <a:latin typeface="微软雅黑"/>
                <a:cs typeface="微软雅黑"/>
              </a:rPr>
              <a:t>种</a:t>
            </a:r>
            <a:r>
              <a:rPr sz="1400">
                <a:solidFill>
                  <a:srgbClr val="585858"/>
                </a:solidFill>
                <a:latin typeface="微软雅黑"/>
                <a:cs typeface="微软雅黑"/>
              </a:rPr>
              <a:t>全面</a:t>
            </a:r>
            <a:r>
              <a:rPr sz="1400" spc="-15">
                <a:solidFill>
                  <a:srgbClr val="585858"/>
                </a:solidFill>
                <a:latin typeface="微软雅黑"/>
                <a:cs typeface="微软雅黑"/>
              </a:rPr>
              <a:t>覆</a:t>
            </a:r>
            <a:r>
              <a:rPr sz="1400">
                <a:solidFill>
                  <a:srgbClr val="585858"/>
                </a:solidFill>
                <a:latin typeface="微软雅黑"/>
                <a:cs typeface="微软雅黑"/>
              </a:rPr>
              <a:t>盖，</a:t>
            </a:r>
            <a:r>
              <a:rPr sz="1400" spc="-15">
                <a:solidFill>
                  <a:srgbClr val="585858"/>
                </a:solidFill>
                <a:latin typeface="微软雅黑"/>
                <a:cs typeface="微软雅黑"/>
              </a:rPr>
              <a:t>鼓</a:t>
            </a:r>
            <a:r>
              <a:rPr sz="1400">
                <a:solidFill>
                  <a:srgbClr val="585858"/>
                </a:solidFill>
                <a:latin typeface="微软雅黑"/>
                <a:cs typeface="微软雅黑"/>
              </a:rPr>
              <a:t>励入</a:t>
            </a:r>
            <a:r>
              <a:rPr sz="1400" spc="-15">
                <a:solidFill>
                  <a:srgbClr val="585858"/>
                </a:solidFill>
                <a:latin typeface="微软雅黑"/>
                <a:cs typeface="微软雅黑"/>
              </a:rPr>
              <a:t>组</a:t>
            </a:r>
            <a:r>
              <a:rPr sz="1400">
                <a:solidFill>
                  <a:srgbClr val="585858"/>
                </a:solidFill>
                <a:latin typeface="微软雅黑"/>
                <a:cs typeface="微软雅黑"/>
              </a:rPr>
              <a:t>率达</a:t>
            </a:r>
            <a:r>
              <a:rPr sz="1400" spc="-10">
                <a:solidFill>
                  <a:srgbClr val="585858"/>
                </a:solidFill>
                <a:latin typeface="微软雅黑"/>
                <a:cs typeface="微软雅黑"/>
              </a:rPr>
              <a:t>到</a:t>
            </a:r>
            <a:r>
              <a:rPr sz="1400" spc="-5">
                <a:solidFill>
                  <a:srgbClr val="585858"/>
                </a:solidFill>
                <a:latin typeface="Verdana"/>
                <a:cs typeface="Verdana"/>
              </a:rPr>
              <a:t>90%</a:t>
            </a:r>
            <a:r>
              <a:rPr sz="1400">
                <a:solidFill>
                  <a:srgbClr val="585858"/>
                </a:solidFill>
                <a:latin typeface="微软雅黑"/>
                <a:cs typeface="微软雅黑"/>
              </a:rPr>
              <a:t>以上；</a:t>
            </a:r>
            <a:r>
              <a:rPr sz="1400" spc="180">
                <a:solidFill>
                  <a:srgbClr val="585858"/>
                </a:solidFill>
                <a:latin typeface="微软雅黑"/>
                <a:cs typeface="微软雅黑"/>
              </a:rPr>
              <a:t> </a:t>
            </a:r>
            <a:r>
              <a:rPr sz="1400" spc="-5">
                <a:solidFill>
                  <a:srgbClr val="585858"/>
                </a:solidFill>
                <a:latin typeface="Verdana"/>
                <a:cs typeface="Verdana"/>
              </a:rPr>
              <a:t>DRG/DIP</a:t>
            </a:r>
            <a:r>
              <a:rPr sz="1400">
                <a:solidFill>
                  <a:srgbClr val="585858"/>
                </a:solidFill>
                <a:latin typeface="微软雅黑"/>
                <a:cs typeface="微软雅黑"/>
              </a:rPr>
              <a:t>付费医保基金支</a:t>
            </a:r>
            <a:r>
              <a:rPr sz="1400" spc="-15">
                <a:solidFill>
                  <a:srgbClr val="585858"/>
                </a:solidFill>
                <a:latin typeface="微软雅黑"/>
                <a:cs typeface="微软雅黑"/>
              </a:rPr>
              <a:t>出</a:t>
            </a:r>
            <a:r>
              <a:rPr sz="1400">
                <a:solidFill>
                  <a:srgbClr val="585858"/>
                </a:solidFill>
                <a:latin typeface="微软雅黑"/>
                <a:cs typeface="微软雅黑"/>
              </a:rPr>
              <a:t>占统</a:t>
            </a:r>
            <a:r>
              <a:rPr sz="1400" spc="-15">
                <a:solidFill>
                  <a:srgbClr val="585858"/>
                </a:solidFill>
                <a:latin typeface="微软雅黑"/>
                <a:cs typeface="微软雅黑"/>
              </a:rPr>
              <a:t>筹</a:t>
            </a:r>
            <a:r>
              <a:rPr sz="1400">
                <a:solidFill>
                  <a:srgbClr val="585858"/>
                </a:solidFill>
                <a:latin typeface="微软雅黑"/>
                <a:cs typeface="微软雅黑"/>
              </a:rPr>
              <a:t>区内</a:t>
            </a:r>
            <a:r>
              <a:rPr sz="1400" spc="-15">
                <a:solidFill>
                  <a:srgbClr val="585858"/>
                </a:solidFill>
                <a:latin typeface="微软雅黑"/>
                <a:cs typeface="微软雅黑"/>
              </a:rPr>
              <a:t>住</a:t>
            </a:r>
            <a:r>
              <a:rPr sz="1400">
                <a:solidFill>
                  <a:srgbClr val="585858"/>
                </a:solidFill>
                <a:latin typeface="微软雅黑"/>
                <a:cs typeface="微软雅黑"/>
              </a:rPr>
              <a:t>院医</a:t>
            </a:r>
            <a:r>
              <a:rPr sz="1400" spc="-15">
                <a:solidFill>
                  <a:srgbClr val="585858"/>
                </a:solidFill>
                <a:latin typeface="微软雅黑"/>
                <a:cs typeface="微软雅黑"/>
              </a:rPr>
              <a:t>保</a:t>
            </a:r>
            <a:r>
              <a:rPr sz="1400">
                <a:solidFill>
                  <a:srgbClr val="585858"/>
                </a:solidFill>
                <a:latin typeface="微软雅黑"/>
                <a:cs typeface="微软雅黑"/>
              </a:rPr>
              <a:t>基金</a:t>
            </a:r>
            <a:r>
              <a:rPr sz="1400" spc="-15">
                <a:solidFill>
                  <a:srgbClr val="585858"/>
                </a:solidFill>
                <a:latin typeface="微软雅黑"/>
                <a:cs typeface="微软雅黑"/>
              </a:rPr>
              <a:t>支</a:t>
            </a:r>
            <a:r>
              <a:rPr sz="1400">
                <a:solidFill>
                  <a:srgbClr val="585858"/>
                </a:solidFill>
                <a:latin typeface="微软雅黑"/>
                <a:cs typeface="微软雅黑"/>
              </a:rPr>
              <a:t>出达到 </a:t>
            </a:r>
            <a:r>
              <a:rPr sz="1400">
                <a:solidFill>
                  <a:srgbClr val="585858"/>
                </a:solidFill>
                <a:latin typeface="Verdana"/>
                <a:cs typeface="Verdana"/>
              </a:rPr>
              <a:t>70%</a:t>
            </a:r>
            <a:r>
              <a:rPr sz="1400">
                <a:solidFill>
                  <a:srgbClr val="585858"/>
                </a:solidFill>
                <a:latin typeface="微软雅黑"/>
                <a:cs typeface="微软雅黑"/>
              </a:rPr>
              <a:t>，鼓励超</a:t>
            </a:r>
            <a:r>
              <a:rPr sz="1400" spc="-5">
                <a:solidFill>
                  <a:srgbClr val="585858"/>
                </a:solidFill>
                <a:latin typeface="微软雅黑"/>
                <a:cs typeface="微软雅黑"/>
              </a:rPr>
              <a:t>过</a:t>
            </a:r>
            <a:r>
              <a:rPr sz="1400" spc="-5">
                <a:solidFill>
                  <a:srgbClr val="585858"/>
                </a:solidFill>
                <a:latin typeface="Verdana"/>
                <a:cs typeface="Verdana"/>
              </a:rPr>
              <a:t>70%</a:t>
            </a:r>
            <a:r>
              <a:rPr sz="1400">
                <a:solidFill>
                  <a:srgbClr val="585858"/>
                </a:solidFill>
                <a:latin typeface="微软雅黑"/>
                <a:cs typeface="微软雅黑"/>
              </a:rPr>
              <a:t>的基金总额</a:t>
            </a:r>
            <a:r>
              <a:rPr sz="1400" spc="-15">
                <a:solidFill>
                  <a:srgbClr val="585858"/>
                </a:solidFill>
                <a:latin typeface="微软雅黑"/>
                <a:cs typeface="微软雅黑"/>
              </a:rPr>
              <a:t>预</a:t>
            </a:r>
            <a:r>
              <a:rPr sz="1400">
                <a:solidFill>
                  <a:srgbClr val="585858"/>
                </a:solidFill>
                <a:latin typeface="微软雅黑"/>
                <a:cs typeface="微软雅黑"/>
              </a:rPr>
              <a:t>算覆</a:t>
            </a:r>
            <a:r>
              <a:rPr sz="1400" spc="-15">
                <a:solidFill>
                  <a:srgbClr val="585858"/>
                </a:solidFill>
                <a:latin typeface="微软雅黑"/>
                <a:cs typeface="微软雅黑"/>
              </a:rPr>
              <a:t>盖</a:t>
            </a:r>
            <a:r>
              <a:rPr sz="1400">
                <a:solidFill>
                  <a:srgbClr val="585858"/>
                </a:solidFill>
                <a:latin typeface="微软雅黑"/>
                <a:cs typeface="微软雅黑"/>
              </a:rPr>
              <a:t>率。</a:t>
            </a:r>
            <a:endParaRPr sz="1400">
              <a:latin typeface="微软雅黑"/>
              <a:cs typeface="微软雅黑"/>
            </a:endParaRPr>
          </a:p>
          <a:p>
            <a:pPr marL="241300" indent="-228600">
              <a:lnSpc>
                <a:spcPct val="100000"/>
              </a:lnSpc>
              <a:spcBef>
                <a:spcPts val="1105"/>
              </a:spcBef>
              <a:buClr>
                <a:srgbClr val="1D9ED2"/>
              </a:buClr>
              <a:buFont typeface="Wingdings"/>
              <a:buChar char=""/>
              <a:tabLst>
                <a:tab pos="241300"/>
              </a:tabLst>
            </a:pPr>
            <a:r>
              <a:rPr sz="1400">
                <a:solidFill>
                  <a:srgbClr val="585858"/>
                </a:solidFill>
                <a:latin typeface="微软雅黑"/>
                <a:cs typeface="微软雅黑"/>
              </a:rPr>
              <a:t>根据第二</a:t>
            </a:r>
            <a:r>
              <a:rPr sz="1400" spc="-5">
                <a:solidFill>
                  <a:srgbClr val="585858"/>
                </a:solidFill>
                <a:latin typeface="微软雅黑"/>
                <a:cs typeface="微软雅黑"/>
              </a:rPr>
              <a:t>届</a:t>
            </a:r>
            <a:r>
              <a:rPr sz="1400" spc="-5">
                <a:solidFill>
                  <a:srgbClr val="585858"/>
                </a:solidFill>
                <a:latin typeface="Verdana"/>
                <a:cs typeface="Verdana"/>
              </a:rPr>
              <a:t>CHS-DRG/DIP</a:t>
            </a:r>
            <a:r>
              <a:rPr sz="1400">
                <a:solidFill>
                  <a:srgbClr val="585858"/>
                </a:solidFill>
                <a:latin typeface="微软雅黑"/>
                <a:cs typeface="微软雅黑"/>
              </a:rPr>
              <a:t>支付</a:t>
            </a:r>
            <a:r>
              <a:rPr sz="1400" spc="-15">
                <a:solidFill>
                  <a:srgbClr val="585858"/>
                </a:solidFill>
                <a:latin typeface="微软雅黑"/>
                <a:cs typeface="微软雅黑"/>
              </a:rPr>
              <a:t>改</a:t>
            </a:r>
            <a:r>
              <a:rPr sz="1400">
                <a:solidFill>
                  <a:srgbClr val="585858"/>
                </a:solidFill>
                <a:latin typeface="微软雅黑"/>
                <a:cs typeface="微软雅黑"/>
              </a:rPr>
              <a:t>革大</a:t>
            </a:r>
            <a:r>
              <a:rPr sz="1400" spc="-15">
                <a:solidFill>
                  <a:srgbClr val="585858"/>
                </a:solidFill>
                <a:latin typeface="微软雅黑"/>
                <a:cs typeface="微软雅黑"/>
              </a:rPr>
              <a:t>会</a:t>
            </a:r>
            <a:r>
              <a:rPr sz="1400">
                <a:solidFill>
                  <a:srgbClr val="585858"/>
                </a:solidFill>
                <a:latin typeface="微软雅黑"/>
                <a:cs typeface="微软雅黑"/>
              </a:rPr>
              <a:t>发布</a:t>
            </a:r>
            <a:r>
              <a:rPr sz="1400" spc="-15">
                <a:solidFill>
                  <a:srgbClr val="585858"/>
                </a:solidFill>
                <a:latin typeface="微软雅黑"/>
                <a:cs typeface="微软雅黑"/>
              </a:rPr>
              <a:t>，</a:t>
            </a:r>
            <a:r>
              <a:rPr sz="1400" b="1" i="1">
                <a:solidFill>
                  <a:srgbClr val="1D9ED2"/>
                </a:solidFill>
                <a:latin typeface="微软雅黑"/>
                <a:cs typeface="微软雅黑"/>
              </a:rPr>
              <a:t>目前</a:t>
            </a:r>
            <a:r>
              <a:rPr sz="1400" b="1" i="1" spc="-10">
                <a:solidFill>
                  <a:srgbClr val="1D9ED2"/>
                </a:solidFill>
                <a:latin typeface="微软雅黑"/>
                <a:cs typeface="微软雅黑"/>
              </a:rPr>
              <a:t>已</a:t>
            </a:r>
            <a:r>
              <a:rPr sz="1400" b="1" i="1" spc="-5">
                <a:solidFill>
                  <a:srgbClr val="1D9ED2"/>
                </a:solidFill>
                <a:latin typeface="微软雅黑"/>
                <a:cs typeface="微软雅黑"/>
              </a:rPr>
              <a:t>有</a:t>
            </a:r>
            <a:r>
              <a:rPr sz="1400" b="1" spc="-5">
                <a:solidFill>
                  <a:srgbClr val="1D9ED2"/>
                </a:solidFill>
                <a:latin typeface="Verdana"/>
                <a:cs typeface="Verdana"/>
              </a:rPr>
              <a:t>14</a:t>
            </a:r>
            <a:r>
              <a:rPr sz="1400" b="1" i="1">
                <a:solidFill>
                  <a:srgbClr val="1D9ED2"/>
                </a:solidFill>
                <a:latin typeface="微软雅黑"/>
                <a:cs typeface="微软雅黑"/>
              </a:rPr>
              <a:t>个省份</a:t>
            </a:r>
            <a:r>
              <a:rPr sz="1400" b="1" i="1" spc="-10">
                <a:solidFill>
                  <a:srgbClr val="1D9ED2"/>
                </a:solidFill>
                <a:latin typeface="微软雅黑"/>
                <a:cs typeface="微软雅黑"/>
              </a:rPr>
              <a:t>，</a:t>
            </a:r>
            <a:r>
              <a:rPr sz="1400" b="1" spc="-10">
                <a:solidFill>
                  <a:srgbClr val="1D9ED2"/>
                </a:solidFill>
                <a:latin typeface="Verdana"/>
                <a:cs typeface="Verdana"/>
              </a:rPr>
              <a:t>67</a:t>
            </a:r>
            <a:r>
              <a:rPr sz="1400" b="1" i="1">
                <a:solidFill>
                  <a:srgbClr val="1D9ED2"/>
                </a:solidFill>
                <a:latin typeface="微软雅黑"/>
                <a:cs typeface="微软雅黑"/>
              </a:rPr>
              <a:t>个地市实</a:t>
            </a:r>
            <a:r>
              <a:rPr sz="1400" b="1" i="1" spc="-15">
                <a:solidFill>
                  <a:srgbClr val="1D9ED2"/>
                </a:solidFill>
                <a:latin typeface="微软雅黑"/>
                <a:cs typeface="微软雅黑"/>
              </a:rPr>
              <a:t>现</a:t>
            </a:r>
            <a:r>
              <a:rPr sz="1400" b="1" i="1">
                <a:solidFill>
                  <a:srgbClr val="1D9ED2"/>
                </a:solidFill>
                <a:latin typeface="微软雅黑"/>
                <a:cs typeface="微软雅黑"/>
              </a:rPr>
              <a:t>了</a:t>
            </a:r>
            <a:r>
              <a:rPr sz="1400" b="1" spc="-5">
                <a:solidFill>
                  <a:srgbClr val="1D9ED2"/>
                </a:solidFill>
                <a:latin typeface="Verdana"/>
                <a:cs typeface="Verdana"/>
              </a:rPr>
              <a:t>DRG/DIP</a:t>
            </a:r>
            <a:r>
              <a:rPr sz="1400" b="1" i="1">
                <a:solidFill>
                  <a:srgbClr val="1D9ED2"/>
                </a:solidFill>
                <a:latin typeface="微软雅黑"/>
                <a:cs typeface="微软雅黑"/>
              </a:rPr>
              <a:t>功能</a:t>
            </a:r>
            <a:r>
              <a:rPr sz="1400" b="1" i="1" spc="-15">
                <a:solidFill>
                  <a:srgbClr val="1D9ED2"/>
                </a:solidFill>
                <a:latin typeface="微软雅黑"/>
                <a:cs typeface="微软雅黑"/>
              </a:rPr>
              <a:t>模</a:t>
            </a:r>
            <a:r>
              <a:rPr sz="1400" b="1" i="1">
                <a:solidFill>
                  <a:srgbClr val="1D9ED2"/>
                </a:solidFill>
                <a:latin typeface="微软雅黑"/>
                <a:cs typeface="微软雅黑"/>
              </a:rPr>
              <a:t>块实</a:t>
            </a:r>
            <a:r>
              <a:rPr sz="1400" b="1" i="1" spc="-15">
                <a:solidFill>
                  <a:srgbClr val="1D9ED2"/>
                </a:solidFill>
                <a:latin typeface="微软雅黑"/>
                <a:cs typeface="微软雅黑"/>
              </a:rPr>
              <a:t>际</a:t>
            </a:r>
            <a:r>
              <a:rPr sz="1400" b="1" i="1">
                <a:solidFill>
                  <a:srgbClr val="1D9ED2"/>
                </a:solidFill>
                <a:latin typeface="微软雅黑"/>
                <a:cs typeface="微软雅黑"/>
              </a:rPr>
              <a:t>结算</a:t>
            </a:r>
            <a:r>
              <a:rPr sz="1400" b="1" i="1" spc="-15">
                <a:solidFill>
                  <a:srgbClr val="1D9ED2"/>
                </a:solidFill>
                <a:latin typeface="微软雅黑"/>
                <a:cs typeface="微软雅黑"/>
              </a:rPr>
              <a:t>覆</a:t>
            </a:r>
            <a:r>
              <a:rPr sz="1400" b="1" i="1">
                <a:solidFill>
                  <a:srgbClr val="1D9ED2"/>
                </a:solidFill>
                <a:latin typeface="微软雅黑"/>
                <a:cs typeface="微软雅黑"/>
              </a:rPr>
              <a:t>盖</a:t>
            </a:r>
            <a:r>
              <a:rPr sz="1400">
                <a:solidFill>
                  <a:srgbClr val="585858"/>
                </a:solidFill>
                <a:latin typeface="微软雅黑"/>
                <a:cs typeface="微软雅黑"/>
              </a:rPr>
              <a:t>。</a:t>
            </a:r>
            <a:endParaRPr sz="1400">
              <a:latin typeface="微软雅黑"/>
              <a:cs typeface="微软雅黑"/>
            </a:endParaRPr>
          </a:p>
        </p:txBody>
      </p:sp>
      <p:sp>
        <p:nvSpPr>
          <p:cNvPr id="3" name="object 3"/>
          <p:cNvSpPr txBox="1">
            <a:spLocks noGrp="1"/>
          </p:cNvSpPr>
          <p:nvPr>
            <p:ph type="title"/>
          </p:nvPr>
        </p:nvSpPr>
        <p:spPr>
          <a:xfrm>
            <a:off x="261924" y="171145"/>
            <a:ext cx="6510020"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的支付方式在我国</a:t>
            </a:r>
            <a:r>
              <a:rPr spc="-10"/>
              <a:t>已</a:t>
            </a:r>
            <a:r>
              <a:rPr/>
              <a:t>进入</a:t>
            </a:r>
            <a:r>
              <a:rPr spc="-10"/>
              <a:t>了</a:t>
            </a:r>
            <a:r>
              <a:rPr/>
              <a:t>深度</a:t>
            </a:r>
            <a:r>
              <a:rPr spc="-10"/>
              <a:t>推</a:t>
            </a:r>
            <a:r>
              <a:rPr/>
              <a:t>广及</a:t>
            </a:r>
            <a:r>
              <a:rPr spc="-10"/>
              <a:t>执</a:t>
            </a:r>
            <a:r>
              <a:rPr/>
              <a:t>行阶段</a:t>
            </a:r>
          </a:p>
        </p:txBody>
      </p:sp>
      <p:sp>
        <p:nvSpPr>
          <p:cNvPr id="4" name="object 4"/>
          <p:cNvSpPr txBox="1"/>
          <p:nvPr/>
        </p:nvSpPr>
        <p:spPr>
          <a:xfrm>
            <a:off x="11782806" y="6559397"/>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10</a:t>
            </a:r>
            <a:endParaRPr sz="900">
              <a:latin typeface="微软雅黑"/>
              <a:cs typeface="微软雅黑"/>
            </a:endParaRPr>
          </a:p>
        </p:txBody>
      </p:sp>
      <p:sp>
        <p:nvSpPr>
          <p:cNvPr id="5" name="object 5"/>
          <p:cNvSpPr/>
          <p:nvPr/>
        </p:nvSpPr>
        <p:spPr>
          <a:xfrm>
            <a:off x="393171" y="2481030"/>
            <a:ext cx="5489498" cy="4014298"/>
          </a:xfrm>
          <a:prstGeom prst="rect">
            <a:avLst/>
          </a:prstGeom>
          <a:blipFill>
            <a:blip r:embed="rId2"/>
            <a:stretch>
              <a:fillRect/>
            </a:stretch>
          </a:blipFill>
        </p:spPr>
        <p:txBody>
          <a:bodyPr wrap="square" lIns="0" tIns="0" rIns="0" bIns="0" rtlCol="0"/>
          <a:lstStyle/>
          <a:p/>
        </p:txBody>
      </p:sp>
      <p:graphicFrame>
        <p:nvGraphicFramePr>
          <p:cNvPr id="6" name="object 6"/>
          <p:cNvGraphicFramePr>
            <a:graphicFrameLocks noGrp="1"/>
          </p:cNvGraphicFramePr>
          <p:nvPr/>
        </p:nvGraphicFramePr>
        <p:xfrm>
          <a:off x="401954" y="2489200"/>
          <a:ext cx="5419725" cy="3942079"/>
        </p:xfrm>
        <a:graphic>
          <a:graphicData uri="http://schemas.openxmlformats.org/drawingml/2006/table">
            <a:tbl>
              <a:tblPr firstRow="1" bandRow="1">
                <a:tableStyleId>{2D5ABB26-0587-4C30-8999-92F81FD0307C}</a:tableStyleId>
              </a:tblPr>
              <a:tblGrid>
                <a:gridCol w="2002155"/>
                <a:gridCol w="1132840"/>
                <a:gridCol w="1132839"/>
                <a:gridCol w="1132839"/>
              </a:tblGrid>
              <a:tr h="408558">
                <a:tc>
                  <a:txBody>
                    <a:bodyPr vert="horz" wrap="square"/>
                    <a:lstStyle/>
                    <a:p>
                      <a:pPr marL="635" algn="ctr">
                        <a:lnSpc>
                          <a:spcPct val="100000"/>
                        </a:lnSpc>
                        <a:spcBef>
                          <a:spcPts val="715"/>
                        </a:spcBef>
                      </a:pPr>
                      <a:r>
                        <a:rPr sz="1400" b="1" i="1">
                          <a:solidFill>
                            <a:srgbClr val="FFFFFF"/>
                          </a:solidFill>
                          <a:latin typeface="微软雅黑"/>
                          <a:cs typeface="微软雅黑"/>
                        </a:rPr>
                        <a:t>覆盖范围</a:t>
                      </a:r>
                      <a:endParaRPr sz="1400">
                        <a:latin typeface="微软雅黑"/>
                        <a:cs typeface="微软雅黑"/>
                      </a:endParaRPr>
                    </a:p>
                  </a:txBody>
                  <a:tcPr marL="0" marR="0" marT="90805" marB="0">
                    <a:lnL w="12700">
                      <a:solidFill>
                        <a:srgbClr val="FFFFFF"/>
                      </a:solidFill>
                      <a:prstDash val="solid"/>
                    </a:lnL>
                    <a:lnR w="12700">
                      <a:solidFill>
                        <a:srgbClr val="FFFFFF"/>
                      </a:solidFill>
                      <a:prstDash val="solid"/>
                    </a:lnR>
                    <a:lnT w="12700">
                      <a:solidFill>
                        <a:srgbClr val="FFFFFF"/>
                      </a:solidFill>
                      <a:prstDash val="solid"/>
                    </a:lnT>
                    <a:solidFill>
                      <a:srgbClr val="1D9ED2"/>
                    </a:solidFill>
                  </a:tcPr>
                </a:tc>
                <a:tc>
                  <a:txBody>
                    <a:bodyPr vert="horz" wrap="square"/>
                    <a:lstStyle/>
                    <a:p>
                      <a:pPr marL="635" algn="ctr">
                        <a:lnSpc>
                          <a:spcPct val="100000"/>
                        </a:lnSpc>
                        <a:spcBef>
                          <a:spcPts val="715"/>
                        </a:spcBef>
                      </a:pPr>
                      <a:r>
                        <a:rPr sz="1400" b="1" spc="-5">
                          <a:solidFill>
                            <a:srgbClr val="FFFFFF"/>
                          </a:solidFill>
                          <a:latin typeface="微软雅黑"/>
                          <a:cs typeface="微软雅黑"/>
                        </a:rPr>
                        <a:t>2022</a:t>
                      </a:r>
                      <a:r>
                        <a:rPr sz="1400" b="1" i="1">
                          <a:solidFill>
                            <a:srgbClr val="FFFFFF"/>
                          </a:solidFill>
                          <a:latin typeface="微软雅黑"/>
                          <a:cs typeface="微软雅黑"/>
                        </a:rPr>
                        <a:t>年</a:t>
                      </a:r>
                      <a:endParaRPr sz="1400">
                        <a:latin typeface="微软雅黑"/>
                        <a:cs typeface="微软雅黑"/>
                      </a:endParaRPr>
                    </a:p>
                  </a:txBody>
                  <a:tcPr marL="0" marR="0" marT="90805" marB="0">
                    <a:lnL w="12700">
                      <a:solidFill>
                        <a:srgbClr val="FFFFFF"/>
                      </a:solidFill>
                      <a:prstDash val="solid"/>
                    </a:lnL>
                    <a:lnR w="12700">
                      <a:solidFill>
                        <a:srgbClr val="FFFFFF"/>
                      </a:solidFill>
                      <a:prstDash val="solid"/>
                    </a:lnR>
                    <a:lnT w="12700">
                      <a:solidFill>
                        <a:srgbClr val="FFFFFF"/>
                      </a:solidFill>
                      <a:prstDash val="solid"/>
                    </a:lnT>
                    <a:solidFill>
                      <a:srgbClr val="1D9ED2"/>
                    </a:solidFill>
                  </a:tcPr>
                </a:tc>
                <a:tc>
                  <a:txBody>
                    <a:bodyPr vert="horz" wrap="square"/>
                    <a:lstStyle/>
                    <a:p>
                      <a:pPr marL="1270" algn="ctr">
                        <a:lnSpc>
                          <a:spcPct val="100000"/>
                        </a:lnSpc>
                        <a:spcBef>
                          <a:spcPts val="715"/>
                        </a:spcBef>
                      </a:pPr>
                      <a:r>
                        <a:rPr sz="1400" b="1" spc="-5">
                          <a:solidFill>
                            <a:srgbClr val="FFFFFF"/>
                          </a:solidFill>
                          <a:latin typeface="微软雅黑"/>
                          <a:cs typeface="微软雅黑"/>
                        </a:rPr>
                        <a:t>2023</a:t>
                      </a:r>
                      <a:r>
                        <a:rPr sz="1400" b="1" i="1">
                          <a:solidFill>
                            <a:srgbClr val="FFFFFF"/>
                          </a:solidFill>
                          <a:latin typeface="微软雅黑"/>
                          <a:cs typeface="微软雅黑"/>
                        </a:rPr>
                        <a:t>年</a:t>
                      </a:r>
                      <a:endParaRPr sz="1400">
                        <a:latin typeface="微软雅黑"/>
                        <a:cs typeface="微软雅黑"/>
                      </a:endParaRPr>
                    </a:p>
                  </a:txBody>
                  <a:tcPr marL="0" marR="0" marT="90805" marB="0">
                    <a:lnL w="12700">
                      <a:solidFill>
                        <a:srgbClr val="FFFFFF"/>
                      </a:solidFill>
                      <a:prstDash val="solid"/>
                    </a:lnL>
                    <a:lnR w="12700">
                      <a:solidFill>
                        <a:srgbClr val="FFFFFF"/>
                      </a:solidFill>
                      <a:prstDash val="solid"/>
                    </a:lnR>
                    <a:lnT w="12700">
                      <a:solidFill>
                        <a:srgbClr val="FFFFFF"/>
                      </a:solidFill>
                      <a:prstDash val="solid"/>
                    </a:lnT>
                    <a:solidFill>
                      <a:srgbClr val="1D9ED2"/>
                    </a:solidFill>
                  </a:tcPr>
                </a:tc>
                <a:tc>
                  <a:txBody>
                    <a:bodyPr vert="horz" wrap="square"/>
                    <a:lstStyle/>
                    <a:p>
                      <a:pPr marL="1270" algn="ctr">
                        <a:lnSpc>
                          <a:spcPct val="100000"/>
                        </a:lnSpc>
                        <a:spcBef>
                          <a:spcPts val="715"/>
                        </a:spcBef>
                      </a:pPr>
                      <a:r>
                        <a:rPr sz="1400" b="1" spc="-5">
                          <a:solidFill>
                            <a:srgbClr val="FFFFFF"/>
                          </a:solidFill>
                          <a:latin typeface="微软雅黑"/>
                          <a:cs typeface="微软雅黑"/>
                        </a:rPr>
                        <a:t>2024</a:t>
                      </a:r>
                      <a:r>
                        <a:rPr sz="1400" b="1" i="1">
                          <a:solidFill>
                            <a:srgbClr val="FFFFFF"/>
                          </a:solidFill>
                          <a:latin typeface="微软雅黑"/>
                          <a:cs typeface="微软雅黑"/>
                        </a:rPr>
                        <a:t>年</a:t>
                      </a:r>
                      <a:endParaRPr sz="1400">
                        <a:latin typeface="微软雅黑"/>
                        <a:cs typeface="微软雅黑"/>
                      </a:endParaRPr>
                    </a:p>
                  </a:txBody>
                  <a:tcPr marL="0" marR="0" marT="90805" marB="0">
                    <a:lnL w="12700">
                      <a:solidFill>
                        <a:srgbClr val="FFFFFF"/>
                      </a:solidFill>
                      <a:prstDash val="solid"/>
                    </a:lnL>
                    <a:lnR w="12700">
                      <a:solidFill>
                        <a:srgbClr val="FFFFFF"/>
                      </a:solidFill>
                      <a:prstDash val="solid"/>
                    </a:lnR>
                    <a:lnT w="12700">
                      <a:solidFill>
                        <a:srgbClr val="FFFFFF"/>
                      </a:solidFill>
                      <a:prstDash val="solid"/>
                    </a:lnT>
                    <a:solidFill>
                      <a:srgbClr val="1D9ED2"/>
                    </a:solidFill>
                  </a:tcPr>
                </a:tc>
              </a:tr>
              <a:tr h="705866">
                <a:tc>
                  <a:txBody>
                    <a:bodyPr vert="horz" wrap="square"/>
                    <a:lstStyle/>
                    <a:p>
                      <a:pPr>
                        <a:lnSpc>
                          <a:spcPct val="100000"/>
                        </a:lnSpc>
                        <a:spcBef>
                          <a:spcPts val="40"/>
                        </a:spcBef>
                      </a:pPr>
                      <a:endParaRPr sz="1850">
                        <a:latin typeface="Times New Roman"/>
                        <a:cs typeface="Times New Roman"/>
                      </a:endParaRPr>
                    </a:p>
                    <a:p>
                      <a:pPr marL="635" algn="ctr">
                        <a:lnSpc>
                          <a:spcPct val="100000"/>
                        </a:lnSpc>
                      </a:pPr>
                      <a:r>
                        <a:rPr sz="1400" b="1" i="1">
                          <a:solidFill>
                            <a:srgbClr val="585858"/>
                          </a:solidFill>
                          <a:latin typeface="微软雅黑"/>
                          <a:cs typeface="微软雅黑"/>
                        </a:rPr>
                        <a:t>以省为单位的统筹地区</a:t>
                      </a:r>
                      <a:endParaRPr sz="1400">
                        <a:latin typeface="微软雅黑"/>
                        <a:cs typeface="微软雅黑"/>
                      </a:endParaRPr>
                    </a:p>
                  </a:txBody>
                  <a:tcPr marL="0" marR="0" marT="5080" marB="0">
                    <a:lnB w="3175">
                      <a:solidFill>
                        <a:srgbClr val="1D9ED2"/>
                      </a:solidFill>
                      <a:prstDash val="solid"/>
                    </a:lnB>
                    <a:solidFill>
                      <a:srgbClr val="FFFFFF"/>
                    </a:solidFill>
                  </a:tcPr>
                </a:tc>
                <a:tc>
                  <a:txBody>
                    <a:bodyPr vert="horz" wrap="square"/>
                    <a:lstStyle/>
                    <a:p>
                      <a:pPr algn="ctr">
                        <a:lnSpc>
                          <a:spcPct val="100000"/>
                        </a:lnSpc>
                        <a:spcBef>
                          <a:spcPts val="1045"/>
                        </a:spcBef>
                      </a:pPr>
                      <a:r>
                        <a:rPr sz="1400">
                          <a:solidFill>
                            <a:srgbClr val="585858"/>
                          </a:solidFill>
                          <a:latin typeface="微软雅黑"/>
                          <a:cs typeface="微软雅黑"/>
                        </a:rPr>
                        <a:t>40%</a:t>
                      </a:r>
                      <a:endParaRPr sz="1400">
                        <a:latin typeface="微软雅黑"/>
                        <a:cs typeface="微软雅黑"/>
                      </a:endParaRPr>
                    </a:p>
                    <a:p>
                      <a:pPr algn="ctr">
                        <a:lnSpc>
                          <a:spcPct val="100000"/>
                        </a:lnSpc>
                      </a:pPr>
                      <a:r>
                        <a:rPr sz="1400">
                          <a:solidFill>
                            <a:srgbClr val="585858"/>
                          </a:solidFill>
                          <a:latin typeface="微软雅黑"/>
                          <a:cs typeface="微软雅黑"/>
                        </a:rPr>
                        <a:t>（每年）</a:t>
                      </a:r>
                      <a:endParaRPr sz="1400">
                        <a:latin typeface="微软雅黑"/>
                        <a:cs typeface="微软雅黑"/>
                      </a:endParaRPr>
                    </a:p>
                  </a:txBody>
                  <a:tcPr marL="0" marR="0" marT="132715" marB="0">
                    <a:lnB w="3175">
                      <a:solidFill>
                        <a:srgbClr val="1D9ED2"/>
                      </a:solidFill>
                      <a:prstDash val="solid"/>
                    </a:lnB>
                    <a:solidFill>
                      <a:srgbClr val="FFFFFF"/>
                    </a:solidFill>
                  </a:tcPr>
                </a:tc>
                <a:tc>
                  <a:txBody>
                    <a:bodyPr vert="horz" wrap="square"/>
                    <a:lstStyle/>
                    <a:p>
                      <a:pPr algn="ctr">
                        <a:lnSpc>
                          <a:spcPct val="100000"/>
                        </a:lnSpc>
                        <a:spcBef>
                          <a:spcPts val="1045"/>
                        </a:spcBef>
                      </a:pPr>
                      <a:r>
                        <a:rPr sz="1400">
                          <a:solidFill>
                            <a:srgbClr val="585858"/>
                          </a:solidFill>
                          <a:latin typeface="微软雅黑"/>
                          <a:cs typeface="微软雅黑"/>
                        </a:rPr>
                        <a:t>30%</a:t>
                      </a:r>
                      <a:endParaRPr sz="1400">
                        <a:latin typeface="微软雅黑"/>
                        <a:cs typeface="微软雅黑"/>
                      </a:endParaRPr>
                    </a:p>
                    <a:p>
                      <a:pPr algn="ctr">
                        <a:lnSpc>
                          <a:spcPct val="100000"/>
                        </a:lnSpc>
                      </a:pPr>
                      <a:r>
                        <a:rPr sz="1400">
                          <a:solidFill>
                            <a:srgbClr val="585858"/>
                          </a:solidFill>
                          <a:latin typeface="微软雅黑"/>
                          <a:cs typeface="微软雅黑"/>
                        </a:rPr>
                        <a:t>（每年）</a:t>
                      </a:r>
                      <a:endParaRPr sz="1400">
                        <a:latin typeface="微软雅黑"/>
                        <a:cs typeface="微软雅黑"/>
                      </a:endParaRPr>
                    </a:p>
                  </a:txBody>
                  <a:tcPr marL="0" marR="0" marT="132715" marB="0">
                    <a:lnB w="3175">
                      <a:solidFill>
                        <a:srgbClr val="1D9ED2"/>
                      </a:solidFill>
                      <a:prstDash val="solid"/>
                    </a:lnB>
                    <a:solidFill>
                      <a:srgbClr val="FFFFFF"/>
                    </a:solidFill>
                  </a:tcPr>
                </a:tc>
                <a:tc>
                  <a:txBody>
                    <a:bodyPr vert="horz" wrap="square"/>
                    <a:lstStyle/>
                    <a:p>
                      <a:pPr marL="635" algn="ctr">
                        <a:lnSpc>
                          <a:spcPct val="100000"/>
                        </a:lnSpc>
                        <a:spcBef>
                          <a:spcPts val="1045"/>
                        </a:spcBef>
                      </a:pPr>
                      <a:r>
                        <a:rPr sz="1400">
                          <a:solidFill>
                            <a:srgbClr val="585858"/>
                          </a:solidFill>
                          <a:latin typeface="微软雅黑"/>
                          <a:cs typeface="微软雅黑"/>
                        </a:rPr>
                        <a:t>30%</a:t>
                      </a:r>
                      <a:endParaRPr sz="1400">
                        <a:latin typeface="微软雅黑"/>
                        <a:cs typeface="微软雅黑"/>
                      </a:endParaRPr>
                    </a:p>
                    <a:p>
                      <a:pPr algn="ctr">
                        <a:lnSpc>
                          <a:spcPct val="100000"/>
                        </a:lnSpc>
                      </a:pPr>
                      <a:r>
                        <a:rPr sz="1400">
                          <a:solidFill>
                            <a:srgbClr val="585858"/>
                          </a:solidFill>
                          <a:latin typeface="微软雅黑"/>
                          <a:cs typeface="微软雅黑"/>
                        </a:rPr>
                        <a:t>（每年）</a:t>
                      </a:r>
                      <a:endParaRPr sz="1400">
                        <a:latin typeface="微软雅黑"/>
                        <a:cs typeface="微软雅黑"/>
                      </a:endParaRPr>
                    </a:p>
                  </a:txBody>
                  <a:tcPr marL="0" marR="0" marT="132715" marB="0">
                    <a:lnB w="3175">
                      <a:solidFill>
                        <a:srgbClr val="1D9ED2"/>
                      </a:solidFill>
                      <a:prstDash val="solid"/>
                    </a:lnB>
                    <a:solidFill>
                      <a:srgbClr val="FFFFFF"/>
                    </a:solidFill>
                  </a:tcPr>
                </a:tc>
              </a:tr>
              <a:tr h="814069">
                <a:tc>
                  <a:txBody>
                    <a:bodyPr vert="horz" wrap="square"/>
                    <a:lstStyle/>
                    <a:p>
                      <a:pPr marL="644525" marR="369570" indent="-268605">
                        <a:lnSpc>
                          <a:spcPct val="150000"/>
                        </a:lnSpc>
                        <a:spcBef>
                          <a:spcPts val="495"/>
                        </a:spcBef>
                      </a:pPr>
                      <a:r>
                        <a:rPr sz="1400" b="1" i="1">
                          <a:solidFill>
                            <a:srgbClr val="585858"/>
                          </a:solidFill>
                          <a:latin typeface="微软雅黑"/>
                          <a:cs typeface="微软雅黑"/>
                        </a:rPr>
                        <a:t>开展住院服务的 医疗机构</a:t>
                      </a:r>
                      <a:endParaRPr sz="1400">
                        <a:latin typeface="微软雅黑"/>
                        <a:cs typeface="微软雅黑"/>
                      </a:endParaRPr>
                    </a:p>
                  </a:txBody>
                  <a:tcPr marL="0" marR="0" marT="62865" marB="0">
                    <a:lnT w="3175">
                      <a:solidFill>
                        <a:srgbClr val="1D9ED2"/>
                      </a:solidFill>
                      <a:prstDash val="solid"/>
                    </a:lnT>
                    <a:lnB w="3175">
                      <a:solidFill>
                        <a:srgbClr val="1D9ED2"/>
                      </a:solidFill>
                      <a:prstDash val="solid"/>
                    </a:lnB>
                    <a:solidFill>
                      <a:srgbClr val="FFFFFF"/>
                    </a:solidFill>
                  </a:tcPr>
                </a:tc>
                <a:tc>
                  <a:txBody>
                    <a:bodyPr vert="horz" wrap="square"/>
                    <a:lstStyle/>
                    <a:p>
                      <a:pPr algn="ctr">
                        <a:lnSpc>
                          <a:spcPct val="100000"/>
                        </a:lnSpc>
                        <a:spcBef>
                          <a:spcPts val="1475"/>
                        </a:spcBef>
                      </a:pPr>
                      <a:r>
                        <a:rPr sz="1400">
                          <a:solidFill>
                            <a:srgbClr val="585858"/>
                          </a:solidFill>
                          <a:latin typeface="微软雅黑"/>
                          <a:cs typeface="微软雅黑"/>
                        </a:rPr>
                        <a:t>40%</a:t>
                      </a:r>
                      <a:endParaRPr sz="1400">
                        <a:latin typeface="微软雅黑"/>
                        <a:cs typeface="微软雅黑"/>
                      </a:endParaRPr>
                    </a:p>
                    <a:p>
                      <a:pPr algn="ctr">
                        <a:lnSpc>
                          <a:spcPct val="100000"/>
                        </a:lnSpc>
                      </a:pPr>
                      <a:r>
                        <a:rPr sz="1400">
                          <a:solidFill>
                            <a:srgbClr val="585858"/>
                          </a:solidFill>
                          <a:latin typeface="微软雅黑"/>
                          <a:cs typeface="微软雅黑"/>
                        </a:rPr>
                        <a:t>（每年）</a:t>
                      </a:r>
                      <a:endParaRPr sz="1400">
                        <a:latin typeface="微软雅黑"/>
                        <a:cs typeface="微软雅黑"/>
                      </a:endParaRPr>
                    </a:p>
                  </a:txBody>
                  <a:tcPr marL="0" marR="0" marT="187325" marB="0">
                    <a:lnT w="3175">
                      <a:solidFill>
                        <a:srgbClr val="1D9ED2"/>
                      </a:solidFill>
                      <a:prstDash val="solid"/>
                    </a:lnT>
                    <a:lnB w="3175">
                      <a:solidFill>
                        <a:srgbClr val="1D9ED2"/>
                      </a:solidFill>
                      <a:prstDash val="solid"/>
                    </a:lnB>
                    <a:solidFill>
                      <a:srgbClr val="FFFFFF"/>
                    </a:solidFill>
                  </a:tcPr>
                </a:tc>
                <a:tc>
                  <a:txBody>
                    <a:bodyPr vert="horz" wrap="square"/>
                    <a:lstStyle/>
                    <a:p>
                      <a:pPr algn="ctr">
                        <a:lnSpc>
                          <a:spcPct val="100000"/>
                        </a:lnSpc>
                        <a:spcBef>
                          <a:spcPts val="1475"/>
                        </a:spcBef>
                      </a:pPr>
                      <a:r>
                        <a:rPr sz="1400">
                          <a:solidFill>
                            <a:srgbClr val="585858"/>
                          </a:solidFill>
                          <a:latin typeface="微软雅黑"/>
                          <a:cs typeface="微软雅黑"/>
                        </a:rPr>
                        <a:t>30%</a:t>
                      </a:r>
                      <a:endParaRPr sz="1400">
                        <a:latin typeface="微软雅黑"/>
                        <a:cs typeface="微软雅黑"/>
                      </a:endParaRPr>
                    </a:p>
                    <a:p>
                      <a:pPr algn="ctr">
                        <a:lnSpc>
                          <a:spcPct val="100000"/>
                        </a:lnSpc>
                      </a:pPr>
                      <a:r>
                        <a:rPr sz="1400">
                          <a:solidFill>
                            <a:srgbClr val="585858"/>
                          </a:solidFill>
                          <a:latin typeface="微软雅黑"/>
                          <a:cs typeface="微软雅黑"/>
                        </a:rPr>
                        <a:t>（每年）</a:t>
                      </a:r>
                      <a:endParaRPr sz="1400">
                        <a:latin typeface="微软雅黑"/>
                        <a:cs typeface="微软雅黑"/>
                      </a:endParaRPr>
                    </a:p>
                  </a:txBody>
                  <a:tcPr marL="0" marR="0" marT="187325" marB="0">
                    <a:lnT w="3175">
                      <a:solidFill>
                        <a:srgbClr val="1D9ED2"/>
                      </a:solidFill>
                      <a:prstDash val="solid"/>
                    </a:lnT>
                    <a:lnB w="3175">
                      <a:solidFill>
                        <a:srgbClr val="1D9ED2"/>
                      </a:solidFill>
                      <a:prstDash val="solid"/>
                    </a:lnB>
                    <a:solidFill>
                      <a:srgbClr val="FFFFFF"/>
                    </a:solidFill>
                  </a:tcPr>
                </a:tc>
                <a:tc>
                  <a:txBody>
                    <a:bodyPr vert="horz" wrap="square"/>
                    <a:lstStyle/>
                    <a:p>
                      <a:pPr marL="635" algn="ctr">
                        <a:lnSpc>
                          <a:spcPct val="100000"/>
                        </a:lnSpc>
                        <a:spcBef>
                          <a:spcPts val="1475"/>
                        </a:spcBef>
                      </a:pPr>
                      <a:r>
                        <a:rPr sz="1400">
                          <a:solidFill>
                            <a:srgbClr val="585858"/>
                          </a:solidFill>
                          <a:latin typeface="微软雅黑"/>
                          <a:cs typeface="微软雅黑"/>
                        </a:rPr>
                        <a:t>30%</a:t>
                      </a:r>
                      <a:endParaRPr sz="1400">
                        <a:latin typeface="微软雅黑"/>
                        <a:cs typeface="微软雅黑"/>
                      </a:endParaRPr>
                    </a:p>
                    <a:p>
                      <a:pPr algn="ctr">
                        <a:lnSpc>
                          <a:spcPct val="100000"/>
                        </a:lnSpc>
                      </a:pPr>
                      <a:r>
                        <a:rPr sz="1400">
                          <a:solidFill>
                            <a:srgbClr val="585858"/>
                          </a:solidFill>
                          <a:latin typeface="微软雅黑"/>
                          <a:cs typeface="微软雅黑"/>
                        </a:rPr>
                        <a:t>（每年）</a:t>
                      </a:r>
                      <a:endParaRPr sz="1400">
                        <a:latin typeface="微软雅黑"/>
                        <a:cs typeface="微软雅黑"/>
                      </a:endParaRPr>
                    </a:p>
                  </a:txBody>
                  <a:tcPr marL="0" marR="0" marT="187325" marB="0">
                    <a:lnT w="3175">
                      <a:solidFill>
                        <a:srgbClr val="1D9ED2"/>
                      </a:solidFill>
                      <a:prstDash val="solid"/>
                    </a:lnT>
                    <a:lnB w="3175">
                      <a:solidFill>
                        <a:srgbClr val="1D9ED2"/>
                      </a:solidFill>
                      <a:prstDash val="solid"/>
                    </a:lnB>
                    <a:solidFill>
                      <a:srgbClr val="FFFFFF"/>
                    </a:solidFill>
                  </a:tcPr>
                </a:tc>
              </a:tr>
              <a:tr h="814070">
                <a:tc>
                  <a:txBody>
                    <a:bodyPr vert="horz" wrap="square"/>
                    <a:lstStyle/>
                    <a:p>
                      <a:pPr marL="420370">
                        <a:lnSpc>
                          <a:spcPct val="100000"/>
                        </a:lnSpc>
                        <a:spcBef>
                          <a:spcPts val="1335"/>
                        </a:spcBef>
                      </a:pPr>
                      <a:r>
                        <a:rPr sz="1400" b="1">
                          <a:solidFill>
                            <a:srgbClr val="585858"/>
                          </a:solidFill>
                          <a:latin typeface="微软雅黑"/>
                          <a:cs typeface="微软雅黑"/>
                        </a:rPr>
                        <a:t>DRG/DIP</a:t>
                      </a:r>
                      <a:r>
                        <a:rPr sz="1400" b="1" i="1">
                          <a:solidFill>
                            <a:srgbClr val="585858"/>
                          </a:solidFill>
                          <a:latin typeface="微软雅黑"/>
                          <a:cs typeface="微软雅黑"/>
                        </a:rPr>
                        <a:t>付费</a:t>
                      </a:r>
                      <a:endParaRPr sz="1400">
                        <a:latin typeface="微软雅黑"/>
                        <a:cs typeface="微软雅黑"/>
                      </a:endParaRPr>
                    </a:p>
                    <a:p>
                      <a:pPr marL="466090">
                        <a:lnSpc>
                          <a:spcPct val="100000"/>
                        </a:lnSpc>
                        <a:spcBef>
                          <a:spcPts val="845"/>
                        </a:spcBef>
                      </a:pPr>
                      <a:r>
                        <a:rPr sz="1400" b="1" i="1">
                          <a:solidFill>
                            <a:srgbClr val="585858"/>
                          </a:solidFill>
                          <a:latin typeface="微软雅黑"/>
                          <a:cs typeface="微软雅黑"/>
                        </a:rPr>
                        <a:t>医疗机构病种</a:t>
                      </a:r>
                      <a:endParaRPr sz="1400">
                        <a:latin typeface="微软雅黑"/>
                        <a:cs typeface="微软雅黑"/>
                      </a:endParaRPr>
                    </a:p>
                  </a:txBody>
                  <a:tcPr marL="0" marR="0" marT="169545" marB="0">
                    <a:lnT w="3175">
                      <a:solidFill>
                        <a:srgbClr val="1D9ED2"/>
                      </a:solidFill>
                      <a:prstDash val="solid"/>
                    </a:lnT>
                    <a:lnB w="3175">
                      <a:solidFill>
                        <a:srgbClr val="1D9ED2"/>
                      </a:solidFill>
                      <a:prstDash val="solid"/>
                    </a:lnB>
                    <a:solidFill>
                      <a:srgbClr val="FFFFFF"/>
                    </a:solidFill>
                  </a:tcPr>
                </a:tc>
                <a:tc>
                  <a:txBody>
                    <a:bodyPr vert="horz" wrap="square"/>
                    <a:lstStyle/>
                    <a:p>
                      <a:pPr>
                        <a:lnSpc>
                          <a:spcPct val="100000"/>
                        </a:lnSpc>
                        <a:spcBef>
                          <a:spcPts val="15"/>
                        </a:spcBef>
                      </a:pPr>
                      <a:endParaRPr sz="2000">
                        <a:latin typeface="Times New Roman"/>
                        <a:cs typeface="Times New Roman"/>
                      </a:endParaRPr>
                    </a:p>
                    <a:p>
                      <a:pPr algn="ctr">
                        <a:lnSpc>
                          <a:spcPct val="100000"/>
                        </a:lnSpc>
                        <a:spcBef>
                          <a:spcPts val="5"/>
                        </a:spcBef>
                      </a:pPr>
                      <a:r>
                        <a:rPr sz="1400">
                          <a:solidFill>
                            <a:srgbClr val="585858"/>
                          </a:solidFill>
                          <a:latin typeface="微软雅黑"/>
                          <a:cs typeface="微软雅黑"/>
                        </a:rPr>
                        <a:t>70%</a:t>
                      </a:r>
                      <a:endParaRPr sz="1400">
                        <a:latin typeface="微软雅黑"/>
                        <a:cs typeface="微软雅黑"/>
                      </a:endParaRPr>
                    </a:p>
                  </a:txBody>
                  <a:tcPr marL="0" marR="0" marT="1905" marB="0">
                    <a:lnT w="3175">
                      <a:solidFill>
                        <a:srgbClr val="1D9ED2"/>
                      </a:solidFill>
                      <a:prstDash val="solid"/>
                    </a:lnT>
                    <a:lnB w="3175">
                      <a:solidFill>
                        <a:srgbClr val="1D9ED2"/>
                      </a:solidFill>
                      <a:prstDash val="solid"/>
                    </a:lnB>
                    <a:solidFill>
                      <a:srgbClr val="FFFFFF"/>
                    </a:solidFill>
                  </a:tcPr>
                </a:tc>
                <a:tc>
                  <a:txBody>
                    <a:bodyPr vert="horz" wrap="square"/>
                    <a:lstStyle/>
                    <a:p>
                      <a:pPr>
                        <a:lnSpc>
                          <a:spcPct val="100000"/>
                        </a:lnSpc>
                        <a:spcBef>
                          <a:spcPts val="15"/>
                        </a:spcBef>
                      </a:pPr>
                      <a:endParaRPr sz="2000">
                        <a:latin typeface="Times New Roman"/>
                        <a:cs typeface="Times New Roman"/>
                      </a:endParaRPr>
                    </a:p>
                    <a:p>
                      <a:pPr algn="ctr">
                        <a:lnSpc>
                          <a:spcPct val="100000"/>
                        </a:lnSpc>
                        <a:spcBef>
                          <a:spcPts val="5"/>
                        </a:spcBef>
                      </a:pPr>
                      <a:r>
                        <a:rPr sz="1400">
                          <a:solidFill>
                            <a:srgbClr val="585858"/>
                          </a:solidFill>
                          <a:latin typeface="微软雅黑"/>
                          <a:cs typeface="微软雅黑"/>
                        </a:rPr>
                        <a:t>80%</a:t>
                      </a:r>
                      <a:endParaRPr sz="1400">
                        <a:latin typeface="微软雅黑"/>
                        <a:cs typeface="微软雅黑"/>
                      </a:endParaRPr>
                    </a:p>
                  </a:txBody>
                  <a:tcPr marL="0" marR="0" marT="1905" marB="0">
                    <a:lnT w="3175">
                      <a:solidFill>
                        <a:srgbClr val="1D9ED2"/>
                      </a:solidFill>
                      <a:prstDash val="solid"/>
                    </a:lnT>
                    <a:lnB w="3175">
                      <a:solidFill>
                        <a:srgbClr val="1D9ED2"/>
                      </a:solidFill>
                      <a:prstDash val="solid"/>
                    </a:lnB>
                    <a:solidFill>
                      <a:srgbClr val="FFFFFF"/>
                    </a:solidFill>
                  </a:tcPr>
                </a:tc>
                <a:tc>
                  <a:txBody>
                    <a:bodyPr vert="horz" wrap="square"/>
                    <a:lstStyle/>
                    <a:p>
                      <a:pPr>
                        <a:lnSpc>
                          <a:spcPct val="100000"/>
                        </a:lnSpc>
                        <a:spcBef>
                          <a:spcPts val="15"/>
                        </a:spcBef>
                      </a:pPr>
                      <a:endParaRPr sz="2000">
                        <a:latin typeface="Times New Roman"/>
                        <a:cs typeface="Times New Roman"/>
                      </a:endParaRPr>
                    </a:p>
                    <a:p>
                      <a:pPr marL="635" algn="ctr">
                        <a:lnSpc>
                          <a:spcPct val="100000"/>
                        </a:lnSpc>
                        <a:spcBef>
                          <a:spcPts val="5"/>
                        </a:spcBef>
                      </a:pPr>
                      <a:r>
                        <a:rPr sz="1400">
                          <a:solidFill>
                            <a:srgbClr val="585858"/>
                          </a:solidFill>
                          <a:latin typeface="微软雅黑"/>
                          <a:cs typeface="微软雅黑"/>
                        </a:rPr>
                        <a:t>90%</a:t>
                      </a:r>
                      <a:endParaRPr sz="1400">
                        <a:latin typeface="微软雅黑"/>
                        <a:cs typeface="微软雅黑"/>
                      </a:endParaRPr>
                    </a:p>
                  </a:txBody>
                  <a:tcPr marL="0" marR="0" marT="1905" marB="0">
                    <a:lnT w="3175">
                      <a:solidFill>
                        <a:srgbClr val="1D9ED2"/>
                      </a:solidFill>
                      <a:prstDash val="solid"/>
                    </a:lnT>
                    <a:lnB w="3175">
                      <a:solidFill>
                        <a:srgbClr val="1D9ED2"/>
                      </a:solidFill>
                      <a:prstDash val="solid"/>
                    </a:lnB>
                    <a:solidFill>
                      <a:srgbClr val="FFFFFF"/>
                    </a:solidFill>
                  </a:tcPr>
                </a:tc>
              </a:tr>
              <a:tr h="1189634">
                <a:tc>
                  <a:txBody>
                    <a:bodyPr vert="horz" wrap="square"/>
                    <a:lstStyle/>
                    <a:p>
                      <a:pPr marL="287655" marR="279400" indent="132080" algn="just">
                        <a:lnSpc>
                          <a:spcPct val="150000"/>
                        </a:lnSpc>
                        <a:spcBef>
                          <a:spcPts val="715"/>
                        </a:spcBef>
                      </a:pPr>
                      <a:r>
                        <a:rPr sz="1400" b="1">
                          <a:solidFill>
                            <a:srgbClr val="585858"/>
                          </a:solidFill>
                          <a:latin typeface="微软雅黑"/>
                          <a:cs typeface="微软雅黑"/>
                        </a:rPr>
                        <a:t>DRG/DIP</a:t>
                      </a:r>
                      <a:r>
                        <a:rPr sz="1400" b="1" i="1">
                          <a:solidFill>
                            <a:srgbClr val="585858"/>
                          </a:solidFill>
                          <a:latin typeface="微软雅黑"/>
                          <a:cs typeface="微软雅黑"/>
                        </a:rPr>
                        <a:t>付费 医保基金支出占 </a:t>
                      </a:r>
                      <a:r>
                        <a:rPr sz="1400" b="1" i="1" spc="-5">
                          <a:solidFill>
                            <a:srgbClr val="585858"/>
                          </a:solidFill>
                          <a:latin typeface="微软雅黑"/>
                          <a:cs typeface="微软雅黑"/>
                        </a:rPr>
                        <a:t>住院医保基金支出</a:t>
                      </a:r>
                      <a:endParaRPr sz="1400">
                        <a:latin typeface="微软雅黑"/>
                        <a:cs typeface="微软雅黑"/>
                      </a:endParaRPr>
                    </a:p>
                  </a:txBody>
                  <a:tcPr marL="0" marR="0" marT="90805" marB="0">
                    <a:lnT w="3175">
                      <a:solidFill>
                        <a:srgbClr val="1D9ED2"/>
                      </a:solidFill>
                      <a:prstDash val="solid"/>
                    </a:lnT>
                    <a:lnB w="6350">
                      <a:solidFill>
                        <a:srgbClr val="1D9ED2"/>
                      </a:solidFill>
                      <a:prstDash val="solid"/>
                    </a:lnB>
                    <a:solidFill>
                      <a:srgbClr val="FFFFFF"/>
                    </a:solidFill>
                  </a:tcPr>
                </a:tc>
                <a:tc>
                  <a:txBody>
                    <a:bodyPr vert="horz" wrap="square"/>
                    <a:lstStyle/>
                    <a:p>
                      <a:pPr>
                        <a:lnSpc>
                          <a:spcPct val="100000"/>
                        </a:lnSpc>
                      </a:pPr>
                      <a:endParaRPr sz="1800">
                        <a:latin typeface="Times New Roman"/>
                        <a:cs typeface="Times New Roman"/>
                      </a:endParaRPr>
                    </a:p>
                    <a:p>
                      <a:pPr>
                        <a:lnSpc>
                          <a:spcPct val="100000"/>
                        </a:lnSpc>
                      </a:pPr>
                      <a:endParaRPr sz="1500">
                        <a:latin typeface="Times New Roman"/>
                        <a:cs typeface="Times New Roman"/>
                      </a:endParaRPr>
                    </a:p>
                    <a:p>
                      <a:pPr algn="ctr">
                        <a:lnSpc>
                          <a:spcPct val="100000"/>
                        </a:lnSpc>
                      </a:pPr>
                      <a:r>
                        <a:rPr sz="1400">
                          <a:solidFill>
                            <a:srgbClr val="585858"/>
                          </a:solidFill>
                          <a:latin typeface="微软雅黑"/>
                          <a:cs typeface="微软雅黑"/>
                        </a:rPr>
                        <a:t>30%</a:t>
                      </a:r>
                      <a:endParaRPr sz="1400">
                        <a:latin typeface="微软雅黑"/>
                        <a:cs typeface="微软雅黑"/>
                      </a:endParaRPr>
                    </a:p>
                  </a:txBody>
                  <a:tcPr marL="0" marR="0" marT="0" marB="0">
                    <a:lnT w="3175">
                      <a:solidFill>
                        <a:srgbClr val="1D9ED2"/>
                      </a:solidFill>
                      <a:prstDash val="solid"/>
                    </a:lnT>
                    <a:lnB w="6350">
                      <a:solidFill>
                        <a:srgbClr val="1D9ED2"/>
                      </a:solidFill>
                      <a:prstDash val="solid"/>
                    </a:lnB>
                    <a:solidFill>
                      <a:srgbClr val="FFFFFF"/>
                    </a:solidFill>
                  </a:tcPr>
                </a:tc>
                <a:tc>
                  <a:txBody>
                    <a:bodyPr vert="horz" wrap="square"/>
                    <a:lstStyle/>
                    <a:p>
                      <a:pPr>
                        <a:lnSpc>
                          <a:spcPct val="100000"/>
                        </a:lnSpc>
                      </a:pPr>
                      <a:endParaRPr sz="1800">
                        <a:latin typeface="Times New Roman"/>
                        <a:cs typeface="Times New Roman"/>
                      </a:endParaRPr>
                    </a:p>
                    <a:p>
                      <a:pPr>
                        <a:lnSpc>
                          <a:spcPct val="100000"/>
                        </a:lnSpc>
                      </a:pPr>
                      <a:endParaRPr sz="1500">
                        <a:latin typeface="Times New Roman"/>
                        <a:cs typeface="Times New Roman"/>
                      </a:endParaRPr>
                    </a:p>
                    <a:p>
                      <a:pPr algn="ctr">
                        <a:lnSpc>
                          <a:spcPct val="100000"/>
                        </a:lnSpc>
                      </a:pPr>
                      <a:r>
                        <a:rPr sz="1400">
                          <a:solidFill>
                            <a:srgbClr val="585858"/>
                          </a:solidFill>
                          <a:latin typeface="微软雅黑"/>
                          <a:cs typeface="微软雅黑"/>
                        </a:rPr>
                        <a:t>50%</a:t>
                      </a:r>
                      <a:endParaRPr sz="1400">
                        <a:latin typeface="微软雅黑"/>
                        <a:cs typeface="微软雅黑"/>
                      </a:endParaRPr>
                    </a:p>
                  </a:txBody>
                  <a:tcPr marL="0" marR="0" marT="0" marB="0">
                    <a:lnT w="3175">
                      <a:solidFill>
                        <a:srgbClr val="1D9ED2"/>
                      </a:solidFill>
                      <a:prstDash val="solid"/>
                    </a:lnT>
                    <a:lnB w="6350">
                      <a:solidFill>
                        <a:srgbClr val="1D9ED2"/>
                      </a:solidFill>
                      <a:prstDash val="solid"/>
                    </a:lnB>
                    <a:solidFill>
                      <a:srgbClr val="FFFFFF"/>
                    </a:solidFill>
                  </a:tcPr>
                </a:tc>
                <a:tc>
                  <a:txBody>
                    <a:bodyPr vert="horz" wrap="square"/>
                    <a:lstStyle/>
                    <a:p>
                      <a:pPr>
                        <a:lnSpc>
                          <a:spcPct val="100000"/>
                        </a:lnSpc>
                      </a:pPr>
                      <a:endParaRPr sz="1800">
                        <a:latin typeface="Times New Roman"/>
                        <a:cs typeface="Times New Roman"/>
                      </a:endParaRPr>
                    </a:p>
                    <a:p>
                      <a:pPr>
                        <a:lnSpc>
                          <a:spcPct val="100000"/>
                        </a:lnSpc>
                      </a:pPr>
                      <a:endParaRPr sz="1500">
                        <a:latin typeface="Times New Roman"/>
                        <a:cs typeface="Times New Roman"/>
                      </a:endParaRPr>
                    </a:p>
                    <a:p>
                      <a:pPr marL="635" algn="ctr">
                        <a:lnSpc>
                          <a:spcPct val="100000"/>
                        </a:lnSpc>
                      </a:pPr>
                      <a:r>
                        <a:rPr sz="1400">
                          <a:solidFill>
                            <a:srgbClr val="585858"/>
                          </a:solidFill>
                          <a:latin typeface="微软雅黑"/>
                          <a:cs typeface="微软雅黑"/>
                        </a:rPr>
                        <a:t>70%</a:t>
                      </a:r>
                      <a:endParaRPr sz="1400">
                        <a:latin typeface="微软雅黑"/>
                        <a:cs typeface="微软雅黑"/>
                      </a:endParaRPr>
                    </a:p>
                  </a:txBody>
                  <a:tcPr marL="0" marR="0" marT="0" marB="0">
                    <a:lnT w="3175">
                      <a:solidFill>
                        <a:srgbClr val="1D9ED2"/>
                      </a:solidFill>
                      <a:prstDash val="solid"/>
                    </a:lnT>
                    <a:lnB w="6350">
                      <a:solidFill>
                        <a:srgbClr val="1D9ED2"/>
                      </a:solidFill>
                      <a:prstDash val="solid"/>
                    </a:lnB>
                    <a:solidFill>
                      <a:srgbClr val="FFFFFF"/>
                    </a:solidFill>
                  </a:tcPr>
                </a:tc>
              </a:tr>
            </a:tbl>
          </a:graphicData>
        </a:graphic>
      </p:graphicFrame>
      <p:sp>
        <p:nvSpPr>
          <p:cNvPr id="7" name="object 7"/>
          <p:cNvSpPr txBox="1"/>
          <p:nvPr/>
        </p:nvSpPr>
        <p:spPr>
          <a:xfrm>
            <a:off x="526795" y="2080387"/>
            <a:ext cx="5166360" cy="239395"/>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585858"/>
                </a:solidFill>
                <a:latin typeface="微软雅黑"/>
                <a:cs typeface="微软雅黑"/>
              </a:rPr>
              <a:t>亿欧智库</a:t>
            </a:r>
            <a:r>
              <a:rPr sz="1400" b="1" i="1" spc="-5">
                <a:solidFill>
                  <a:srgbClr val="585858"/>
                </a:solidFill>
                <a:latin typeface="微软雅黑"/>
                <a:cs typeface="微软雅黑"/>
              </a:rPr>
              <a:t>：</a:t>
            </a:r>
            <a:r>
              <a:rPr sz="1400" b="1" spc="-5">
                <a:solidFill>
                  <a:srgbClr val="585858"/>
                </a:solidFill>
                <a:latin typeface="微软雅黑"/>
                <a:cs typeface="微软雅黑"/>
              </a:rPr>
              <a:t>2022-2024</a:t>
            </a:r>
            <a:r>
              <a:rPr sz="1400" b="1" i="1">
                <a:solidFill>
                  <a:srgbClr val="585858"/>
                </a:solidFill>
                <a:latin typeface="微软雅黑"/>
                <a:cs typeface="微软雅黑"/>
              </a:rPr>
              <a:t>年</a:t>
            </a:r>
            <a:r>
              <a:rPr sz="1400" b="1" spc="-5">
                <a:solidFill>
                  <a:srgbClr val="585858"/>
                </a:solidFill>
                <a:latin typeface="微软雅黑"/>
                <a:cs typeface="微软雅黑"/>
              </a:rPr>
              <a:t>DRG/DIP</a:t>
            </a:r>
            <a:r>
              <a:rPr sz="1400" b="1" i="1" spc="-5">
                <a:solidFill>
                  <a:srgbClr val="585858"/>
                </a:solidFill>
                <a:latin typeface="微软雅黑"/>
                <a:cs typeface="微软雅黑"/>
              </a:rPr>
              <a:t>“</a:t>
            </a:r>
            <a:r>
              <a:rPr sz="1400" b="1" i="1">
                <a:solidFill>
                  <a:srgbClr val="585858"/>
                </a:solidFill>
                <a:latin typeface="微软雅黑"/>
                <a:cs typeface="微软雅黑"/>
              </a:rPr>
              <a:t>四个</a:t>
            </a:r>
            <a:r>
              <a:rPr sz="1400" b="1" i="1" spc="-15">
                <a:solidFill>
                  <a:srgbClr val="585858"/>
                </a:solidFill>
                <a:latin typeface="微软雅黑"/>
                <a:cs typeface="微软雅黑"/>
              </a:rPr>
              <a:t>覆</a:t>
            </a:r>
            <a:r>
              <a:rPr sz="1400" b="1" i="1">
                <a:solidFill>
                  <a:srgbClr val="585858"/>
                </a:solidFill>
                <a:latin typeface="微软雅黑"/>
                <a:cs typeface="微软雅黑"/>
              </a:rPr>
              <a:t>盖”</a:t>
            </a:r>
            <a:r>
              <a:rPr sz="1400" b="1" i="1" spc="-15">
                <a:solidFill>
                  <a:srgbClr val="585858"/>
                </a:solidFill>
                <a:latin typeface="微软雅黑"/>
                <a:cs typeface="微软雅黑"/>
              </a:rPr>
              <a:t>的</a:t>
            </a:r>
            <a:r>
              <a:rPr sz="1400" b="1" i="1">
                <a:solidFill>
                  <a:srgbClr val="585858"/>
                </a:solidFill>
                <a:latin typeface="微软雅黑"/>
                <a:cs typeface="微软雅黑"/>
              </a:rPr>
              <a:t>实施</a:t>
            </a:r>
            <a:r>
              <a:rPr sz="1400" b="1" i="1" spc="-15">
                <a:solidFill>
                  <a:srgbClr val="585858"/>
                </a:solidFill>
                <a:latin typeface="微软雅黑"/>
                <a:cs typeface="微软雅黑"/>
              </a:rPr>
              <a:t>进</a:t>
            </a:r>
            <a:r>
              <a:rPr sz="1400" b="1" i="1">
                <a:solidFill>
                  <a:srgbClr val="585858"/>
                </a:solidFill>
                <a:latin typeface="微软雅黑"/>
                <a:cs typeface="微软雅黑"/>
              </a:rPr>
              <a:t>度要求</a:t>
            </a:r>
            <a:endParaRPr sz="1400">
              <a:latin typeface="微软雅黑"/>
              <a:cs typeface="微软雅黑"/>
            </a:endParaRPr>
          </a:p>
        </p:txBody>
      </p:sp>
      <p:sp>
        <p:nvSpPr>
          <p:cNvPr id="8" name="object 8"/>
          <p:cNvSpPr txBox="1"/>
          <p:nvPr/>
        </p:nvSpPr>
        <p:spPr>
          <a:xfrm>
            <a:off x="262229" y="6544157"/>
            <a:ext cx="513461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数据来源：各省医保局公开信息，以及第二届</a:t>
            </a:r>
            <a:r>
              <a:rPr sz="900" spc="-5">
                <a:solidFill>
                  <a:srgbClr val="7E7E7E"/>
                </a:solidFill>
                <a:latin typeface="微软雅黑"/>
                <a:cs typeface="微软雅黑"/>
              </a:rPr>
              <a:t>CHS-DRG/DIP</a:t>
            </a:r>
            <a:r>
              <a:rPr sz="900">
                <a:solidFill>
                  <a:srgbClr val="7E7E7E"/>
                </a:solidFill>
                <a:latin typeface="微软雅黑"/>
                <a:cs typeface="微软雅黑"/>
              </a:rPr>
              <a:t>支付方式改革大会发布数据，经亿欧整理</a:t>
            </a:r>
            <a:endParaRPr sz="900">
              <a:latin typeface="微软雅黑"/>
              <a:cs typeface="微软雅黑"/>
            </a:endParaRPr>
          </a:p>
        </p:txBody>
      </p:sp>
      <p:sp>
        <p:nvSpPr>
          <p:cNvPr id="9" name="object 9"/>
          <p:cNvSpPr/>
          <p:nvPr/>
        </p:nvSpPr>
        <p:spPr>
          <a:xfrm>
            <a:off x="6656831" y="6062471"/>
            <a:ext cx="5120640" cy="0"/>
          </a:xfrm>
          <a:custGeom>
            <a:rect l="l" t="t" r="r" b="b"/>
            <a:pathLst>
              <a:path w="5120640">
                <a:moveTo>
                  <a:pt x="0" y="0"/>
                </a:moveTo>
                <a:lnTo>
                  <a:pt x="5120640" y="0"/>
                </a:lnTo>
              </a:path>
            </a:pathLst>
          </a:custGeom>
          <a:ln w="9525">
            <a:solidFill>
              <a:srgbClr val="D9D9D9"/>
            </a:solidFill>
          </a:ln>
        </p:spPr>
        <p:txBody>
          <a:bodyPr wrap="square" lIns="0" tIns="0" rIns="0" bIns="0" rtlCol="0"/>
          <a:lstStyle/>
          <a:p/>
        </p:txBody>
      </p:sp>
      <p:sp>
        <p:nvSpPr>
          <p:cNvPr id="10" name="object 10"/>
          <p:cNvSpPr txBox="1"/>
          <p:nvPr/>
        </p:nvSpPr>
        <p:spPr>
          <a:xfrm>
            <a:off x="7040880" y="5500115"/>
            <a:ext cx="512445" cy="558165"/>
          </a:xfrm>
          <a:prstGeom prst="rect">
            <a:avLst/>
          </a:prstGeom>
          <a:solidFill>
            <a:srgbClr val="1D9ED2"/>
          </a:solidFill>
        </p:spPr>
        <p:txBody>
          <a:bodyPr vert="horz" wrap="square" lIns="0" tIns="175895" rIns="0" bIns="0" rtlCol="0">
            <a:spAutoFit/>
          </a:bodyPr>
          <a:lstStyle/>
          <a:p>
            <a:pPr marL="150495">
              <a:lnSpc>
                <a:spcPct val="100000"/>
              </a:lnSpc>
              <a:spcBef>
                <a:spcPts val="1385"/>
              </a:spcBef>
            </a:pPr>
            <a:r>
              <a:rPr sz="1400">
                <a:solidFill>
                  <a:srgbClr val="FFFFFF"/>
                </a:solidFill>
                <a:latin typeface="微软雅黑"/>
                <a:cs typeface="微软雅黑"/>
              </a:rPr>
              <a:t>31</a:t>
            </a:r>
            <a:endParaRPr sz="1400">
              <a:latin typeface="微软雅黑"/>
              <a:cs typeface="微软雅黑"/>
            </a:endParaRPr>
          </a:p>
        </p:txBody>
      </p:sp>
      <p:sp>
        <p:nvSpPr>
          <p:cNvPr id="11" name="object 11"/>
          <p:cNvSpPr txBox="1"/>
          <p:nvPr/>
        </p:nvSpPr>
        <p:spPr>
          <a:xfrm>
            <a:off x="8321040" y="5558028"/>
            <a:ext cx="512445" cy="499745"/>
          </a:xfrm>
          <a:prstGeom prst="rect">
            <a:avLst/>
          </a:prstGeom>
          <a:solidFill>
            <a:srgbClr val="1D9ED2"/>
          </a:solidFill>
        </p:spPr>
        <p:txBody>
          <a:bodyPr vert="horz" wrap="square" lIns="0" tIns="147320" rIns="0" bIns="0" rtlCol="0">
            <a:spAutoFit/>
          </a:bodyPr>
          <a:lstStyle/>
          <a:p>
            <a:pPr marL="150495">
              <a:lnSpc>
                <a:spcPct val="100000"/>
              </a:lnSpc>
              <a:spcBef>
                <a:spcPts val="1160"/>
              </a:spcBef>
            </a:pPr>
            <a:r>
              <a:rPr sz="1400">
                <a:solidFill>
                  <a:srgbClr val="FFFFFF"/>
                </a:solidFill>
                <a:latin typeface="微软雅黑"/>
                <a:cs typeface="微软雅黑"/>
              </a:rPr>
              <a:t>30</a:t>
            </a:r>
            <a:endParaRPr sz="1400">
              <a:latin typeface="微软雅黑"/>
              <a:cs typeface="微软雅黑"/>
            </a:endParaRPr>
          </a:p>
        </p:txBody>
      </p:sp>
      <p:sp>
        <p:nvSpPr>
          <p:cNvPr id="12" name="object 12"/>
          <p:cNvSpPr txBox="1"/>
          <p:nvPr/>
        </p:nvSpPr>
        <p:spPr>
          <a:xfrm>
            <a:off x="9601200" y="5617464"/>
            <a:ext cx="512445" cy="440690"/>
          </a:xfrm>
          <a:prstGeom prst="rect">
            <a:avLst/>
          </a:prstGeom>
          <a:solidFill>
            <a:srgbClr val="1D9ED2"/>
          </a:solidFill>
        </p:spPr>
        <p:txBody>
          <a:bodyPr vert="horz" wrap="square" lIns="0" tIns="117475" rIns="0" bIns="0" rtlCol="0">
            <a:spAutoFit/>
          </a:bodyPr>
          <a:lstStyle/>
          <a:p>
            <a:pPr marL="151130">
              <a:lnSpc>
                <a:spcPct val="100000"/>
              </a:lnSpc>
              <a:spcBef>
                <a:spcPts val="925"/>
              </a:spcBef>
            </a:pPr>
            <a:r>
              <a:rPr sz="1400">
                <a:solidFill>
                  <a:srgbClr val="FFFFFF"/>
                </a:solidFill>
                <a:latin typeface="微软雅黑"/>
                <a:cs typeface="微软雅黑"/>
              </a:rPr>
              <a:t>25</a:t>
            </a:r>
            <a:endParaRPr sz="1400">
              <a:latin typeface="微软雅黑"/>
              <a:cs typeface="微软雅黑"/>
            </a:endParaRPr>
          </a:p>
        </p:txBody>
      </p:sp>
      <p:sp>
        <p:nvSpPr>
          <p:cNvPr id="13" name="object 13"/>
          <p:cNvSpPr txBox="1"/>
          <p:nvPr/>
        </p:nvSpPr>
        <p:spPr>
          <a:xfrm>
            <a:off x="10881359" y="5737859"/>
            <a:ext cx="512445" cy="320040"/>
          </a:xfrm>
          <a:prstGeom prst="rect">
            <a:avLst/>
          </a:prstGeom>
          <a:solidFill>
            <a:srgbClr val="1D9ED2"/>
          </a:solidFill>
        </p:spPr>
        <p:txBody>
          <a:bodyPr vert="horz" wrap="square" lIns="0" tIns="56515" rIns="0" bIns="0" rtlCol="0">
            <a:spAutoFit/>
          </a:bodyPr>
          <a:lstStyle/>
          <a:p>
            <a:pPr marL="151765">
              <a:lnSpc>
                <a:spcPct val="100000"/>
              </a:lnSpc>
              <a:spcBef>
                <a:spcPts val="445"/>
              </a:spcBef>
            </a:pPr>
            <a:r>
              <a:rPr sz="1400">
                <a:solidFill>
                  <a:srgbClr val="FFFFFF"/>
                </a:solidFill>
                <a:latin typeface="微软雅黑"/>
                <a:cs typeface="微软雅黑"/>
              </a:rPr>
              <a:t>19</a:t>
            </a:r>
            <a:endParaRPr sz="1400">
              <a:latin typeface="微软雅黑"/>
              <a:cs typeface="微软雅黑"/>
            </a:endParaRPr>
          </a:p>
        </p:txBody>
      </p:sp>
      <p:sp>
        <p:nvSpPr>
          <p:cNvPr id="14" name="object 14"/>
          <p:cNvSpPr txBox="1"/>
          <p:nvPr/>
        </p:nvSpPr>
        <p:spPr>
          <a:xfrm>
            <a:off x="7040880" y="5138928"/>
            <a:ext cx="512445" cy="361315"/>
          </a:xfrm>
          <a:prstGeom prst="rect">
            <a:avLst/>
          </a:prstGeom>
          <a:solidFill>
            <a:srgbClr val="F68B21"/>
          </a:solidFill>
        </p:spPr>
        <p:txBody>
          <a:bodyPr vert="horz" wrap="square" lIns="0" tIns="75565" rIns="0" bIns="0" rtlCol="0">
            <a:spAutoFit/>
          </a:bodyPr>
          <a:lstStyle/>
          <a:p>
            <a:pPr marL="150495">
              <a:lnSpc>
                <a:spcPct val="100000"/>
              </a:lnSpc>
              <a:spcBef>
                <a:spcPts val="595"/>
              </a:spcBef>
            </a:pPr>
            <a:r>
              <a:rPr sz="1400">
                <a:solidFill>
                  <a:srgbClr val="FFFFFF"/>
                </a:solidFill>
                <a:latin typeface="微软雅黑"/>
                <a:cs typeface="微软雅黑"/>
              </a:rPr>
              <a:t>20</a:t>
            </a:r>
            <a:endParaRPr sz="1400">
              <a:latin typeface="微软雅黑"/>
              <a:cs typeface="微软雅黑"/>
            </a:endParaRPr>
          </a:p>
        </p:txBody>
      </p:sp>
      <p:sp>
        <p:nvSpPr>
          <p:cNvPr id="15" name="object 15"/>
          <p:cNvSpPr txBox="1"/>
          <p:nvPr/>
        </p:nvSpPr>
        <p:spPr>
          <a:xfrm>
            <a:off x="8321040" y="5138928"/>
            <a:ext cx="512445" cy="419100"/>
          </a:xfrm>
          <a:prstGeom prst="rect">
            <a:avLst/>
          </a:prstGeom>
          <a:solidFill>
            <a:srgbClr val="F68B21"/>
          </a:solidFill>
        </p:spPr>
        <p:txBody>
          <a:bodyPr vert="horz" wrap="square" lIns="0" tIns="104139" rIns="0" bIns="0" rtlCol="0">
            <a:spAutoFit/>
          </a:bodyPr>
          <a:lstStyle/>
          <a:p>
            <a:pPr marL="150495">
              <a:lnSpc>
                <a:spcPct val="100000"/>
              </a:lnSpc>
              <a:spcBef>
                <a:spcPts val="819"/>
              </a:spcBef>
            </a:pPr>
            <a:r>
              <a:rPr sz="1400">
                <a:solidFill>
                  <a:srgbClr val="FFFFFF"/>
                </a:solidFill>
                <a:latin typeface="微软雅黑"/>
                <a:cs typeface="微软雅黑"/>
              </a:rPr>
              <a:t>25</a:t>
            </a:r>
            <a:endParaRPr sz="1400">
              <a:latin typeface="微软雅黑"/>
              <a:cs typeface="微软雅黑"/>
            </a:endParaRPr>
          </a:p>
        </p:txBody>
      </p:sp>
      <p:sp>
        <p:nvSpPr>
          <p:cNvPr id="16" name="object 16"/>
          <p:cNvSpPr txBox="1"/>
          <p:nvPr/>
        </p:nvSpPr>
        <p:spPr>
          <a:xfrm>
            <a:off x="9601200" y="5138928"/>
            <a:ext cx="512445" cy="478790"/>
          </a:xfrm>
          <a:prstGeom prst="rect">
            <a:avLst/>
          </a:prstGeom>
          <a:solidFill>
            <a:srgbClr val="F68B21"/>
          </a:solidFill>
        </p:spPr>
        <p:txBody>
          <a:bodyPr vert="horz" wrap="square" lIns="0" tIns="133985" rIns="0" bIns="0" rtlCol="0">
            <a:spAutoFit/>
          </a:bodyPr>
          <a:lstStyle/>
          <a:p>
            <a:pPr marL="151130">
              <a:lnSpc>
                <a:spcPct val="100000"/>
              </a:lnSpc>
              <a:spcBef>
                <a:spcPts val="1055"/>
              </a:spcBef>
            </a:pPr>
            <a:r>
              <a:rPr sz="1400">
                <a:solidFill>
                  <a:srgbClr val="FFFFFF"/>
                </a:solidFill>
                <a:latin typeface="微软雅黑"/>
                <a:cs typeface="微软雅黑"/>
              </a:rPr>
              <a:t>27</a:t>
            </a:r>
            <a:endParaRPr sz="1400">
              <a:latin typeface="微软雅黑"/>
              <a:cs typeface="微软雅黑"/>
            </a:endParaRPr>
          </a:p>
        </p:txBody>
      </p:sp>
      <p:sp>
        <p:nvSpPr>
          <p:cNvPr id="17" name="object 17"/>
          <p:cNvSpPr txBox="1"/>
          <p:nvPr/>
        </p:nvSpPr>
        <p:spPr>
          <a:xfrm>
            <a:off x="10881359" y="5138928"/>
            <a:ext cx="512445" cy="599440"/>
          </a:xfrm>
          <a:prstGeom prst="rect">
            <a:avLst/>
          </a:prstGeom>
          <a:solidFill>
            <a:srgbClr val="F68B21"/>
          </a:solidFill>
        </p:spPr>
        <p:txBody>
          <a:bodyPr vert="horz" wrap="square" lIns="0" tIns="193675" rIns="0" bIns="0" rtlCol="0">
            <a:spAutoFit/>
          </a:bodyPr>
          <a:lstStyle/>
          <a:p>
            <a:pPr marL="151765">
              <a:lnSpc>
                <a:spcPct val="100000"/>
              </a:lnSpc>
              <a:spcBef>
                <a:spcPts val="1525"/>
              </a:spcBef>
            </a:pPr>
            <a:r>
              <a:rPr sz="1400">
                <a:solidFill>
                  <a:srgbClr val="FFFFFF"/>
                </a:solidFill>
                <a:latin typeface="微软雅黑"/>
                <a:cs typeface="微软雅黑"/>
              </a:rPr>
              <a:t>35</a:t>
            </a:r>
            <a:endParaRPr sz="1400">
              <a:latin typeface="微软雅黑"/>
              <a:cs typeface="微软雅黑"/>
            </a:endParaRPr>
          </a:p>
        </p:txBody>
      </p:sp>
      <p:sp>
        <p:nvSpPr>
          <p:cNvPr id="18" name="object 18"/>
          <p:cNvSpPr txBox="1"/>
          <p:nvPr/>
        </p:nvSpPr>
        <p:spPr>
          <a:xfrm>
            <a:off x="6805930" y="6204000"/>
            <a:ext cx="981075"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585858"/>
                </a:solidFill>
                <a:latin typeface="微软雅黑"/>
                <a:cs typeface="微软雅黑"/>
              </a:rPr>
              <a:t>1300及以下</a:t>
            </a:r>
            <a:endParaRPr sz="1400">
              <a:latin typeface="微软雅黑"/>
              <a:cs typeface="微软雅黑"/>
            </a:endParaRPr>
          </a:p>
        </p:txBody>
      </p:sp>
      <p:sp>
        <p:nvSpPr>
          <p:cNvPr id="19" name="object 19"/>
          <p:cNvSpPr txBox="1"/>
          <p:nvPr/>
        </p:nvSpPr>
        <p:spPr>
          <a:xfrm>
            <a:off x="8109584" y="6167424"/>
            <a:ext cx="935990" cy="239395"/>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585858"/>
                </a:solidFill>
                <a:latin typeface="微软雅黑"/>
                <a:cs typeface="微软雅黑"/>
              </a:rPr>
              <a:t>1</a:t>
            </a:r>
            <a:r>
              <a:rPr sz="1400">
                <a:solidFill>
                  <a:srgbClr val="585858"/>
                </a:solidFill>
                <a:latin typeface="微软雅黑"/>
                <a:cs typeface="微软雅黑"/>
              </a:rPr>
              <a:t>3</a:t>
            </a:r>
            <a:r>
              <a:rPr sz="1400" spc="-10">
                <a:solidFill>
                  <a:srgbClr val="585858"/>
                </a:solidFill>
                <a:latin typeface="微软雅黑"/>
                <a:cs typeface="微软雅黑"/>
              </a:rPr>
              <a:t>0</a:t>
            </a:r>
            <a:r>
              <a:rPr sz="1400">
                <a:solidFill>
                  <a:srgbClr val="585858"/>
                </a:solidFill>
                <a:latin typeface="微软雅黑"/>
                <a:cs typeface="微软雅黑"/>
              </a:rPr>
              <a:t>1</a:t>
            </a:r>
            <a:r>
              <a:rPr sz="1400" spc="-10">
                <a:solidFill>
                  <a:srgbClr val="585858"/>
                </a:solidFill>
                <a:latin typeface="微软雅黑"/>
                <a:cs typeface="微软雅黑"/>
              </a:rPr>
              <a:t>-</a:t>
            </a:r>
            <a:r>
              <a:rPr sz="1400">
                <a:solidFill>
                  <a:srgbClr val="585858"/>
                </a:solidFill>
                <a:latin typeface="微软雅黑"/>
                <a:cs typeface="微软雅黑"/>
              </a:rPr>
              <a:t>2</a:t>
            </a:r>
            <a:r>
              <a:rPr sz="1400" spc="-10">
                <a:solidFill>
                  <a:srgbClr val="585858"/>
                </a:solidFill>
                <a:latin typeface="微软雅黑"/>
                <a:cs typeface="微软雅黑"/>
              </a:rPr>
              <a:t>40</a:t>
            </a:r>
            <a:r>
              <a:rPr sz="1400">
                <a:solidFill>
                  <a:srgbClr val="585858"/>
                </a:solidFill>
                <a:latin typeface="微软雅黑"/>
                <a:cs typeface="微软雅黑"/>
              </a:rPr>
              <a:t>0</a:t>
            </a:r>
            <a:endParaRPr sz="1400">
              <a:latin typeface="微软雅黑"/>
              <a:cs typeface="微软雅黑"/>
            </a:endParaRPr>
          </a:p>
        </p:txBody>
      </p:sp>
      <p:sp>
        <p:nvSpPr>
          <p:cNvPr id="20" name="object 20"/>
          <p:cNvSpPr txBox="1"/>
          <p:nvPr/>
        </p:nvSpPr>
        <p:spPr>
          <a:xfrm>
            <a:off x="9390126" y="6167424"/>
            <a:ext cx="935990" cy="239395"/>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585858"/>
                </a:solidFill>
                <a:latin typeface="微软雅黑"/>
                <a:cs typeface="微软雅黑"/>
              </a:rPr>
              <a:t>2</a:t>
            </a:r>
            <a:r>
              <a:rPr sz="1400">
                <a:solidFill>
                  <a:srgbClr val="585858"/>
                </a:solidFill>
                <a:latin typeface="微软雅黑"/>
                <a:cs typeface="微软雅黑"/>
              </a:rPr>
              <a:t>4</a:t>
            </a:r>
            <a:r>
              <a:rPr sz="1400" spc="-10">
                <a:solidFill>
                  <a:srgbClr val="585858"/>
                </a:solidFill>
                <a:latin typeface="微软雅黑"/>
                <a:cs typeface="微软雅黑"/>
              </a:rPr>
              <a:t>0</a:t>
            </a:r>
            <a:r>
              <a:rPr sz="1400">
                <a:solidFill>
                  <a:srgbClr val="585858"/>
                </a:solidFill>
                <a:latin typeface="微软雅黑"/>
                <a:cs typeface="微软雅黑"/>
              </a:rPr>
              <a:t>1</a:t>
            </a:r>
            <a:r>
              <a:rPr sz="1400" spc="-10">
                <a:solidFill>
                  <a:srgbClr val="585858"/>
                </a:solidFill>
                <a:latin typeface="微软雅黑"/>
                <a:cs typeface="微软雅黑"/>
              </a:rPr>
              <a:t>-</a:t>
            </a:r>
            <a:r>
              <a:rPr sz="1400">
                <a:solidFill>
                  <a:srgbClr val="585858"/>
                </a:solidFill>
                <a:latin typeface="微软雅黑"/>
                <a:cs typeface="微软雅黑"/>
              </a:rPr>
              <a:t>4</a:t>
            </a:r>
            <a:r>
              <a:rPr sz="1400" spc="-10">
                <a:solidFill>
                  <a:srgbClr val="585858"/>
                </a:solidFill>
                <a:latin typeface="微软雅黑"/>
                <a:cs typeface="微软雅黑"/>
              </a:rPr>
              <a:t>40</a:t>
            </a:r>
            <a:r>
              <a:rPr sz="1400">
                <a:solidFill>
                  <a:srgbClr val="585858"/>
                </a:solidFill>
                <a:latin typeface="微软雅黑"/>
                <a:cs typeface="微软雅黑"/>
              </a:rPr>
              <a:t>0</a:t>
            </a:r>
            <a:endParaRPr sz="1400">
              <a:latin typeface="微软雅黑"/>
              <a:cs typeface="微软雅黑"/>
            </a:endParaRPr>
          </a:p>
        </p:txBody>
      </p:sp>
      <p:sp>
        <p:nvSpPr>
          <p:cNvPr id="21" name="object 21"/>
          <p:cNvSpPr txBox="1"/>
          <p:nvPr/>
        </p:nvSpPr>
        <p:spPr>
          <a:xfrm>
            <a:off x="10647426" y="6204000"/>
            <a:ext cx="981075"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585858"/>
                </a:solidFill>
                <a:latin typeface="微软雅黑"/>
                <a:cs typeface="微软雅黑"/>
              </a:rPr>
              <a:t>4401及以上</a:t>
            </a:r>
            <a:endParaRPr sz="1400">
              <a:latin typeface="微软雅黑"/>
              <a:cs typeface="微软雅黑"/>
            </a:endParaRPr>
          </a:p>
        </p:txBody>
      </p:sp>
      <p:sp>
        <p:nvSpPr>
          <p:cNvPr id="22" name="object 22"/>
          <p:cNvSpPr/>
          <p:nvPr/>
        </p:nvSpPr>
        <p:spPr>
          <a:xfrm>
            <a:off x="8791956" y="4838700"/>
            <a:ext cx="76200" cy="76200"/>
          </a:xfrm>
          <a:custGeom>
            <a:rect l="l" t="t" r="r" b="b"/>
            <a:pathLst>
              <a:path w="76200" h="76200">
                <a:moveTo>
                  <a:pt x="0" y="76200"/>
                </a:moveTo>
                <a:lnTo>
                  <a:pt x="76200" y="76200"/>
                </a:lnTo>
                <a:lnTo>
                  <a:pt x="76200" y="0"/>
                </a:lnTo>
                <a:lnTo>
                  <a:pt x="0" y="0"/>
                </a:lnTo>
                <a:lnTo>
                  <a:pt x="0" y="76200"/>
                </a:lnTo>
                <a:close/>
              </a:path>
            </a:pathLst>
          </a:custGeom>
          <a:solidFill>
            <a:srgbClr val="1D9ED2"/>
          </a:solidFill>
        </p:spPr>
        <p:txBody>
          <a:bodyPr wrap="square" lIns="0" tIns="0" rIns="0" bIns="0" rtlCol="0"/>
          <a:lstStyle/>
          <a:p/>
        </p:txBody>
      </p:sp>
      <p:sp>
        <p:nvSpPr>
          <p:cNvPr id="23" name="object 23"/>
          <p:cNvSpPr/>
          <p:nvPr/>
        </p:nvSpPr>
        <p:spPr>
          <a:xfrm>
            <a:off x="9256776" y="4838700"/>
            <a:ext cx="76200" cy="76200"/>
          </a:xfrm>
          <a:custGeom>
            <a:rect l="l" t="t" r="r" b="b"/>
            <a:pathLst>
              <a:path w="76200" h="76200">
                <a:moveTo>
                  <a:pt x="0" y="76200"/>
                </a:moveTo>
                <a:lnTo>
                  <a:pt x="76200" y="76200"/>
                </a:lnTo>
                <a:lnTo>
                  <a:pt x="76200" y="0"/>
                </a:lnTo>
                <a:lnTo>
                  <a:pt x="0" y="0"/>
                </a:lnTo>
                <a:lnTo>
                  <a:pt x="0" y="76200"/>
                </a:lnTo>
                <a:close/>
              </a:path>
            </a:pathLst>
          </a:custGeom>
          <a:solidFill>
            <a:srgbClr val="F68B21"/>
          </a:solidFill>
        </p:spPr>
        <p:txBody>
          <a:bodyPr wrap="square" lIns="0" tIns="0" rIns="0" bIns="0" rtlCol="0"/>
          <a:lstStyle/>
          <a:p/>
        </p:txBody>
      </p:sp>
      <p:sp>
        <p:nvSpPr>
          <p:cNvPr id="24" name="object 24"/>
          <p:cNvSpPr txBox="1"/>
          <p:nvPr/>
        </p:nvSpPr>
        <p:spPr>
          <a:xfrm>
            <a:off x="6501765" y="4396562"/>
            <a:ext cx="4868545" cy="596900"/>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585858"/>
                </a:solidFill>
                <a:latin typeface="微软雅黑"/>
                <a:cs typeface="微软雅黑"/>
              </a:rPr>
              <a:t>亿欧智库：</a:t>
            </a:r>
            <a:r>
              <a:rPr sz="1400" b="1">
                <a:solidFill>
                  <a:srgbClr val="585858"/>
                </a:solidFill>
                <a:latin typeface="微软雅黑"/>
                <a:cs typeface="微软雅黑"/>
              </a:rPr>
              <a:t>2023</a:t>
            </a:r>
            <a:r>
              <a:rPr sz="1400" b="1" i="1">
                <a:solidFill>
                  <a:srgbClr val="585858"/>
                </a:solidFill>
                <a:latin typeface="微软雅黑"/>
                <a:cs typeface="微软雅黑"/>
              </a:rPr>
              <a:t>年不同</a:t>
            </a:r>
            <a:r>
              <a:rPr sz="1400" b="1">
                <a:solidFill>
                  <a:srgbClr val="585858"/>
                </a:solidFill>
                <a:latin typeface="微软雅黑"/>
                <a:cs typeface="微软雅黑"/>
              </a:rPr>
              <a:t>GDP</a:t>
            </a:r>
            <a:r>
              <a:rPr sz="1400" b="1" i="1" spc="5">
                <a:solidFill>
                  <a:srgbClr val="585858"/>
                </a:solidFill>
                <a:latin typeface="微软雅黑"/>
                <a:cs typeface="微软雅黑"/>
              </a:rPr>
              <a:t>范</a:t>
            </a:r>
            <a:r>
              <a:rPr sz="1400" b="1" i="1">
                <a:solidFill>
                  <a:srgbClr val="585858"/>
                </a:solidFill>
                <a:latin typeface="微软雅黑"/>
                <a:cs typeface="微软雅黑"/>
              </a:rPr>
              <a:t>围</a:t>
            </a:r>
            <a:r>
              <a:rPr sz="1400" b="1" i="1" spc="-10">
                <a:solidFill>
                  <a:srgbClr val="585858"/>
                </a:solidFill>
                <a:latin typeface="微软雅黑"/>
                <a:cs typeface="微软雅黑"/>
              </a:rPr>
              <a:t>下</a:t>
            </a:r>
            <a:r>
              <a:rPr sz="1400" b="1" i="1" spc="5">
                <a:solidFill>
                  <a:srgbClr val="585858"/>
                </a:solidFill>
                <a:latin typeface="微软雅黑"/>
                <a:cs typeface="微软雅黑"/>
              </a:rPr>
              <a:t>选</a:t>
            </a:r>
            <a:r>
              <a:rPr sz="1400" b="1" i="1" spc="-5">
                <a:solidFill>
                  <a:srgbClr val="585858"/>
                </a:solidFill>
                <a:latin typeface="微软雅黑"/>
                <a:cs typeface="微软雅黑"/>
              </a:rPr>
              <a:t>择</a:t>
            </a:r>
            <a:r>
              <a:rPr sz="1400" b="1" spc="-5">
                <a:solidFill>
                  <a:srgbClr val="585858"/>
                </a:solidFill>
                <a:latin typeface="微软雅黑"/>
                <a:cs typeface="微软雅黑"/>
              </a:rPr>
              <a:t>DIP/DRG</a:t>
            </a:r>
            <a:r>
              <a:rPr sz="1400" b="1" i="1" spc="5">
                <a:solidFill>
                  <a:srgbClr val="585858"/>
                </a:solidFill>
                <a:latin typeface="微软雅黑"/>
                <a:cs typeface="微软雅黑"/>
              </a:rPr>
              <a:t>城</a:t>
            </a:r>
            <a:r>
              <a:rPr sz="1400" b="1" i="1">
                <a:solidFill>
                  <a:srgbClr val="585858"/>
                </a:solidFill>
                <a:latin typeface="微软雅黑"/>
                <a:cs typeface="微软雅黑"/>
              </a:rPr>
              <a:t>市</a:t>
            </a:r>
            <a:r>
              <a:rPr sz="1400" b="1" i="1" spc="-10">
                <a:solidFill>
                  <a:srgbClr val="585858"/>
                </a:solidFill>
                <a:latin typeface="微软雅黑"/>
                <a:cs typeface="微软雅黑"/>
              </a:rPr>
              <a:t>的</a:t>
            </a:r>
            <a:r>
              <a:rPr sz="1400" b="1" i="1" spc="5">
                <a:solidFill>
                  <a:srgbClr val="585858"/>
                </a:solidFill>
                <a:latin typeface="微软雅黑"/>
                <a:cs typeface="微软雅黑"/>
              </a:rPr>
              <a:t>数量</a:t>
            </a:r>
            <a:endParaRPr sz="1400">
              <a:latin typeface="微软雅黑"/>
              <a:cs typeface="微软雅黑"/>
            </a:endParaRPr>
          </a:p>
          <a:p>
            <a:pPr marL="726440" algn="ctr">
              <a:lnSpc>
                <a:spcPct val="100000"/>
              </a:lnSpc>
              <a:spcBef>
                <a:spcPts val="1370"/>
              </a:spcBef>
              <a:tabLst>
                <a:tab pos="1191895"/>
              </a:tabLst>
            </a:pPr>
            <a:r>
              <a:rPr sz="1200" spc="-5">
                <a:solidFill>
                  <a:srgbClr val="585858"/>
                </a:solidFill>
                <a:latin typeface="微软雅黑"/>
                <a:cs typeface="微软雅黑"/>
              </a:rPr>
              <a:t>DIP	DRG</a:t>
            </a:r>
            <a:endParaRPr sz="1200">
              <a:latin typeface="微软雅黑"/>
              <a:cs typeface="微软雅黑"/>
            </a:endParaRPr>
          </a:p>
        </p:txBody>
      </p:sp>
      <p:sp>
        <p:nvSpPr>
          <p:cNvPr id="25" name="object 25"/>
          <p:cNvSpPr txBox="1"/>
          <p:nvPr/>
        </p:nvSpPr>
        <p:spPr>
          <a:xfrm>
            <a:off x="5987796" y="1944623"/>
            <a:ext cx="5872480" cy="2438400"/>
          </a:xfrm>
          <a:prstGeom prst="rect">
            <a:avLst/>
          </a:prstGeom>
          <a:ln w="12700">
            <a:solidFill>
              <a:srgbClr val="045F9E"/>
            </a:solidFill>
          </a:ln>
        </p:spPr>
        <p:txBody>
          <a:bodyPr vert="horz" wrap="square" lIns="0" tIns="8890" rIns="0" bIns="0" rtlCol="0">
            <a:spAutoFit/>
          </a:bodyPr>
          <a:lstStyle/>
          <a:p>
            <a:pPr marL="92075" marR="191770" algn="just">
              <a:lnSpc>
                <a:spcPct val="129299"/>
              </a:lnSpc>
              <a:spcBef>
                <a:spcPts val="70"/>
              </a:spcBef>
            </a:pPr>
            <a:r>
              <a:rPr sz="1400">
                <a:solidFill>
                  <a:srgbClr val="3B4245"/>
                </a:solidFill>
                <a:latin typeface="微软雅黑"/>
                <a:cs typeface="微软雅黑"/>
              </a:rPr>
              <a:t>为了解</a:t>
            </a:r>
            <a:r>
              <a:rPr sz="1400" spc="-5">
                <a:solidFill>
                  <a:srgbClr val="3B4245"/>
                </a:solidFill>
                <a:latin typeface="微软雅黑"/>
                <a:cs typeface="微软雅黑"/>
              </a:rPr>
              <a:t>DRG/DIP</a:t>
            </a:r>
            <a:r>
              <a:rPr sz="1400">
                <a:solidFill>
                  <a:srgbClr val="3B4245"/>
                </a:solidFill>
                <a:latin typeface="微软雅黑"/>
                <a:cs typeface="微软雅黑"/>
              </a:rPr>
              <a:t>推进现状</a:t>
            </a:r>
            <a:r>
              <a:rPr sz="1400" spc="-15">
                <a:solidFill>
                  <a:srgbClr val="3B4245"/>
                </a:solidFill>
                <a:latin typeface="微软雅黑"/>
                <a:cs typeface="微软雅黑"/>
              </a:rPr>
              <a:t>，</a:t>
            </a:r>
            <a:r>
              <a:rPr sz="1400">
                <a:solidFill>
                  <a:srgbClr val="3B4245"/>
                </a:solidFill>
                <a:latin typeface="微软雅黑"/>
                <a:cs typeface="微软雅黑"/>
              </a:rPr>
              <a:t>我们</a:t>
            </a:r>
            <a:r>
              <a:rPr sz="1400" spc="-15">
                <a:solidFill>
                  <a:srgbClr val="3B4245"/>
                </a:solidFill>
                <a:latin typeface="微软雅黑"/>
                <a:cs typeface="微软雅黑"/>
              </a:rPr>
              <a:t>在</a:t>
            </a:r>
            <a:r>
              <a:rPr sz="1400">
                <a:solidFill>
                  <a:srgbClr val="3B4245"/>
                </a:solidFill>
                <a:latin typeface="微软雅黑"/>
                <a:cs typeface="微软雅黑"/>
              </a:rPr>
              <a:t>全国</a:t>
            </a:r>
            <a:r>
              <a:rPr sz="1400" spc="-15">
                <a:solidFill>
                  <a:srgbClr val="3B4245"/>
                </a:solidFill>
                <a:latin typeface="微软雅黑"/>
                <a:cs typeface="微软雅黑"/>
              </a:rPr>
              <a:t>选</a:t>
            </a:r>
            <a:r>
              <a:rPr sz="1400">
                <a:solidFill>
                  <a:srgbClr val="3B4245"/>
                </a:solidFill>
                <a:latin typeface="微软雅黑"/>
                <a:cs typeface="微软雅黑"/>
              </a:rPr>
              <a:t>择了</a:t>
            </a:r>
            <a:r>
              <a:rPr sz="1600" b="1" spc="-5">
                <a:solidFill>
                  <a:srgbClr val="0C83B7"/>
                </a:solidFill>
                <a:latin typeface="微软雅黑"/>
                <a:cs typeface="微软雅黑"/>
              </a:rPr>
              <a:t>214</a:t>
            </a:r>
            <a:r>
              <a:rPr sz="1400">
                <a:solidFill>
                  <a:srgbClr val="3B4245"/>
                </a:solidFill>
                <a:latin typeface="微软雅黑"/>
                <a:cs typeface="微软雅黑"/>
              </a:rPr>
              <a:t>个城市</a:t>
            </a:r>
            <a:r>
              <a:rPr sz="1400" spc="-15">
                <a:solidFill>
                  <a:srgbClr val="3B4245"/>
                </a:solidFill>
                <a:latin typeface="微软雅黑"/>
                <a:cs typeface="微软雅黑"/>
              </a:rPr>
              <a:t>，</a:t>
            </a:r>
            <a:r>
              <a:rPr sz="1400">
                <a:solidFill>
                  <a:srgbClr val="3B4245"/>
                </a:solidFill>
                <a:latin typeface="微软雅黑"/>
                <a:cs typeface="微软雅黑"/>
              </a:rPr>
              <a:t>其中</a:t>
            </a:r>
            <a:r>
              <a:rPr sz="1400" spc="-15">
                <a:solidFill>
                  <a:srgbClr val="3B4245"/>
                </a:solidFill>
                <a:latin typeface="微软雅黑"/>
                <a:cs typeface="微软雅黑"/>
              </a:rPr>
              <a:t>对</a:t>
            </a:r>
            <a:r>
              <a:rPr sz="1400">
                <a:solidFill>
                  <a:srgbClr val="3B4245"/>
                </a:solidFill>
                <a:latin typeface="微软雅黑"/>
                <a:cs typeface="微软雅黑"/>
              </a:rPr>
              <a:t>外宣 布选择执行</a:t>
            </a:r>
            <a:r>
              <a:rPr sz="1400" spc="-10">
                <a:solidFill>
                  <a:srgbClr val="3B4245"/>
                </a:solidFill>
                <a:latin typeface="微软雅黑"/>
                <a:cs typeface="微软雅黑"/>
              </a:rPr>
              <a:t>DRG</a:t>
            </a:r>
            <a:r>
              <a:rPr sz="1400">
                <a:solidFill>
                  <a:srgbClr val="3B4245"/>
                </a:solidFill>
                <a:latin typeface="微软雅黑"/>
                <a:cs typeface="微软雅黑"/>
              </a:rPr>
              <a:t>的城市</a:t>
            </a:r>
            <a:r>
              <a:rPr sz="1400" spc="-15">
                <a:solidFill>
                  <a:srgbClr val="3B4245"/>
                </a:solidFill>
                <a:latin typeface="微软雅黑"/>
                <a:cs typeface="微软雅黑"/>
              </a:rPr>
              <a:t>有</a:t>
            </a:r>
            <a:r>
              <a:rPr sz="1600" b="1" spc="-10">
                <a:solidFill>
                  <a:srgbClr val="0C83B7"/>
                </a:solidFill>
                <a:latin typeface="微软雅黑"/>
                <a:cs typeface="微软雅黑"/>
              </a:rPr>
              <a:t>105</a:t>
            </a:r>
            <a:r>
              <a:rPr sz="1400">
                <a:solidFill>
                  <a:srgbClr val="3B4245"/>
                </a:solidFill>
                <a:latin typeface="微软雅黑"/>
                <a:cs typeface="微软雅黑"/>
              </a:rPr>
              <a:t>个，执行</a:t>
            </a:r>
            <a:r>
              <a:rPr sz="1400" spc="-5">
                <a:solidFill>
                  <a:srgbClr val="3B4245"/>
                </a:solidFill>
                <a:latin typeface="微软雅黑"/>
                <a:cs typeface="微软雅黑"/>
              </a:rPr>
              <a:t>DIP</a:t>
            </a:r>
            <a:r>
              <a:rPr sz="1400">
                <a:solidFill>
                  <a:srgbClr val="3B4245"/>
                </a:solidFill>
                <a:latin typeface="微软雅黑"/>
                <a:cs typeface="微软雅黑"/>
              </a:rPr>
              <a:t>的城市</a:t>
            </a:r>
            <a:r>
              <a:rPr sz="1400" spc="-10">
                <a:solidFill>
                  <a:srgbClr val="3B4245"/>
                </a:solidFill>
                <a:latin typeface="微软雅黑"/>
                <a:cs typeface="微软雅黑"/>
              </a:rPr>
              <a:t>有</a:t>
            </a:r>
            <a:r>
              <a:rPr sz="1600" b="1" spc="-10">
                <a:solidFill>
                  <a:srgbClr val="0C83B7"/>
                </a:solidFill>
                <a:latin typeface="微软雅黑"/>
                <a:cs typeface="微软雅黑"/>
              </a:rPr>
              <a:t>107</a:t>
            </a:r>
            <a:r>
              <a:rPr sz="1400">
                <a:solidFill>
                  <a:srgbClr val="3B4245"/>
                </a:solidFill>
                <a:latin typeface="微软雅黑"/>
                <a:cs typeface="微软雅黑"/>
              </a:rPr>
              <a:t>个，上海、天 津执行</a:t>
            </a:r>
            <a:r>
              <a:rPr sz="1400" spc="-5">
                <a:solidFill>
                  <a:srgbClr val="3B4245"/>
                </a:solidFill>
                <a:latin typeface="微软雅黑"/>
                <a:cs typeface="微软雅黑"/>
              </a:rPr>
              <a:t>DRG/DIP</a:t>
            </a:r>
            <a:r>
              <a:rPr sz="1400">
                <a:solidFill>
                  <a:srgbClr val="3B4245"/>
                </a:solidFill>
                <a:latin typeface="微软雅黑"/>
                <a:cs typeface="微软雅黑"/>
              </a:rPr>
              <a:t>并行的支</a:t>
            </a:r>
            <a:r>
              <a:rPr sz="1400" spc="-15">
                <a:solidFill>
                  <a:srgbClr val="3B4245"/>
                </a:solidFill>
                <a:latin typeface="微软雅黑"/>
                <a:cs typeface="微软雅黑"/>
              </a:rPr>
              <a:t>付</a:t>
            </a:r>
            <a:r>
              <a:rPr sz="1400">
                <a:solidFill>
                  <a:srgbClr val="3B4245"/>
                </a:solidFill>
                <a:latin typeface="微软雅黑"/>
                <a:cs typeface="微软雅黑"/>
              </a:rPr>
              <a:t>方式。</a:t>
            </a:r>
            <a:endParaRPr sz="1400">
              <a:latin typeface="微软雅黑"/>
              <a:cs typeface="微软雅黑"/>
            </a:endParaRPr>
          </a:p>
          <a:p>
            <a:pPr marL="92075" marR="78740" algn="just">
              <a:lnSpc>
                <a:spcPct val="130000"/>
              </a:lnSpc>
              <a:spcBef>
                <a:spcPts val="600"/>
              </a:spcBef>
            </a:pPr>
            <a:r>
              <a:rPr sz="1400">
                <a:solidFill>
                  <a:srgbClr val="3B4245"/>
                </a:solidFill>
                <a:latin typeface="微软雅黑"/>
                <a:cs typeface="微软雅黑"/>
              </a:rPr>
              <a:t>根</a:t>
            </a:r>
            <a:r>
              <a:rPr sz="1400" spc="10">
                <a:solidFill>
                  <a:srgbClr val="3B4245"/>
                </a:solidFill>
                <a:latin typeface="微软雅黑"/>
                <a:cs typeface="微软雅黑"/>
              </a:rPr>
              <a:t>据</a:t>
            </a:r>
            <a:r>
              <a:rPr sz="1400">
                <a:solidFill>
                  <a:srgbClr val="3B4245"/>
                </a:solidFill>
                <a:latin typeface="微软雅黑"/>
                <a:cs typeface="微软雅黑"/>
              </a:rPr>
              <a:t>亿欧统</a:t>
            </a:r>
            <a:r>
              <a:rPr sz="1400" spc="10">
                <a:solidFill>
                  <a:srgbClr val="3B4245"/>
                </a:solidFill>
                <a:latin typeface="微软雅黑"/>
                <a:cs typeface="微软雅黑"/>
              </a:rPr>
              <a:t>计</a:t>
            </a:r>
            <a:r>
              <a:rPr sz="1400">
                <a:solidFill>
                  <a:srgbClr val="3B4245"/>
                </a:solidFill>
                <a:latin typeface="微软雅黑"/>
                <a:cs typeface="微软雅黑"/>
              </a:rPr>
              <a:t>可以发现，GDP较高的城市偏向选择</a:t>
            </a:r>
            <a:r>
              <a:rPr sz="1400" spc="-10">
                <a:solidFill>
                  <a:srgbClr val="3B4245"/>
                </a:solidFill>
                <a:latin typeface="微软雅黑"/>
                <a:cs typeface="微软雅黑"/>
              </a:rPr>
              <a:t>DRG</a:t>
            </a:r>
            <a:r>
              <a:rPr sz="1400">
                <a:solidFill>
                  <a:srgbClr val="3B4245"/>
                </a:solidFill>
                <a:latin typeface="微软雅黑"/>
                <a:cs typeface="微软雅黑"/>
              </a:rPr>
              <a:t>支付方式，</a:t>
            </a:r>
            <a:r>
              <a:rPr sz="1400" spc="315">
                <a:solidFill>
                  <a:srgbClr val="3B4245"/>
                </a:solidFill>
                <a:latin typeface="微软雅黑"/>
                <a:cs typeface="微软雅黑"/>
              </a:rPr>
              <a:t> </a:t>
            </a:r>
            <a:r>
              <a:rPr sz="1400">
                <a:solidFill>
                  <a:srgbClr val="3B4245"/>
                </a:solidFill>
                <a:latin typeface="微软雅黑"/>
                <a:cs typeface="微软雅黑"/>
              </a:rPr>
              <a:t>GDP  </a:t>
            </a:r>
            <a:r>
              <a:rPr sz="1400" spc="45">
                <a:solidFill>
                  <a:srgbClr val="3B4245"/>
                </a:solidFill>
                <a:latin typeface="微软雅黑"/>
                <a:cs typeface="微软雅黑"/>
              </a:rPr>
              <a:t>较</a:t>
            </a:r>
            <a:r>
              <a:rPr sz="1400" spc="35">
                <a:solidFill>
                  <a:srgbClr val="3B4245"/>
                </a:solidFill>
                <a:latin typeface="微软雅黑"/>
                <a:cs typeface="微软雅黑"/>
              </a:rPr>
              <a:t>底的</a:t>
            </a:r>
            <a:r>
              <a:rPr sz="1400" spc="45">
                <a:solidFill>
                  <a:srgbClr val="3B4245"/>
                </a:solidFill>
                <a:latin typeface="微软雅黑"/>
                <a:cs typeface="微软雅黑"/>
              </a:rPr>
              <a:t>城</a:t>
            </a:r>
            <a:r>
              <a:rPr sz="1400" spc="35">
                <a:solidFill>
                  <a:srgbClr val="3B4245"/>
                </a:solidFill>
                <a:latin typeface="微软雅黑"/>
                <a:cs typeface="微软雅黑"/>
              </a:rPr>
              <a:t>市偏</a:t>
            </a:r>
            <a:r>
              <a:rPr sz="1400" spc="45">
                <a:solidFill>
                  <a:srgbClr val="3B4245"/>
                </a:solidFill>
                <a:latin typeface="微软雅黑"/>
                <a:cs typeface="微软雅黑"/>
              </a:rPr>
              <a:t>向</a:t>
            </a:r>
            <a:r>
              <a:rPr sz="1400" spc="35">
                <a:solidFill>
                  <a:srgbClr val="3B4245"/>
                </a:solidFill>
                <a:latin typeface="微软雅黑"/>
                <a:cs typeface="微软雅黑"/>
              </a:rPr>
              <a:t>选</a:t>
            </a:r>
            <a:r>
              <a:rPr sz="1400" spc="60">
                <a:solidFill>
                  <a:srgbClr val="3B4245"/>
                </a:solidFill>
                <a:latin typeface="微软雅黑"/>
                <a:cs typeface="微软雅黑"/>
              </a:rPr>
              <a:t>择</a:t>
            </a:r>
            <a:r>
              <a:rPr sz="1400" spc="10">
                <a:solidFill>
                  <a:srgbClr val="3B4245"/>
                </a:solidFill>
                <a:latin typeface="微软雅黑"/>
                <a:cs typeface="微软雅黑"/>
              </a:rPr>
              <a:t>DIP</a:t>
            </a:r>
            <a:r>
              <a:rPr sz="1400" spc="35">
                <a:solidFill>
                  <a:srgbClr val="3B4245"/>
                </a:solidFill>
                <a:latin typeface="微软雅黑"/>
                <a:cs typeface="微软雅黑"/>
              </a:rPr>
              <a:t>支</a:t>
            </a:r>
            <a:r>
              <a:rPr sz="1400" spc="45">
                <a:solidFill>
                  <a:srgbClr val="3B4245"/>
                </a:solidFill>
                <a:latin typeface="微软雅黑"/>
                <a:cs typeface="微软雅黑"/>
              </a:rPr>
              <a:t>付</a:t>
            </a:r>
            <a:r>
              <a:rPr sz="1400" spc="35">
                <a:solidFill>
                  <a:srgbClr val="3B4245"/>
                </a:solidFill>
                <a:latin typeface="微软雅黑"/>
                <a:cs typeface="微软雅黑"/>
              </a:rPr>
              <a:t>方式。</a:t>
            </a:r>
            <a:r>
              <a:rPr sz="1400" spc="45">
                <a:solidFill>
                  <a:srgbClr val="3B4245"/>
                </a:solidFill>
                <a:latin typeface="微软雅黑"/>
                <a:cs typeface="微软雅黑"/>
              </a:rPr>
              <a:t>如</a:t>
            </a:r>
            <a:r>
              <a:rPr sz="1400" spc="35">
                <a:solidFill>
                  <a:srgbClr val="3B4245"/>
                </a:solidFill>
                <a:latin typeface="微软雅黑"/>
                <a:cs typeface="微软雅黑"/>
              </a:rPr>
              <a:t>在</a:t>
            </a:r>
            <a:r>
              <a:rPr sz="1400" spc="10">
                <a:solidFill>
                  <a:srgbClr val="3B4245"/>
                </a:solidFill>
                <a:latin typeface="微软雅黑"/>
                <a:cs typeface="微软雅黑"/>
              </a:rPr>
              <a:t>GDP</a:t>
            </a:r>
            <a:r>
              <a:rPr sz="1400" spc="35">
                <a:solidFill>
                  <a:srgbClr val="3B4245"/>
                </a:solidFill>
                <a:latin typeface="微软雅黑"/>
                <a:cs typeface="微软雅黑"/>
              </a:rPr>
              <a:t>范围</a:t>
            </a:r>
            <a:r>
              <a:rPr sz="1400" spc="45">
                <a:solidFill>
                  <a:srgbClr val="3B4245"/>
                </a:solidFill>
                <a:latin typeface="微软雅黑"/>
                <a:cs typeface="微软雅黑"/>
              </a:rPr>
              <a:t>在</a:t>
            </a:r>
            <a:r>
              <a:rPr sz="1400" spc="5">
                <a:solidFill>
                  <a:srgbClr val="3B4245"/>
                </a:solidFill>
                <a:latin typeface="微软雅黑"/>
                <a:cs typeface="微软雅黑"/>
              </a:rPr>
              <a:t>4401</a:t>
            </a:r>
            <a:r>
              <a:rPr sz="1400" spc="45">
                <a:solidFill>
                  <a:srgbClr val="3B4245"/>
                </a:solidFill>
                <a:latin typeface="微软雅黑"/>
                <a:cs typeface="微软雅黑"/>
              </a:rPr>
              <a:t>亿</a:t>
            </a:r>
            <a:r>
              <a:rPr sz="1400" spc="35">
                <a:solidFill>
                  <a:srgbClr val="3B4245"/>
                </a:solidFill>
                <a:latin typeface="微软雅黑"/>
                <a:cs typeface="微软雅黑"/>
              </a:rPr>
              <a:t>元及</a:t>
            </a:r>
            <a:r>
              <a:rPr sz="1400" spc="45">
                <a:solidFill>
                  <a:srgbClr val="3B4245"/>
                </a:solidFill>
                <a:latin typeface="微软雅黑"/>
                <a:cs typeface="微软雅黑"/>
              </a:rPr>
              <a:t>以</a:t>
            </a:r>
            <a:r>
              <a:rPr sz="1400" spc="35">
                <a:solidFill>
                  <a:srgbClr val="3B4245"/>
                </a:solidFill>
                <a:latin typeface="微软雅黑"/>
                <a:cs typeface="微软雅黑"/>
              </a:rPr>
              <a:t>上</a:t>
            </a:r>
            <a:r>
              <a:rPr sz="1400">
                <a:solidFill>
                  <a:srgbClr val="3B4245"/>
                </a:solidFill>
                <a:latin typeface="微软雅黑"/>
                <a:cs typeface="微软雅黑"/>
              </a:rPr>
              <a:t>的 </a:t>
            </a:r>
            <a:r>
              <a:rPr sz="1400" spc="35">
                <a:solidFill>
                  <a:srgbClr val="3B4245"/>
                </a:solidFill>
                <a:latin typeface="微软雅黑"/>
                <a:cs typeface="微软雅黑"/>
              </a:rPr>
              <a:t>范围下，</a:t>
            </a:r>
            <a:r>
              <a:rPr sz="1400" spc="25">
                <a:solidFill>
                  <a:srgbClr val="3B4245"/>
                </a:solidFill>
                <a:latin typeface="微软雅黑"/>
                <a:cs typeface="微软雅黑"/>
              </a:rPr>
              <a:t>选</a:t>
            </a:r>
            <a:r>
              <a:rPr sz="1400" spc="35">
                <a:solidFill>
                  <a:srgbClr val="3B4245"/>
                </a:solidFill>
                <a:latin typeface="微软雅黑"/>
                <a:cs typeface="微软雅黑"/>
              </a:rPr>
              <a:t>择</a:t>
            </a:r>
            <a:r>
              <a:rPr sz="1400">
                <a:solidFill>
                  <a:srgbClr val="3B4245"/>
                </a:solidFill>
                <a:latin typeface="微软雅黑"/>
                <a:cs typeface="微软雅黑"/>
              </a:rPr>
              <a:t>DRG</a:t>
            </a:r>
            <a:r>
              <a:rPr sz="1400" spc="35">
                <a:solidFill>
                  <a:srgbClr val="3B4245"/>
                </a:solidFill>
                <a:latin typeface="微软雅黑"/>
                <a:cs typeface="微软雅黑"/>
              </a:rPr>
              <a:t>的城市为</a:t>
            </a:r>
            <a:r>
              <a:rPr sz="1400" spc="15">
                <a:solidFill>
                  <a:srgbClr val="3B4245"/>
                </a:solidFill>
                <a:latin typeface="微软雅黑"/>
                <a:cs typeface="微软雅黑"/>
              </a:rPr>
              <a:t>35</a:t>
            </a:r>
            <a:r>
              <a:rPr sz="1400" spc="35">
                <a:solidFill>
                  <a:srgbClr val="3B4245"/>
                </a:solidFill>
                <a:latin typeface="微软雅黑"/>
                <a:cs typeface="微软雅黑"/>
              </a:rPr>
              <a:t>个，</a:t>
            </a:r>
            <a:r>
              <a:rPr sz="1400" spc="20">
                <a:solidFill>
                  <a:srgbClr val="3B4245"/>
                </a:solidFill>
                <a:latin typeface="微软雅黑"/>
                <a:cs typeface="微软雅黑"/>
              </a:rPr>
              <a:t>而</a:t>
            </a:r>
            <a:r>
              <a:rPr sz="1400" spc="35">
                <a:solidFill>
                  <a:srgbClr val="3B4245"/>
                </a:solidFill>
                <a:latin typeface="微软雅黑"/>
                <a:cs typeface="微软雅黑"/>
              </a:rPr>
              <a:t>选</a:t>
            </a:r>
            <a:r>
              <a:rPr sz="1400" spc="40">
                <a:solidFill>
                  <a:srgbClr val="3B4245"/>
                </a:solidFill>
                <a:latin typeface="微软雅黑"/>
                <a:cs typeface="微软雅黑"/>
              </a:rPr>
              <a:t>择</a:t>
            </a:r>
            <a:r>
              <a:rPr sz="1400" spc="10">
                <a:solidFill>
                  <a:srgbClr val="3B4245"/>
                </a:solidFill>
                <a:latin typeface="微软雅黑"/>
                <a:cs typeface="微软雅黑"/>
              </a:rPr>
              <a:t>DIP</a:t>
            </a:r>
            <a:r>
              <a:rPr sz="1400" spc="35">
                <a:solidFill>
                  <a:srgbClr val="3B4245"/>
                </a:solidFill>
                <a:latin typeface="微软雅黑"/>
                <a:cs typeface="微软雅黑"/>
              </a:rPr>
              <a:t>的城</a:t>
            </a:r>
            <a:r>
              <a:rPr sz="1400" spc="20">
                <a:solidFill>
                  <a:srgbClr val="3B4245"/>
                </a:solidFill>
                <a:latin typeface="微软雅黑"/>
                <a:cs typeface="微软雅黑"/>
              </a:rPr>
              <a:t>市</a:t>
            </a:r>
            <a:r>
              <a:rPr sz="1400" spc="40">
                <a:solidFill>
                  <a:srgbClr val="3B4245"/>
                </a:solidFill>
                <a:latin typeface="微软雅黑"/>
                <a:cs typeface="微软雅黑"/>
              </a:rPr>
              <a:t>为</a:t>
            </a:r>
            <a:r>
              <a:rPr sz="1400" spc="15">
                <a:solidFill>
                  <a:srgbClr val="3B4245"/>
                </a:solidFill>
                <a:latin typeface="微软雅黑"/>
                <a:cs typeface="微软雅黑"/>
              </a:rPr>
              <a:t>19</a:t>
            </a:r>
            <a:r>
              <a:rPr sz="1400" spc="35">
                <a:solidFill>
                  <a:srgbClr val="3B4245"/>
                </a:solidFill>
                <a:latin typeface="微软雅黑"/>
                <a:cs typeface="微软雅黑"/>
              </a:rPr>
              <a:t>个</a:t>
            </a:r>
            <a:r>
              <a:rPr sz="1400" spc="15">
                <a:solidFill>
                  <a:srgbClr val="3B4245"/>
                </a:solidFill>
                <a:latin typeface="微软雅黑"/>
                <a:cs typeface="微软雅黑"/>
              </a:rPr>
              <a:t>；GDP</a:t>
            </a:r>
            <a:r>
              <a:rPr sz="1400" spc="25">
                <a:solidFill>
                  <a:srgbClr val="3B4245"/>
                </a:solidFill>
                <a:latin typeface="微软雅黑"/>
                <a:cs typeface="微软雅黑"/>
              </a:rPr>
              <a:t>范围 </a:t>
            </a:r>
            <a:r>
              <a:rPr sz="1400" spc="35">
                <a:solidFill>
                  <a:srgbClr val="3B4245"/>
                </a:solidFill>
                <a:latin typeface="微软雅黑"/>
                <a:cs typeface="微软雅黑"/>
              </a:rPr>
              <a:t>在</a:t>
            </a:r>
            <a:r>
              <a:rPr sz="1400" spc="5">
                <a:solidFill>
                  <a:srgbClr val="3B4245"/>
                </a:solidFill>
                <a:latin typeface="微软雅黑"/>
                <a:cs typeface="微软雅黑"/>
              </a:rPr>
              <a:t>1300</a:t>
            </a:r>
            <a:r>
              <a:rPr sz="1400" spc="20">
                <a:solidFill>
                  <a:srgbClr val="3B4245"/>
                </a:solidFill>
                <a:latin typeface="微软雅黑"/>
                <a:cs typeface="微软雅黑"/>
              </a:rPr>
              <a:t>亿</a:t>
            </a:r>
            <a:r>
              <a:rPr sz="1400" spc="35">
                <a:solidFill>
                  <a:srgbClr val="3B4245"/>
                </a:solidFill>
                <a:latin typeface="微软雅黑"/>
                <a:cs typeface="微软雅黑"/>
              </a:rPr>
              <a:t>元</a:t>
            </a:r>
            <a:r>
              <a:rPr sz="1400" spc="20">
                <a:solidFill>
                  <a:srgbClr val="3B4245"/>
                </a:solidFill>
                <a:latin typeface="微软雅黑"/>
                <a:cs typeface="微软雅黑"/>
              </a:rPr>
              <a:t>及</a:t>
            </a:r>
            <a:r>
              <a:rPr sz="1400" spc="35">
                <a:solidFill>
                  <a:srgbClr val="3B4245"/>
                </a:solidFill>
                <a:latin typeface="微软雅黑"/>
                <a:cs typeface="微软雅黑"/>
              </a:rPr>
              <a:t>以</a:t>
            </a:r>
            <a:r>
              <a:rPr sz="1400" spc="20">
                <a:solidFill>
                  <a:srgbClr val="3B4245"/>
                </a:solidFill>
                <a:latin typeface="微软雅黑"/>
                <a:cs typeface="微软雅黑"/>
              </a:rPr>
              <a:t>下</a:t>
            </a:r>
            <a:r>
              <a:rPr sz="1400" spc="35">
                <a:solidFill>
                  <a:srgbClr val="3B4245"/>
                </a:solidFill>
                <a:latin typeface="微软雅黑"/>
                <a:cs typeface="微软雅黑"/>
              </a:rPr>
              <a:t>的</a:t>
            </a:r>
            <a:r>
              <a:rPr sz="1400" spc="20">
                <a:solidFill>
                  <a:srgbClr val="3B4245"/>
                </a:solidFill>
                <a:latin typeface="微软雅黑"/>
                <a:cs typeface="微软雅黑"/>
              </a:rPr>
              <a:t>范</a:t>
            </a:r>
            <a:r>
              <a:rPr sz="1400" spc="35">
                <a:solidFill>
                  <a:srgbClr val="3B4245"/>
                </a:solidFill>
                <a:latin typeface="微软雅黑"/>
                <a:cs typeface="微软雅黑"/>
              </a:rPr>
              <a:t>围</a:t>
            </a:r>
            <a:r>
              <a:rPr sz="1400" spc="20">
                <a:solidFill>
                  <a:srgbClr val="3B4245"/>
                </a:solidFill>
                <a:latin typeface="微软雅黑"/>
                <a:cs typeface="微软雅黑"/>
              </a:rPr>
              <a:t>下</a:t>
            </a:r>
            <a:r>
              <a:rPr sz="1400" spc="35">
                <a:solidFill>
                  <a:srgbClr val="3B4245"/>
                </a:solidFill>
                <a:latin typeface="微软雅黑"/>
                <a:cs typeface="微软雅黑"/>
              </a:rPr>
              <a:t>选择</a:t>
            </a:r>
            <a:r>
              <a:rPr sz="1400" spc="-5">
                <a:solidFill>
                  <a:srgbClr val="3B4245"/>
                </a:solidFill>
                <a:latin typeface="微软雅黑"/>
                <a:cs typeface="微软雅黑"/>
              </a:rPr>
              <a:t>DRG</a:t>
            </a:r>
            <a:r>
              <a:rPr sz="1400" spc="35">
                <a:solidFill>
                  <a:srgbClr val="3B4245"/>
                </a:solidFill>
                <a:latin typeface="微软雅黑"/>
                <a:cs typeface="微软雅黑"/>
              </a:rPr>
              <a:t>的</a:t>
            </a:r>
            <a:r>
              <a:rPr sz="1400" spc="20">
                <a:solidFill>
                  <a:srgbClr val="3B4245"/>
                </a:solidFill>
                <a:latin typeface="微软雅黑"/>
                <a:cs typeface="微软雅黑"/>
              </a:rPr>
              <a:t>城</a:t>
            </a:r>
            <a:r>
              <a:rPr sz="1400" spc="35">
                <a:solidFill>
                  <a:srgbClr val="3B4245"/>
                </a:solidFill>
                <a:latin typeface="微软雅黑"/>
                <a:cs typeface="微软雅黑"/>
              </a:rPr>
              <a:t>市</a:t>
            </a:r>
            <a:r>
              <a:rPr sz="1400" spc="40">
                <a:solidFill>
                  <a:srgbClr val="3B4245"/>
                </a:solidFill>
                <a:latin typeface="微软雅黑"/>
                <a:cs typeface="微软雅黑"/>
              </a:rPr>
              <a:t>为</a:t>
            </a:r>
            <a:r>
              <a:rPr sz="1400" spc="15">
                <a:solidFill>
                  <a:srgbClr val="3B4245"/>
                </a:solidFill>
                <a:latin typeface="微软雅黑"/>
                <a:cs typeface="微软雅黑"/>
              </a:rPr>
              <a:t>20</a:t>
            </a:r>
            <a:r>
              <a:rPr sz="1400" spc="20">
                <a:solidFill>
                  <a:srgbClr val="3B4245"/>
                </a:solidFill>
                <a:latin typeface="微软雅黑"/>
                <a:cs typeface="微软雅黑"/>
              </a:rPr>
              <a:t>个，而</a:t>
            </a:r>
            <a:r>
              <a:rPr sz="1400" spc="35">
                <a:solidFill>
                  <a:srgbClr val="3B4245"/>
                </a:solidFill>
                <a:latin typeface="微软雅黑"/>
                <a:cs typeface="微软雅黑"/>
              </a:rPr>
              <a:t>选</a:t>
            </a:r>
            <a:r>
              <a:rPr sz="1400" spc="25">
                <a:solidFill>
                  <a:srgbClr val="3B4245"/>
                </a:solidFill>
                <a:latin typeface="微软雅黑"/>
                <a:cs typeface="微软雅黑"/>
              </a:rPr>
              <a:t>择</a:t>
            </a:r>
            <a:r>
              <a:rPr sz="1400" spc="10">
                <a:solidFill>
                  <a:srgbClr val="3B4245"/>
                </a:solidFill>
                <a:latin typeface="微软雅黑"/>
                <a:cs typeface="微软雅黑"/>
              </a:rPr>
              <a:t>DIP</a:t>
            </a:r>
            <a:r>
              <a:rPr sz="1400" spc="20">
                <a:solidFill>
                  <a:srgbClr val="3B4245"/>
                </a:solidFill>
                <a:latin typeface="微软雅黑"/>
                <a:cs typeface="微软雅黑"/>
              </a:rPr>
              <a:t>的</a:t>
            </a:r>
            <a:r>
              <a:rPr sz="1400" spc="35">
                <a:solidFill>
                  <a:srgbClr val="3B4245"/>
                </a:solidFill>
                <a:latin typeface="微软雅黑"/>
                <a:cs typeface="微软雅黑"/>
              </a:rPr>
              <a:t>城</a:t>
            </a:r>
            <a:r>
              <a:rPr sz="1400">
                <a:solidFill>
                  <a:srgbClr val="3B4245"/>
                </a:solidFill>
                <a:latin typeface="微软雅黑"/>
                <a:cs typeface="微软雅黑"/>
              </a:rPr>
              <a:t>市 为31个。</a:t>
            </a:r>
            <a:endParaRPr sz="1400">
              <a:latin typeface="微软雅黑"/>
              <a:cs typeface="微软雅黑"/>
            </a:endParaRPr>
          </a:p>
        </p:txBody>
      </p:sp>
      <p:sp>
        <p:nvSpPr>
          <p:cNvPr id="26" name="object 26"/>
          <p:cNvSpPr txBox="1"/>
          <p:nvPr/>
        </p:nvSpPr>
        <p:spPr>
          <a:xfrm>
            <a:off x="6181471" y="5999175"/>
            <a:ext cx="403225"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585858"/>
                </a:solidFill>
                <a:latin typeface="微软雅黑"/>
                <a:cs typeface="微软雅黑"/>
              </a:rPr>
              <a:t>GDP</a:t>
            </a:r>
            <a:endParaRPr sz="1400">
              <a:latin typeface="微软雅黑"/>
              <a:cs typeface="微软雅黑"/>
            </a:endParaRPr>
          </a:p>
        </p:txBody>
      </p:sp>
      <p:sp>
        <p:nvSpPr>
          <p:cNvPr id="27" name="object 27"/>
          <p:cNvSpPr txBox="1"/>
          <p:nvPr/>
        </p:nvSpPr>
        <p:spPr>
          <a:xfrm>
            <a:off x="6013830" y="6212535"/>
            <a:ext cx="739140"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585858"/>
                </a:solidFill>
                <a:latin typeface="微软雅黑"/>
                <a:cs typeface="微软雅黑"/>
              </a:rPr>
              <a:t>（亿元）</a:t>
            </a:r>
            <a:endParaRPr sz="1400">
              <a:latin typeface="微软雅黑"/>
              <a:cs typeface="微软雅黑"/>
            </a:endParaRPr>
          </a:p>
        </p:txBody>
      </p:sp>
      <p:sp>
        <p:nvSpPr>
          <p:cNvPr id="28" name="object 28"/>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9" name="object 29"/>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0" name="object 30"/>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1" name="object 31"/>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2" name="object 32"/>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3" name="object 33"/>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4" name="object 34"/>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5" name="object 35"/>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6" name="object 36"/>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6544157"/>
            <a:ext cx="17399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信息来源：公开资料，经亿欧整理</a:t>
            </a:r>
            <a:endParaRPr sz="900">
              <a:latin typeface="微软雅黑"/>
              <a:cs typeface="微软雅黑"/>
            </a:endParaRPr>
          </a:p>
        </p:txBody>
      </p:sp>
      <p:sp>
        <p:nvSpPr>
          <p:cNvPr id="3" name="object 3"/>
          <p:cNvSpPr txBox="1">
            <a:spLocks noGrp="1"/>
          </p:cNvSpPr>
          <p:nvPr>
            <p:ph type="title"/>
          </p:nvPr>
        </p:nvSpPr>
        <p:spPr>
          <a:xfrm>
            <a:off x="261924" y="171145"/>
            <a:ext cx="8287384"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付费改革后效果显</a:t>
            </a:r>
            <a:r>
              <a:rPr spc="-10"/>
              <a:t>著</a:t>
            </a:r>
            <a:r>
              <a:rPr/>
              <a:t>，在</a:t>
            </a:r>
            <a:r>
              <a:rPr spc="-10"/>
              <a:t>多</a:t>
            </a:r>
            <a:r>
              <a:rPr/>
              <a:t>个城</a:t>
            </a:r>
            <a:r>
              <a:rPr spc="-10"/>
              <a:t>市</a:t>
            </a:r>
            <a:r>
              <a:rPr/>
              <a:t>中实</a:t>
            </a:r>
            <a:r>
              <a:rPr spc="-10"/>
              <a:t>现</a:t>
            </a:r>
            <a:r>
              <a:rPr/>
              <a:t>了医</a:t>
            </a:r>
            <a:r>
              <a:rPr spc="-10"/>
              <a:t>保</a:t>
            </a:r>
            <a:r>
              <a:rPr/>
              <a:t>基金</a:t>
            </a:r>
            <a:r>
              <a:rPr spc="-10"/>
              <a:t>结</a:t>
            </a:r>
            <a:r>
              <a:rPr/>
              <a:t>余的</a:t>
            </a:r>
            <a:r>
              <a:rPr spc="-10"/>
              <a:t>增</a:t>
            </a:r>
            <a:r>
              <a:rPr spc="5"/>
              <a:t>长</a:t>
            </a:r>
          </a:p>
        </p:txBody>
      </p:sp>
      <p:sp>
        <p:nvSpPr>
          <p:cNvPr id="4" name="object 4"/>
          <p:cNvSpPr txBox="1"/>
          <p:nvPr/>
        </p:nvSpPr>
        <p:spPr>
          <a:xfrm>
            <a:off x="11782806" y="6559397"/>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11</a:t>
            </a:r>
            <a:endParaRPr sz="900">
              <a:latin typeface="微软雅黑"/>
              <a:cs typeface="微软雅黑"/>
            </a:endParaRPr>
          </a:p>
        </p:txBody>
      </p:sp>
      <p:sp>
        <p:nvSpPr>
          <p:cNvPr id="5" name="object 5"/>
          <p:cNvSpPr/>
          <p:nvPr/>
        </p:nvSpPr>
        <p:spPr>
          <a:xfrm>
            <a:off x="280415" y="1790700"/>
            <a:ext cx="3712845" cy="4566285"/>
          </a:xfrm>
          <a:custGeom>
            <a:rect l="l" t="t" r="r" b="b"/>
            <a:pathLst>
              <a:path w="3712845" h="4566285">
                <a:moveTo>
                  <a:pt x="0" y="4565904"/>
                </a:moveTo>
                <a:lnTo>
                  <a:pt x="3712464" y="4565904"/>
                </a:lnTo>
                <a:lnTo>
                  <a:pt x="3712464" y="0"/>
                </a:lnTo>
                <a:lnTo>
                  <a:pt x="0" y="0"/>
                </a:lnTo>
                <a:lnTo>
                  <a:pt x="0" y="4565904"/>
                </a:lnTo>
                <a:close/>
              </a:path>
            </a:pathLst>
          </a:custGeom>
          <a:ln w="12700">
            <a:solidFill>
              <a:srgbClr val="1D9ED2"/>
            </a:solidFill>
            <a:prstDash val="sysDash"/>
          </a:ln>
        </p:spPr>
        <p:txBody>
          <a:bodyPr wrap="square" lIns="0" tIns="0" rIns="0" bIns="0" rtlCol="0"/>
          <a:lstStyle/>
          <a:p/>
        </p:txBody>
      </p:sp>
      <p:sp>
        <p:nvSpPr>
          <p:cNvPr id="6" name="object 6"/>
          <p:cNvSpPr/>
          <p:nvPr/>
        </p:nvSpPr>
        <p:spPr>
          <a:xfrm>
            <a:off x="810768" y="1549908"/>
            <a:ext cx="2411095" cy="469900"/>
          </a:xfrm>
          <a:custGeom>
            <a:rect l="l" t="t" r="r" b="b"/>
            <a:pathLst>
              <a:path w="2411095" h="469900">
                <a:moveTo>
                  <a:pt x="2332736" y="0"/>
                </a:moveTo>
                <a:lnTo>
                  <a:pt x="78231" y="0"/>
                </a:lnTo>
                <a:lnTo>
                  <a:pt x="47780" y="6151"/>
                </a:lnTo>
                <a:lnTo>
                  <a:pt x="22913" y="22923"/>
                </a:lnTo>
                <a:lnTo>
                  <a:pt x="6147" y="47791"/>
                </a:lnTo>
                <a:lnTo>
                  <a:pt x="0" y="78231"/>
                </a:lnTo>
                <a:lnTo>
                  <a:pt x="0" y="391159"/>
                </a:lnTo>
                <a:lnTo>
                  <a:pt x="6147" y="421600"/>
                </a:lnTo>
                <a:lnTo>
                  <a:pt x="22913" y="446468"/>
                </a:lnTo>
                <a:lnTo>
                  <a:pt x="47780" y="463240"/>
                </a:lnTo>
                <a:lnTo>
                  <a:pt x="78231" y="469391"/>
                </a:lnTo>
                <a:lnTo>
                  <a:pt x="2332736" y="469391"/>
                </a:lnTo>
                <a:lnTo>
                  <a:pt x="2363176" y="463240"/>
                </a:lnTo>
                <a:lnTo>
                  <a:pt x="2388044" y="446468"/>
                </a:lnTo>
                <a:lnTo>
                  <a:pt x="2404816" y="421600"/>
                </a:lnTo>
                <a:lnTo>
                  <a:pt x="2410968" y="391159"/>
                </a:lnTo>
                <a:lnTo>
                  <a:pt x="2410968" y="78231"/>
                </a:lnTo>
                <a:lnTo>
                  <a:pt x="2404816" y="47791"/>
                </a:lnTo>
                <a:lnTo>
                  <a:pt x="2388044" y="22923"/>
                </a:lnTo>
                <a:lnTo>
                  <a:pt x="2363176" y="6151"/>
                </a:lnTo>
                <a:lnTo>
                  <a:pt x="2332736" y="0"/>
                </a:lnTo>
                <a:close/>
              </a:path>
            </a:pathLst>
          </a:custGeom>
          <a:solidFill>
            <a:srgbClr val="1D9ED2"/>
          </a:solidFill>
        </p:spPr>
        <p:txBody>
          <a:bodyPr wrap="square" lIns="0" tIns="0" rIns="0" bIns="0" rtlCol="0"/>
          <a:lstStyle/>
          <a:p/>
        </p:txBody>
      </p:sp>
      <p:sp>
        <p:nvSpPr>
          <p:cNvPr id="7" name="object 7"/>
          <p:cNvSpPr txBox="1"/>
          <p:nvPr/>
        </p:nvSpPr>
        <p:spPr>
          <a:xfrm>
            <a:off x="311302" y="2057272"/>
            <a:ext cx="3591560" cy="932815"/>
          </a:xfrm>
          <a:prstGeom prst="rect">
            <a:avLst/>
          </a:prstGeom>
        </p:spPr>
        <p:txBody>
          <a:bodyPr vert="horz" wrap="square" lIns="0" tIns="45719" rIns="0" bIns="0" rtlCol="0">
            <a:spAutoFit/>
          </a:bodyPr>
          <a:lstStyle/>
          <a:p>
            <a:pPr marL="184785" indent="-172720">
              <a:lnSpc>
                <a:spcPct val="100000"/>
              </a:lnSpc>
              <a:spcBef>
                <a:spcPts val="359"/>
              </a:spcBef>
              <a:buFont typeface="Arial"/>
              <a:buChar char="•"/>
              <a:tabLst>
                <a:tab pos="185420"/>
              </a:tabLst>
            </a:pPr>
            <a:r>
              <a:rPr sz="1200">
                <a:solidFill>
                  <a:srgbClr val="404040"/>
                </a:solidFill>
                <a:latin typeface="微软雅黑"/>
                <a:cs typeface="微软雅黑"/>
              </a:rPr>
              <a:t>实施类型</a:t>
            </a:r>
            <a:r>
              <a:rPr sz="1200" spc="-5">
                <a:solidFill>
                  <a:srgbClr val="404040"/>
                </a:solidFill>
                <a:latin typeface="微软雅黑"/>
                <a:cs typeface="微软雅黑"/>
              </a:rPr>
              <a:t>：DRG</a:t>
            </a:r>
            <a:endParaRPr sz="1200">
              <a:latin typeface="微软雅黑"/>
              <a:cs typeface="微软雅黑"/>
            </a:endParaRPr>
          </a:p>
          <a:p>
            <a:pPr marL="184785" indent="-172720">
              <a:lnSpc>
                <a:spcPct val="100000"/>
              </a:lnSpc>
              <a:spcBef>
                <a:spcPts val="254"/>
              </a:spcBef>
              <a:buFont typeface="Arial"/>
              <a:buChar char="•"/>
              <a:tabLst>
                <a:tab pos="185420"/>
              </a:tabLst>
            </a:pPr>
            <a:r>
              <a:rPr sz="1200">
                <a:solidFill>
                  <a:srgbClr val="404040"/>
                </a:solidFill>
                <a:latin typeface="微软雅黑"/>
                <a:cs typeface="微软雅黑"/>
              </a:rPr>
              <a:t>具体措施及可借鉴经验：</a:t>
            </a:r>
            <a:endParaRPr sz="1200">
              <a:latin typeface="微软雅黑"/>
              <a:cs typeface="微软雅黑"/>
            </a:endParaRPr>
          </a:p>
          <a:p>
            <a:pPr marL="156845" marR="5080" indent="-144780">
              <a:lnSpc>
                <a:spcPct val="130000"/>
              </a:lnSpc>
              <a:spcBef>
                <a:spcPts val="5"/>
              </a:spcBef>
            </a:pPr>
            <a:r>
              <a:rPr sz="1200" b="1" i="1">
                <a:solidFill>
                  <a:srgbClr val="404040"/>
                </a:solidFill>
                <a:latin typeface="微软雅黑"/>
                <a:cs typeface="微软雅黑"/>
              </a:rPr>
              <a:t>①围绕</a:t>
            </a:r>
            <a:r>
              <a:rPr sz="1200" b="1">
                <a:solidFill>
                  <a:srgbClr val="404040"/>
                </a:solidFill>
                <a:latin typeface="微软雅黑"/>
                <a:cs typeface="微软雅黑"/>
              </a:rPr>
              <a:t>D</a:t>
            </a:r>
            <a:r>
              <a:rPr sz="1200" b="1" spc="-15">
                <a:solidFill>
                  <a:srgbClr val="404040"/>
                </a:solidFill>
                <a:latin typeface="微软雅黑"/>
                <a:cs typeface="微软雅黑"/>
              </a:rPr>
              <a:t>R</a:t>
            </a:r>
            <a:r>
              <a:rPr sz="1200" b="1" spc="5">
                <a:solidFill>
                  <a:srgbClr val="404040"/>
                </a:solidFill>
                <a:latin typeface="微软雅黑"/>
                <a:cs typeface="微软雅黑"/>
              </a:rPr>
              <a:t>G</a:t>
            </a:r>
            <a:r>
              <a:rPr sz="1200" b="1" i="1">
                <a:solidFill>
                  <a:srgbClr val="404040"/>
                </a:solidFill>
                <a:latin typeface="微软雅黑"/>
                <a:cs typeface="微软雅黑"/>
              </a:rPr>
              <a:t>相关的系统化措施。</a:t>
            </a:r>
            <a:r>
              <a:rPr sz="1200">
                <a:solidFill>
                  <a:srgbClr val="404040"/>
                </a:solidFill>
                <a:latin typeface="微软雅黑"/>
                <a:cs typeface="微软雅黑"/>
              </a:rPr>
              <a:t>北京作为D</a:t>
            </a:r>
            <a:r>
              <a:rPr sz="1200" spc="-20">
                <a:solidFill>
                  <a:srgbClr val="404040"/>
                </a:solidFill>
                <a:latin typeface="微软雅黑"/>
                <a:cs typeface="微软雅黑"/>
              </a:rPr>
              <a:t>R</a:t>
            </a:r>
            <a:r>
              <a:rPr sz="1200" spc="-5">
                <a:solidFill>
                  <a:srgbClr val="404040"/>
                </a:solidFill>
                <a:latin typeface="微软雅黑"/>
                <a:cs typeface="微软雅黑"/>
              </a:rPr>
              <a:t>G</a:t>
            </a:r>
            <a:r>
              <a:rPr sz="1200">
                <a:solidFill>
                  <a:srgbClr val="404040"/>
                </a:solidFill>
                <a:latin typeface="微软雅黑"/>
                <a:cs typeface="微软雅黑"/>
              </a:rPr>
              <a:t>模式在 中国最早落地的城市之一，拥有丰富的实战经验。</a:t>
            </a:r>
            <a:endParaRPr sz="1200">
              <a:latin typeface="微软雅黑"/>
              <a:cs typeface="微软雅黑"/>
            </a:endParaRPr>
          </a:p>
        </p:txBody>
      </p:sp>
      <p:sp>
        <p:nvSpPr>
          <p:cNvPr id="8" name="object 8"/>
          <p:cNvSpPr txBox="1"/>
          <p:nvPr/>
        </p:nvSpPr>
        <p:spPr>
          <a:xfrm>
            <a:off x="456082" y="3019425"/>
            <a:ext cx="364109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例如研发适合北京市实际情况的北京临床版</a:t>
            </a:r>
            <a:r>
              <a:rPr sz="1200" spc="-5">
                <a:solidFill>
                  <a:srgbClr val="404040"/>
                </a:solidFill>
                <a:latin typeface="微软雅黑"/>
                <a:cs typeface="微软雅黑"/>
              </a:rPr>
              <a:t>I</a:t>
            </a:r>
            <a:r>
              <a:rPr sz="1200">
                <a:solidFill>
                  <a:srgbClr val="404040"/>
                </a:solidFill>
                <a:latin typeface="微软雅黑"/>
                <a:cs typeface="微软雅黑"/>
              </a:rPr>
              <a:t>CD编码、</a:t>
            </a:r>
            <a:endParaRPr sz="1200">
              <a:latin typeface="微软雅黑"/>
              <a:cs typeface="微软雅黑"/>
            </a:endParaRPr>
          </a:p>
        </p:txBody>
      </p:sp>
      <p:sp>
        <p:nvSpPr>
          <p:cNvPr id="9" name="object 9"/>
          <p:cNvSpPr txBox="1"/>
          <p:nvPr/>
        </p:nvSpPr>
        <p:spPr>
          <a:xfrm>
            <a:off x="311302" y="3202304"/>
            <a:ext cx="3675379" cy="2165985"/>
          </a:xfrm>
          <a:prstGeom prst="rect">
            <a:avLst/>
          </a:prstGeom>
        </p:spPr>
        <p:txBody>
          <a:bodyPr vert="horz" wrap="square" lIns="0" tIns="67310" rIns="0" bIns="0" rtlCol="0">
            <a:spAutoFit/>
          </a:bodyPr>
          <a:lstStyle/>
          <a:p>
            <a:pPr marR="5080" algn="r">
              <a:lnSpc>
                <a:spcPct val="100000"/>
              </a:lnSpc>
              <a:spcBef>
                <a:spcPts val="530"/>
              </a:spcBef>
            </a:pPr>
            <a:r>
              <a:rPr sz="1200">
                <a:solidFill>
                  <a:srgbClr val="404040"/>
                </a:solidFill>
                <a:latin typeface="微软雅黑"/>
                <a:cs typeface="微软雅黑"/>
              </a:rPr>
              <a:t>建立比较完善的信息系统、建立了问题反馈机制等。</a:t>
            </a:r>
            <a:endParaRPr sz="1200">
              <a:latin typeface="微软雅黑"/>
              <a:cs typeface="微软雅黑"/>
            </a:endParaRPr>
          </a:p>
          <a:p>
            <a:pPr marR="8890" algn="r">
              <a:lnSpc>
                <a:spcPct val="100000"/>
              </a:lnSpc>
              <a:spcBef>
                <a:spcPts val="434"/>
              </a:spcBef>
            </a:pPr>
            <a:r>
              <a:rPr sz="1200" b="1" i="1">
                <a:solidFill>
                  <a:srgbClr val="404040"/>
                </a:solidFill>
                <a:latin typeface="微软雅黑"/>
                <a:cs typeface="微软雅黑"/>
              </a:rPr>
              <a:t>②推出创新的</a:t>
            </a:r>
            <a:r>
              <a:rPr sz="1200" b="1">
                <a:solidFill>
                  <a:srgbClr val="404040"/>
                </a:solidFill>
                <a:latin typeface="微软雅黑"/>
                <a:cs typeface="微软雅黑"/>
              </a:rPr>
              <a:t>D</a:t>
            </a:r>
            <a:r>
              <a:rPr sz="1200" b="1" spc="-15">
                <a:solidFill>
                  <a:srgbClr val="404040"/>
                </a:solidFill>
                <a:latin typeface="微软雅黑"/>
                <a:cs typeface="微软雅黑"/>
              </a:rPr>
              <a:t>R</a:t>
            </a:r>
            <a:r>
              <a:rPr sz="1200" b="1">
                <a:solidFill>
                  <a:srgbClr val="404040"/>
                </a:solidFill>
                <a:latin typeface="微软雅黑"/>
                <a:cs typeface="微软雅黑"/>
              </a:rPr>
              <a:t>G</a:t>
            </a:r>
            <a:r>
              <a:rPr sz="1200" b="1" spc="-5">
                <a:solidFill>
                  <a:srgbClr val="404040"/>
                </a:solidFill>
                <a:latin typeface="微软雅黑"/>
                <a:cs typeface="微软雅黑"/>
              </a:rPr>
              <a:t>+</a:t>
            </a:r>
            <a:r>
              <a:rPr sz="1200" b="1" i="1">
                <a:solidFill>
                  <a:srgbClr val="404040"/>
                </a:solidFill>
                <a:latin typeface="微软雅黑"/>
                <a:cs typeface="微软雅黑"/>
              </a:rPr>
              <a:t>带</a:t>
            </a:r>
            <a:r>
              <a:rPr sz="1200" b="1" i="1" spc="-15">
                <a:solidFill>
                  <a:srgbClr val="404040"/>
                </a:solidFill>
                <a:latin typeface="微软雅黑"/>
                <a:cs typeface="微软雅黑"/>
              </a:rPr>
              <a:t>量</a:t>
            </a:r>
            <a:r>
              <a:rPr sz="1200" b="1" i="1">
                <a:solidFill>
                  <a:srgbClr val="404040"/>
                </a:solidFill>
                <a:latin typeface="微软雅黑"/>
                <a:cs typeface="微软雅黑"/>
              </a:rPr>
              <a:t>采购政策联动。</a:t>
            </a:r>
            <a:r>
              <a:rPr sz="1200">
                <a:solidFill>
                  <a:srgbClr val="404040"/>
                </a:solidFill>
                <a:latin typeface="微软雅黑"/>
                <a:cs typeface="微软雅黑"/>
              </a:rPr>
              <a:t>2</a:t>
            </a:r>
            <a:r>
              <a:rPr sz="1200" spc="-10">
                <a:solidFill>
                  <a:srgbClr val="404040"/>
                </a:solidFill>
                <a:latin typeface="微软雅黑"/>
                <a:cs typeface="微软雅黑"/>
              </a:rPr>
              <a:t>023</a:t>
            </a:r>
            <a:r>
              <a:rPr sz="1200">
                <a:solidFill>
                  <a:srgbClr val="404040"/>
                </a:solidFill>
                <a:latin typeface="微软雅黑"/>
                <a:cs typeface="微软雅黑"/>
              </a:rPr>
              <a:t>年5月，</a:t>
            </a:r>
            <a:endParaRPr sz="1200">
              <a:latin typeface="微软雅黑"/>
              <a:cs typeface="微软雅黑"/>
            </a:endParaRPr>
          </a:p>
          <a:p>
            <a:pPr marL="156845">
              <a:lnSpc>
                <a:spcPct val="100000"/>
              </a:lnSpc>
              <a:spcBef>
                <a:spcPts val="430"/>
              </a:spcBef>
            </a:pPr>
            <a:r>
              <a:rPr sz="1200" spc="-5">
                <a:solidFill>
                  <a:srgbClr val="404040"/>
                </a:solidFill>
                <a:latin typeface="微软雅黑"/>
                <a:cs typeface="微软雅黑"/>
              </a:rPr>
              <a:t>北京市发布第一</a:t>
            </a:r>
            <a:r>
              <a:rPr sz="1200">
                <a:solidFill>
                  <a:srgbClr val="404040"/>
                </a:solidFill>
                <a:latin typeface="微软雅黑"/>
                <a:cs typeface="微软雅黑"/>
              </a:rPr>
              <a:t>批</a:t>
            </a:r>
            <a:r>
              <a:rPr sz="1200" spc="-5">
                <a:solidFill>
                  <a:srgbClr val="404040"/>
                </a:solidFill>
                <a:latin typeface="微软雅黑"/>
                <a:cs typeface="微软雅黑"/>
              </a:rPr>
              <a:t>D</a:t>
            </a:r>
            <a:r>
              <a:rPr sz="1200" spc="-20">
                <a:solidFill>
                  <a:srgbClr val="404040"/>
                </a:solidFill>
                <a:latin typeface="微软雅黑"/>
                <a:cs typeface="微软雅黑"/>
              </a:rPr>
              <a:t>R</a:t>
            </a:r>
            <a:r>
              <a:rPr sz="1200" spc="-10">
                <a:solidFill>
                  <a:srgbClr val="404040"/>
                </a:solidFill>
                <a:latin typeface="微软雅黑"/>
                <a:cs typeface="微软雅黑"/>
              </a:rPr>
              <a:t>G</a:t>
            </a:r>
            <a:r>
              <a:rPr sz="1200" spc="-5">
                <a:solidFill>
                  <a:srgbClr val="404040"/>
                </a:solidFill>
                <a:latin typeface="微软雅黑"/>
                <a:cs typeface="微软雅黑"/>
              </a:rPr>
              <a:t>付费和带量采购政策联动采</a:t>
            </a:r>
            <a:endParaRPr sz="1200">
              <a:latin typeface="微软雅黑"/>
              <a:cs typeface="微软雅黑"/>
            </a:endParaRPr>
          </a:p>
          <a:p>
            <a:pPr marL="156845" marR="5080">
              <a:lnSpc>
                <a:spcPct val="130000"/>
              </a:lnSpc>
              <a:spcBef>
                <a:spcPts val="5"/>
              </a:spcBef>
            </a:pPr>
            <a:r>
              <a:rPr sz="1200">
                <a:solidFill>
                  <a:srgbClr val="404040"/>
                </a:solidFill>
                <a:latin typeface="微软雅黑"/>
                <a:cs typeface="微软雅黑"/>
              </a:rPr>
              <a:t>购方案征求意见的通知，集采的品类主要为电生理、 运动医学、神经介入，其对应的</a:t>
            </a:r>
            <a:r>
              <a:rPr sz="1200" b="1" i="1">
                <a:solidFill>
                  <a:srgbClr val="404040"/>
                </a:solidFill>
                <a:latin typeface="微软雅黑"/>
                <a:cs typeface="微软雅黑"/>
              </a:rPr>
              <a:t>神经内科、心血管 内科、骨科三个科室，是</a:t>
            </a:r>
            <a:r>
              <a:rPr sz="1200" b="1" spc="-5">
                <a:solidFill>
                  <a:srgbClr val="404040"/>
                </a:solidFill>
                <a:latin typeface="微软雅黑"/>
                <a:cs typeface="微软雅黑"/>
              </a:rPr>
              <a:t>DRG</a:t>
            </a:r>
            <a:r>
              <a:rPr sz="1200" b="1" i="1">
                <a:solidFill>
                  <a:srgbClr val="404040"/>
                </a:solidFill>
                <a:latin typeface="微软雅黑"/>
                <a:cs typeface="微软雅黑"/>
              </a:rPr>
              <a:t>付费制度下极易亏损 的科室。</a:t>
            </a:r>
            <a:r>
              <a:rPr sz="1200">
                <a:solidFill>
                  <a:srgbClr val="404040"/>
                </a:solidFill>
                <a:latin typeface="微软雅黑"/>
                <a:cs typeface="微软雅黑"/>
              </a:rPr>
              <a:t>由医疗机构从有意愿参加</a:t>
            </a:r>
            <a:r>
              <a:rPr sz="1200" spc="-10">
                <a:solidFill>
                  <a:srgbClr val="404040"/>
                </a:solidFill>
                <a:latin typeface="微软雅黑"/>
                <a:cs typeface="微软雅黑"/>
              </a:rPr>
              <a:t>DRG</a:t>
            </a:r>
            <a:r>
              <a:rPr sz="1200">
                <a:solidFill>
                  <a:srgbClr val="404040"/>
                </a:solidFill>
                <a:latin typeface="微软雅黑"/>
                <a:cs typeface="微软雅黑"/>
              </a:rPr>
              <a:t>联动采购的 企业中选择产品，并填报每个产品未来一年的采购 </a:t>
            </a:r>
            <a:r>
              <a:rPr sz="1200" spc="-5">
                <a:solidFill>
                  <a:srgbClr val="404040"/>
                </a:solidFill>
                <a:latin typeface="微软雅黑"/>
                <a:cs typeface="微软雅黑"/>
              </a:rPr>
              <a:t>需求量，联动将报量准确性</a:t>
            </a:r>
            <a:r>
              <a:rPr sz="1200">
                <a:solidFill>
                  <a:srgbClr val="404040"/>
                </a:solidFill>
                <a:latin typeface="微软雅黑"/>
                <a:cs typeface="微软雅黑"/>
              </a:rPr>
              <a:t>和</a:t>
            </a:r>
            <a:r>
              <a:rPr sz="1200" spc="-10">
                <a:solidFill>
                  <a:srgbClr val="404040"/>
                </a:solidFill>
                <a:latin typeface="微软雅黑"/>
                <a:cs typeface="微软雅黑"/>
              </a:rPr>
              <a:t>DRG</a:t>
            </a:r>
            <a:r>
              <a:rPr sz="1200" spc="-5">
                <a:solidFill>
                  <a:srgbClr val="404040"/>
                </a:solidFill>
                <a:latin typeface="微软雅黑"/>
                <a:cs typeface="微软雅黑"/>
              </a:rPr>
              <a:t>结余情况挂钩。</a:t>
            </a:r>
            <a:endParaRPr sz="1200">
              <a:latin typeface="微软雅黑"/>
              <a:cs typeface="微软雅黑"/>
            </a:endParaRPr>
          </a:p>
        </p:txBody>
      </p:sp>
      <p:sp>
        <p:nvSpPr>
          <p:cNvPr id="10" name="object 10"/>
          <p:cNvSpPr txBox="1"/>
          <p:nvPr/>
        </p:nvSpPr>
        <p:spPr>
          <a:xfrm>
            <a:off x="311302" y="5522772"/>
            <a:ext cx="3446145" cy="501015"/>
          </a:xfrm>
          <a:prstGeom prst="rect">
            <a:avLst/>
          </a:prstGeom>
        </p:spPr>
        <p:txBody>
          <a:bodyPr vert="horz" wrap="square" lIns="0" tIns="67310" rIns="0" bIns="0" rtlCol="0">
            <a:spAutoFit/>
          </a:bodyPr>
          <a:lstStyle/>
          <a:p>
            <a:pPr marL="184785" indent="-172720">
              <a:lnSpc>
                <a:spcPct val="100000"/>
              </a:lnSpc>
              <a:spcBef>
                <a:spcPts val="530"/>
              </a:spcBef>
              <a:buFont typeface="Arial"/>
              <a:buChar char="•"/>
              <a:tabLst>
                <a:tab pos="185420"/>
              </a:tabLst>
            </a:pPr>
            <a:r>
              <a:rPr sz="1200">
                <a:solidFill>
                  <a:srgbClr val="404040"/>
                </a:solidFill>
                <a:latin typeface="微软雅黑"/>
                <a:cs typeface="微软雅黑"/>
              </a:rPr>
              <a:t>实施效果：</a:t>
            </a:r>
            <a:endParaRPr sz="1200">
              <a:latin typeface="微软雅黑"/>
              <a:cs typeface="微软雅黑"/>
            </a:endParaRPr>
          </a:p>
          <a:p>
            <a:pPr marL="12700">
              <a:lnSpc>
                <a:spcPct val="100000"/>
              </a:lnSpc>
              <a:spcBef>
                <a:spcPts val="434"/>
              </a:spcBef>
              <a:tabLst>
                <a:tab pos="354965"/>
              </a:tabLst>
            </a:pPr>
            <a:r>
              <a:rPr sz="1200">
                <a:solidFill>
                  <a:srgbClr val="404040"/>
                </a:solidFill>
                <a:latin typeface="微软雅黑"/>
                <a:cs typeface="微软雅黑"/>
              </a:rPr>
              <a:t>①	从2022年3月</a:t>
            </a:r>
            <a:r>
              <a:rPr sz="1200" spc="-10">
                <a:solidFill>
                  <a:srgbClr val="404040"/>
                </a:solidFill>
                <a:latin typeface="微软雅黑"/>
                <a:cs typeface="微软雅黑"/>
              </a:rPr>
              <a:t>15</a:t>
            </a:r>
            <a:r>
              <a:rPr sz="1200">
                <a:solidFill>
                  <a:srgbClr val="404040"/>
                </a:solidFill>
                <a:latin typeface="微软雅黑"/>
                <a:cs typeface="微软雅黑"/>
              </a:rPr>
              <a:t>日开始实施截至</a:t>
            </a:r>
            <a:r>
              <a:rPr sz="1200" spc="-5">
                <a:solidFill>
                  <a:srgbClr val="404040"/>
                </a:solidFill>
                <a:latin typeface="微软雅黑"/>
                <a:cs typeface="微软雅黑"/>
              </a:rPr>
              <a:t>2022</a:t>
            </a:r>
            <a:r>
              <a:rPr sz="1200">
                <a:solidFill>
                  <a:srgbClr val="404040"/>
                </a:solidFill>
                <a:latin typeface="微软雅黑"/>
                <a:cs typeface="微软雅黑"/>
              </a:rPr>
              <a:t>年</a:t>
            </a:r>
            <a:r>
              <a:rPr sz="1200" spc="-10">
                <a:solidFill>
                  <a:srgbClr val="404040"/>
                </a:solidFill>
                <a:latin typeface="微软雅黑"/>
                <a:cs typeface="微软雅黑"/>
              </a:rPr>
              <a:t>9</a:t>
            </a:r>
            <a:r>
              <a:rPr sz="1200">
                <a:solidFill>
                  <a:srgbClr val="404040"/>
                </a:solidFill>
                <a:latin typeface="微软雅黑"/>
                <a:cs typeface="微软雅黑"/>
              </a:rPr>
              <a:t>月</a:t>
            </a:r>
            <a:r>
              <a:rPr sz="1200" spc="-10">
                <a:solidFill>
                  <a:srgbClr val="404040"/>
                </a:solidFill>
                <a:latin typeface="微软雅黑"/>
                <a:cs typeface="微软雅黑"/>
              </a:rPr>
              <a:t>30</a:t>
            </a:r>
            <a:endParaRPr sz="1200">
              <a:latin typeface="微软雅黑"/>
              <a:cs typeface="微软雅黑"/>
            </a:endParaRPr>
          </a:p>
        </p:txBody>
      </p:sp>
      <p:sp>
        <p:nvSpPr>
          <p:cNvPr id="11" name="object 11"/>
          <p:cNvSpPr txBox="1"/>
          <p:nvPr/>
        </p:nvSpPr>
        <p:spPr>
          <a:xfrm>
            <a:off x="654202" y="6053124"/>
            <a:ext cx="335915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日，全市实现医保盈余21</a:t>
            </a:r>
            <a:r>
              <a:rPr sz="1200" spc="-15">
                <a:solidFill>
                  <a:srgbClr val="404040"/>
                </a:solidFill>
                <a:latin typeface="微软雅黑"/>
                <a:cs typeface="微软雅黑"/>
              </a:rPr>
              <a:t>.</a:t>
            </a:r>
            <a:r>
              <a:rPr sz="1200" spc="5">
                <a:solidFill>
                  <a:srgbClr val="404040"/>
                </a:solidFill>
                <a:latin typeface="微软雅黑"/>
                <a:cs typeface="微软雅黑"/>
              </a:rPr>
              <a:t>9</a:t>
            </a:r>
            <a:r>
              <a:rPr sz="1200">
                <a:solidFill>
                  <a:srgbClr val="404040"/>
                </a:solidFill>
                <a:latin typeface="微软雅黑"/>
                <a:cs typeface="微软雅黑"/>
              </a:rPr>
              <a:t>亿元，盈余</a:t>
            </a:r>
            <a:r>
              <a:rPr sz="1200" spc="-15">
                <a:solidFill>
                  <a:srgbClr val="404040"/>
                </a:solidFill>
                <a:latin typeface="微软雅黑"/>
                <a:cs typeface="微软雅黑"/>
              </a:rPr>
              <a:t>比</a:t>
            </a:r>
            <a:r>
              <a:rPr sz="1200" spc="5">
                <a:solidFill>
                  <a:srgbClr val="404040"/>
                </a:solidFill>
                <a:latin typeface="微软雅黑"/>
                <a:cs typeface="微软雅黑"/>
              </a:rPr>
              <a:t>23</a:t>
            </a:r>
            <a:r>
              <a:rPr sz="1200" spc="-15">
                <a:solidFill>
                  <a:srgbClr val="404040"/>
                </a:solidFill>
                <a:latin typeface="微软雅黑"/>
                <a:cs typeface="微软雅黑"/>
              </a:rPr>
              <a:t>.</a:t>
            </a:r>
            <a:r>
              <a:rPr sz="1200" spc="-10">
                <a:solidFill>
                  <a:srgbClr val="404040"/>
                </a:solidFill>
                <a:latin typeface="微软雅黑"/>
                <a:cs typeface="微软雅黑"/>
              </a:rPr>
              <a:t>3</a:t>
            </a:r>
            <a:r>
              <a:rPr sz="1200" spc="-5">
                <a:solidFill>
                  <a:srgbClr val="404040"/>
                </a:solidFill>
                <a:latin typeface="微软雅黑"/>
                <a:cs typeface="微软雅黑"/>
              </a:rPr>
              <a:t>%</a:t>
            </a:r>
            <a:r>
              <a:rPr sz="1200">
                <a:solidFill>
                  <a:srgbClr val="404040"/>
                </a:solidFill>
                <a:latin typeface="微软雅黑"/>
                <a:cs typeface="微软雅黑"/>
              </a:rPr>
              <a:t>。</a:t>
            </a:r>
            <a:endParaRPr sz="1200">
              <a:latin typeface="微软雅黑"/>
              <a:cs typeface="微软雅黑"/>
            </a:endParaRPr>
          </a:p>
        </p:txBody>
      </p:sp>
      <p:sp>
        <p:nvSpPr>
          <p:cNvPr id="12" name="object 12"/>
          <p:cNvSpPr/>
          <p:nvPr/>
        </p:nvSpPr>
        <p:spPr>
          <a:xfrm>
            <a:off x="4195571" y="1790700"/>
            <a:ext cx="3714115" cy="4566285"/>
          </a:xfrm>
          <a:custGeom>
            <a:rect l="l" t="t" r="r" b="b"/>
            <a:pathLst>
              <a:path w="3714115" h="4566285">
                <a:moveTo>
                  <a:pt x="0" y="4565904"/>
                </a:moveTo>
                <a:lnTo>
                  <a:pt x="3713987" y="4565904"/>
                </a:lnTo>
                <a:lnTo>
                  <a:pt x="3713987" y="0"/>
                </a:lnTo>
                <a:lnTo>
                  <a:pt x="0" y="0"/>
                </a:lnTo>
                <a:lnTo>
                  <a:pt x="0" y="4565904"/>
                </a:lnTo>
                <a:close/>
              </a:path>
            </a:pathLst>
          </a:custGeom>
          <a:ln w="12700">
            <a:solidFill>
              <a:srgbClr val="1D9ED2"/>
            </a:solidFill>
            <a:prstDash val="sysDash"/>
          </a:ln>
        </p:spPr>
        <p:txBody>
          <a:bodyPr wrap="square" lIns="0" tIns="0" rIns="0" bIns="0" rtlCol="0"/>
          <a:lstStyle/>
          <a:p/>
        </p:txBody>
      </p:sp>
      <p:sp>
        <p:nvSpPr>
          <p:cNvPr id="13" name="object 13"/>
          <p:cNvSpPr/>
          <p:nvPr/>
        </p:nvSpPr>
        <p:spPr>
          <a:xfrm>
            <a:off x="4725923" y="1549908"/>
            <a:ext cx="2411095" cy="469900"/>
          </a:xfrm>
          <a:custGeom>
            <a:rect l="l" t="t" r="r" b="b"/>
            <a:pathLst>
              <a:path w="2411095" h="469900">
                <a:moveTo>
                  <a:pt x="2332735" y="0"/>
                </a:moveTo>
                <a:lnTo>
                  <a:pt x="78231" y="0"/>
                </a:lnTo>
                <a:lnTo>
                  <a:pt x="47791" y="6151"/>
                </a:lnTo>
                <a:lnTo>
                  <a:pt x="22923" y="22923"/>
                </a:lnTo>
                <a:lnTo>
                  <a:pt x="6151" y="47791"/>
                </a:lnTo>
                <a:lnTo>
                  <a:pt x="0" y="78231"/>
                </a:lnTo>
                <a:lnTo>
                  <a:pt x="0" y="391159"/>
                </a:lnTo>
                <a:lnTo>
                  <a:pt x="6151" y="421600"/>
                </a:lnTo>
                <a:lnTo>
                  <a:pt x="22923" y="446468"/>
                </a:lnTo>
                <a:lnTo>
                  <a:pt x="47791" y="463240"/>
                </a:lnTo>
                <a:lnTo>
                  <a:pt x="78231" y="469391"/>
                </a:lnTo>
                <a:lnTo>
                  <a:pt x="2332735" y="469391"/>
                </a:lnTo>
                <a:lnTo>
                  <a:pt x="2363176" y="463240"/>
                </a:lnTo>
                <a:lnTo>
                  <a:pt x="2388044" y="446468"/>
                </a:lnTo>
                <a:lnTo>
                  <a:pt x="2404816" y="421600"/>
                </a:lnTo>
                <a:lnTo>
                  <a:pt x="2410968" y="391159"/>
                </a:lnTo>
                <a:lnTo>
                  <a:pt x="2410968" y="78231"/>
                </a:lnTo>
                <a:lnTo>
                  <a:pt x="2404816" y="47791"/>
                </a:lnTo>
                <a:lnTo>
                  <a:pt x="2388044" y="22923"/>
                </a:lnTo>
                <a:lnTo>
                  <a:pt x="2363176" y="6151"/>
                </a:lnTo>
                <a:lnTo>
                  <a:pt x="2332735" y="0"/>
                </a:lnTo>
                <a:close/>
              </a:path>
            </a:pathLst>
          </a:custGeom>
          <a:solidFill>
            <a:srgbClr val="1D9ED2"/>
          </a:solidFill>
        </p:spPr>
        <p:txBody>
          <a:bodyPr wrap="square" lIns="0" tIns="0" rIns="0" bIns="0" rtlCol="0"/>
          <a:lstStyle/>
          <a:p/>
        </p:txBody>
      </p:sp>
      <p:sp>
        <p:nvSpPr>
          <p:cNvPr id="14" name="object 14"/>
          <p:cNvSpPr txBox="1"/>
          <p:nvPr/>
        </p:nvSpPr>
        <p:spPr>
          <a:xfrm>
            <a:off x="4243196" y="2057272"/>
            <a:ext cx="3651885" cy="3072765"/>
          </a:xfrm>
          <a:prstGeom prst="rect">
            <a:avLst/>
          </a:prstGeom>
        </p:spPr>
        <p:txBody>
          <a:bodyPr vert="horz" wrap="square" lIns="0" tIns="45719" rIns="0" bIns="0" rtlCol="0">
            <a:spAutoFit/>
          </a:bodyPr>
          <a:lstStyle/>
          <a:p>
            <a:pPr marL="184785" indent="-172720">
              <a:lnSpc>
                <a:spcPct val="100000"/>
              </a:lnSpc>
              <a:spcBef>
                <a:spcPts val="359"/>
              </a:spcBef>
              <a:buFont typeface="Arial"/>
              <a:buChar char="•"/>
              <a:tabLst>
                <a:tab pos="185420"/>
              </a:tabLst>
            </a:pPr>
            <a:r>
              <a:rPr sz="1200">
                <a:solidFill>
                  <a:srgbClr val="404040"/>
                </a:solidFill>
                <a:latin typeface="微软雅黑"/>
                <a:cs typeface="微软雅黑"/>
              </a:rPr>
              <a:t>实施类型</a:t>
            </a:r>
            <a:r>
              <a:rPr sz="1200" spc="-5">
                <a:solidFill>
                  <a:srgbClr val="404040"/>
                </a:solidFill>
                <a:latin typeface="微软雅黑"/>
                <a:cs typeface="微软雅黑"/>
              </a:rPr>
              <a:t>：DIP</a:t>
            </a:r>
            <a:endParaRPr sz="1200">
              <a:latin typeface="微软雅黑"/>
              <a:cs typeface="微软雅黑"/>
            </a:endParaRPr>
          </a:p>
          <a:p>
            <a:pPr marL="184785" indent="-172720">
              <a:lnSpc>
                <a:spcPct val="100000"/>
              </a:lnSpc>
              <a:spcBef>
                <a:spcPts val="254"/>
              </a:spcBef>
              <a:buFont typeface="Arial"/>
              <a:buChar char="•"/>
              <a:tabLst>
                <a:tab pos="185420"/>
              </a:tabLst>
            </a:pPr>
            <a:r>
              <a:rPr sz="1200">
                <a:solidFill>
                  <a:srgbClr val="404040"/>
                </a:solidFill>
                <a:latin typeface="微软雅黑"/>
                <a:cs typeface="微软雅黑"/>
              </a:rPr>
              <a:t>具体措施及可借鉴经验：</a:t>
            </a:r>
            <a:endParaRPr sz="1200">
              <a:latin typeface="微软雅黑"/>
              <a:cs typeface="微软雅黑"/>
            </a:endParaRPr>
          </a:p>
          <a:p>
            <a:pPr marL="156845" marR="5080" indent="-144780">
              <a:lnSpc>
                <a:spcPct val="130000"/>
              </a:lnSpc>
              <a:spcBef>
                <a:spcPts val="5"/>
              </a:spcBef>
            </a:pPr>
            <a:r>
              <a:rPr sz="1200" b="1" i="1">
                <a:solidFill>
                  <a:srgbClr val="404040"/>
                </a:solidFill>
                <a:latin typeface="微软雅黑"/>
                <a:cs typeface="微软雅黑"/>
              </a:rPr>
              <a:t>①建立</a:t>
            </a:r>
            <a:r>
              <a:rPr sz="1200" b="1">
                <a:solidFill>
                  <a:srgbClr val="404040"/>
                </a:solidFill>
                <a:latin typeface="微软雅黑"/>
                <a:cs typeface="微软雅黑"/>
              </a:rPr>
              <a:t>DIP</a:t>
            </a:r>
            <a:r>
              <a:rPr sz="1200" b="1" i="1">
                <a:solidFill>
                  <a:srgbClr val="404040"/>
                </a:solidFill>
                <a:latin typeface="微软雅黑"/>
                <a:cs typeface="微软雅黑"/>
              </a:rPr>
              <a:t>地域性特色相关机制体系。</a:t>
            </a:r>
            <a:r>
              <a:rPr sz="1200">
                <a:solidFill>
                  <a:srgbClr val="404040"/>
                </a:solidFill>
                <a:latin typeface="微软雅黑"/>
                <a:cs typeface="微软雅黑"/>
              </a:rPr>
              <a:t>广州市通过建立  “结余留用、合理超支分担”的激励和风险分担机 制，开展支付与监管的一体化管理模式，并探索建 立完善</a:t>
            </a:r>
            <a:r>
              <a:rPr sz="1200" spc="-5">
                <a:solidFill>
                  <a:srgbClr val="404040"/>
                </a:solidFill>
                <a:latin typeface="微软雅黑"/>
                <a:cs typeface="微软雅黑"/>
              </a:rPr>
              <a:t>DIP</a:t>
            </a:r>
            <a:r>
              <a:rPr sz="1200">
                <a:solidFill>
                  <a:srgbClr val="404040"/>
                </a:solidFill>
                <a:latin typeface="微软雅黑"/>
                <a:cs typeface="微软雅黑"/>
              </a:rPr>
              <a:t>分值付费动态调整机制，初步构建起广州 特色医疗保障治理体系。</a:t>
            </a:r>
            <a:endParaRPr sz="1200">
              <a:latin typeface="微软雅黑"/>
              <a:cs typeface="微软雅黑"/>
            </a:endParaRPr>
          </a:p>
          <a:p>
            <a:pPr marR="5080" algn="r">
              <a:lnSpc>
                <a:spcPct val="100000"/>
              </a:lnSpc>
              <a:spcBef>
                <a:spcPts val="430"/>
              </a:spcBef>
            </a:pPr>
            <a:r>
              <a:rPr sz="1200" b="1" i="1" spc="-5">
                <a:solidFill>
                  <a:srgbClr val="404040"/>
                </a:solidFill>
                <a:latin typeface="微软雅黑"/>
                <a:cs typeface="微软雅黑"/>
              </a:rPr>
              <a:t>②形成以合理付费为核心、以过程控制为抓手</a:t>
            </a:r>
            <a:r>
              <a:rPr sz="1200" b="1" i="1">
                <a:solidFill>
                  <a:srgbClr val="404040"/>
                </a:solidFill>
                <a:latin typeface="微软雅黑"/>
                <a:cs typeface="微软雅黑"/>
              </a:rPr>
              <a:t>的</a:t>
            </a:r>
            <a:r>
              <a:rPr sz="1200" b="1" spc="-5">
                <a:solidFill>
                  <a:srgbClr val="404040"/>
                </a:solidFill>
                <a:latin typeface="微软雅黑"/>
                <a:cs typeface="微软雅黑"/>
              </a:rPr>
              <a:t>D</a:t>
            </a:r>
            <a:r>
              <a:rPr sz="1200" b="1">
                <a:solidFill>
                  <a:srgbClr val="404040"/>
                </a:solidFill>
                <a:latin typeface="微软雅黑"/>
                <a:cs typeface="微软雅黑"/>
              </a:rPr>
              <a:t>IP</a:t>
            </a:r>
            <a:r>
              <a:rPr sz="1200" b="1" i="1">
                <a:solidFill>
                  <a:srgbClr val="404040"/>
                </a:solidFill>
                <a:latin typeface="微软雅黑"/>
                <a:cs typeface="微软雅黑"/>
              </a:rPr>
              <a:t>精</a:t>
            </a:r>
            <a:endParaRPr sz="1200">
              <a:latin typeface="微软雅黑"/>
              <a:cs typeface="微软雅黑"/>
            </a:endParaRPr>
          </a:p>
          <a:p>
            <a:pPr marR="32384" algn="r">
              <a:lnSpc>
                <a:spcPct val="100000"/>
              </a:lnSpc>
              <a:spcBef>
                <a:spcPts val="434"/>
              </a:spcBef>
            </a:pPr>
            <a:r>
              <a:rPr sz="1200" b="1" i="1">
                <a:solidFill>
                  <a:srgbClr val="404040"/>
                </a:solidFill>
                <a:latin typeface="微软雅黑"/>
                <a:cs typeface="微软雅黑"/>
              </a:rPr>
              <a:t>细化治理框架。</a:t>
            </a:r>
            <a:r>
              <a:rPr sz="1200">
                <a:solidFill>
                  <a:srgbClr val="404040"/>
                </a:solidFill>
                <a:latin typeface="微软雅黑"/>
                <a:cs typeface="微软雅黑"/>
              </a:rPr>
              <a:t>广州</a:t>
            </a:r>
            <a:r>
              <a:rPr sz="1200" spc="-5">
                <a:solidFill>
                  <a:srgbClr val="404040"/>
                </a:solidFill>
                <a:latin typeface="微软雅黑"/>
                <a:cs typeface="微软雅黑"/>
              </a:rPr>
              <a:t>市</a:t>
            </a:r>
            <a:r>
              <a:rPr sz="1200">
                <a:solidFill>
                  <a:srgbClr val="404040"/>
                </a:solidFill>
                <a:latin typeface="微软雅黑"/>
                <a:cs typeface="微软雅黑"/>
              </a:rPr>
              <a:t>D</a:t>
            </a:r>
            <a:r>
              <a:rPr sz="1200" spc="-10">
                <a:solidFill>
                  <a:srgbClr val="404040"/>
                </a:solidFill>
                <a:latin typeface="微软雅黑"/>
                <a:cs typeface="微软雅黑"/>
              </a:rPr>
              <a:t>I</a:t>
            </a:r>
            <a:r>
              <a:rPr sz="1200" spc="-5">
                <a:solidFill>
                  <a:srgbClr val="404040"/>
                </a:solidFill>
                <a:latin typeface="微软雅黑"/>
                <a:cs typeface="微软雅黑"/>
              </a:rPr>
              <a:t>P</a:t>
            </a:r>
            <a:r>
              <a:rPr sz="1200">
                <a:solidFill>
                  <a:srgbClr val="404040"/>
                </a:solidFill>
                <a:latin typeface="微软雅黑"/>
                <a:cs typeface="微软雅黑"/>
              </a:rPr>
              <a:t>分值付费框架由总额预算</a:t>
            </a:r>
            <a:endParaRPr sz="1200">
              <a:latin typeface="微软雅黑"/>
              <a:cs typeface="微软雅黑"/>
            </a:endParaRPr>
          </a:p>
          <a:p>
            <a:pPr marL="156845" marR="133350" algn="just">
              <a:lnSpc>
                <a:spcPct val="130000"/>
              </a:lnSpc>
            </a:pPr>
            <a:r>
              <a:rPr sz="1200">
                <a:solidFill>
                  <a:srgbClr val="404040"/>
                </a:solidFill>
                <a:latin typeface="微软雅黑"/>
                <a:cs typeface="微软雅黑"/>
              </a:rPr>
              <a:t>、病种分值、权重系数、清算规则形成支付体系， 建设包含查询分析、疑点预警、违规监控、信息反 馈功能的智能监管系统，并建立对病种组合、病种 分值、权重系数、监管规则的动态调整机制。</a:t>
            </a:r>
            <a:endParaRPr sz="1200">
              <a:latin typeface="微软雅黑"/>
              <a:cs typeface="微软雅黑"/>
            </a:endParaRPr>
          </a:p>
        </p:txBody>
      </p:sp>
      <p:sp>
        <p:nvSpPr>
          <p:cNvPr id="15" name="object 15"/>
          <p:cNvSpPr txBox="1"/>
          <p:nvPr/>
        </p:nvSpPr>
        <p:spPr>
          <a:xfrm>
            <a:off x="4243196" y="5381066"/>
            <a:ext cx="960119" cy="208915"/>
          </a:xfrm>
          <a:prstGeom prst="rect">
            <a:avLst/>
          </a:prstGeom>
        </p:spPr>
        <p:txBody>
          <a:bodyPr vert="horz" wrap="square" lIns="0" tIns="12700" rIns="0" bIns="0" rtlCol="0">
            <a:spAutoFit/>
          </a:bodyPr>
          <a:lstStyle/>
          <a:p>
            <a:pPr marL="184785" indent="-172720">
              <a:lnSpc>
                <a:spcPct val="100000"/>
              </a:lnSpc>
              <a:spcBef>
                <a:spcPts val="100"/>
              </a:spcBef>
              <a:buFont typeface="Arial"/>
              <a:buChar char="•"/>
              <a:tabLst>
                <a:tab pos="185420"/>
              </a:tabLst>
            </a:pPr>
            <a:r>
              <a:rPr sz="1200" spc="-5">
                <a:solidFill>
                  <a:srgbClr val="404040"/>
                </a:solidFill>
                <a:latin typeface="微软雅黑"/>
                <a:cs typeface="微软雅黑"/>
              </a:rPr>
              <a:t>实施效果：</a:t>
            </a:r>
            <a:endParaRPr sz="1200">
              <a:latin typeface="微软雅黑"/>
              <a:cs typeface="微软雅黑"/>
            </a:endParaRPr>
          </a:p>
        </p:txBody>
      </p:sp>
      <p:sp>
        <p:nvSpPr>
          <p:cNvPr id="16" name="object 16"/>
          <p:cNvSpPr txBox="1"/>
          <p:nvPr/>
        </p:nvSpPr>
        <p:spPr>
          <a:xfrm>
            <a:off x="4243196" y="5564530"/>
            <a:ext cx="3523615" cy="739140"/>
          </a:xfrm>
          <a:prstGeom prst="rect">
            <a:avLst/>
          </a:prstGeom>
        </p:spPr>
        <p:txBody>
          <a:bodyPr vert="horz" wrap="square" lIns="0" tIns="67310" rIns="0" bIns="0" rtlCol="0">
            <a:spAutoFit/>
          </a:bodyPr>
          <a:lstStyle/>
          <a:p>
            <a:pPr marL="12700">
              <a:lnSpc>
                <a:spcPct val="100000"/>
              </a:lnSpc>
              <a:spcBef>
                <a:spcPts val="530"/>
              </a:spcBef>
              <a:tabLst>
                <a:tab pos="354965"/>
              </a:tabLst>
            </a:pPr>
            <a:r>
              <a:rPr sz="1200">
                <a:solidFill>
                  <a:srgbClr val="404040"/>
                </a:solidFill>
                <a:latin typeface="微软雅黑"/>
                <a:cs typeface="微软雅黑"/>
              </a:rPr>
              <a:t>①	2020年医疗机构结余留用金额达</a:t>
            </a:r>
            <a:r>
              <a:rPr sz="1200" spc="-5">
                <a:solidFill>
                  <a:srgbClr val="404040"/>
                </a:solidFill>
                <a:latin typeface="微软雅黑"/>
                <a:cs typeface="微软雅黑"/>
              </a:rPr>
              <a:t>6.3</a:t>
            </a:r>
            <a:r>
              <a:rPr sz="1200">
                <a:solidFill>
                  <a:srgbClr val="404040"/>
                </a:solidFill>
                <a:latin typeface="微软雅黑"/>
                <a:cs typeface="微软雅黑"/>
              </a:rPr>
              <a:t>个亿。</a:t>
            </a:r>
            <a:endParaRPr sz="1200">
              <a:latin typeface="微软雅黑"/>
              <a:cs typeface="微软雅黑"/>
            </a:endParaRPr>
          </a:p>
          <a:p>
            <a:pPr marL="355600" marR="5080" indent="-342900">
              <a:lnSpc>
                <a:spcPct val="130000"/>
              </a:lnSpc>
              <a:tabLst>
                <a:tab pos="354965"/>
              </a:tabLst>
            </a:pPr>
            <a:r>
              <a:rPr sz="1200">
                <a:solidFill>
                  <a:srgbClr val="404040"/>
                </a:solidFill>
                <a:latin typeface="微软雅黑"/>
                <a:cs typeface="微软雅黑"/>
              </a:rPr>
              <a:t>②	2021年较2</a:t>
            </a:r>
            <a:r>
              <a:rPr sz="1200" spc="-10">
                <a:solidFill>
                  <a:srgbClr val="404040"/>
                </a:solidFill>
                <a:latin typeface="微软雅黑"/>
                <a:cs typeface="微软雅黑"/>
              </a:rPr>
              <a:t>01</a:t>
            </a:r>
            <a:r>
              <a:rPr sz="1200" spc="5">
                <a:solidFill>
                  <a:srgbClr val="404040"/>
                </a:solidFill>
                <a:latin typeface="微软雅黑"/>
                <a:cs typeface="微软雅黑"/>
              </a:rPr>
              <a:t>9</a:t>
            </a:r>
            <a:r>
              <a:rPr sz="1200">
                <a:solidFill>
                  <a:srgbClr val="404040"/>
                </a:solidFill>
                <a:latin typeface="微软雅黑"/>
                <a:cs typeface="微软雅黑"/>
              </a:rPr>
              <a:t>年住院医疗总费用增长比全国水 平低4.37个百分点。</a:t>
            </a:r>
            <a:endParaRPr sz="1200">
              <a:latin typeface="微软雅黑"/>
              <a:cs typeface="微软雅黑"/>
            </a:endParaRPr>
          </a:p>
        </p:txBody>
      </p:sp>
      <p:sp>
        <p:nvSpPr>
          <p:cNvPr id="17" name="object 17"/>
          <p:cNvSpPr/>
          <p:nvPr/>
        </p:nvSpPr>
        <p:spPr>
          <a:xfrm>
            <a:off x="8142731" y="1790700"/>
            <a:ext cx="3714115" cy="4566285"/>
          </a:xfrm>
          <a:custGeom>
            <a:rect l="l" t="t" r="r" b="b"/>
            <a:pathLst>
              <a:path w="3714115" h="4566285">
                <a:moveTo>
                  <a:pt x="0" y="4565904"/>
                </a:moveTo>
                <a:lnTo>
                  <a:pt x="3713987" y="4565904"/>
                </a:lnTo>
                <a:lnTo>
                  <a:pt x="3713987" y="0"/>
                </a:lnTo>
                <a:lnTo>
                  <a:pt x="0" y="0"/>
                </a:lnTo>
                <a:lnTo>
                  <a:pt x="0" y="4565904"/>
                </a:lnTo>
                <a:close/>
              </a:path>
            </a:pathLst>
          </a:custGeom>
          <a:ln w="12700">
            <a:solidFill>
              <a:srgbClr val="1D9ED2"/>
            </a:solidFill>
            <a:prstDash val="sysDash"/>
          </a:ln>
        </p:spPr>
        <p:txBody>
          <a:bodyPr wrap="square" lIns="0" tIns="0" rIns="0" bIns="0" rtlCol="0"/>
          <a:lstStyle/>
          <a:p/>
        </p:txBody>
      </p:sp>
      <p:sp>
        <p:nvSpPr>
          <p:cNvPr id="18" name="object 18"/>
          <p:cNvSpPr/>
          <p:nvPr/>
        </p:nvSpPr>
        <p:spPr>
          <a:xfrm>
            <a:off x="8673083" y="1549908"/>
            <a:ext cx="2411095" cy="469900"/>
          </a:xfrm>
          <a:custGeom>
            <a:rect l="l" t="t" r="r" b="b"/>
            <a:pathLst>
              <a:path w="2411095" h="469900">
                <a:moveTo>
                  <a:pt x="2332736" y="0"/>
                </a:moveTo>
                <a:lnTo>
                  <a:pt x="78232" y="0"/>
                </a:lnTo>
                <a:lnTo>
                  <a:pt x="47791" y="6151"/>
                </a:lnTo>
                <a:lnTo>
                  <a:pt x="22923" y="22923"/>
                </a:lnTo>
                <a:lnTo>
                  <a:pt x="6151" y="47791"/>
                </a:lnTo>
                <a:lnTo>
                  <a:pt x="0" y="78231"/>
                </a:lnTo>
                <a:lnTo>
                  <a:pt x="0" y="391159"/>
                </a:lnTo>
                <a:lnTo>
                  <a:pt x="6151" y="421600"/>
                </a:lnTo>
                <a:lnTo>
                  <a:pt x="22923" y="446468"/>
                </a:lnTo>
                <a:lnTo>
                  <a:pt x="47791" y="463240"/>
                </a:lnTo>
                <a:lnTo>
                  <a:pt x="78232" y="469391"/>
                </a:lnTo>
                <a:lnTo>
                  <a:pt x="2332736" y="469391"/>
                </a:lnTo>
                <a:lnTo>
                  <a:pt x="2363176" y="463240"/>
                </a:lnTo>
                <a:lnTo>
                  <a:pt x="2388044" y="446468"/>
                </a:lnTo>
                <a:lnTo>
                  <a:pt x="2404816" y="421600"/>
                </a:lnTo>
                <a:lnTo>
                  <a:pt x="2410968" y="391159"/>
                </a:lnTo>
                <a:lnTo>
                  <a:pt x="2410968" y="78231"/>
                </a:lnTo>
                <a:lnTo>
                  <a:pt x="2404816" y="47791"/>
                </a:lnTo>
                <a:lnTo>
                  <a:pt x="2388044" y="22923"/>
                </a:lnTo>
                <a:lnTo>
                  <a:pt x="2363176" y="6151"/>
                </a:lnTo>
                <a:lnTo>
                  <a:pt x="2332736" y="0"/>
                </a:lnTo>
                <a:close/>
              </a:path>
            </a:pathLst>
          </a:custGeom>
          <a:solidFill>
            <a:srgbClr val="1D9ED2"/>
          </a:solidFill>
        </p:spPr>
        <p:txBody>
          <a:bodyPr wrap="square" lIns="0" tIns="0" rIns="0" bIns="0" rtlCol="0"/>
          <a:lstStyle/>
          <a:p/>
        </p:txBody>
      </p:sp>
      <p:sp>
        <p:nvSpPr>
          <p:cNvPr id="19" name="object 19"/>
          <p:cNvSpPr txBox="1"/>
          <p:nvPr/>
        </p:nvSpPr>
        <p:spPr>
          <a:xfrm>
            <a:off x="9599421" y="1657857"/>
            <a:ext cx="560705" cy="239395"/>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FFFFFF"/>
                </a:solidFill>
                <a:latin typeface="微软雅黑"/>
                <a:cs typeface="微软雅黑"/>
              </a:rPr>
              <a:t>金华市</a:t>
            </a:r>
            <a:endParaRPr sz="1400">
              <a:latin typeface="微软雅黑"/>
              <a:cs typeface="微软雅黑"/>
            </a:endParaRPr>
          </a:p>
        </p:txBody>
      </p:sp>
      <p:sp>
        <p:nvSpPr>
          <p:cNvPr id="20" name="object 20"/>
          <p:cNvSpPr txBox="1"/>
          <p:nvPr/>
        </p:nvSpPr>
        <p:spPr>
          <a:xfrm>
            <a:off x="8175117" y="2057272"/>
            <a:ext cx="1874520" cy="457200"/>
          </a:xfrm>
          <a:prstGeom prst="rect">
            <a:avLst/>
          </a:prstGeom>
        </p:spPr>
        <p:txBody>
          <a:bodyPr vert="horz" wrap="square" lIns="0" tIns="45719" rIns="0" bIns="0" rtlCol="0">
            <a:spAutoFit/>
          </a:bodyPr>
          <a:lstStyle/>
          <a:p>
            <a:pPr marL="184785" indent="-172720">
              <a:lnSpc>
                <a:spcPct val="100000"/>
              </a:lnSpc>
              <a:spcBef>
                <a:spcPts val="359"/>
              </a:spcBef>
              <a:buFont typeface="Arial"/>
              <a:buChar char="•"/>
              <a:tabLst>
                <a:tab pos="185420"/>
              </a:tabLst>
            </a:pPr>
            <a:r>
              <a:rPr sz="1200">
                <a:solidFill>
                  <a:srgbClr val="404040"/>
                </a:solidFill>
                <a:latin typeface="微软雅黑"/>
                <a:cs typeface="微软雅黑"/>
              </a:rPr>
              <a:t>实施类型</a:t>
            </a:r>
            <a:r>
              <a:rPr sz="1200" spc="-5">
                <a:solidFill>
                  <a:srgbClr val="404040"/>
                </a:solidFill>
                <a:latin typeface="微软雅黑"/>
                <a:cs typeface="微软雅黑"/>
              </a:rPr>
              <a:t>：DRG</a:t>
            </a:r>
            <a:endParaRPr sz="1200">
              <a:latin typeface="微软雅黑"/>
              <a:cs typeface="微软雅黑"/>
            </a:endParaRPr>
          </a:p>
          <a:p>
            <a:pPr marL="184785" indent="-172720">
              <a:lnSpc>
                <a:spcPct val="100000"/>
              </a:lnSpc>
              <a:spcBef>
                <a:spcPts val="254"/>
              </a:spcBef>
              <a:buFont typeface="Arial"/>
              <a:buChar char="•"/>
              <a:tabLst>
                <a:tab pos="185420"/>
              </a:tabLst>
            </a:pPr>
            <a:r>
              <a:rPr sz="1200">
                <a:solidFill>
                  <a:srgbClr val="404040"/>
                </a:solidFill>
                <a:latin typeface="微软雅黑"/>
                <a:cs typeface="微软雅黑"/>
              </a:rPr>
              <a:t>具体措施及可借鉴经验：</a:t>
            </a:r>
            <a:endParaRPr sz="1200">
              <a:latin typeface="微软雅黑"/>
              <a:cs typeface="微软雅黑"/>
            </a:endParaRPr>
          </a:p>
        </p:txBody>
      </p:sp>
      <p:sp>
        <p:nvSpPr>
          <p:cNvPr id="21" name="object 21"/>
          <p:cNvSpPr txBox="1"/>
          <p:nvPr/>
        </p:nvSpPr>
        <p:spPr>
          <a:xfrm>
            <a:off x="8175117" y="2489072"/>
            <a:ext cx="3676015" cy="3110230"/>
          </a:xfrm>
          <a:prstGeom prst="rect">
            <a:avLst/>
          </a:prstGeom>
        </p:spPr>
        <p:txBody>
          <a:bodyPr vert="horz" wrap="square" lIns="0" tIns="12700" rIns="0" bIns="0" rtlCol="0">
            <a:spAutoFit/>
          </a:bodyPr>
          <a:lstStyle/>
          <a:p>
            <a:pPr marL="156845" marR="120650" indent="-144780" algn="just">
              <a:lnSpc>
                <a:spcPct val="130000"/>
              </a:lnSpc>
              <a:spcBef>
                <a:spcPts val="100"/>
              </a:spcBef>
            </a:pPr>
            <a:r>
              <a:rPr sz="1200" b="1" i="1">
                <a:solidFill>
                  <a:srgbClr val="404040"/>
                </a:solidFill>
                <a:latin typeface="微软雅黑"/>
                <a:cs typeface="微软雅黑"/>
              </a:rPr>
              <a:t>①</a:t>
            </a:r>
            <a:r>
              <a:rPr sz="1200" b="1">
                <a:solidFill>
                  <a:srgbClr val="404040"/>
                </a:solidFill>
                <a:latin typeface="微软雅黑"/>
                <a:cs typeface="微软雅黑"/>
              </a:rPr>
              <a:t>D</a:t>
            </a:r>
            <a:r>
              <a:rPr sz="1200" b="1" spc="-15">
                <a:solidFill>
                  <a:srgbClr val="404040"/>
                </a:solidFill>
                <a:latin typeface="微软雅黑"/>
                <a:cs typeface="微软雅黑"/>
              </a:rPr>
              <a:t>R</a:t>
            </a:r>
            <a:r>
              <a:rPr sz="1200" b="1">
                <a:solidFill>
                  <a:srgbClr val="404040"/>
                </a:solidFill>
                <a:latin typeface="微软雅黑"/>
                <a:cs typeface="微软雅黑"/>
              </a:rPr>
              <a:t>G</a:t>
            </a:r>
            <a:r>
              <a:rPr sz="1200" b="1" spc="-5">
                <a:solidFill>
                  <a:srgbClr val="404040"/>
                </a:solidFill>
                <a:latin typeface="微软雅黑"/>
                <a:cs typeface="微软雅黑"/>
              </a:rPr>
              <a:t>+A</a:t>
            </a:r>
            <a:r>
              <a:rPr sz="1200" b="1">
                <a:solidFill>
                  <a:srgbClr val="404040"/>
                </a:solidFill>
                <a:latin typeface="微软雅黑"/>
                <a:cs typeface="微软雅黑"/>
              </a:rPr>
              <a:t>P</a:t>
            </a:r>
            <a:r>
              <a:rPr sz="1200" b="1" spc="5">
                <a:solidFill>
                  <a:srgbClr val="404040"/>
                </a:solidFill>
                <a:latin typeface="微软雅黑"/>
                <a:cs typeface="微软雅黑"/>
              </a:rPr>
              <a:t>G</a:t>
            </a:r>
            <a:r>
              <a:rPr sz="1200" b="1" i="1">
                <a:solidFill>
                  <a:srgbClr val="404040"/>
                </a:solidFill>
                <a:latin typeface="微软雅黑"/>
                <a:cs typeface="微软雅黑"/>
              </a:rPr>
              <a:t>，开启医保支付方式改革新阶段。</a:t>
            </a:r>
            <a:r>
              <a:rPr sz="1200">
                <a:solidFill>
                  <a:srgbClr val="404040"/>
                </a:solidFill>
                <a:latin typeface="微软雅黑"/>
                <a:cs typeface="微软雅黑"/>
              </a:rPr>
              <a:t>金华 市通过D</a:t>
            </a:r>
            <a:r>
              <a:rPr sz="1200" spc="-20">
                <a:solidFill>
                  <a:srgbClr val="404040"/>
                </a:solidFill>
                <a:latin typeface="微软雅黑"/>
                <a:cs typeface="微软雅黑"/>
              </a:rPr>
              <a:t>R</a:t>
            </a:r>
            <a:r>
              <a:rPr sz="1200" spc="-5">
                <a:solidFill>
                  <a:srgbClr val="404040"/>
                </a:solidFill>
                <a:latin typeface="微软雅黑"/>
                <a:cs typeface="微软雅黑"/>
              </a:rPr>
              <a:t>G</a:t>
            </a:r>
            <a:r>
              <a:rPr sz="1200">
                <a:solidFill>
                  <a:srgbClr val="404040"/>
                </a:solidFill>
                <a:latin typeface="微软雅黑"/>
                <a:cs typeface="微软雅黑"/>
              </a:rPr>
              <a:t>结合</a:t>
            </a:r>
            <a:r>
              <a:rPr sz="1200">
                <a:solidFill>
                  <a:srgbClr val="333333"/>
                </a:solidFill>
                <a:latin typeface="微软雅黑"/>
                <a:cs typeface="微软雅黑"/>
              </a:rPr>
              <a:t>门诊病例分组</a:t>
            </a:r>
            <a:r>
              <a:rPr sz="1200">
                <a:solidFill>
                  <a:srgbClr val="404040"/>
                </a:solidFill>
                <a:latin typeface="微软雅黑"/>
                <a:cs typeface="微软雅黑"/>
              </a:rPr>
              <a:t>的闭环管理（</a:t>
            </a:r>
            <a:r>
              <a:rPr sz="1200" spc="-5">
                <a:solidFill>
                  <a:srgbClr val="404040"/>
                </a:solidFill>
                <a:latin typeface="微软雅黑"/>
                <a:cs typeface="微软雅黑"/>
              </a:rPr>
              <a:t>A</a:t>
            </a:r>
            <a:r>
              <a:rPr sz="1200" spc="-15">
                <a:solidFill>
                  <a:srgbClr val="404040"/>
                </a:solidFill>
                <a:latin typeface="微软雅黑"/>
                <a:cs typeface="微软雅黑"/>
              </a:rPr>
              <a:t>P</a:t>
            </a:r>
            <a:r>
              <a:rPr sz="1200" spc="-5">
                <a:solidFill>
                  <a:srgbClr val="404040"/>
                </a:solidFill>
                <a:latin typeface="微软雅黑"/>
                <a:cs typeface="微软雅黑"/>
              </a:rPr>
              <a:t>G</a:t>
            </a:r>
            <a:r>
              <a:rPr sz="1200">
                <a:solidFill>
                  <a:srgbClr val="404040"/>
                </a:solidFill>
                <a:latin typeface="微软雅黑"/>
                <a:cs typeface="微软雅黑"/>
              </a:rPr>
              <a:t>） 帮助医院运营管理优化、医疗服务体系重构。这种 创新方式通过规范诊疗、全程管理的方式提高医院 门诊就医效果，减少住院消耗，并将慢病管理的承 </a:t>
            </a:r>
            <a:r>
              <a:rPr sz="1200" spc="-5">
                <a:solidFill>
                  <a:srgbClr val="404040"/>
                </a:solidFill>
                <a:latin typeface="微软雅黑"/>
                <a:cs typeface="微软雅黑"/>
              </a:rPr>
              <a:t>载方下沉到基层，推进健康关口前移，驱动形</a:t>
            </a:r>
            <a:r>
              <a:rPr sz="1200">
                <a:solidFill>
                  <a:srgbClr val="404040"/>
                </a:solidFill>
                <a:latin typeface="微软雅黑"/>
                <a:cs typeface="微软雅黑"/>
              </a:rPr>
              <a:t>成“  健康共同体”。</a:t>
            </a:r>
            <a:endParaRPr sz="1200">
              <a:latin typeface="微软雅黑"/>
              <a:cs typeface="微软雅黑"/>
            </a:endParaRPr>
          </a:p>
          <a:p>
            <a:pPr marL="156845" marR="5080" indent="-144780">
              <a:lnSpc>
                <a:spcPct val="130000"/>
              </a:lnSpc>
            </a:pPr>
            <a:r>
              <a:rPr sz="1200" b="1" i="1">
                <a:solidFill>
                  <a:srgbClr val="404040"/>
                </a:solidFill>
                <a:latin typeface="微软雅黑"/>
                <a:cs typeface="微软雅黑"/>
              </a:rPr>
              <a:t>②引入“人头包干”，金华分级诊疗优势显现。</a:t>
            </a:r>
            <a:r>
              <a:rPr sz="1200">
                <a:solidFill>
                  <a:srgbClr val="404040"/>
                </a:solidFill>
                <a:latin typeface="微软雅黑"/>
                <a:cs typeface="微软雅黑"/>
              </a:rPr>
              <a:t>金华 市建立总额预算下按人头包干结合</a:t>
            </a:r>
            <a:r>
              <a:rPr sz="1200" spc="-10">
                <a:solidFill>
                  <a:srgbClr val="404040"/>
                </a:solidFill>
                <a:latin typeface="微软雅黑"/>
                <a:cs typeface="微软雅黑"/>
              </a:rPr>
              <a:t>APG</a:t>
            </a:r>
            <a:r>
              <a:rPr sz="1200">
                <a:solidFill>
                  <a:srgbClr val="404040"/>
                </a:solidFill>
                <a:latin typeface="微软雅黑"/>
                <a:cs typeface="微软雅黑"/>
              </a:rPr>
              <a:t>点数法的复 合支付方式，使得门诊基金支出增长得到有效控制， 基层医疗机构能力和签约人数持续提升，签约参保 </a:t>
            </a:r>
            <a:r>
              <a:rPr sz="1200" spc="-5">
                <a:solidFill>
                  <a:srgbClr val="404040"/>
                </a:solidFill>
                <a:latin typeface="微软雅黑"/>
                <a:cs typeface="微软雅黑"/>
              </a:rPr>
              <a:t>人均次就诊费用持续下降。</a:t>
            </a:r>
            <a:endParaRPr sz="1200">
              <a:latin typeface="微软雅黑"/>
              <a:cs typeface="微软雅黑"/>
            </a:endParaRPr>
          </a:p>
          <a:p>
            <a:pPr marL="263525" indent="-172720">
              <a:lnSpc>
                <a:spcPct val="100000"/>
              </a:lnSpc>
              <a:spcBef>
                <a:spcPts val="375"/>
              </a:spcBef>
              <a:buFont typeface="Arial"/>
              <a:buChar char="•"/>
              <a:tabLst>
                <a:tab pos="264160"/>
              </a:tabLst>
            </a:pPr>
            <a:r>
              <a:rPr sz="1200">
                <a:solidFill>
                  <a:srgbClr val="404040"/>
                </a:solidFill>
                <a:latin typeface="微软雅黑"/>
                <a:cs typeface="微软雅黑"/>
              </a:rPr>
              <a:t>实施效果：</a:t>
            </a:r>
            <a:endParaRPr sz="1200">
              <a:latin typeface="微软雅黑"/>
              <a:cs typeface="微软雅黑"/>
            </a:endParaRPr>
          </a:p>
        </p:txBody>
      </p:sp>
      <p:sp>
        <p:nvSpPr>
          <p:cNvPr id="22" name="object 22"/>
          <p:cNvSpPr txBox="1"/>
          <p:nvPr/>
        </p:nvSpPr>
        <p:spPr>
          <a:xfrm>
            <a:off x="8254110" y="5573369"/>
            <a:ext cx="3471545" cy="739140"/>
          </a:xfrm>
          <a:prstGeom prst="rect">
            <a:avLst/>
          </a:prstGeom>
        </p:spPr>
        <p:txBody>
          <a:bodyPr vert="horz" wrap="square" lIns="0" tIns="12700" rIns="0" bIns="0" rtlCol="0">
            <a:spAutoFit/>
          </a:bodyPr>
          <a:lstStyle/>
          <a:p>
            <a:pPr marL="355600" marR="5080" indent="-343535" algn="just">
              <a:lnSpc>
                <a:spcPct val="130000"/>
              </a:lnSpc>
              <a:spcBef>
                <a:spcPts val="100"/>
              </a:spcBef>
            </a:pPr>
            <a:r>
              <a:rPr sz="1200">
                <a:solidFill>
                  <a:srgbClr val="404040"/>
                </a:solidFill>
                <a:latin typeface="微软雅黑"/>
                <a:cs typeface="微软雅黑"/>
              </a:rPr>
              <a:t>①</a:t>
            </a:r>
            <a:r>
              <a:rPr sz="1200" spc="335">
                <a:solidFill>
                  <a:srgbClr val="404040"/>
                </a:solidFill>
                <a:latin typeface="微软雅黑"/>
                <a:cs typeface="微软雅黑"/>
              </a:rPr>
              <a:t> </a:t>
            </a:r>
            <a:r>
              <a:rPr sz="1200">
                <a:solidFill>
                  <a:srgbClr val="404040"/>
                </a:solidFill>
                <a:latin typeface="微软雅黑"/>
                <a:cs typeface="微软雅黑"/>
              </a:rPr>
              <a:t>2020年门诊医疗费用医保基金支出增长率下降 至省定目标的10%以内；基层就诊比例年均增 幅9.4%；住院门诊人次比从年均降幅</a:t>
            </a:r>
            <a:r>
              <a:rPr sz="1200" spc="-5">
                <a:solidFill>
                  <a:srgbClr val="404040"/>
                </a:solidFill>
                <a:latin typeface="微软雅黑"/>
                <a:cs typeface="微软雅黑"/>
              </a:rPr>
              <a:t>6.4%</a:t>
            </a:r>
            <a:r>
              <a:rPr sz="1200">
                <a:solidFill>
                  <a:srgbClr val="404040"/>
                </a:solidFill>
                <a:latin typeface="微软雅黑"/>
                <a:cs typeface="微软雅黑"/>
              </a:rPr>
              <a:t>。</a:t>
            </a:r>
            <a:endParaRPr sz="1200">
              <a:latin typeface="微软雅黑"/>
              <a:cs typeface="微软雅黑"/>
            </a:endParaRPr>
          </a:p>
        </p:txBody>
      </p:sp>
      <p:sp>
        <p:nvSpPr>
          <p:cNvPr id="23" name="object 23"/>
          <p:cNvSpPr txBox="1"/>
          <p:nvPr/>
        </p:nvSpPr>
        <p:spPr>
          <a:xfrm>
            <a:off x="261924" y="754456"/>
            <a:ext cx="8028940" cy="1143000"/>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在试点城市中，各城市</a:t>
            </a:r>
            <a:r>
              <a:rPr sz="1400" spc="-15">
                <a:solidFill>
                  <a:srgbClr val="585858"/>
                </a:solidFill>
                <a:latin typeface="微软雅黑"/>
                <a:cs typeface="微软雅黑"/>
              </a:rPr>
              <a:t>结</a:t>
            </a:r>
            <a:r>
              <a:rPr sz="1400">
                <a:solidFill>
                  <a:srgbClr val="585858"/>
                </a:solidFill>
                <a:latin typeface="微软雅黑"/>
                <a:cs typeface="微软雅黑"/>
              </a:rPr>
              <a:t>合自</a:t>
            </a:r>
            <a:r>
              <a:rPr sz="1400" spc="-15">
                <a:solidFill>
                  <a:srgbClr val="585858"/>
                </a:solidFill>
                <a:latin typeface="微软雅黑"/>
                <a:cs typeface="微软雅黑"/>
              </a:rPr>
              <a:t>身</a:t>
            </a:r>
            <a:r>
              <a:rPr sz="1400">
                <a:solidFill>
                  <a:srgbClr val="585858"/>
                </a:solidFill>
                <a:latin typeface="微软雅黑"/>
                <a:cs typeface="微软雅黑"/>
              </a:rPr>
              <a:t>特征</a:t>
            </a:r>
            <a:r>
              <a:rPr sz="1400" spc="-15">
                <a:solidFill>
                  <a:srgbClr val="585858"/>
                </a:solidFill>
                <a:latin typeface="微软雅黑"/>
                <a:cs typeface="微软雅黑"/>
              </a:rPr>
              <a:t>实</a:t>
            </a:r>
            <a:r>
              <a:rPr sz="1400">
                <a:solidFill>
                  <a:srgbClr val="585858"/>
                </a:solidFill>
                <a:latin typeface="微软雅黑"/>
                <a:cs typeface="微软雅黑"/>
              </a:rPr>
              <a:t>现</a:t>
            </a:r>
            <a:r>
              <a:rPr sz="1400" spc="5">
                <a:solidFill>
                  <a:srgbClr val="585858"/>
                </a:solidFill>
                <a:latin typeface="微软雅黑"/>
                <a:cs typeface="微软雅黑"/>
              </a:rPr>
              <a:t>了</a:t>
            </a:r>
            <a:r>
              <a:rPr sz="1400" spc="-5">
                <a:solidFill>
                  <a:srgbClr val="585858"/>
                </a:solidFill>
                <a:latin typeface="Verdana"/>
                <a:cs typeface="Verdana"/>
              </a:rPr>
              <a:t>DIP/DRG</a:t>
            </a:r>
            <a:r>
              <a:rPr sz="1400" spc="-10">
                <a:solidFill>
                  <a:srgbClr val="585858"/>
                </a:solidFill>
                <a:latin typeface="微软雅黑"/>
                <a:cs typeface="微软雅黑"/>
              </a:rPr>
              <a:t>的</a:t>
            </a:r>
            <a:r>
              <a:rPr sz="1400" spc="5">
                <a:solidFill>
                  <a:srgbClr val="585858"/>
                </a:solidFill>
                <a:latin typeface="微软雅黑"/>
                <a:cs typeface="微软雅黑"/>
              </a:rPr>
              <a:t>落</a:t>
            </a:r>
            <a:r>
              <a:rPr sz="1400">
                <a:solidFill>
                  <a:srgbClr val="585858"/>
                </a:solidFill>
                <a:latin typeface="微软雅黑"/>
                <a:cs typeface="微软雅黑"/>
              </a:rPr>
              <a:t>地</a:t>
            </a:r>
            <a:r>
              <a:rPr sz="1400" spc="5">
                <a:solidFill>
                  <a:srgbClr val="585858"/>
                </a:solidFill>
                <a:latin typeface="微软雅黑"/>
                <a:cs typeface="微软雅黑"/>
              </a:rPr>
              <a:t>。</a:t>
            </a:r>
            <a:endParaRPr sz="1400">
              <a:latin typeface="微软雅黑"/>
              <a:cs typeface="微软雅黑"/>
            </a:endParaRPr>
          </a:p>
          <a:p>
            <a:pPr marL="3652520">
              <a:lnSpc>
                <a:spcPct val="100000"/>
              </a:lnSpc>
              <a:spcBef>
                <a:spcPts val="1620"/>
              </a:spcBef>
            </a:pPr>
            <a:r>
              <a:rPr sz="1400" b="1" i="1">
                <a:solidFill>
                  <a:srgbClr val="585858"/>
                </a:solidFill>
                <a:latin typeface="微软雅黑"/>
                <a:cs typeface="微软雅黑"/>
              </a:rPr>
              <a:t>亿欧智库：</a:t>
            </a:r>
            <a:r>
              <a:rPr sz="1400" b="1">
                <a:solidFill>
                  <a:srgbClr val="585858"/>
                </a:solidFill>
                <a:latin typeface="微软雅黑"/>
                <a:cs typeface="微软雅黑"/>
              </a:rPr>
              <a:t>DRG/DIP</a:t>
            </a:r>
            <a:r>
              <a:rPr sz="1400" b="1" i="1">
                <a:solidFill>
                  <a:srgbClr val="585858"/>
                </a:solidFill>
                <a:latin typeface="微软雅黑"/>
                <a:cs typeface="微软雅黑"/>
              </a:rPr>
              <a:t>实施的代</a:t>
            </a:r>
            <a:r>
              <a:rPr sz="1400" b="1" i="1" spc="-15">
                <a:solidFill>
                  <a:srgbClr val="585858"/>
                </a:solidFill>
                <a:latin typeface="微软雅黑"/>
                <a:cs typeface="微软雅黑"/>
              </a:rPr>
              <a:t>表</a:t>
            </a:r>
            <a:r>
              <a:rPr sz="1400" b="1" i="1">
                <a:solidFill>
                  <a:srgbClr val="585858"/>
                </a:solidFill>
                <a:latin typeface="微软雅黑"/>
                <a:cs typeface="微软雅黑"/>
              </a:rPr>
              <a:t>试点</a:t>
            </a:r>
            <a:r>
              <a:rPr sz="1400" b="1" i="1" spc="-15">
                <a:solidFill>
                  <a:srgbClr val="585858"/>
                </a:solidFill>
                <a:latin typeface="微软雅黑"/>
                <a:cs typeface="微软雅黑"/>
              </a:rPr>
              <a:t>城</a:t>
            </a:r>
            <a:r>
              <a:rPr sz="1400" b="1" i="1">
                <a:solidFill>
                  <a:srgbClr val="585858"/>
                </a:solidFill>
                <a:latin typeface="微软雅黑"/>
                <a:cs typeface="微软雅黑"/>
              </a:rPr>
              <a:t>市以</a:t>
            </a:r>
            <a:r>
              <a:rPr sz="1400" b="1" i="1" spc="-15">
                <a:solidFill>
                  <a:srgbClr val="585858"/>
                </a:solidFill>
                <a:latin typeface="微软雅黑"/>
                <a:cs typeface="微软雅黑"/>
              </a:rPr>
              <a:t>及</a:t>
            </a:r>
            <a:r>
              <a:rPr sz="1400" b="1" i="1">
                <a:solidFill>
                  <a:srgbClr val="585858"/>
                </a:solidFill>
                <a:latin typeface="微软雅黑"/>
                <a:cs typeface="微软雅黑"/>
              </a:rPr>
              <a:t>相关</a:t>
            </a:r>
            <a:r>
              <a:rPr sz="1400" b="1" i="1" spc="-15">
                <a:solidFill>
                  <a:srgbClr val="585858"/>
                </a:solidFill>
                <a:latin typeface="微软雅黑"/>
                <a:cs typeface="微软雅黑"/>
              </a:rPr>
              <a:t>经</a:t>
            </a:r>
            <a:r>
              <a:rPr sz="1400" b="1" i="1">
                <a:solidFill>
                  <a:srgbClr val="585858"/>
                </a:solidFill>
                <a:latin typeface="微软雅黑"/>
                <a:cs typeface="微软雅黑"/>
              </a:rPr>
              <a:t>验</a:t>
            </a:r>
            <a:endParaRPr sz="1400">
              <a:latin typeface="微软雅黑"/>
              <a:cs typeface="微软雅黑"/>
            </a:endParaRPr>
          </a:p>
          <a:p>
            <a:pPr>
              <a:lnSpc>
                <a:spcPct val="100000"/>
              </a:lnSpc>
              <a:spcBef>
                <a:spcPts val="10"/>
              </a:spcBef>
            </a:pPr>
            <a:endParaRPr sz="1150">
              <a:latin typeface="微软雅黑"/>
              <a:cs typeface="微软雅黑"/>
            </a:endParaRPr>
          </a:p>
          <a:p>
            <a:pPr marL="1485900">
              <a:lnSpc>
                <a:spcPct val="100000"/>
              </a:lnSpc>
              <a:tabLst>
                <a:tab pos="5401945"/>
              </a:tabLst>
            </a:pPr>
            <a:r>
              <a:rPr sz="1400" b="1" i="1">
                <a:solidFill>
                  <a:srgbClr val="FFFFFF"/>
                </a:solidFill>
                <a:latin typeface="微软雅黑"/>
                <a:cs typeface="微软雅黑"/>
              </a:rPr>
              <a:t>北京市	广州市</a:t>
            </a:r>
            <a:endParaRPr sz="1400">
              <a:latin typeface="微软雅黑"/>
              <a:cs typeface="微软雅黑"/>
            </a:endParaRPr>
          </a:p>
        </p:txBody>
      </p:sp>
      <p:sp>
        <p:nvSpPr>
          <p:cNvPr id="24" name="object 24"/>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5" name="object 25"/>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6" name="object 26"/>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7" name="object 27"/>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8" name="object 28"/>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9" name="object 29"/>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0" name="object 30"/>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1" name="object 31"/>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2" name="object 32"/>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0952" y="6558178"/>
            <a:ext cx="17399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信息来源：公开资料，经亿欧整理</a:t>
            </a:r>
            <a:endParaRPr sz="900">
              <a:latin typeface="微软雅黑"/>
              <a:cs typeface="微软雅黑"/>
            </a:endParaRPr>
          </a:p>
        </p:txBody>
      </p:sp>
      <p:sp>
        <p:nvSpPr>
          <p:cNvPr id="3" name="object 3"/>
          <p:cNvSpPr txBox="1">
            <a:spLocks noGrp="1"/>
          </p:cNvSpPr>
          <p:nvPr>
            <p:ph type="title"/>
          </p:nvPr>
        </p:nvSpPr>
        <p:spPr>
          <a:xfrm>
            <a:off x="261924" y="171145"/>
            <a:ext cx="3715385"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推行过程中出现的</a:t>
            </a:r>
            <a:r>
              <a:rPr spc="-10"/>
              <a:t>问</a:t>
            </a:r>
            <a:r>
              <a:rPr spc="5"/>
              <a:t>题</a:t>
            </a:r>
          </a:p>
        </p:txBody>
      </p:sp>
      <p:sp>
        <p:nvSpPr>
          <p:cNvPr id="4" name="object 4"/>
          <p:cNvSpPr txBox="1"/>
          <p:nvPr/>
        </p:nvSpPr>
        <p:spPr>
          <a:xfrm>
            <a:off x="11782806" y="6559397"/>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12</a:t>
            </a:r>
            <a:endParaRPr sz="900">
              <a:latin typeface="微软雅黑"/>
              <a:cs typeface="微软雅黑"/>
            </a:endParaRPr>
          </a:p>
        </p:txBody>
      </p:sp>
      <p:sp>
        <p:nvSpPr>
          <p:cNvPr id="5" name="object 5"/>
          <p:cNvSpPr txBox="1"/>
          <p:nvPr/>
        </p:nvSpPr>
        <p:spPr>
          <a:xfrm>
            <a:off x="4803775" y="2818931"/>
            <a:ext cx="6960870" cy="1050925"/>
          </a:xfrm>
          <a:prstGeom prst="rect">
            <a:avLst/>
          </a:prstGeom>
        </p:spPr>
        <p:txBody>
          <a:bodyPr vert="horz" wrap="square" lIns="0" tIns="12700" rIns="0" bIns="0" rtlCol="0">
            <a:spAutoFit/>
          </a:bodyPr>
          <a:lstStyle/>
          <a:p>
            <a:pPr marL="184785" marR="5080" indent="-172720">
              <a:lnSpc>
                <a:spcPct val="120000"/>
              </a:lnSpc>
              <a:spcBef>
                <a:spcPts val="100"/>
              </a:spcBef>
              <a:buFont typeface="Arial"/>
              <a:buChar char="•"/>
              <a:tabLst>
                <a:tab pos="236220"/>
                <a:tab pos="236854"/>
              </a:tabLst>
            </a:pPr>
            <a:r>
              <a:rPr/>
              <a:t>	</a:t>
            </a:r>
            <a:r>
              <a:rPr sz="1400">
                <a:latin typeface="微软雅黑"/>
                <a:cs typeface="微软雅黑"/>
              </a:rPr>
              <a:t>在实行</a:t>
            </a:r>
            <a:r>
              <a:rPr sz="1400" spc="-5">
                <a:latin typeface="微软雅黑"/>
                <a:cs typeface="微软雅黑"/>
              </a:rPr>
              <a:t>DRG/DIP</a:t>
            </a:r>
            <a:r>
              <a:rPr sz="1400" spc="5">
                <a:latin typeface="微软雅黑"/>
                <a:cs typeface="微软雅黑"/>
              </a:rPr>
              <a:t>付</a:t>
            </a:r>
            <a:r>
              <a:rPr sz="1400">
                <a:latin typeface="微软雅黑"/>
                <a:cs typeface="微软雅黑"/>
              </a:rPr>
              <a:t>费</a:t>
            </a:r>
            <a:r>
              <a:rPr sz="1400" spc="5">
                <a:latin typeface="微软雅黑"/>
                <a:cs typeface="微软雅黑"/>
              </a:rPr>
              <a:t>的</a:t>
            </a:r>
            <a:r>
              <a:rPr sz="1400">
                <a:latin typeface="微软雅黑"/>
                <a:cs typeface="微软雅黑"/>
              </a:rPr>
              <a:t>情</a:t>
            </a:r>
            <a:r>
              <a:rPr sz="1400" spc="5">
                <a:latin typeface="微软雅黑"/>
                <a:cs typeface="微软雅黑"/>
              </a:rPr>
              <a:t>况</a:t>
            </a:r>
            <a:r>
              <a:rPr sz="1400" spc="-15">
                <a:latin typeface="微软雅黑"/>
                <a:cs typeface="微软雅黑"/>
              </a:rPr>
              <a:t>下</a:t>
            </a:r>
            <a:r>
              <a:rPr sz="1400" spc="5">
                <a:latin typeface="微软雅黑"/>
                <a:cs typeface="微软雅黑"/>
              </a:rPr>
              <a:t>，</a:t>
            </a:r>
            <a:r>
              <a:rPr sz="1400">
                <a:latin typeface="微软雅黑"/>
                <a:cs typeface="微软雅黑"/>
              </a:rPr>
              <a:t>部</a:t>
            </a:r>
            <a:r>
              <a:rPr sz="1400" spc="-10">
                <a:latin typeface="微软雅黑"/>
                <a:cs typeface="微软雅黑"/>
              </a:rPr>
              <a:t>分</a:t>
            </a:r>
            <a:r>
              <a:rPr sz="1400" spc="5">
                <a:latin typeface="微软雅黑"/>
                <a:cs typeface="微软雅黑"/>
              </a:rPr>
              <a:t>医</a:t>
            </a:r>
            <a:r>
              <a:rPr sz="1400">
                <a:latin typeface="微软雅黑"/>
                <a:cs typeface="微软雅黑"/>
              </a:rPr>
              <a:t>疗</a:t>
            </a:r>
            <a:r>
              <a:rPr sz="1400" spc="-10">
                <a:latin typeface="微软雅黑"/>
                <a:cs typeface="微软雅黑"/>
              </a:rPr>
              <a:t>机</a:t>
            </a:r>
            <a:r>
              <a:rPr sz="1400" spc="5">
                <a:latin typeface="微软雅黑"/>
                <a:cs typeface="微软雅黑"/>
              </a:rPr>
              <a:t>构</a:t>
            </a:r>
            <a:r>
              <a:rPr sz="1400">
                <a:latin typeface="微软雅黑"/>
                <a:cs typeface="微软雅黑"/>
              </a:rPr>
              <a:t>会</a:t>
            </a:r>
            <a:r>
              <a:rPr sz="1400" spc="-10">
                <a:latin typeface="微软雅黑"/>
                <a:cs typeface="微软雅黑"/>
              </a:rPr>
              <a:t>出</a:t>
            </a:r>
            <a:r>
              <a:rPr sz="1400" spc="5">
                <a:latin typeface="微软雅黑"/>
                <a:cs typeface="微软雅黑"/>
              </a:rPr>
              <a:t>现</a:t>
            </a:r>
            <a:r>
              <a:rPr sz="1400">
                <a:latin typeface="微软雅黑"/>
                <a:cs typeface="微软雅黑"/>
              </a:rPr>
              <a:t>未</a:t>
            </a:r>
            <a:r>
              <a:rPr sz="1400" spc="-10">
                <a:latin typeface="微软雅黑"/>
                <a:cs typeface="微软雅黑"/>
              </a:rPr>
              <a:t>按</a:t>
            </a:r>
            <a:r>
              <a:rPr sz="1400" spc="5">
                <a:latin typeface="微软雅黑"/>
                <a:cs typeface="微软雅黑"/>
              </a:rPr>
              <a:t>照</a:t>
            </a:r>
            <a:r>
              <a:rPr sz="1400">
                <a:latin typeface="微软雅黑"/>
                <a:cs typeface="微软雅黑"/>
              </a:rPr>
              <a:t>诊</a:t>
            </a:r>
            <a:r>
              <a:rPr sz="1400" spc="-10">
                <a:latin typeface="微软雅黑"/>
                <a:cs typeface="微软雅黑"/>
              </a:rPr>
              <a:t>疗</a:t>
            </a:r>
            <a:r>
              <a:rPr sz="1400" spc="5">
                <a:latin typeface="微软雅黑"/>
                <a:cs typeface="微软雅黑"/>
              </a:rPr>
              <a:t>规</a:t>
            </a:r>
            <a:r>
              <a:rPr sz="1400">
                <a:latin typeface="微软雅黑"/>
                <a:cs typeface="微软雅黑"/>
              </a:rPr>
              <a:t>范</a:t>
            </a:r>
            <a:r>
              <a:rPr sz="1400" spc="-10">
                <a:latin typeface="微软雅黑"/>
                <a:cs typeface="微软雅黑"/>
              </a:rPr>
              <a:t>要</a:t>
            </a:r>
            <a:r>
              <a:rPr sz="1400" spc="5">
                <a:latin typeface="微软雅黑"/>
                <a:cs typeface="微软雅黑"/>
              </a:rPr>
              <a:t>求</a:t>
            </a:r>
            <a:r>
              <a:rPr sz="1400">
                <a:latin typeface="微软雅黑"/>
                <a:cs typeface="微软雅黑"/>
              </a:rPr>
              <a:t>提</a:t>
            </a:r>
            <a:r>
              <a:rPr sz="1400" spc="-10">
                <a:latin typeface="微软雅黑"/>
                <a:cs typeface="微软雅黑"/>
              </a:rPr>
              <a:t>供</a:t>
            </a:r>
            <a:r>
              <a:rPr sz="1400" spc="5">
                <a:latin typeface="微软雅黑"/>
                <a:cs typeface="微软雅黑"/>
              </a:rPr>
              <a:t>必</a:t>
            </a:r>
            <a:r>
              <a:rPr sz="1400">
                <a:latin typeface="微软雅黑"/>
                <a:cs typeface="微软雅黑"/>
              </a:rPr>
              <a:t>要</a:t>
            </a:r>
            <a:r>
              <a:rPr sz="1400" spc="5">
                <a:latin typeface="微软雅黑"/>
                <a:cs typeface="微软雅黑"/>
              </a:rPr>
              <a:t>的 </a:t>
            </a:r>
            <a:r>
              <a:rPr sz="1400">
                <a:latin typeface="微软雅黑"/>
                <a:cs typeface="微软雅黑"/>
              </a:rPr>
              <a:t>医疗服务的情况，降低</a:t>
            </a:r>
            <a:r>
              <a:rPr sz="1400" spc="-15">
                <a:latin typeface="微软雅黑"/>
                <a:cs typeface="微软雅黑"/>
              </a:rPr>
              <a:t>药</a:t>
            </a:r>
            <a:r>
              <a:rPr sz="1400">
                <a:latin typeface="微软雅黑"/>
                <a:cs typeface="微软雅黑"/>
              </a:rPr>
              <a:t>品耗</a:t>
            </a:r>
            <a:r>
              <a:rPr sz="1400" spc="-15">
                <a:latin typeface="微软雅黑"/>
                <a:cs typeface="微软雅黑"/>
              </a:rPr>
              <a:t>材</a:t>
            </a:r>
            <a:r>
              <a:rPr sz="1400">
                <a:latin typeface="微软雅黑"/>
                <a:cs typeface="微软雅黑"/>
              </a:rPr>
              <a:t>必用</a:t>
            </a:r>
            <a:r>
              <a:rPr sz="1400" spc="-15">
                <a:latin typeface="微软雅黑"/>
                <a:cs typeface="微软雅黑"/>
              </a:rPr>
              <a:t>品</a:t>
            </a:r>
            <a:r>
              <a:rPr sz="1400">
                <a:latin typeface="微软雅黑"/>
                <a:cs typeface="微软雅黑"/>
              </a:rPr>
              <a:t>的质</a:t>
            </a:r>
            <a:r>
              <a:rPr sz="1400" spc="-15">
                <a:latin typeface="微软雅黑"/>
                <a:cs typeface="微软雅黑"/>
              </a:rPr>
              <a:t>量</a:t>
            </a:r>
            <a:r>
              <a:rPr sz="1400">
                <a:latin typeface="微软雅黑"/>
                <a:cs typeface="微软雅黑"/>
              </a:rPr>
              <a:t>，简</a:t>
            </a:r>
            <a:r>
              <a:rPr sz="1400" spc="-15">
                <a:latin typeface="微软雅黑"/>
                <a:cs typeface="微软雅黑"/>
              </a:rPr>
              <a:t>化</a:t>
            </a:r>
            <a:r>
              <a:rPr sz="1400">
                <a:latin typeface="微软雅黑"/>
                <a:cs typeface="微软雅黑"/>
              </a:rPr>
              <a:t>患者</a:t>
            </a:r>
            <a:r>
              <a:rPr sz="1400" spc="-15">
                <a:latin typeface="微软雅黑"/>
                <a:cs typeface="微软雅黑"/>
              </a:rPr>
              <a:t>的</a:t>
            </a:r>
            <a:r>
              <a:rPr sz="1400">
                <a:latin typeface="微软雅黑"/>
                <a:cs typeface="微软雅黑"/>
              </a:rPr>
              <a:t>检查</a:t>
            </a:r>
            <a:r>
              <a:rPr sz="1400" spc="-15">
                <a:latin typeface="微软雅黑"/>
                <a:cs typeface="微软雅黑"/>
              </a:rPr>
              <a:t>项</a:t>
            </a:r>
            <a:r>
              <a:rPr sz="1400">
                <a:latin typeface="微软雅黑"/>
                <a:cs typeface="微软雅黑"/>
              </a:rPr>
              <a:t>目，</a:t>
            </a:r>
            <a:r>
              <a:rPr sz="1400" spc="-15">
                <a:latin typeface="微软雅黑"/>
                <a:cs typeface="微软雅黑"/>
              </a:rPr>
              <a:t>通</a:t>
            </a:r>
            <a:r>
              <a:rPr sz="1400">
                <a:latin typeface="微软雅黑"/>
                <a:cs typeface="微软雅黑"/>
              </a:rPr>
              <a:t>过诊</a:t>
            </a:r>
            <a:r>
              <a:rPr sz="1400" spc="-15">
                <a:latin typeface="微软雅黑"/>
                <a:cs typeface="微软雅黑"/>
              </a:rPr>
              <a:t>疗</a:t>
            </a:r>
            <a:r>
              <a:rPr sz="1400">
                <a:latin typeface="微软雅黑"/>
                <a:cs typeface="微软雅黑"/>
              </a:rPr>
              <a:t>过程中 的偷工减料，从而影响</a:t>
            </a:r>
            <a:r>
              <a:rPr sz="1400" spc="-15">
                <a:latin typeface="微软雅黑"/>
                <a:cs typeface="微软雅黑"/>
              </a:rPr>
              <a:t>患</a:t>
            </a:r>
            <a:r>
              <a:rPr sz="1400">
                <a:latin typeface="微软雅黑"/>
                <a:cs typeface="微软雅黑"/>
              </a:rPr>
              <a:t>者的</a:t>
            </a:r>
            <a:r>
              <a:rPr sz="1400" spc="-15">
                <a:latin typeface="微软雅黑"/>
                <a:cs typeface="微软雅黑"/>
              </a:rPr>
              <a:t>治</a:t>
            </a:r>
            <a:r>
              <a:rPr sz="1400">
                <a:latin typeface="微软雅黑"/>
                <a:cs typeface="微软雅黑"/>
              </a:rPr>
              <a:t>疗效</a:t>
            </a:r>
            <a:r>
              <a:rPr sz="1400" spc="-15">
                <a:latin typeface="微软雅黑"/>
                <a:cs typeface="微软雅黑"/>
              </a:rPr>
              <a:t>果</a:t>
            </a:r>
            <a:r>
              <a:rPr sz="1400">
                <a:latin typeface="微软雅黑"/>
                <a:cs typeface="微软雅黑"/>
              </a:rPr>
              <a:t>，间</a:t>
            </a:r>
            <a:r>
              <a:rPr sz="1400" spc="-15">
                <a:latin typeface="微软雅黑"/>
                <a:cs typeface="微软雅黑"/>
              </a:rPr>
              <a:t>接</a:t>
            </a:r>
            <a:r>
              <a:rPr sz="1400">
                <a:latin typeface="微软雅黑"/>
                <a:cs typeface="微软雅黑"/>
              </a:rPr>
              <a:t>造成</a:t>
            </a:r>
            <a:r>
              <a:rPr sz="1400" spc="-15">
                <a:latin typeface="微软雅黑"/>
                <a:cs typeface="微软雅黑"/>
              </a:rPr>
              <a:t>医</a:t>
            </a:r>
            <a:r>
              <a:rPr sz="1400">
                <a:latin typeface="微软雅黑"/>
                <a:cs typeface="微软雅黑"/>
              </a:rPr>
              <a:t>疗质</a:t>
            </a:r>
            <a:r>
              <a:rPr sz="1400" spc="-5">
                <a:latin typeface="微软雅黑"/>
                <a:cs typeface="微软雅黑"/>
              </a:rPr>
              <a:t>量</a:t>
            </a:r>
            <a:r>
              <a:rPr sz="1400">
                <a:latin typeface="微软雅黑"/>
                <a:cs typeface="微软雅黑"/>
              </a:rPr>
              <a:t>，使</a:t>
            </a:r>
            <a:r>
              <a:rPr sz="1400" spc="-15">
                <a:latin typeface="微软雅黑"/>
                <a:cs typeface="微软雅黑"/>
              </a:rPr>
              <a:t>得</a:t>
            </a:r>
            <a:r>
              <a:rPr sz="1400">
                <a:latin typeface="微软雅黑"/>
                <a:cs typeface="微软雅黑"/>
              </a:rPr>
              <a:t>患者</a:t>
            </a:r>
            <a:r>
              <a:rPr sz="1400" spc="-15">
                <a:latin typeface="微软雅黑"/>
                <a:cs typeface="微软雅黑"/>
              </a:rPr>
              <a:t>二</a:t>
            </a:r>
            <a:r>
              <a:rPr sz="1400">
                <a:latin typeface="微软雅黑"/>
                <a:cs typeface="微软雅黑"/>
              </a:rPr>
              <a:t>次入</a:t>
            </a:r>
            <a:r>
              <a:rPr sz="1400" spc="-10">
                <a:latin typeface="微软雅黑"/>
                <a:cs typeface="微软雅黑"/>
              </a:rPr>
              <a:t>院</a:t>
            </a:r>
            <a:r>
              <a:rPr sz="1400">
                <a:latin typeface="微软雅黑"/>
                <a:cs typeface="微软雅黑"/>
              </a:rPr>
              <a:t>的概率 增加。</a:t>
            </a:r>
            <a:endParaRPr sz="1400">
              <a:latin typeface="微软雅黑"/>
              <a:cs typeface="微软雅黑"/>
            </a:endParaRPr>
          </a:p>
        </p:txBody>
      </p:sp>
      <p:sp>
        <p:nvSpPr>
          <p:cNvPr id="6" name="object 6"/>
          <p:cNvSpPr/>
          <p:nvPr/>
        </p:nvSpPr>
        <p:spPr>
          <a:xfrm>
            <a:off x="1043939" y="3020567"/>
            <a:ext cx="3708400" cy="684530"/>
          </a:xfrm>
          <a:custGeom>
            <a:rect l="l" t="t" r="r" b="b"/>
            <a:pathLst>
              <a:path w="3708400" h="684529">
                <a:moveTo>
                  <a:pt x="3516757" y="0"/>
                </a:moveTo>
                <a:lnTo>
                  <a:pt x="0" y="0"/>
                </a:lnTo>
                <a:lnTo>
                  <a:pt x="0" y="684276"/>
                </a:lnTo>
                <a:lnTo>
                  <a:pt x="3516757" y="684276"/>
                </a:lnTo>
                <a:lnTo>
                  <a:pt x="3707892" y="342138"/>
                </a:lnTo>
                <a:lnTo>
                  <a:pt x="3516757" y="0"/>
                </a:lnTo>
                <a:close/>
              </a:path>
            </a:pathLst>
          </a:custGeom>
          <a:solidFill>
            <a:srgbClr val="D9D9D9"/>
          </a:solidFill>
        </p:spPr>
        <p:txBody>
          <a:bodyPr wrap="square" lIns="0" tIns="0" rIns="0" bIns="0" rtlCol="0"/>
          <a:lstStyle/>
          <a:p/>
        </p:txBody>
      </p:sp>
      <p:sp>
        <p:nvSpPr>
          <p:cNvPr id="7" name="object 7"/>
          <p:cNvSpPr txBox="1"/>
          <p:nvPr/>
        </p:nvSpPr>
        <p:spPr>
          <a:xfrm>
            <a:off x="1459230" y="3236722"/>
            <a:ext cx="2782570" cy="239395"/>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404040"/>
                </a:solidFill>
                <a:latin typeface="微软雅黑"/>
                <a:cs typeface="微软雅黑"/>
              </a:rPr>
              <a:t>医疗质量下降</a:t>
            </a:r>
            <a:r>
              <a:rPr sz="1400" b="1" spc="-5">
                <a:solidFill>
                  <a:srgbClr val="404040"/>
                </a:solidFill>
                <a:latin typeface="微软雅黑"/>
                <a:cs typeface="微软雅黑"/>
              </a:rPr>
              <a:t>/</a:t>
            </a:r>
            <a:r>
              <a:rPr sz="1400" b="1" i="1">
                <a:solidFill>
                  <a:srgbClr val="404040"/>
                </a:solidFill>
                <a:latin typeface="微软雅黑"/>
                <a:cs typeface="微软雅黑"/>
              </a:rPr>
              <a:t>患者二次入</a:t>
            </a:r>
            <a:r>
              <a:rPr sz="1400" b="1" i="1" spc="-15">
                <a:solidFill>
                  <a:srgbClr val="404040"/>
                </a:solidFill>
                <a:latin typeface="微软雅黑"/>
                <a:cs typeface="微软雅黑"/>
              </a:rPr>
              <a:t>院</a:t>
            </a:r>
            <a:r>
              <a:rPr sz="1400" b="1" i="1">
                <a:solidFill>
                  <a:srgbClr val="404040"/>
                </a:solidFill>
                <a:latin typeface="微软雅黑"/>
                <a:cs typeface="微软雅黑"/>
              </a:rPr>
              <a:t>率增加</a:t>
            </a:r>
            <a:endParaRPr sz="1400">
              <a:latin typeface="微软雅黑"/>
              <a:cs typeface="微软雅黑"/>
            </a:endParaRPr>
          </a:p>
        </p:txBody>
      </p:sp>
      <p:sp>
        <p:nvSpPr>
          <p:cNvPr id="8" name="object 8"/>
          <p:cNvSpPr/>
          <p:nvPr/>
        </p:nvSpPr>
        <p:spPr>
          <a:xfrm>
            <a:off x="402336" y="3020567"/>
            <a:ext cx="828040" cy="684530"/>
          </a:xfrm>
          <a:custGeom>
            <a:rect l="l" t="t" r="r" b="b"/>
            <a:pathLst>
              <a:path w="828040" h="684529">
                <a:moveTo>
                  <a:pt x="656463" y="0"/>
                </a:moveTo>
                <a:lnTo>
                  <a:pt x="171069" y="0"/>
                </a:lnTo>
                <a:lnTo>
                  <a:pt x="0" y="342138"/>
                </a:lnTo>
                <a:lnTo>
                  <a:pt x="171069" y="684276"/>
                </a:lnTo>
                <a:lnTo>
                  <a:pt x="656463" y="684276"/>
                </a:lnTo>
                <a:lnTo>
                  <a:pt x="827532" y="342138"/>
                </a:lnTo>
                <a:lnTo>
                  <a:pt x="656463" y="0"/>
                </a:lnTo>
                <a:close/>
              </a:path>
            </a:pathLst>
          </a:custGeom>
          <a:solidFill>
            <a:srgbClr val="1D9ED2"/>
          </a:solidFill>
        </p:spPr>
        <p:txBody>
          <a:bodyPr wrap="square" lIns="0" tIns="0" rIns="0" bIns="0" rtlCol="0"/>
          <a:lstStyle/>
          <a:p/>
        </p:txBody>
      </p:sp>
      <p:sp>
        <p:nvSpPr>
          <p:cNvPr id="9" name="object 9"/>
          <p:cNvSpPr/>
          <p:nvPr/>
        </p:nvSpPr>
        <p:spPr>
          <a:xfrm>
            <a:off x="636882" y="3191115"/>
            <a:ext cx="343535" cy="343535"/>
          </a:xfrm>
          <a:custGeom>
            <a:rect l="l" t="t" r="r" b="b"/>
            <a:pathLst>
              <a:path w="343534" h="343535">
                <a:moveTo>
                  <a:pt x="343209" y="0"/>
                </a:moveTo>
                <a:lnTo>
                  <a:pt x="314151" y="0"/>
                </a:lnTo>
                <a:lnTo>
                  <a:pt x="314151" y="29056"/>
                </a:lnTo>
                <a:lnTo>
                  <a:pt x="343209" y="0"/>
                </a:lnTo>
                <a:close/>
              </a:path>
              <a:path w="343534" h="343535">
                <a:moveTo>
                  <a:pt x="29033" y="314161"/>
                </a:moveTo>
                <a:lnTo>
                  <a:pt x="0" y="314161"/>
                </a:lnTo>
                <a:lnTo>
                  <a:pt x="0" y="343193"/>
                </a:lnTo>
                <a:lnTo>
                  <a:pt x="29033" y="314161"/>
                </a:lnTo>
                <a:close/>
              </a:path>
            </a:pathLst>
          </a:custGeom>
          <a:solidFill>
            <a:srgbClr val="FFFFFF"/>
          </a:solidFill>
        </p:spPr>
        <p:txBody>
          <a:bodyPr wrap="square" lIns="0" tIns="0" rIns="0" bIns="0" rtlCol="0"/>
          <a:lstStyle/>
          <a:p/>
        </p:txBody>
      </p:sp>
      <p:sp>
        <p:nvSpPr>
          <p:cNvPr id="10" name="object 10"/>
          <p:cNvSpPr/>
          <p:nvPr/>
        </p:nvSpPr>
        <p:spPr>
          <a:xfrm>
            <a:off x="788891" y="3191114"/>
            <a:ext cx="55880" cy="191770"/>
          </a:xfrm>
          <a:custGeom>
            <a:rect l="l" t="t" r="r" b="b"/>
            <a:pathLst>
              <a:path w="55880" h="191770">
                <a:moveTo>
                  <a:pt x="55736" y="0"/>
                </a:moveTo>
                <a:lnTo>
                  <a:pt x="0" y="0"/>
                </a:lnTo>
                <a:lnTo>
                  <a:pt x="0" y="191192"/>
                </a:lnTo>
                <a:lnTo>
                  <a:pt x="55736" y="135458"/>
                </a:lnTo>
                <a:lnTo>
                  <a:pt x="55736" y="0"/>
                </a:lnTo>
                <a:close/>
              </a:path>
            </a:pathLst>
          </a:custGeom>
          <a:solidFill>
            <a:srgbClr val="FFFFFF"/>
          </a:solidFill>
        </p:spPr>
        <p:txBody>
          <a:bodyPr wrap="square" lIns="0" tIns="0" rIns="0" bIns="0" rtlCol="0"/>
          <a:lstStyle/>
          <a:p/>
        </p:txBody>
      </p:sp>
      <p:sp>
        <p:nvSpPr>
          <p:cNvPr id="11" name="object 11"/>
          <p:cNvSpPr/>
          <p:nvPr/>
        </p:nvSpPr>
        <p:spPr>
          <a:xfrm>
            <a:off x="712887" y="3297524"/>
            <a:ext cx="55880" cy="161290"/>
          </a:xfrm>
          <a:custGeom>
            <a:rect l="l" t="t" r="r" b="b"/>
            <a:pathLst>
              <a:path w="55879" h="161289">
                <a:moveTo>
                  <a:pt x="55736" y="0"/>
                </a:moveTo>
                <a:lnTo>
                  <a:pt x="0" y="0"/>
                </a:lnTo>
                <a:lnTo>
                  <a:pt x="0" y="160783"/>
                </a:lnTo>
                <a:lnTo>
                  <a:pt x="55736" y="105049"/>
                </a:lnTo>
                <a:lnTo>
                  <a:pt x="55736" y="0"/>
                </a:lnTo>
                <a:close/>
              </a:path>
            </a:pathLst>
          </a:custGeom>
          <a:solidFill>
            <a:srgbClr val="FFFFFF"/>
          </a:solidFill>
        </p:spPr>
        <p:txBody>
          <a:bodyPr wrap="square" lIns="0" tIns="0" rIns="0" bIns="0" rtlCol="0"/>
          <a:lstStyle/>
          <a:p/>
        </p:txBody>
      </p:sp>
      <p:sp>
        <p:nvSpPr>
          <p:cNvPr id="12" name="object 12"/>
          <p:cNvSpPr/>
          <p:nvPr/>
        </p:nvSpPr>
        <p:spPr>
          <a:xfrm flipH="1">
            <a:off x="664750" y="3383665"/>
            <a:ext cx="0" cy="91440"/>
          </a:xfrm>
          <a:custGeom>
            <a:rect l="l" t="t" r="r" b="b"/>
            <a:pathLst>
              <a:path h="91439">
                <a:moveTo>
                  <a:pt x="0" y="0"/>
                </a:moveTo>
                <a:lnTo>
                  <a:pt x="0" y="91208"/>
                </a:lnTo>
              </a:path>
            </a:pathLst>
          </a:custGeom>
          <a:ln w="55736">
            <a:solidFill>
              <a:srgbClr val="FFFFFF"/>
            </a:solidFill>
          </a:ln>
        </p:spPr>
        <p:txBody>
          <a:bodyPr wrap="square" lIns="0" tIns="0" rIns="0" bIns="0" rtlCol="0"/>
          <a:lstStyle/>
          <a:p/>
        </p:txBody>
      </p:sp>
      <p:sp>
        <p:nvSpPr>
          <p:cNvPr id="13" name="object 13"/>
          <p:cNvSpPr txBox="1"/>
          <p:nvPr/>
        </p:nvSpPr>
        <p:spPr>
          <a:xfrm>
            <a:off x="4803775" y="5400243"/>
            <a:ext cx="6958965" cy="1049655"/>
          </a:xfrm>
          <a:prstGeom prst="rect">
            <a:avLst/>
          </a:prstGeom>
        </p:spPr>
        <p:txBody>
          <a:bodyPr vert="horz" wrap="square" lIns="0" tIns="12700" rIns="0" bIns="0" rtlCol="0">
            <a:spAutoFit/>
          </a:bodyPr>
          <a:lstStyle/>
          <a:p>
            <a:pPr marL="184785" marR="5080" indent="-172720">
              <a:lnSpc>
                <a:spcPct val="120000"/>
              </a:lnSpc>
              <a:spcBef>
                <a:spcPts val="100"/>
              </a:spcBef>
              <a:buFont typeface="Arial"/>
              <a:buChar char="•"/>
              <a:tabLst>
                <a:tab pos="185420"/>
              </a:tabLst>
            </a:pPr>
            <a:r>
              <a:rPr sz="1400">
                <a:latin typeface="微软雅黑"/>
                <a:cs typeface="微软雅黑"/>
              </a:rPr>
              <a:t>同一病组的病例因为运</a:t>
            </a:r>
            <a:r>
              <a:rPr sz="1400" spc="-15">
                <a:latin typeface="微软雅黑"/>
                <a:cs typeface="微软雅黑"/>
              </a:rPr>
              <a:t>用</a:t>
            </a:r>
            <a:r>
              <a:rPr sz="1400">
                <a:latin typeface="微软雅黑"/>
                <a:cs typeface="微软雅黑"/>
              </a:rPr>
              <a:t>了新</a:t>
            </a:r>
            <a:r>
              <a:rPr sz="1400" spc="-15">
                <a:latin typeface="微软雅黑"/>
                <a:cs typeface="微软雅黑"/>
              </a:rPr>
              <a:t>技</a:t>
            </a:r>
            <a:r>
              <a:rPr sz="1400">
                <a:latin typeface="微软雅黑"/>
                <a:cs typeface="微软雅黑"/>
              </a:rPr>
              <a:t>术、</a:t>
            </a:r>
            <a:r>
              <a:rPr sz="1400" spc="-15">
                <a:latin typeface="微软雅黑"/>
                <a:cs typeface="微软雅黑"/>
              </a:rPr>
              <a:t>新</a:t>
            </a:r>
            <a:r>
              <a:rPr sz="1400">
                <a:latin typeface="微软雅黑"/>
                <a:cs typeface="微软雅黑"/>
              </a:rPr>
              <a:t>材料</a:t>
            </a:r>
            <a:r>
              <a:rPr sz="1400" spc="-15">
                <a:latin typeface="微软雅黑"/>
                <a:cs typeface="微软雅黑"/>
              </a:rPr>
              <a:t>会</a:t>
            </a:r>
            <a:r>
              <a:rPr sz="1400">
                <a:latin typeface="微软雅黑"/>
                <a:cs typeface="微软雅黑"/>
              </a:rPr>
              <a:t>导致</a:t>
            </a:r>
            <a:r>
              <a:rPr sz="1400" spc="-15">
                <a:latin typeface="微软雅黑"/>
                <a:cs typeface="微软雅黑"/>
              </a:rPr>
              <a:t>住</a:t>
            </a:r>
            <a:r>
              <a:rPr sz="1400">
                <a:latin typeface="微软雅黑"/>
                <a:cs typeface="微软雅黑"/>
              </a:rPr>
              <a:t>院费</a:t>
            </a:r>
            <a:r>
              <a:rPr sz="1400" spc="-15">
                <a:latin typeface="微软雅黑"/>
                <a:cs typeface="微软雅黑"/>
              </a:rPr>
              <a:t>用</a:t>
            </a:r>
            <a:r>
              <a:rPr sz="1400">
                <a:latin typeface="微软雅黑"/>
                <a:cs typeface="微软雅黑"/>
              </a:rPr>
              <a:t>上升</a:t>
            </a:r>
            <a:r>
              <a:rPr sz="1400" spc="-15">
                <a:latin typeface="微软雅黑"/>
                <a:cs typeface="微软雅黑"/>
              </a:rPr>
              <a:t>、</a:t>
            </a:r>
            <a:r>
              <a:rPr sz="1400">
                <a:latin typeface="微软雅黑"/>
                <a:cs typeface="微软雅黑"/>
              </a:rPr>
              <a:t>超过</a:t>
            </a:r>
            <a:r>
              <a:rPr sz="1400" spc="-15">
                <a:latin typeface="微软雅黑"/>
                <a:cs typeface="微软雅黑"/>
              </a:rPr>
              <a:t>了</a:t>
            </a:r>
            <a:r>
              <a:rPr sz="1400">
                <a:latin typeface="微软雅黑"/>
                <a:cs typeface="微软雅黑"/>
              </a:rPr>
              <a:t>结算</a:t>
            </a:r>
            <a:r>
              <a:rPr sz="1400" spc="-15">
                <a:latin typeface="微软雅黑"/>
                <a:cs typeface="微软雅黑"/>
              </a:rPr>
              <a:t>指</a:t>
            </a:r>
            <a:r>
              <a:rPr sz="1400">
                <a:latin typeface="微软雅黑"/>
                <a:cs typeface="微软雅黑"/>
              </a:rPr>
              <a:t>标，在 方案设定上就导致医疗</a:t>
            </a:r>
            <a:r>
              <a:rPr sz="1400" spc="-15">
                <a:latin typeface="微软雅黑"/>
                <a:cs typeface="微软雅黑"/>
              </a:rPr>
              <a:t>机</a:t>
            </a:r>
            <a:r>
              <a:rPr sz="1400">
                <a:latin typeface="微软雅黑"/>
                <a:cs typeface="微软雅黑"/>
              </a:rPr>
              <a:t>构因</a:t>
            </a:r>
            <a:r>
              <a:rPr sz="1400" spc="-15">
                <a:latin typeface="微软雅黑"/>
                <a:cs typeface="微软雅黑"/>
              </a:rPr>
              <a:t>技</a:t>
            </a:r>
            <a:r>
              <a:rPr sz="1400">
                <a:latin typeface="微软雅黑"/>
                <a:cs typeface="微软雅黑"/>
              </a:rPr>
              <a:t>术创</a:t>
            </a:r>
            <a:r>
              <a:rPr sz="1400" spc="-15">
                <a:latin typeface="微软雅黑"/>
                <a:cs typeface="微软雅黑"/>
              </a:rPr>
              <a:t>新</a:t>
            </a:r>
            <a:r>
              <a:rPr sz="1400">
                <a:latin typeface="微软雅黑"/>
                <a:cs typeface="微软雅黑"/>
              </a:rPr>
              <a:t>而亏</a:t>
            </a:r>
            <a:r>
              <a:rPr sz="1400" spc="-15">
                <a:latin typeface="微软雅黑"/>
                <a:cs typeface="微软雅黑"/>
              </a:rPr>
              <a:t>损</a:t>
            </a:r>
            <a:r>
              <a:rPr sz="1400">
                <a:latin typeface="微软雅黑"/>
                <a:cs typeface="微软雅黑"/>
              </a:rPr>
              <a:t>，这</a:t>
            </a:r>
            <a:r>
              <a:rPr sz="1400" spc="-15">
                <a:latin typeface="微软雅黑"/>
                <a:cs typeface="微软雅黑"/>
              </a:rPr>
              <a:t>就</a:t>
            </a:r>
            <a:r>
              <a:rPr sz="1400">
                <a:latin typeface="微软雅黑"/>
                <a:cs typeface="微软雅黑"/>
              </a:rPr>
              <a:t>会使</a:t>
            </a:r>
            <a:r>
              <a:rPr sz="1400" spc="-15">
                <a:latin typeface="微软雅黑"/>
                <a:cs typeface="微软雅黑"/>
              </a:rPr>
              <a:t>医</a:t>
            </a:r>
            <a:r>
              <a:rPr sz="1400">
                <a:latin typeface="微软雅黑"/>
                <a:cs typeface="微软雅黑"/>
              </a:rPr>
              <a:t>疗机</a:t>
            </a:r>
            <a:r>
              <a:rPr sz="1400" spc="-15">
                <a:latin typeface="微软雅黑"/>
                <a:cs typeface="微软雅黑"/>
              </a:rPr>
              <a:t>构</a:t>
            </a:r>
            <a:r>
              <a:rPr sz="1400">
                <a:latin typeface="微软雅黑"/>
                <a:cs typeface="微软雅黑"/>
              </a:rPr>
              <a:t>产生</a:t>
            </a:r>
            <a:r>
              <a:rPr sz="1400" spc="-15">
                <a:latin typeface="微软雅黑"/>
                <a:cs typeface="微软雅黑"/>
              </a:rPr>
              <a:t>强</a:t>
            </a:r>
            <a:r>
              <a:rPr sz="1400">
                <a:latin typeface="微软雅黑"/>
                <a:cs typeface="微软雅黑"/>
              </a:rPr>
              <a:t>烈的</a:t>
            </a:r>
            <a:r>
              <a:rPr sz="1400" spc="-15">
                <a:latin typeface="微软雅黑"/>
                <a:cs typeface="微软雅黑"/>
              </a:rPr>
              <a:t>控</a:t>
            </a:r>
            <a:r>
              <a:rPr sz="1400">
                <a:latin typeface="微软雅黑"/>
                <a:cs typeface="微软雅黑"/>
              </a:rPr>
              <a:t>制成本 意愿，在创新新技术、</a:t>
            </a:r>
            <a:r>
              <a:rPr sz="1400" spc="-15">
                <a:latin typeface="微软雅黑"/>
                <a:cs typeface="微软雅黑"/>
              </a:rPr>
              <a:t>使</a:t>
            </a:r>
            <a:r>
              <a:rPr sz="1400">
                <a:latin typeface="微软雅黑"/>
                <a:cs typeface="微软雅黑"/>
              </a:rPr>
              <a:t>用新</a:t>
            </a:r>
            <a:r>
              <a:rPr sz="1400" spc="-15">
                <a:latin typeface="微软雅黑"/>
                <a:cs typeface="微软雅黑"/>
              </a:rPr>
              <a:t>材</a:t>
            </a:r>
            <a:r>
              <a:rPr sz="1400">
                <a:latin typeface="微软雅黑"/>
                <a:cs typeface="微软雅黑"/>
              </a:rPr>
              <a:t>料的</a:t>
            </a:r>
            <a:r>
              <a:rPr sz="1400" spc="-15">
                <a:latin typeface="微软雅黑"/>
                <a:cs typeface="微软雅黑"/>
              </a:rPr>
              <a:t>积</a:t>
            </a:r>
            <a:r>
              <a:rPr sz="1400">
                <a:latin typeface="微软雅黑"/>
                <a:cs typeface="微软雅黑"/>
              </a:rPr>
              <a:t>极性</a:t>
            </a:r>
            <a:r>
              <a:rPr sz="1400" spc="-15">
                <a:latin typeface="微软雅黑"/>
                <a:cs typeface="微软雅黑"/>
              </a:rPr>
              <a:t>下</a:t>
            </a:r>
            <a:r>
              <a:rPr sz="1400">
                <a:latin typeface="微软雅黑"/>
                <a:cs typeface="微软雅黑"/>
              </a:rPr>
              <a:t>降，</a:t>
            </a:r>
            <a:r>
              <a:rPr sz="1400" spc="-15">
                <a:latin typeface="微软雅黑"/>
                <a:cs typeface="微软雅黑"/>
              </a:rPr>
              <a:t>从</a:t>
            </a:r>
            <a:r>
              <a:rPr sz="1400">
                <a:latin typeface="微软雅黑"/>
                <a:cs typeface="微软雅黑"/>
              </a:rPr>
              <a:t>而导</a:t>
            </a:r>
            <a:r>
              <a:rPr sz="1400" spc="-15">
                <a:latin typeface="微软雅黑"/>
                <a:cs typeface="微软雅黑"/>
              </a:rPr>
              <a:t>致</a:t>
            </a:r>
            <a:r>
              <a:rPr sz="1400">
                <a:latin typeface="微软雅黑"/>
                <a:cs typeface="微软雅黑"/>
              </a:rPr>
              <a:t>创新</a:t>
            </a:r>
            <a:r>
              <a:rPr sz="1400" spc="-15">
                <a:latin typeface="微软雅黑"/>
                <a:cs typeface="微软雅黑"/>
              </a:rPr>
              <a:t>医</a:t>
            </a:r>
            <a:r>
              <a:rPr sz="1400">
                <a:latin typeface="微软雅黑"/>
                <a:cs typeface="微软雅黑"/>
              </a:rPr>
              <a:t>疗技</a:t>
            </a:r>
            <a:r>
              <a:rPr sz="1400" spc="-15">
                <a:latin typeface="微软雅黑"/>
                <a:cs typeface="微软雅黑"/>
              </a:rPr>
              <a:t>术</a:t>
            </a:r>
            <a:r>
              <a:rPr sz="1400">
                <a:latin typeface="微软雅黑"/>
                <a:cs typeface="微软雅黑"/>
              </a:rPr>
              <a:t>纳入 </a:t>
            </a:r>
            <a:r>
              <a:rPr sz="1400" spc="-5">
                <a:latin typeface="微软雅黑"/>
                <a:cs typeface="微软雅黑"/>
              </a:rPr>
              <a:t>DRG/DIP</a:t>
            </a:r>
            <a:r>
              <a:rPr sz="1400">
                <a:latin typeface="微软雅黑"/>
                <a:cs typeface="微软雅黑"/>
              </a:rPr>
              <a:t>支付改革体系较</a:t>
            </a:r>
            <a:r>
              <a:rPr sz="1400" spc="-15">
                <a:latin typeface="微软雅黑"/>
                <a:cs typeface="微软雅黑"/>
              </a:rPr>
              <a:t>慢</a:t>
            </a:r>
            <a:r>
              <a:rPr sz="1400">
                <a:latin typeface="微软雅黑"/>
                <a:cs typeface="微软雅黑"/>
              </a:rPr>
              <a:t>。</a:t>
            </a:r>
            <a:endParaRPr sz="1400">
              <a:latin typeface="微软雅黑"/>
              <a:cs typeface="微软雅黑"/>
            </a:endParaRPr>
          </a:p>
        </p:txBody>
      </p:sp>
      <p:sp>
        <p:nvSpPr>
          <p:cNvPr id="14" name="object 14"/>
          <p:cNvSpPr/>
          <p:nvPr/>
        </p:nvSpPr>
        <p:spPr>
          <a:xfrm>
            <a:off x="1043939" y="5599176"/>
            <a:ext cx="3708400" cy="684530"/>
          </a:xfrm>
          <a:custGeom>
            <a:rect l="l" t="t" r="r" b="b"/>
            <a:pathLst>
              <a:path w="3708400" h="684529">
                <a:moveTo>
                  <a:pt x="3516757" y="0"/>
                </a:moveTo>
                <a:lnTo>
                  <a:pt x="0" y="0"/>
                </a:lnTo>
                <a:lnTo>
                  <a:pt x="0" y="684276"/>
                </a:lnTo>
                <a:lnTo>
                  <a:pt x="3516757" y="684276"/>
                </a:lnTo>
                <a:lnTo>
                  <a:pt x="3707892" y="342138"/>
                </a:lnTo>
                <a:lnTo>
                  <a:pt x="3516757" y="0"/>
                </a:lnTo>
                <a:close/>
              </a:path>
            </a:pathLst>
          </a:custGeom>
          <a:solidFill>
            <a:srgbClr val="D9D9D9"/>
          </a:solidFill>
        </p:spPr>
        <p:txBody>
          <a:bodyPr wrap="square" lIns="0" tIns="0" rIns="0" bIns="0" rtlCol="0"/>
          <a:lstStyle/>
          <a:p/>
        </p:txBody>
      </p:sp>
      <p:sp>
        <p:nvSpPr>
          <p:cNvPr id="15" name="object 15"/>
          <p:cNvSpPr txBox="1"/>
          <p:nvPr/>
        </p:nvSpPr>
        <p:spPr>
          <a:xfrm>
            <a:off x="1319022" y="5815380"/>
            <a:ext cx="3061970" cy="239395"/>
          </a:xfrm>
          <a:prstGeom prst="rect">
            <a:avLst/>
          </a:prstGeom>
        </p:spPr>
        <p:txBody>
          <a:bodyPr vert="horz" wrap="square" lIns="0" tIns="12700" rIns="0" bIns="0" rtlCol="0">
            <a:spAutoFit/>
          </a:bodyPr>
          <a:lstStyle/>
          <a:p>
            <a:pPr marL="12700">
              <a:lnSpc>
                <a:spcPct val="100000"/>
              </a:lnSpc>
              <a:spcBef>
                <a:spcPts val="100"/>
              </a:spcBef>
            </a:pPr>
            <a:r>
              <a:rPr sz="1400" b="1" i="1">
                <a:solidFill>
                  <a:srgbClr val="404040"/>
                </a:solidFill>
                <a:latin typeface="微软雅黑"/>
                <a:cs typeface="微软雅黑"/>
              </a:rPr>
              <a:t>创新医疗技术纳入</a:t>
            </a:r>
            <a:r>
              <a:rPr sz="1400" b="1" spc="-5">
                <a:solidFill>
                  <a:srgbClr val="404040"/>
                </a:solidFill>
                <a:latin typeface="微软雅黑"/>
                <a:cs typeface="微软雅黑"/>
              </a:rPr>
              <a:t>DRG</a:t>
            </a:r>
            <a:r>
              <a:rPr sz="1400" b="1" i="1" spc="-15">
                <a:solidFill>
                  <a:srgbClr val="404040"/>
                </a:solidFill>
                <a:latin typeface="微软雅黑"/>
                <a:cs typeface="微软雅黑"/>
              </a:rPr>
              <a:t>及</a:t>
            </a:r>
            <a:r>
              <a:rPr sz="1400" b="1">
                <a:solidFill>
                  <a:srgbClr val="404040"/>
                </a:solidFill>
                <a:latin typeface="微软雅黑"/>
                <a:cs typeface="微软雅黑"/>
              </a:rPr>
              <a:t>DIP</a:t>
            </a:r>
            <a:r>
              <a:rPr sz="1400" b="1" i="1">
                <a:solidFill>
                  <a:srgbClr val="404040"/>
                </a:solidFill>
                <a:latin typeface="微软雅黑"/>
                <a:cs typeface="微软雅黑"/>
              </a:rPr>
              <a:t>体系较慢</a:t>
            </a:r>
            <a:endParaRPr sz="1400">
              <a:latin typeface="微软雅黑"/>
              <a:cs typeface="微软雅黑"/>
            </a:endParaRPr>
          </a:p>
        </p:txBody>
      </p:sp>
      <p:sp>
        <p:nvSpPr>
          <p:cNvPr id="16" name="object 16"/>
          <p:cNvSpPr/>
          <p:nvPr/>
        </p:nvSpPr>
        <p:spPr>
          <a:xfrm>
            <a:off x="402336" y="5599176"/>
            <a:ext cx="828040" cy="684530"/>
          </a:xfrm>
          <a:custGeom>
            <a:rect l="l" t="t" r="r" b="b"/>
            <a:pathLst>
              <a:path w="828040" h="684529">
                <a:moveTo>
                  <a:pt x="656463" y="0"/>
                </a:moveTo>
                <a:lnTo>
                  <a:pt x="171069" y="0"/>
                </a:lnTo>
                <a:lnTo>
                  <a:pt x="0" y="342138"/>
                </a:lnTo>
                <a:lnTo>
                  <a:pt x="171069" y="684276"/>
                </a:lnTo>
                <a:lnTo>
                  <a:pt x="656463" y="684276"/>
                </a:lnTo>
                <a:lnTo>
                  <a:pt x="827532" y="342138"/>
                </a:lnTo>
                <a:lnTo>
                  <a:pt x="656463" y="0"/>
                </a:lnTo>
                <a:close/>
              </a:path>
            </a:pathLst>
          </a:custGeom>
          <a:solidFill>
            <a:srgbClr val="1D9ED2"/>
          </a:solidFill>
        </p:spPr>
        <p:txBody>
          <a:bodyPr wrap="square" lIns="0" tIns="0" rIns="0" bIns="0" rtlCol="0"/>
          <a:lstStyle/>
          <a:p/>
        </p:txBody>
      </p:sp>
      <p:sp>
        <p:nvSpPr>
          <p:cNvPr id="17" name="object 17"/>
          <p:cNvSpPr/>
          <p:nvPr/>
        </p:nvSpPr>
        <p:spPr>
          <a:xfrm>
            <a:off x="667284" y="5739336"/>
            <a:ext cx="223520" cy="365125"/>
          </a:xfrm>
          <a:custGeom>
            <a:rect l="l" t="t" r="r" b="b"/>
            <a:pathLst>
              <a:path w="223519" h="365125">
                <a:moveTo>
                  <a:pt x="202678" y="81057"/>
                </a:moveTo>
                <a:lnTo>
                  <a:pt x="20267" y="81057"/>
                </a:lnTo>
                <a:lnTo>
                  <a:pt x="12398" y="82656"/>
                </a:lnTo>
                <a:lnTo>
                  <a:pt x="5953" y="87011"/>
                </a:lnTo>
                <a:lnTo>
                  <a:pt x="1599" y="93455"/>
                </a:lnTo>
                <a:lnTo>
                  <a:pt x="0" y="101325"/>
                </a:lnTo>
                <a:lnTo>
                  <a:pt x="0" y="344547"/>
                </a:lnTo>
                <a:lnTo>
                  <a:pt x="1599" y="352417"/>
                </a:lnTo>
                <a:lnTo>
                  <a:pt x="5953" y="358862"/>
                </a:lnTo>
                <a:lnTo>
                  <a:pt x="12398" y="363217"/>
                </a:lnTo>
                <a:lnTo>
                  <a:pt x="20267" y="364816"/>
                </a:lnTo>
                <a:lnTo>
                  <a:pt x="91205" y="364816"/>
                </a:lnTo>
                <a:lnTo>
                  <a:pt x="96003" y="341206"/>
                </a:lnTo>
                <a:lnTo>
                  <a:pt x="109066" y="321872"/>
                </a:lnTo>
                <a:lnTo>
                  <a:pt x="128400" y="308808"/>
                </a:lnTo>
                <a:lnTo>
                  <a:pt x="152008" y="304010"/>
                </a:lnTo>
                <a:lnTo>
                  <a:pt x="222946" y="304010"/>
                </a:lnTo>
                <a:lnTo>
                  <a:pt x="222946" y="263473"/>
                </a:lnTo>
                <a:lnTo>
                  <a:pt x="45095" y="263473"/>
                </a:lnTo>
                <a:lnTo>
                  <a:pt x="40535" y="258913"/>
                </a:lnTo>
                <a:lnTo>
                  <a:pt x="40535" y="146423"/>
                </a:lnTo>
                <a:lnTo>
                  <a:pt x="45095" y="141862"/>
                </a:lnTo>
                <a:lnTo>
                  <a:pt x="222946" y="141862"/>
                </a:lnTo>
                <a:lnTo>
                  <a:pt x="222946" y="101325"/>
                </a:lnTo>
                <a:lnTo>
                  <a:pt x="221347" y="93455"/>
                </a:lnTo>
                <a:lnTo>
                  <a:pt x="216992" y="87011"/>
                </a:lnTo>
                <a:lnTo>
                  <a:pt x="210548" y="82656"/>
                </a:lnTo>
                <a:lnTo>
                  <a:pt x="202678" y="81057"/>
                </a:lnTo>
                <a:close/>
              </a:path>
              <a:path w="223519" h="365125">
                <a:moveTo>
                  <a:pt x="183424" y="60788"/>
                </a:moveTo>
                <a:lnTo>
                  <a:pt x="39522" y="60788"/>
                </a:lnTo>
                <a:lnTo>
                  <a:pt x="40535" y="61802"/>
                </a:lnTo>
                <a:lnTo>
                  <a:pt x="40535" y="80043"/>
                </a:lnTo>
                <a:lnTo>
                  <a:pt x="39522" y="81057"/>
                </a:lnTo>
                <a:lnTo>
                  <a:pt x="183424" y="81057"/>
                </a:lnTo>
                <a:lnTo>
                  <a:pt x="182410" y="80043"/>
                </a:lnTo>
                <a:lnTo>
                  <a:pt x="182410" y="61802"/>
                </a:lnTo>
                <a:lnTo>
                  <a:pt x="183424" y="60788"/>
                </a:lnTo>
                <a:close/>
              </a:path>
              <a:path w="223519" h="365125">
                <a:moveTo>
                  <a:pt x="182410" y="0"/>
                </a:moveTo>
                <a:lnTo>
                  <a:pt x="40535" y="0"/>
                </a:lnTo>
                <a:lnTo>
                  <a:pt x="32666" y="1599"/>
                </a:lnTo>
                <a:lnTo>
                  <a:pt x="26221" y="5953"/>
                </a:lnTo>
                <a:lnTo>
                  <a:pt x="21867" y="12398"/>
                </a:lnTo>
                <a:lnTo>
                  <a:pt x="20267" y="20268"/>
                </a:lnTo>
                <a:lnTo>
                  <a:pt x="20267" y="58761"/>
                </a:lnTo>
                <a:lnTo>
                  <a:pt x="22294" y="60788"/>
                </a:lnTo>
                <a:lnTo>
                  <a:pt x="200651" y="60788"/>
                </a:lnTo>
                <a:lnTo>
                  <a:pt x="202678" y="58761"/>
                </a:lnTo>
                <a:lnTo>
                  <a:pt x="202678" y="20268"/>
                </a:lnTo>
                <a:lnTo>
                  <a:pt x="201079" y="12398"/>
                </a:lnTo>
                <a:lnTo>
                  <a:pt x="196724" y="5953"/>
                </a:lnTo>
                <a:lnTo>
                  <a:pt x="190280" y="1599"/>
                </a:lnTo>
                <a:lnTo>
                  <a:pt x="182410" y="0"/>
                </a:lnTo>
                <a:close/>
              </a:path>
            </a:pathLst>
          </a:custGeom>
          <a:solidFill>
            <a:srgbClr val="FFFFFF"/>
          </a:solidFill>
        </p:spPr>
        <p:txBody>
          <a:bodyPr wrap="square" lIns="0" tIns="0" rIns="0" bIns="0" rtlCol="0"/>
          <a:lstStyle/>
          <a:p/>
        </p:txBody>
      </p:sp>
      <p:sp>
        <p:nvSpPr>
          <p:cNvPr id="18" name="object 18"/>
          <p:cNvSpPr/>
          <p:nvPr/>
        </p:nvSpPr>
        <p:spPr>
          <a:xfrm>
            <a:off x="728087" y="5942005"/>
            <a:ext cx="162560" cy="0"/>
          </a:xfrm>
          <a:custGeom>
            <a:rect l="l" t="t" r="r" b="b"/>
            <a:pathLst>
              <a:path w="162559">
                <a:moveTo>
                  <a:pt x="0" y="0"/>
                </a:moveTo>
                <a:lnTo>
                  <a:pt x="162142" y="0"/>
                </a:lnTo>
              </a:path>
            </a:pathLst>
          </a:custGeom>
          <a:ln w="81074">
            <a:solidFill>
              <a:srgbClr val="FFFFFF"/>
            </a:solidFill>
          </a:ln>
        </p:spPr>
        <p:txBody>
          <a:bodyPr wrap="square" lIns="0" tIns="0" rIns="0" bIns="0" rtlCol="0"/>
          <a:lstStyle/>
          <a:p/>
        </p:txBody>
      </p:sp>
      <p:sp>
        <p:nvSpPr>
          <p:cNvPr id="19" name="object 19"/>
          <p:cNvSpPr/>
          <p:nvPr/>
        </p:nvSpPr>
        <p:spPr>
          <a:xfrm>
            <a:off x="778757" y="6063616"/>
            <a:ext cx="172276" cy="81074"/>
          </a:xfrm>
          <a:prstGeom prst="rect">
            <a:avLst/>
          </a:prstGeom>
          <a:blipFill>
            <a:blip r:embed="rId2"/>
            <a:stretch>
              <a:fillRect/>
            </a:stretch>
          </a:blipFill>
        </p:spPr>
        <p:txBody>
          <a:bodyPr wrap="square" lIns="0" tIns="0" rIns="0" bIns="0" rtlCol="0"/>
          <a:lstStyle/>
          <a:p/>
        </p:txBody>
      </p:sp>
      <p:sp>
        <p:nvSpPr>
          <p:cNvPr id="20" name="object 20"/>
          <p:cNvSpPr txBox="1"/>
          <p:nvPr/>
        </p:nvSpPr>
        <p:spPr>
          <a:xfrm>
            <a:off x="4803775" y="4222216"/>
            <a:ext cx="6958965" cy="793750"/>
          </a:xfrm>
          <a:prstGeom prst="rect">
            <a:avLst/>
          </a:prstGeom>
        </p:spPr>
        <p:txBody>
          <a:bodyPr vert="horz" wrap="square" lIns="0" tIns="12700" rIns="0" bIns="0" rtlCol="0">
            <a:spAutoFit/>
          </a:bodyPr>
          <a:lstStyle/>
          <a:p>
            <a:pPr marL="184785" marR="5080" indent="-172720">
              <a:lnSpc>
                <a:spcPct val="120000"/>
              </a:lnSpc>
              <a:spcBef>
                <a:spcPts val="100"/>
              </a:spcBef>
              <a:buFont typeface="Arial"/>
              <a:buChar char="•"/>
              <a:tabLst>
                <a:tab pos="185420"/>
              </a:tabLst>
            </a:pPr>
            <a:r>
              <a:rPr sz="1400">
                <a:latin typeface="微软雅黑"/>
                <a:cs typeface="微软雅黑"/>
              </a:rPr>
              <a:t>在</a:t>
            </a:r>
            <a:r>
              <a:rPr sz="1400" spc="-5">
                <a:latin typeface="微软雅黑"/>
                <a:cs typeface="微软雅黑"/>
              </a:rPr>
              <a:t>DRG/DIP</a:t>
            </a:r>
            <a:r>
              <a:rPr sz="1400">
                <a:latin typeface="微软雅黑"/>
                <a:cs typeface="微软雅黑"/>
              </a:rPr>
              <a:t>付费的情况下</a:t>
            </a:r>
            <a:r>
              <a:rPr sz="1400" spc="-15">
                <a:latin typeface="微软雅黑"/>
                <a:cs typeface="微软雅黑"/>
              </a:rPr>
              <a:t>，</a:t>
            </a:r>
            <a:r>
              <a:rPr sz="1400">
                <a:latin typeface="微软雅黑"/>
                <a:cs typeface="微软雅黑"/>
              </a:rPr>
              <a:t>医疗</a:t>
            </a:r>
            <a:r>
              <a:rPr sz="1400" spc="-15">
                <a:latin typeface="微软雅黑"/>
                <a:cs typeface="微软雅黑"/>
              </a:rPr>
              <a:t>机</a:t>
            </a:r>
            <a:r>
              <a:rPr sz="1400">
                <a:latin typeface="微软雅黑"/>
                <a:cs typeface="微软雅黑"/>
              </a:rPr>
              <a:t>构为</a:t>
            </a:r>
            <a:r>
              <a:rPr sz="1400" spc="-15">
                <a:latin typeface="微软雅黑"/>
                <a:cs typeface="微软雅黑"/>
              </a:rPr>
              <a:t>了</a:t>
            </a:r>
            <a:r>
              <a:rPr sz="1400">
                <a:latin typeface="微软雅黑"/>
                <a:cs typeface="微软雅黑"/>
              </a:rPr>
              <a:t>不正</a:t>
            </a:r>
            <a:r>
              <a:rPr sz="1400" spc="-15">
                <a:latin typeface="微软雅黑"/>
                <a:cs typeface="微软雅黑"/>
              </a:rPr>
              <a:t>当</a:t>
            </a:r>
            <a:r>
              <a:rPr sz="1400">
                <a:latin typeface="微软雅黑"/>
                <a:cs typeface="微软雅黑"/>
              </a:rPr>
              <a:t>获利</a:t>
            </a:r>
            <a:r>
              <a:rPr sz="1400" spc="-15">
                <a:latin typeface="微软雅黑"/>
                <a:cs typeface="微软雅黑"/>
              </a:rPr>
              <a:t>进</a:t>
            </a:r>
            <a:r>
              <a:rPr sz="1400">
                <a:latin typeface="微软雅黑"/>
                <a:cs typeface="微软雅黑"/>
              </a:rPr>
              <a:t>行分</a:t>
            </a:r>
            <a:r>
              <a:rPr sz="1400" spc="-15">
                <a:latin typeface="微软雅黑"/>
                <a:cs typeface="微软雅黑"/>
              </a:rPr>
              <a:t>解</a:t>
            </a:r>
            <a:r>
              <a:rPr sz="1400">
                <a:latin typeface="微软雅黑"/>
                <a:cs typeface="微软雅黑"/>
              </a:rPr>
              <a:t>住院</a:t>
            </a:r>
            <a:r>
              <a:rPr sz="1400" spc="-15">
                <a:latin typeface="微软雅黑"/>
                <a:cs typeface="微软雅黑"/>
              </a:rPr>
              <a:t>，</a:t>
            </a:r>
            <a:r>
              <a:rPr sz="1400">
                <a:latin typeface="微软雅黑"/>
                <a:cs typeface="微软雅黑"/>
              </a:rPr>
              <a:t>在患</a:t>
            </a:r>
            <a:r>
              <a:rPr sz="1400" spc="-15">
                <a:latin typeface="微软雅黑"/>
                <a:cs typeface="微软雅黑"/>
              </a:rPr>
              <a:t>者</a:t>
            </a:r>
            <a:r>
              <a:rPr sz="1400">
                <a:latin typeface="微软雅黑"/>
                <a:cs typeface="微软雅黑"/>
              </a:rPr>
              <a:t>住院</a:t>
            </a:r>
            <a:r>
              <a:rPr sz="1400" spc="-15">
                <a:latin typeface="微软雅黑"/>
                <a:cs typeface="微软雅黑"/>
              </a:rPr>
              <a:t>尚</a:t>
            </a:r>
            <a:r>
              <a:rPr sz="1400">
                <a:latin typeface="微软雅黑"/>
                <a:cs typeface="微软雅黑"/>
              </a:rPr>
              <a:t>未 痊愈的条件下，要求患</a:t>
            </a:r>
            <a:r>
              <a:rPr sz="1400" spc="-15">
                <a:latin typeface="微软雅黑"/>
                <a:cs typeface="微软雅黑"/>
              </a:rPr>
              <a:t>者</a:t>
            </a:r>
            <a:r>
              <a:rPr sz="1400">
                <a:latin typeface="微软雅黑"/>
                <a:cs typeface="微软雅黑"/>
              </a:rPr>
              <a:t>多次</a:t>
            </a:r>
            <a:r>
              <a:rPr sz="1400" spc="-15">
                <a:latin typeface="微软雅黑"/>
                <a:cs typeface="微软雅黑"/>
              </a:rPr>
              <a:t>办</a:t>
            </a:r>
            <a:r>
              <a:rPr sz="1400">
                <a:latin typeface="微软雅黑"/>
                <a:cs typeface="微软雅黑"/>
              </a:rPr>
              <a:t>理住</a:t>
            </a:r>
            <a:r>
              <a:rPr sz="1400" spc="-15">
                <a:latin typeface="微软雅黑"/>
                <a:cs typeface="微软雅黑"/>
              </a:rPr>
              <a:t>院</a:t>
            </a:r>
            <a:r>
              <a:rPr sz="1400">
                <a:latin typeface="微软雅黑"/>
                <a:cs typeface="微软雅黑"/>
              </a:rPr>
              <a:t>手续</a:t>
            </a:r>
            <a:r>
              <a:rPr sz="1400" spc="-15">
                <a:latin typeface="微软雅黑"/>
                <a:cs typeface="微软雅黑"/>
              </a:rPr>
              <a:t>，</a:t>
            </a:r>
            <a:r>
              <a:rPr sz="1400">
                <a:latin typeface="微软雅黑"/>
                <a:cs typeface="微软雅黑"/>
              </a:rPr>
              <a:t>将一</a:t>
            </a:r>
            <a:r>
              <a:rPr sz="1400" spc="-15">
                <a:latin typeface="微软雅黑"/>
                <a:cs typeface="微软雅黑"/>
              </a:rPr>
              <a:t>次</a:t>
            </a:r>
            <a:r>
              <a:rPr sz="1400">
                <a:latin typeface="微软雅黑"/>
                <a:cs typeface="微软雅黑"/>
              </a:rPr>
              <a:t>治疗</a:t>
            </a:r>
            <a:r>
              <a:rPr sz="1400" spc="-15">
                <a:latin typeface="微软雅黑"/>
                <a:cs typeface="微软雅黑"/>
              </a:rPr>
              <a:t>分</a:t>
            </a:r>
            <a:r>
              <a:rPr sz="1400">
                <a:latin typeface="微软雅黑"/>
                <a:cs typeface="微软雅黑"/>
              </a:rPr>
              <a:t>解成</a:t>
            </a:r>
            <a:r>
              <a:rPr sz="1400" spc="-15">
                <a:latin typeface="微软雅黑"/>
                <a:cs typeface="微软雅黑"/>
              </a:rPr>
              <a:t>多</a:t>
            </a:r>
            <a:r>
              <a:rPr sz="1400">
                <a:latin typeface="微软雅黑"/>
                <a:cs typeface="微软雅黑"/>
              </a:rPr>
              <a:t>次住</a:t>
            </a:r>
            <a:r>
              <a:rPr sz="1400" spc="-15">
                <a:latin typeface="微软雅黑"/>
                <a:cs typeface="微软雅黑"/>
              </a:rPr>
              <a:t>院</a:t>
            </a:r>
            <a:r>
              <a:rPr sz="1400">
                <a:latin typeface="微软雅黑"/>
                <a:cs typeface="微软雅黑"/>
              </a:rPr>
              <a:t>治疗</a:t>
            </a:r>
            <a:r>
              <a:rPr sz="1400" spc="-15">
                <a:latin typeface="微软雅黑"/>
                <a:cs typeface="微软雅黑"/>
              </a:rPr>
              <a:t>或</a:t>
            </a:r>
            <a:r>
              <a:rPr sz="1400">
                <a:latin typeface="微软雅黑"/>
                <a:cs typeface="微软雅黑"/>
              </a:rPr>
              <a:t>让患者 到其他医疗机构治疗，</a:t>
            </a:r>
            <a:r>
              <a:rPr sz="1400" spc="-15">
                <a:latin typeface="微软雅黑"/>
                <a:cs typeface="微软雅黑"/>
              </a:rPr>
              <a:t>从</a:t>
            </a:r>
            <a:r>
              <a:rPr sz="1400">
                <a:latin typeface="微软雅黑"/>
                <a:cs typeface="微软雅黑"/>
              </a:rPr>
              <a:t>而降</a:t>
            </a:r>
            <a:r>
              <a:rPr sz="1400" spc="-10">
                <a:latin typeface="微软雅黑"/>
                <a:cs typeface="微软雅黑"/>
              </a:rPr>
              <a:t>低</a:t>
            </a:r>
            <a:r>
              <a:rPr sz="1400">
                <a:latin typeface="微软雅黑"/>
                <a:cs typeface="微软雅黑"/>
              </a:rPr>
              <a:t>医疗</a:t>
            </a:r>
            <a:r>
              <a:rPr sz="1400" spc="-15">
                <a:latin typeface="微软雅黑"/>
                <a:cs typeface="微软雅黑"/>
              </a:rPr>
              <a:t>成</a:t>
            </a:r>
            <a:r>
              <a:rPr sz="1400">
                <a:latin typeface="微软雅黑"/>
                <a:cs typeface="微软雅黑"/>
              </a:rPr>
              <a:t>本。</a:t>
            </a:r>
            <a:endParaRPr sz="1400">
              <a:latin typeface="微软雅黑"/>
              <a:cs typeface="微软雅黑"/>
            </a:endParaRPr>
          </a:p>
        </p:txBody>
      </p:sp>
      <p:sp>
        <p:nvSpPr>
          <p:cNvPr id="21" name="object 21"/>
          <p:cNvSpPr/>
          <p:nvPr/>
        </p:nvSpPr>
        <p:spPr>
          <a:xfrm>
            <a:off x="1043939" y="4309871"/>
            <a:ext cx="3708400" cy="684530"/>
          </a:xfrm>
          <a:custGeom>
            <a:rect l="l" t="t" r="r" b="b"/>
            <a:pathLst>
              <a:path w="3708400" h="684529">
                <a:moveTo>
                  <a:pt x="3516757" y="0"/>
                </a:moveTo>
                <a:lnTo>
                  <a:pt x="0" y="0"/>
                </a:lnTo>
                <a:lnTo>
                  <a:pt x="0" y="684276"/>
                </a:lnTo>
                <a:lnTo>
                  <a:pt x="3516757" y="684276"/>
                </a:lnTo>
                <a:lnTo>
                  <a:pt x="3707892" y="342138"/>
                </a:lnTo>
                <a:lnTo>
                  <a:pt x="3516757" y="0"/>
                </a:lnTo>
                <a:close/>
              </a:path>
            </a:pathLst>
          </a:custGeom>
          <a:solidFill>
            <a:srgbClr val="D9D9D9"/>
          </a:solidFill>
        </p:spPr>
        <p:txBody>
          <a:bodyPr wrap="square" lIns="0" tIns="0" rIns="0" bIns="0" rtlCol="0"/>
          <a:lstStyle/>
          <a:p/>
        </p:txBody>
      </p:sp>
      <p:sp>
        <p:nvSpPr>
          <p:cNvPr id="22" name="object 22"/>
          <p:cNvSpPr txBox="1"/>
          <p:nvPr/>
        </p:nvSpPr>
        <p:spPr>
          <a:xfrm>
            <a:off x="1369313" y="4526026"/>
            <a:ext cx="2959735" cy="239395"/>
          </a:xfrm>
          <a:prstGeom prst="rect">
            <a:avLst/>
          </a:prstGeom>
        </p:spPr>
        <p:txBody>
          <a:bodyPr vert="horz" wrap="square" lIns="0" tIns="12700" rIns="0" bIns="0" rtlCol="0">
            <a:spAutoFit/>
          </a:bodyPr>
          <a:lstStyle/>
          <a:p>
            <a:pPr marL="12700">
              <a:lnSpc>
                <a:spcPct val="100000"/>
              </a:lnSpc>
              <a:spcBef>
                <a:spcPts val="100"/>
              </a:spcBef>
            </a:pPr>
            <a:r>
              <a:rPr sz="1400" b="1" i="1">
                <a:solidFill>
                  <a:srgbClr val="404040"/>
                </a:solidFill>
                <a:latin typeface="微软雅黑"/>
                <a:cs typeface="微软雅黑"/>
              </a:rPr>
              <a:t>分解住院</a:t>
            </a:r>
            <a:r>
              <a:rPr sz="1400" b="1" spc="-5">
                <a:solidFill>
                  <a:srgbClr val="404040"/>
                </a:solidFill>
                <a:latin typeface="微软雅黑"/>
                <a:cs typeface="微软雅黑"/>
              </a:rPr>
              <a:t>/</a:t>
            </a:r>
            <a:r>
              <a:rPr sz="1400" b="1" i="1">
                <a:solidFill>
                  <a:srgbClr val="404040"/>
                </a:solidFill>
                <a:latin typeface="微软雅黑"/>
                <a:cs typeface="微软雅黑"/>
              </a:rPr>
              <a:t>住院治疗被转移</a:t>
            </a:r>
            <a:r>
              <a:rPr sz="1400" b="1" i="1" spc="-15">
                <a:solidFill>
                  <a:srgbClr val="404040"/>
                </a:solidFill>
                <a:latin typeface="微软雅黑"/>
                <a:cs typeface="微软雅黑"/>
              </a:rPr>
              <a:t>至</a:t>
            </a:r>
            <a:r>
              <a:rPr sz="1400" b="1" i="1">
                <a:solidFill>
                  <a:srgbClr val="404040"/>
                </a:solidFill>
                <a:latin typeface="微软雅黑"/>
                <a:cs typeface="微软雅黑"/>
              </a:rPr>
              <a:t>门诊</a:t>
            </a:r>
            <a:r>
              <a:rPr sz="1400" b="1" i="1" spc="-15">
                <a:solidFill>
                  <a:srgbClr val="404040"/>
                </a:solidFill>
                <a:latin typeface="微软雅黑"/>
                <a:cs typeface="微软雅黑"/>
              </a:rPr>
              <a:t>治</a:t>
            </a:r>
            <a:r>
              <a:rPr sz="1400" b="1" i="1">
                <a:solidFill>
                  <a:srgbClr val="404040"/>
                </a:solidFill>
                <a:latin typeface="微软雅黑"/>
                <a:cs typeface="微软雅黑"/>
              </a:rPr>
              <a:t>疗</a:t>
            </a:r>
            <a:endParaRPr sz="1400">
              <a:latin typeface="微软雅黑"/>
              <a:cs typeface="微软雅黑"/>
            </a:endParaRPr>
          </a:p>
        </p:txBody>
      </p:sp>
      <p:sp>
        <p:nvSpPr>
          <p:cNvPr id="23" name="object 23"/>
          <p:cNvSpPr/>
          <p:nvPr/>
        </p:nvSpPr>
        <p:spPr>
          <a:xfrm>
            <a:off x="402336" y="4309871"/>
            <a:ext cx="828040" cy="684530"/>
          </a:xfrm>
          <a:custGeom>
            <a:rect l="l" t="t" r="r" b="b"/>
            <a:pathLst>
              <a:path w="828040" h="684529">
                <a:moveTo>
                  <a:pt x="656463" y="0"/>
                </a:moveTo>
                <a:lnTo>
                  <a:pt x="171069" y="0"/>
                </a:lnTo>
                <a:lnTo>
                  <a:pt x="0" y="342138"/>
                </a:lnTo>
                <a:lnTo>
                  <a:pt x="171069" y="684276"/>
                </a:lnTo>
                <a:lnTo>
                  <a:pt x="656463" y="684276"/>
                </a:lnTo>
                <a:lnTo>
                  <a:pt x="827532" y="342138"/>
                </a:lnTo>
                <a:lnTo>
                  <a:pt x="656463" y="0"/>
                </a:lnTo>
                <a:close/>
              </a:path>
            </a:pathLst>
          </a:custGeom>
          <a:solidFill>
            <a:srgbClr val="1ABCB7"/>
          </a:solidFill>
        </p:spPr>
        <p:txBody>
          <a:bodyPr wrap="square" lIns="0" tIns="0" rIns="0" bIns="0" rtlCol="0"/>
          <a:lstStyle/>
          <a:p/>
        </p:txBody>
      </p:sp>
      <p:sp>
        <p:nvSpPr>
          <p:cNvPr id="24" name="object 24"/>
          <p:cNvSpPr/>
          <p:nvPr/>
        </p:nvSpPr>
        <p:spPr>
          <a:xfrm>
            <a:off x="766447" y="4802376"/>
            <a:ext cx="85725" cy="6350"/>
          </a:xfrm>
          <a:custGeom>
            <a:rect l="l" t="t" r="r" b="b"/>
            <a:pathLst>
              <a:path w="85725" h="6350">
                <a:moveTo>
                  <a:pt x="0" y="6350"/>
                </a:moveTo>
                <a:lnTo>
                  <a:pt x="85424" y="6350"/>
                </a:lnTo>
                <a:lnTo>
                  <a:pt x="85424" y="0"/>
                </a:lnTo>
                <a:lnTo>
                  <a:pt x="0" y="0"/>
                </a:lnTo>
                <a:lnTo>
                  <a:pt x="0" y="6350"/>
                </a:lnTo>
                <a:close/>
              </a:path>
            </a:pathLst>
          </a:custGeom>
          <a:solidFill>
            <a:srgbClr val="FFFFFF"/>
          </a:solidFill>
        </p:spPr>
        <p:txBody>
          <a:bodyPr wrap="square" lIns="0" tIns="0" rIns="0" bIns="0" rtlCol="0"/>
          <a:lstStyle/>
          <a:p/>
        </p:txBody>
      </p:sp>
      <p:sp>
        <p:nvSpPr>
          <p:cNvPr id="25" name="object 25"/>
          <p:cNvSpPr/>
          <p:nvPr/>
        </p:nvSpPr>
        <p:spPr>
          <a:xfrm>
            <a:off x="763556" y="4797931"/>
            <a:ext cx="91440" cy="0"/>
          </a:xfrm>
          <a:custGeom>
            <a:rect l="l" t="t" r="r" b="b"/>
            <a:pathLst>
              <a:path w="91440">
                <a:moveTo>
                  <a:pt x="0" y="0"/>
                </a:moveTo>
                <a:lnTo>
                  <a:pt x="91205" y="0"/>
                </a:lnTo>
              </a:path>
            </a:pathLst>
          </a:custGeom>
          <a:ln w="8890">
            <a:solidFill>
              <a:srgbClr val="FFFFFF"/>
            </a:solidFill>
          </a:ln>
        </p:spPr>
        <p:txBody>
          <a:bodyPr wrap="square" lIns="0" tIns="0" rIns="0" bIns="0" rtlCol="0"/>
          <a:lstStyle/>
          <a:p/>
        </p:txBody>
      </p:sp>
      <p:sp>
        <p:nvSpPr>
          <p:cNvPr id="26" name="object 26"/>
          <p:cNvSpPr/>
          <p:nvPr/>
        </p:nvSpPr>
        <p:spPr>
          <a:xfrm>
            <a:off x="586215" y="4776341"/>
            <a:ext cx="446405" cy="0"/>
          </a:xfrm>
          <a:custGeom>
            <a:rect l="l" t="t" r="r" b="b"/>
            <a:pathLst>
              <a:path w="446405">
                <a:moveTo>
                  <a:pt x="0" y="0"/>
                </a:moveTo>
                <a:lnTo>
                  <a:pt x="445890" y="0"/>
                </a:lnTo>
              </a:path>
            </a:pathLst>
          </a:custGeom>
          <a:ln w="34290">
            <a:solidFill>
              <a:srgbClr val="FFFFFF"/>
            </a:solidFill>
          </a:ln>
        </p:spPr>
        <p:txBody>
          <a:bodyPr wrap="square" lIns="0" tIns="0" rIns="0" bIns="0" rtlCol="0"/>
          <a:lstStyle/>
          <a:p/>
        </p:txBody>
      </p:sp>
      <p:sp>
        <p:nvSpPr>
          <p:cNvPr id="27" name="object 27"/>
          <p:cNvSpPr/>
          <p:nvPr/>
        </p:nvSpPr>
        <p:spPr>
          <a:xfrm flipH="1">
            <a:off x="601414" y="4510271"/>
            <a:ext cx="0" cy="248920"/>
          </a:xfrm>
          <a:custGeom>
            <a:rect l="l" t="t" r="r" b="b"/>
            <a:pathLst>
              <a:path h="248920">
                <a:moveTo>
                  <a:pt x="0" y="0"/>
                </a:moveTo>
                <a:lnTo>
                  <a:pt x="0" y="248924"/>
                </a:lnTo>
              </a:path>
            </a:pathLst>
          </a:custGeom>
          <a:ln w="30399">
            <a:solidFill>
              <a:srgbClr val="FFFFFF"/>
            </a:solidFill>
          </a:ln>
        </p:spPr>
        <p:txBody>
          <a:bodyPr wrap="square" lIns="0" tIns="0" rIns="0" bIns="0" rtlCol="0"/>
          <a:lstStyle/>
          <a:p/>
        </p:txBody>
      </p:sp>
      <p:sp>
        <p:nvSpPr>
          <p:cNvPr id="28" name="object 28"/>
          <p:cNvSpPr/>
          <p:nvPr/>
        </p:nvSpPr>
        <p:spPr>
          <a:xfrm flipH="1">
            <a:off x="1016904" y="4510287"/>
            <a:ext cx="0" cy="248285"/>
          </a:xfrm>
          <a:custGeom>
            <a:rect l="l" t="t" r="r" b="b"/>
            <a:pathLst>
              <a:path h="248285">
                <a:moveTo>
                  <a:pt x="0" y="0"/>
                </a:moveTo>
                <a:lnTo>
                  <a:pt x="0" y="248289"/>
                </a:lnTo>
              </a:path>
            </a:pathLst>
          </a:custGeom>
          <a:ln w="30401">
            <a:solidFill>
              <a:srgbClr val="FFFFFF"/>
            </a:solidFill>
          </a:ln>
        </p:spPr>
        <p:txBody>
          <a:bodyPr wrap="square" lIns="0" tIns="0" rIns="0" bIns="0" rtlCol="0"/>
          <a:lstStyle/>
          <a:p/>
        </p:txBody>
      </p:sp>
      <p:sp>
        <p:nvSpPr>
          <p:cNvPr id="29" name="object 29"/>
          <p:cNvSpPr/>
          <p:nvPr/>
        </p:nvSpPr>
        <p:spPr>
          <a:xfrm>
            <a:off x="636882" y="4723635"/>
            <a:ext cx="344805" cy="0"/>
          </a:xfrm>
          <a:custGeom>
            <a:rect l="l" t="t" r="r" b="b"/>
            <a:pathLst>
              <a:path w="344805">
                <a:moveTo>
                  <a:pt x="0" y="0"/>
                </a:moveTo>
                <a:lnTo>
                  <a:pt x="344553" y="0"/>
                </a:lnTo>
              </a:path>
            </a:pathLst>
          </a:custGeom>
          <a:ln w="30480">
            <a:solidFill>
              <a:srgbClr val="FFFFFF"/>
            </a:solidFill>
          </a:ln>
        </p:spPr>
        <p:txBody>
          <a:bodyPr wrap="square" lIns="0" tIns="0" rIns="0" bIns="0" rtlCol="0"/>
          <a:lstStyle/>
          <a:p/>
        </p:txBody>
      </p:sp>
      <p:sp>
        <p:nvSpPr>
          <p:cNvPr id="30" name="object 30"/>
          <p:cNvSpPr/>
          <p:nvPr/>
        </p:nvSpPr>
        <p:spPr>
          <a:xfrm flipH="1">
            <a:off x="652083" y="4510271"/>
            <a:ext cx="0" cy="198120"/>
          </a:xfrm>
          <a:custGeom>
            <a:rect l="l" t="t" r="r" b="b"/>
            <a:pathLst>
              <a:path h="198120">
                <a:moveTo>
                  <a:pt x="0" y="0"/>
                </a:moveTo>
                <a:lnTo>
                  <a:pt x="0" y="198123"/>
                </a:lnTo>
              </a:path>
            </a:pathLst>
          </a:custGeom>
          <a:ln w="30401">
            <a:solidFill>
              <a:srgbClr val="FFFFFF"/>
            </a:solidFill>
          </a:ln>
        </p:spPr>
        <p:txBody>
          <a:bodyPr wrap="square" lIns="0" tIns="0" rIns="0" bIns="0" rtlCol="0"/>
          <a:lstStyle/>
          <a:p/>
        </p:txBody>
      </p:sp>
      <p:sp>
        <p:nvSpPr>
          <p:cNvPr id="31" name="object 31"/>
          <p:cNvSpPr/>
          <p:nvPr/>
        </p:nvSpPr>
        <p:spPr>
          <a:xfrm>
            <a:off x="636882" y="4495031"/>
            <a:ext cx="344805" cy="0"/>
          </a:xfrm>
          <a:custGeom>
            <a:rect l="l" t="t" r="r" b="b"/>
            <a:pathLst>
              <a:path w="344805">
                <a:moveTo>
                  <a:pt x="0" y="0"/>
                </a:moveTo>
                <a:lnTo>
                  <a:pt x="344553" y="0"/>
                </a:lnTo>
              </a:path>
            </a:pathLst>
          </a:custGeom>
          <a:ln w="30480">
            <a:solidFill>
              <a:srgbClr val="FFFFFF"/>
            </a:solidFill>
          </a:ln>
        </p:spPr>
        <p:txBody>
          <a:bodyPr wrap="square" lIns="0" tIns="0" rIns="0" bIns="0" rtlCol="0"/>
          <a:lstStyle/>
          <a:p/>
        </p:txBody>
      </p:sp>
      <p:sp>
        <p:nvSpPr>
          <p:cNvPr id="32" name="object 32"/>
          <p:cNvSpPr/>
          <p:nvPr/>
        </p:nvSpPr>
        <p:spPr>
          <a:xfrm flipH="1">
            <a:off x="809159" y="4510287"/>
            <a:ext cx="0" cy="198120"/>
          </a:xfrm>
          <a:custGeom>
            <a:rect l="l" t="t" r="r" b="b"/>
            <a:pathLst>
              <a:path h="198120">
                <a:moveTo>
                  <a:pt x="0" y="0"/>
                </a:moveTo>
                <a:lnTo>
                  <a:pt x="0" y="197618"/>
                </a:lnTo>
              </a:path>
            </a:pathLst>
          </a:custGeom>
          <a:ln w="20267">
            <a:solidFill>
              <a:srgbClr val="FFFFFF"/>
            </a:solidFill>
          </a:ln>
        </p:spPr>
        <p:txBody>
          <a:bodyPr wrap="square" lIns="0" tIns="0" rIns="0" bIns="0" rtlCol="0"/>
          <a:lstStyle/>
          <a:p/>
        </p:txBody>
      </p:sp>
      <p:sp>
        <p:nvSpPr>
          <p:cNvPr id="33" name="object 33"/>
          <p:cNvSpPr/>
          <p:nvPr/>
        </p:nvSpPr>
        <p:spPr>
          <a:xfrm flipH="1">
            <a:off x="966235" y="4510287"/>
            <a:ext cx="0" cy="198120"/>
          </a:xfrm>
          <a:custGeom>
            <a:rect l="l" t="t" r="r" b="b"/>
            <a:pathLst>
              <a:path h="198120">
                <a:moveTo>
                  <a:pt x="0" y="0"/>
                </a:moveTo>
                <a:lnTo>
                  <a:pt x="0" y="197618"/>
                </a:lnTo>
              </a:path>
            </a:pathLst>
          </a:custGeom>
          <a:ln w="30401">
            <a:solidFill>
              <a:srgbClr val="FFFFFF"/>
            </a:solidFill>
          </a:ln>
        </p:spPr>
        <p:txBody>
          <a:bodyPr wrap="square" lIns="0" tIns="0" rIns="0" bIns="0" rtlCol="0"/>
          <a:lstStyle/>
          <a:p/>
        </p:txBody>
      </p:sp>
      <p:sp>
        <p:nvSpPr>
          <p:cNvPr id="34" name="object 34"/>
          <p:cNvSpPr/>
          <p:nvPr/>
        </p:nvSpPr>
        <p:spPr>
          <a:xfrm>
            <a:off x="849695" y="4560959"/>
            <a:ext cx="71120" cy="15240"/>
          </a:xfrm>
          <a:custGeom>
            <a:rect l="l" t="t" r="r" b="b"/>
            <a:pathLst>
              <a:path w="71119" h="15239">
                <a:moveTo>
                  <a:pt x="0" y="15201"/>
                </a:moveTo>
                <a:lnTo>
                  <a:pt x="70937" y="15201"/>
                </a:lnTo>
                <a:lnTo>
                  <a:pt x="70937" y="0"/>
                </a:lnTo>
                <a:lnTo>
                  <a:pt x="0" y="0"/>
                </a:lnTo>
                <a:lnTo>
                  <a:pt x="0" y="15201"/>
                </a:lnTo>
                <a:close/>
              </a:path>
            </a:pathLst>
          </a:custGeom>
          <a:solidFill>
            <a:srgbClr val="FFFFFF"/>
          </a:solidFill>
        </p:spPr>
        <p:txBody>
          <a:bodyPr wrap="square" lIns="0" tIns="0" rIns="0" bIns="0" rtlCol="0"/>
          <a:lstStyle/>
          <a:p/>
        </p:txBody>
      </p:sp>
      <p:sp>
        <p:nvSpPr>
          <p:cNvPr id="35" name="object 35"/>
          <p:cNvSpPr/>
          <p:nvPr/>
        </p:nvSpPr>
        <p:spPr>
          <a:xfrm>
            <a:off x="849695" y="4591361"/>
            <a:ext cx="71120" cy="15240"/>
          </a:xfrm>
          <a:custGeom>
            <a:rect l="l" t="t" r="r" b="b"/>
            <a:pathLst>
              <a:path w="71119" h="15239">
                <a:moveTo>
                  <a:pt x="0" y="15201"/>
                </a:moveTo>
                <a:lnTo>
                  <a:pt x="70937" y="15201"/>
                </a:lnTo>
                <a:lnTo>
                  <a:pt x="70937" y="0"/>
                </a:lnTo>
                <a:lnTo>
                  <a:pt x="0" y="0"/>
                </a:lnTo>
                <a:lnTo>
                  <a:pt x="0" y="15201"/>
                </a:lnTo>
                <a:close/>
              </a:path>
            </a:pathLst>
          </a:custGeom>
          <a:solidFill>
            <a:srgbClr val="FFFFFF"/>
          </a:solidFill>
        </p:spPr>
        <p:txBody>
          <a:bodyPr wrap="square" lIns="0" tIns="0" rIns="0" bIns="0" rtlCol="0"/>
          <a:lstStyle/>
          <a:p/>
        </p:txBody>
      </p:sp>
      <p:sp>
        <p:nvSpPr>
          <p:cNvPr id="36" name="object 36"/>
          <p:cNvSpPr/>
          <p:nvPr/>
        </p:nvSpPr>
        <p:spPr>
          <a:xfrm>
            <a:off x="849695" y="4621764"/>
            <a:ext cx="49530" cy="15240"/>
          </a:xfrm>
          <a:custGeom>
            <a:rect l="l" t="t" r="r" b="b"/>
            <a:pathLst>
              <a:path w="49530" h="15239">
                <a:moveTo>
                  <a:pt x="0" y="0"/>
                </a:moveTo>
                <a:lnTo>
                  <a:pt x="49149" y="0"/>
                </a:lnTo>
                <a:lnTo>
                  <a:pt x="49149" y="15201"/>
                </a:lnTo>
                <a:lnTo>
                  <a:pt x="0" y="15201"/>
                </a:lnTo>
                <a:lnTo>
                  <a:pt x="0" y="0"/>
                </a:lnTo>
                <a:close/>
              </a:path>
            </a:pathLst>
          </a:custGeom>
          <a:solidFill>
            <a:srgbClr val="FFFFFF"/>
          </a:solidFill>
        </p:spPr>
        <p:txBody>
          <a:bodyPr wrap="square" lIns="0" tIns="0" rIns="0" bIns="0" rtlCol="0"/>
          <a:lstStyle/>
          <a:p/>
        </p:txBody>
      </p:sp>
      <p:sp>
        <p:nvSpPr>
          <p:cNvPr id="37" name="object 37"/>
          <p:cNvSpPr txBox="1"/>
          <p:nvPr/>
        </p:nvSpPr>
        <p:spPr>
          <a:xfrm>
            <a:off x="4803775" y="2041626"/>
            <a:ext cx="6959600" cy="537845"/>
          </a:xfrm>
          <a:prstGeom prst="rect">
            <a:avLst/>
          </a:prstGeom>
        </p:spPr>
        <p:txBody>
          <a:bodyPr vert="horz" wrap="square" lIns="0" tIns="12700" rIns="0" bIns="0" rtlCol="0">
            <a:spAutoFit/>
          </a:bodyPr>
          <a:lstStyle/>
          <a:p>
            <a:pPr marL="184785" marR="5080" indent="-172720">
              <a:lnSpc>
                <a:spcPct val="120000"/>
              </a:lnSpc>
              <a:spcBef>
                <a:spcPts val="100"/>
              </a:spcBef>
              <a:buFont typeface="Arial"/>
              <a:buChar char="•"/>
              <a:tabLst>
                <a:tab pos="185420"/>
              </a:tabLst>
            </a:pPr>
            <a:r>
              <a:rPr sz="1400">
                <a:latin typeface="微软雅黑"/>
                <a:cs typeface="微软雅黑"/>
              </a:rPr>
              <a:t>在医疗机构中，编码人</a:t>
            </a:r>
            <a:r>
              <a:rPr sz="1400" spc="-15">
                <a:latin typeface="微软雅黑"/>
                <a:cs typeface="微软雅黑"/>
              </a:rPr>
              <a:t>员</a:t>
            </a:r>
            <a:r>
              <a:rPr sz="1400">
                <a:latin typeface="微软雅黑"/>
                <a:cs typeface="微软雅黑"/>
              </a:rPr>
              <a:t>可能</a:t>
            </a:r>
            <a:r>
              <a:rPr sz="1400" spc="-15">
                <a:latin typeface="微软雅黑"/>
                <a:cs typeface="微软雅黑"/>
              </a:rPr>
              <a:t>通</a:t>
            </a:r>
            <a:r>
              <a:rPr sz="1400">
                <a:latin typeface="微软雅黑"/>
                <a:cs typeface="微软雅黑"/>
              </a:rPr>
              <a:t>过调</a:t>
            </a:r>
            <a:r>
              <a:rPr sz="1400" spc="-15">
                <a:latin typeface="微软雅黑"/>
                <a:cs typeface="微软雅黑"/>
              </a:rPr>
              <a:t>整</a:t>
            </a:r>
            <a:r>
              <a:rPr sz="1400">
                <a:latin typeface="微软雅黑"/>
                <a:cs typeface="微软雅黑"/>
              </a:rPr>
              <a:t>病案</a:t>
            </a:r>
            <a:r>
              <a:rPr sz="1400" spc="-15">
                <a:latin typeface="微软雅黑"/>
                <a:cs typeface="微软雅黑"/>
              </a:rPr>
              <a:t>首</a:t>
            </a:r>
            <a:r>
              <a:rPr sz="1400">
                <a:latin typeface="微软雅黑"/>
                <a:cs typeface="微软雅黑"/>
              </a:rPr>
              <a:t>页中</a:t>
            </a:r>
            <a:r>
              <a:rPr sz="1400" spc="-15">
                <a:latin typeface="微软雅黑"/>
                <a:cs typeface="微软雅黑"/>
              </a:rPr>
              <a:t>的</a:t>
            </a:r>
            <a:r>
              <a:rPr sz="1400">
                <a:latin typeface="微软雅黑"/>
                <a:cs typeface="微软雅黑"/>
              </a:rPr>
              <a:t>疾病</a:t>
            </a:r>
            <a:r>
              <a:rPr sz="1400" spc="-15">
                <a:latin typeface="微软雅黑"/>
                <a:cs typeface="微软雅黑"/>
              </a:rPr>
              <a:t>或</a:t>
            </a:r>
            <a:r>
              <a:rPr sz="1400">
                <a:latin typeface="微软雅黑"/>
                <a:cs typeface="微软雅黑"/>
              </a:rPr>
              <a:t>手术</a:t>
            </a:r>
            <a:r>
              <a:rPr sz="1400" spc="-15">
                <a:latin typeface="微软雅黑"/>
                <a:cs typeface="微软雅黑"/>
              </a:rPr>
              <a:t>编</a:t>
            </a:r>
            <a:r>
              <a:rPr sz="1400">
                <a:latin typeface="微软雅黑"/>
                <a:cs typeface="微软雅黑"/>
              </a:rPr>
              <a:t>码，</a:t>
            </a:r>
            <a:r>
              <a:rPr sz="1400" spc="-15">
                <a:latin typeface="微软雅黑"/>
                <a:cs typeface="微软雅黑"/>
              </a:rPr>
              <a:t>使</a:t>
            </a:r>
            <a:r>
              <a:rPr sz="1400">
                <a:latin typeface="微软雅黑"/>
                <a:cs typeface="微软雅黑"/>
              </a:rPr>
              <a:t>相应</a:t>
            </a:r>
            <a:r>
              <a:rPr sz="1400" spc="-15">
                <a:latin typeface="微软雅黑"/>
                <a:cs typeface="微软雅黑"/>
              </a:rPr>
              <a:t>病</a:t>
            </a:r>
            <a:r>
              <a:rPr sz="1400">
                <a:latin typeface="微软雅黑"/>
                <a:cs typeface="微软雅黑"/>
              </a:rPr>
              <a:t>例进入 支付标准较高的组，从</a:t>
            </a:r>
            <a:r>
              <a:rPr sz="1400" spc="-15">
                <a:latin typeface="微软雅黑"/>
                <a:cs typeface="微软雅黑"/>
              </a:rPr>
              <a:t>而</a:t>
            </a:r>
            <a:r>
              <a:rPr sz="1400">
                <a:latin typeface="微软雅黑"/>
                <a:cs typeface="微软雅黑"/>
              </a:rPr>
              <a:t>获得</a:t>
            </a:r>
            <a:r>
              <a:rPr sz="1400" spc="-15">
                <a:latin typeface="微软雅黑"/>
                <a:cs typeface="微软雅黑"/>
              </a:rPr>
              <a:t>更</a:t>
            </a:r>
            <a:r>
              <a:rPr sz="1400">
                <a:latin typeface="微软雅黑"/>
                <a:cs typeface="微软雅黑"/>
              </a:rPr>
              <a:t>高的</a:t>
            </a:r>
            <a:r>
              <a:rPr sz="1400" spc="-15">
                <a:latin typeface="微软雅黑"/>
                <a:cs typeface="微软雅黑"/>
              </a:rPr>
              <a:t>医</a:t>
            </a:r>
            <a:r>
              <a:rPr sz="1400">
                <a:latin typeface="微软雅黑"/>
                <a:cs typeface="微软雅黑"/>
              </a:rPr>
              <a:t>保补</a:t>
            </a:r>
            <a:r>
              <a:rPr sz="1400" spc="-15">
                <a:latin typeface="微软雅黑"/>
                <a:cs typeface="微软雅黑"/>
              </a:rPr>
              <a:t>偿</a:t>
            </a:r>
            <a:r>
              <a:rPr sz="1400">
                <a:latin typeface="微软雅黑"/>
                <a:cs typeface="微软雅黑"/>
              </a:rPr>
              <a:t>。</a:t>
            </a:r>
            <a:endParaRPr sz="1400">
              <a:latin typeface="微软雅黑"/>
              <a:cs typeface="微软雅黑"/>
            </a:endParaRPr>
          </a:p>
        </p:txBody>
      </p:sp>
      <p:sp>
        <p:nvSpPr>
          <p:cNvPr id="38" name="object 38"/>
          <p:cNvSpPr/>
          <p:nvPr/>
        </p:nvSpPr>
        <p:spPr>
          <a:xfrm>
            <a:off x="1043939" y="1731264"/>
            <a:ext cx="3708400" cy="684530"/>
          </a:xfrm>
          <a:custGeom>
            <a:rect l="l" t="t" r="r" b="b"/>
            <a:pathLst>
              <a:path w="3708400" h="684530">
                <a:moveTo>
                  <a:pt x="3516757" y="0"/>
                </a:moveTo>
                <a:lnTo>
                  <a:pt x="0" y="0"/>
                </a:lnTo>
                <a:lnTo>
                  <a:pt x="0" y="684276"/>
                </a:lnTo>
                <a:lnTo>
                  <a:pt x="3516757" y="684276"/>
                </a:lnTo>
                <a:lnTo>
                  <a:pt x="3707892" y="342138"/>
                </a:lnTo>
                <a:lnTo>
                  <a:pt x="3516757" y="0"/>
                </a:lnTo>
                <a:close/>
              </a:path>
            </a:pathLst>
          </a:custGeom>
          <a:solidFill>
            <a:srgbClr val="D9D9D9"/>
          </a:solidFill>
        </p:spPr>
        <p:txBody>
          <a:bodyPr wrap="square" lIns="0" tIns="0" rIns="0" bIns="0" rtlCol="0"/>
          <a:lstStyle/>
          <a:p/>
        </p:txBody>
      </p:sp>
      <p:sp>
        <p:nvSpPr>
          <p:cNvPr id="39" name="object 39"/>
          <p:cNvSpPr txBox="1"/>
          <p:nvPr/>
        </p:nvSpPr>
        <p:spPr>
          <a:xfrm>
            <a:off x="2034032" y="1947418"/>
            <a:ext cx="1630680" cy="239395"/>
          </a:xfrm>
          <a:prstGeom prst="rect">
            <a:avLst/>
          </a:prstGeom>
        </p:spPr>
        <p:txBody>
          <a:bodyPr vert="horz" wrap="square" lIns="0" tIns="13335" rIns="0" bIns="0" rtlCol="0">
            <a:spAutoFit/>
          </a:bodyPr>
          <a:lstStyle/>
          <a:p>
            <a:pPr marL="12700">
              <a:lnSpc>
                <a:spcPct val="100000"/>
              </a:lnSpc>
              <a:spcBef>
                <a:spcPts val="105"/>
              </a:spcBef>
            </a:pPr>
            <a:r>
              <a:rPr sz="1400" b="1" i="1">
                <a:solidFill>
                  <a:srgbClr val="404040"/>
                </a:solidFill>
                <a:latin typeface="微软雅黑"/>
                <a:cs typeface="微软雅黑"/>
              </a:rPr>
              <a:t>医疗过程中高套点数</a:t>
            </a:r>
            <a:endParaRPr sz="1400">
              <a:latin typeface="微软雅黑"/>
              <a:cs typeface="微软雅黑"/>
            </a:endParaRPr>
          </a:p>
        </p:txBody>
      </p:sp>
      <p:sp>
        <p:nvSpPr>
          <p:cNvPr id="40" name="object 40"/>
          <p:cNvSpPr/>
          <p:nvPr/>
        </p:nvSpPr>
        <p:spPr>
          <a:xfrm>
            <a:off x="402336" y="1731264"/>
            <a:ext cx="828040" cy="684530"/>
          </a:xfrm>
          <a:custGeom>
            <a:rect l="l" t="t" r="r" b="b"/>
            <a:pathLst>
              <a:path w="828040" h="684530">
                <a:moveTo>
                  <a:pt x="656463" y="0"/>
                </a:moveTo>
                <a:lnTo>
                  <a:pt x="171069" y="0"/>
                </a:lnTo>
                <a:lnTo>
                  <a:pt x="0" y="342138"/>
                </a:lnTo>
                <a:lnTo>
                  <a:pt x="171069" y="684276"/>
                </a:lnTo>
                <a:lnTo>
                  <a:pt x="656463" y="684276"/>
                </a:lnTo>
                <a:lnTo>
                  <a:pt x="827532" y="342138"/>
                </a:lnTo>
                <a:lnTo>
                  <a:pt x="656463" y="0"/>
                </a:lnTo>
                <a:close/>
              </a:path>
            </a:pathLst>
          </a:custGeom>
          <a:solidFill>
            <a:srgbClr val="1D9ED2"/>
          </a:solidFill>
        </p:spPr>
        <p:txBody>
          <a:bodyPr wrap="square" lIns="0" tIns="0" rIns="0" bIns="0" rtlCol="0"/>
          <a:lstStyle/>
          <a:p/>
        </p:txBody>
      </p:sp>
      <p:sp>
        <p:nvSpPr>
          <p:cNvPr id="41" name="object 41"/>
          <p:cNvSpPr/>
          <p:nvPr/>
        </p:nvSpPr>
        <p:spPr>
          <a:xfrm>
            <a:off x="667284" y="1881559"/>
            <a:ext cx="283845" cy="81280"/>
          </a:xfrm>
          <a:custGeom>
            <a:rect l="l" t="t" r="r" b="b"/>
            <a:pathLst>
              <a:path w="283844" h="81280">
                <a:moveTo>
                  <a:pt x="141874" y="0"/>
                </a:moveTo>
                <a:lnTo>
                  <a:pt x="86652" y="3182"/>
                </a:lnTo>
                <a:lnTo>
                  <a:pt x="41555" y="11864"/>
                </a:lnTo>
                <a:lnTo>
                  <a:pt x="11149" y="24743"/>
                </a:lnTo>
                <a:lnTo>
                  <a:pt x="0" y="40520"/>
                </a:lnTo>
                <a:lnTo>
                  <a:pt x="11149" y="56299"/>
                </a:lnTo>
                <a:lnTo>
                  <a:pt x="41555" y="69184"/>
                </a:lnTo>
                <a:lnTo>
                  <a:pt x="86652" y="77871"/>
                </a:lnTo>
                <a:lnTo>
                  <a:pt x="141875" y="81057"/>
                </a:lnTo>
                <a:lnTo>
                  <a:pt x="197099" y="77871"/>
                </a:lnTo>
                <a:lnTo>
                  <a:pt x="242196" y="69184"/>
                </a:lnTo>
                <a:lnTo>
                  <a:pt x="272600" y="56299"/>
                </a:lnTo>
                <a:lnTo>
                  <a:pt x="283750" y="40520"/>
                </a:lnTo>
                <a:lnTo>
                  <a:pt x="272600" y="24743"/>
                </a:lnTo>
                <a:lnTo>
                  <a:pt x="242196" y="11864"/>
                </a:lnTo>
                <a:lnTo>
                  <a:pt x="197099" y="3182"/>
                </a:lnTo>
                <a:lnTo>
                  <a:pt x="141874" y="0"/>
                </a:lnTo>
                <a:close/>
              </a:path>
            </a:pathLst>
          </a:custGeom>
          <a:solidFill>
            <a:srgbClr val="FFFFFF"/>
          </a:solidFill>
        </p:spPr>
        <p:txBody>
          <a:bodyPr wrap="square" lIns="0" tIns="0" rIns="0" bIns="0" rtlCol="0"/>
          <a:lstStyle/>
          <a:p/>
        </p:txBody>
      </p:sp>
      <p:sp>
        <p:nvSpPr>
          <p:cNvPr id="42" name="object 42"/>
          <p:cNvSpPr/>
          <p:nvPr/>
        </p:nvSpPr>
        <p:spPr>
          <a:xfrm>
            <a:off x="667284" y="1942347"/>
            <a:ext cx="244784" cy="272256"/>
          </a:xfrm>
          <a:prstGeom prst="rect">
            <a:avLst/>
          </a:prstGeom>
          <a:blipFill>
            <a:blip r:embed="rId3"/>
            <a:stretch>
              <a:fillRect/>
            </a:stretch>
          </a:blipFill>
        </p:spPr>
        <p:txBody>
          <a:bodyPr wrap="square" lIns="0" tIns="0" rIns="0" bIns="0" rtlCol="0"/>
          <a:lstStyle/>
          <a:p/>
        </p:txBody>
      </p:sp>
      <p:sp>
        <p:nvSpPr>
          <p:cNvPr id="43" name="object 43"/>
          <p:cNvSpPr/>
          <p:nvPr/>
        </p:nvSpPr>
        <p:spPr>
          <a:xfrm>
            <a:off x="583691" y="2718816"/>
            <a:ext cx="10864850" cy="0"/>
          </a:xfrm>
          <a:custGeom>
            <a:rect l="l" t="t" r="r" b="b"/>
            <a:pathLst>
              <a:path w="10864850">
                <a:moveTo>
                  <a:pt x="0" y="0"/>
                </a:moveTo>
                <a:lnTo>
                  <a:pt x="10864468" y="0"/>
                </a:lnTo>
              </a:path>
            </a:pathLst>
          </a:custGeom>
          <a:ln w="6350">
            <a:solidFill>
              <a:srgbClr val="909295"/>
            </a:solidFill>
            <a:prstDash val="sysDash"/>
          </a:ln>
        </p:spPr>
        <p:txBody>
          <a:bodyPr wrap="square" lIns="0" tIns="0" rIns="0" bIns="0" rtlCol="0"/>
          <a:lstStyle/>
          <a:p/>
        </p:txBody>
      </p:sp>
      <p:sp>
        <p:nvSpPr>
          <p:cNvPr id="44" name="object 44"/>
          <p:cNvSpPr/>
          <p:nvPr/>
        </p:nvSpPr>
        <p:spPr>
          <a:xfrm>
            <a:off x="583691" y="4034028"/>
            <a:ext cx="10864850" cy="0"/>
          </a:xfrm>
          <a:custGeom>
            <a:rect l="l" t="t" r="r" b="b"/>
            <a:pathLst>
              <a:path w="10864850">
                <a:moveTo>
                  <a:pt x="0" y="0"/>
                </a:moveTo>
                <a:lnTo>
                  <a:pt x="10864468" y="0"/>
                </a:lnTo>
              </a:path>
            </a:pathLst>
          </a:custGeom>
          <a:ln w="6350">
            <a:solidFill>
              <a:srgbClr val="909295"/>
            </a:solidFill>
            <a:prstDash val="sysDash"/>
          </a:ln>
        </p:spPr>
        <p:txBody>
          <a:bodyPr wrap="square" lIns="0" tIns="0" rIns="0" bIns="0" rtlCol="0"/>
          <a:lstStyle/>
          <a:p/>
        </p:txBody>
      </p:sp>
      <p:sp>
        <p:nvSpPr>
          <p:cNvPr id="45" name="object 45"/>
          <p:cNvSpPr/>
          <p:nvPr/>
        </p:nvSpPr>
        <p:spPr>
          <a:xfrm>
            <a:off x="583691" y="5216652"/>
            <a:ext cx="10864850" cy="0"/>
          </a:xfrm>
          <a:custGeom>
            <a:rect l="l" t="t" r="r" b="b"/>
            <a:pathLst>
              <a:path w="10864850">
                <a:moveTo>
                  <a:pt x="0" y="0"/>
                </a:moveTo>
                <a:lnTo>
                  <a:pt x="10864468" y="0"/>
                </a:lnTo>
              </a:path>
            </a:pathLst>
          </a:custGeom>
          <a:ln w="6350">
            <a:solidFill>
              <a:srgbClr val="909295"/>
            </a:solidFill>
            <a:prstDash val="sysDash"/>
          </a:ln>
        </p:spPr>
        <p:txBody>
          <a:bodyPr wrap="square" lIns="0" tIns="0" rIns="0" bIns="0" rtlCol="0"/>
          <a:lstStyle/>
          <a:p/>
        </p:txBody>
      </p:sp>
      <p:sp>
        <p:nvSpPr>
          <p:cNvPr id="46" name="object 46"/>
          <p:cNvSpPr txBox="1"/>
          <p:nvPr/>
        </p:nvSpPr>
        <p:spPr>
          <a:xfrm>
            <a:off x="261924" y="754456"/>
            <a:ext cx="11673205" cy="1313180"/>
          </a:xfrm>
          <a:prstGeom prst="rect">
            <a:avLst/>
          </a:prstGeom>
        </p:spPr>
        <p:txBody>
          <a:bodyPr vert="horz" wrap="square" lIns="0" tIns="13335" rIns="0" bIns="0" rtlCol="0">
            <a:spAutoFit/>
          </a:bodyPr>
          <a:lstStyle/>
          <a:p>
            <a:pPr marL="241300" indent="-228600">
              <a:lnSpc>
                <a:spcPct val="100000"/>
              </a:lnSpc>
              <a:spcBef>
                <a:spcPts val="105"/>
              </a:spcBef>
              <a:buClr>
                <a:srgbClr val="1D9ED2"/>
              </a:buClr>
              <a:buFont typeface="Wingdings"/>
              <a:buChar char=""/>
              <a:tabLst>
                <a:tab pos="241300"/>
              </a:tabLst>
            </a:pPr>
            <a:r>
              <a:rPr sz="1400">
                <a:solidFill>
                  <a:srgbClr val="585858"/>
                </a:solidFill>
                <a:latin typeface="微软雅黑"/>
                <a:cs typeface="微软雅黑"/>
              </a:rPr>
              <a:t>在</a:t>
            </a:r>
            <a:r>
              <a:rPr sz="1400" spc="-5">
                <a:solidFill>
                  <a:srgbClr val="585858"/>
                </a:solidFill>
                <a:latin typeface="微软雅黑"/>
                <a:cs typeface="微软雅黑"/>
              </a:rPr>
              <a:t>DRG/DIP</a:t>
            </a:r>
            <a:r>
              <a:rPr sz="1400" spc="5">
                <a:solidFill>
                  <a:srgbClr val="585858"/>
                </a:solidFill>
                <a:latin typeface="微软雅黑"/>
                <a:cs typeface="微软雅黑"/>
              </a:rPr>
              <a:t>落</a:t>
            </a:r>
            <a:r>
              <a:rPr sz="1400">
                <a:solidFill>
                  <a:srgbClr val="585858"/>
                </a:solidFill>
                <a:latin typeface="微软雅黑"/>
                <a:cs typeface="微软雅黑"/>
              </a:rPr>
              <a:t>地</a:t>
            </a:r>
            <a:r>
              <a:rPr sz="1400" spc="5">
                <a:solidFill>
                  <a:srgbClr val="585858"/>
                </a:solidFill>
                <a:latin typeface="微软雅黑"/>
                <a:cs typeface="微软雅黑"/>
              </a:rPr>
              <a:t>过</a:t>
            </a:r>
            <a:r>
              <a:rPr sz="1400">
                <a:solidFill>
                  <a:srgbClr val="585858"/>
                </a:solidFill>
                <a:latin typeface="微软雅黑"/>
                <a:cs typeface="微软雅黑"/>
              </a:rPr>
              <a:t>程</a:t>
            </a:r>
            <a:r>
              <a:rPr sz="1400" spc="5">
                <a:solidFill>
                  <a:srgbClr val="585858"/>
                </a:solidFill>
                <a:latin typeface="微软雅黑"/>
                <a:cs typeface="微软雅黑"/>
              </a:rPr>
              <a:t>中</a:t>
            </a:r>
            <a:r>
              <a:rPr sz="1400">
                <a:solidFill>
                  <a:srgbClr val="585858"/>
                </a:solidFill>
                <a:latin typeface="微软雅黑"/>
                <a:cs typeface="微软雅黑"/>
              </a:rPr>
              <a:t>，</a:t>
            </a:r>
            <a:r>
              <a:rPr sz="1400" spc="-10">
                <a:solidFill>
                  <a:srgbClr val="585858"/>
                </a:solidFill>
                <a:latin typeface="微软雅黑"/>
                <a:cs typeface="微软雅黑"/>
              </a:rPr>
              <a:t>存</a:t>
            </a:r>
            <a:r>
              <a:rPr sz="1400" spc="5">
                <a:solidFill>
                  <a:srgbClr val="585858"/>
                </a:solidFill>
                <a:latin typeface="微软雅黑"/>
                <a:cs typeface="微软雅黑"/>
              </a:rPr>
              <a:t>在</a:t>
            </a:r>
            <a:r>
              <a:rPr sz="1400">
                <a:solidFill>
                  <a:srgbClr val="585858"/>
                </a:solidFill>
                <a:latin typeface="微软雅黑"/>
                <a:cs typeface="微软雅黑"/>
              </a:rPr>
              <a:t>高</a:t>
            </a:r>
            <a:r>
              <a:rPr sz="1400" spc="-10">
                <a:solidFill>
                  <a:srgbClr val="585858"/>
                </a:solidFill>
                <a:latin typeface="微软雅黑"/>
                <a:cs typeface="微软雅黑"/>
              </a:rPr>
              <a:t>套</a:t>
            </a:r>
            <a:r>
              <a:rPr sz="1400" spc="5">
                <a:solidFill>
                  <a:srgbClr val="585858"/>
                </a:solidFill>
                <a:latin typeface="微软雅黑"/>
                <a:cs typeface="微软雅黑"/>
              </a:rPr>
              <a:t>点</a:t>
            </a:r>
            <a:r>
              <a:rPr sz="1400">
                <a:solidFill>
                  <a:srgbClr val="585858"/>
                </a:solidFill>
                <a:latin typeface="微软雅黑"/>
                <a:cs typeface="微软雅黑"/>
              </a:rPr>
              <a:t>数</a:t>
            </a:r>
            <a:r>
              <a:rPr sz="1400" spc="-10">
                <a:solidFill>
                  <a:srgbClr val="585858"/>
                </a:solidFill>
                <a:latin typeface="微软雅黑"/>
                <a:cs typeface="微软雅黑"/>
              </a:rPr>
              <a:t>、</a:t>
            </a:r>
            <a:r>
              <a:rPr sz="1400" spc="5">
                <a:solidFill>
                  <a:srgbClr val="585858"/>
                </a:solidFill>
                <a:latin typeface="微软雅黑"/>
                <a:cs typeface="微软雅黑"/>
              </a:rPr>
              <a:t>医</a:t>
            </a:r>
            <a:r>
              <a:rPr sz="1400">
                <a:solidFill>
                  <a:srgbClr val="585858"/>
                </a:solidFill>
                <a:latin typeface="微软雅黑"/>
                <a:cs typeface="微软雅黑"/>
              </a:rPr>
              <a:t>疗</a:t>
            </a:r>
            <a:r>
              <a:rPr sz="1400" spc="-10">
                <a:solidFill>
                  <a:srgbClr val="585858"/>
                </a:solidFill>
                <a:latin typeface="微软雅黑"/>
                <a:cs typeface="微软雅黑"/>
              </a:rPr>
              <a:t>质</a:t>
            </a:r>
            <a:r>
              <a:rPr sz="1400" spc="5">
                <a:solidFill>
                  <a:srgbClr val="585858"/>
                </a:solidFill>
                <a:latin typeface="微软雅黑"/>
                <a:cs typeface="微软雅黑"/>
              </a:rPr>
              <a:t>量</a:t>
            </a:r>
            <a:r>
              <a:rPr sz="1400">
                <a:solidFill>
                  <a:srgbClr val="585858"/>
                </a:solidFill>
                <a:latin typeface="微软雅黑"/>
                <a:cs typeface="微软雅黑"/>
              </a:rPr>
              <a:t>下</a:t>
            </a:r>
            <a:r>
              <a:rPr sz="1400" spc="-10">
                <a:solidFill>
                  <a:srgbClr val="585858"/>
                </a:solidFill>
                <a:latin typeface="微软雅黑"/>
                <a:cs typeface="微软雅黑"/>
              </a:rPr>
              <a:t>降</a:t>
            </a:r>
            <a:r>
              <a:rPr sz="1400" spc="5">
                <a:solidFill>
                  <a:srgbClr val="585858"/>
                </a:solidFill>
                <a:latin typeface="微软雅黑"/>
                <a:cs typeface="微软雅黑"/>
              </a:rPr>
              <a:t>、</a:t>
            </a:r>
            <a:r>
              <a:rPr sz="1400">
                <a:solidFill>
                  <a:srgbClr val="585858"/>
                </a:solidFill>
                <a:latin typeface="微软雅黑"/>
                <a:cs typeface="微软雅黑"/>
              </a:rPr>
              <a:t>分</a:t>
            </a:r>
            <a:r>
              <a:rPr sz="1400" spc="-10">
                <a:solidFill>
                  <a:srgbClr val="585858"/>
                </a:solidFill>
                <a:latin typeface="微软雅黑"/>
                <a:cs typeface="微软雅黑"/>
              </a:rPr>
              <a:t>解</a:t>
            </a:r>
            <a:r>
              <a:rPr sz="1400" spc="5">
                <a:solidFill>
                  <a:srgbClr val="585858"/>
                </a:solidFill>
                <a:latin typeface="微软雅黑"/>
                <a:cs typeface="微软雅黑"/>
              </a:rPr>
              <a:t>住</a:t>
            </a:r>
            <a:r>
              <a:rPr sz="1400">
                <a:solidFill>
                  <a:srgbClr val="585858"/>
                </a:solidFill>
                <a:latin typeface="微软雅黑"/>
                <a:cs typeface="微软雅黑"/>
              </a:rPr>
              <a:t>院</a:t>
            </a:r>
            <a:r>
              <a:rPr sz="1400" spc="-10">
                <a:solidFill>
                  <a:srgbClr val="585858"/>
                </a:solidFill>
                <a:latin typeface="微软雅黑"/>
                <a:cs typeface="微软雅黑"/>
              </a:rPr>
              <a:t>以</a:t>
            </a:r>
            <a:r>
              <a:rPr sz="1400" spc="5">
                <a:solidFill>
                  <a:srgbClr val="585858"/>
                </a:solidFill>
                <a:latin typeface="微软雅黑"/>
                <a:cs typeface="微软雅黑"/>
              </a:rPr>
              <a:t>及</a:t>
            </a:r>
            <a:r>
              <a:rPr sz="1400">
                <a:solidFill>
                  <a:srgbClr val="585858"/>
                </a:solidFill>
                <a:latin typeface="微软雅黑"/>
                <a:cs typeface="微软雅黑"/>
              </a:rPr>
              <a:t>创</a:t>
            </a:r>
            <a:r>
              <a:rPr sz="1400" spc="-10">
                <a:solidFill>
                  <a:srgbClr val="585858"/>
                </a:solidFill>
                <a:latin typeface="微软雅黑"/>
                <a:cs typeface="微软雅黑"/>
              </a:rPr>
              <a:t>新</a:t>
            </a:r>
            <a:r>
              <a:rPr sz="1400" spc="5">
                <a:solidFill>
                  <a:srgbClr val="585858"/>
                </a:solidFill>
                <a:latin typeface="微软雅黑"/>
                <a:cs typeface="微软雅黑"/>
              </a:rPr>
              <a:t>技</a:t>
            </a:r>
            <a:r>
              <a:rPr sz="1400">
                <a:solidFill>
                  <a:srgbClr val="585858"/>
                </a:solidFill>
                <a:latin typeface="微软雅黑"/>
                <a:cs typeface="微软雅黑"/>
              </a:rPr>
              <a:t>术</a:t>
            </a:r>
            <a:r>
              <a:rPr sz="1400" spc="-10">
                <a:solidFill>
                  <a:srgbClr val="585858"/>
                </a:solidFill>
                <a:latin typeface="微软雅黑"/>
                <a:cs typeface="微软雅黑"/>
              </a:rPr>
              <a:t>纳</a:t>
            </a:r>
            <a:r>
              <a:rPr sz="1400" spc="5">
                <a:solidFill>
                  <a:srgbClr val="585858"/>
                </a:solidFill>
                <a:latin typeface="微软雅黑"/>
                <a:cs typeface="微软雅黑"/>
              </a:rPr>
              <a:t>入</a:t>
            </a:r>
            <a:r>
              <a:rPr sz="1400">
                <a:solidFill>
                  <a:srgbClr val="585858"/>
                </a:solidFill>
                <a:latin typeface="微软雅黑"/>
                <a:cs typeface="微软雅黑"/>
              </a:rPr>
              <a:t>速</a:t>
            </a:r>
            <a:r>
              <a:rPr sz="1400" spc="-10">
                <a:solidFill>
                  <a:srgbClr val="585858"/>
                </a:solidFill>
                <a:latin typeface="微软雅黑"/>
                <a:cs typeface="微软雅黑"/>
              </a:rPr>
              <a:t>度</a:t>
            </a:r>
            <a:r>
              <a:rPr sz="1400" spc="5">
                <a:solidFill>
                  <a:srgbClr val="585858"/>
                </a:solidFill>
                <a:latin typeface="微软雅黑"/>
                <a:cs typeface="微软雅黑"/>
              </a:rPr>
              <a:t>较</a:t>
            </a:r>
            <a:r>
              <a:rPr sz="1400">
                <a:solidFill>
                  <a:srgbClr val="585858"/>
                </a:solidFill>
                <a:latin typeface="微软雅黑"/>
                <a:cs typeface="微软雅黑"/>
              </a:rPr>
              <a:t>慢</a:t>
            </a:r>
            <a:r>
              <a:rPr sz="1400" spc="-10">
                <a:solidFill>
                  <a:srgbClr val="585858"/>
                </a:solidFill>
                <a:latin typeface="微软雅黑"/>
                <a:cs typeface="微软雅黑"/>
              </a:rPr>
              <a:t>等</a:t>
            </a:r>
            <a:r>
              <a:rPr sz="1400" spc="5">
                <a:solidFill>
                  <a:srgbClr val="585858"/>
                </a:solidFill>
                <a:latin typeface="微软雅黑"/>
                <a:cs typeface="微软雅黑"/>
              </a:rPr>
              <a:t>问</a:t>
            </a:r>
            <a:r>
              <a:rPr sz="1400">
                <a:solidFill>
                  <a:srgbClr val="585858"/>
                </a:solidFill>
                <a:latin typeface="微软雅黑"/>
                <a:cs typeface="微软雅黑"/>
              </a:rPr>
              <a:t>题</a:t>
            </a:r>
            <a:r>
              <a:rPr sz="1400" spc="5">
                <a:solidFill>
                  <a:srgbClr val="585858"/>
                </a:solidFill>
                <a:latin typeface="微软雅黑"/>
                <a:cs typeface="微软雅黑"/>
              </a:rPr>
              <a:t>。</a:t>
            </a:r>
            <a:endParaRPr sz="1400">
              <a:latin typeface="微软雅黑"/>
              <a:cs typeface="微软雅黑"/>
            </a:endParaRPr>
          </a:p>
          <a:p>
            <a:pPr algn="ctr">
              <a:lnSpc>
                <a:spcPct val="100000"/>
              </a:lnSpc>
              <a:spcBef>
                <a:spcPts val="1620"/>
              </a:spcBef>
            </a:pPr>
            <a:r>
              <a:rPr sz="1400" b="1" i="1">
                <a:solidFill>
                  <a:srgbClr val="585858"/>
                </a:solidFill>
                <a:latin typeface="微软雅黑"/>
                <a:cs typeface="微软雅黑"/>
              </a:rPr>
              <a:t>亿欧智库：</a:t>
            </a:r>
            <a:r>
              <a:rPr sz="1400" b="1">
                <a:solidFill>
                  <a:srgbClr val="585858"/>
                </a:solidFill>
                <a:latin typeface="微软雅黑"/>
                <a:cs typeface="微软雅黑"/>
              </a:rPr>
              <a:t>DRG/DIP</a:t>
            </a:r>
            <a:r>
              <a:rPr sz="1400" b="1" i="1">
                <a:solidFill>
                  <a:srgbClr val="585858"/>
                </a:solidFill>
                <a:latin typeface="微软雅黑"/>
                <a:cs typeface="微软雅黑"/>
              </a:rPr>
              <a:t>落地过程</a:t>
            </a:r>
            <a:r>
              <a:rPr sz="1400" b="1" i="1" spc="-15">
                <a:solidFill>
                  <a:srgbClr val="585858"/>
                </a:solidFill>
                <a:latin typeface="微软雅黑"/>
                <a:cs typeface="微软雅黑"/>
              </a:rPr>
              <a:t>中</a:t>
            </a:r>
            <a:r>
              <a:rPr sz="1400" b="1" i="1">
                <a:solidFill>
                  <a:srgbClr val="585858"/>
                </a:solidFill>
                <a:latin typeface="微软雅黑"/>
                <a:cs typeface="微软雅黑"/>
              </a:rPr>
              <a:t>遇到</a:t>
            </a:r>
            <a:r>
              <a:rPr sz="1400" b="1" i="1" spc="-15">
                <a:solidFill>
                  <a:srgbClr val="585858"/>
                </a:solidFill>
                <a:latin typeface="微软雅黑"/>
                <a:cs typeface="微软雅黑"/>
              </a:rPr>
              <a:t>的</a:t>
            </a:r>
            <a:r>
              <a:rPr sz="1400" b="1" i="1">
                <a:solidFill>
                  <a:srgbClr val="585858"/>
                </a:solidFill>
                <a:latin typeface="微软雅黑"/>
                <a:cs typeface="微软雅黑"/>
              </a:rPr>
              <a:t>问题</a:t>
            </a:r>
            <a:endParaRPr sz="1400">
              <a:latin typeface="微软雅黑"/>
              <a:cs typeface="微软雅黑"/>
            </a:endParaRPr>
          </a:p>
          <a:p>
            <a:pPr marL="4726305" marR="5080" lvl="1" indent="-172720">
              <a:lnSpc>
                <a:spcPct val="120000"/>
              </a:lnSpc>
              <a:spcBef>
                <a:spcPts val="1115"/>
              </a:spcBef>
              <a:buFont typeface="Arial"/>
              <a:buChar char="•"/>
              <a:tabLst>
                <a:tab pos="4726940"/>
              </a:tabLst>
            </a:pPr>
            <a:r>
              <a:rPr sz="1400">
                <a:latin typeface="微软雅黑"/>
                <a:cs typeface="微软雅黑"/>
              </a:rPr>
              <a:t>在实行</a:t>
            </a:r>
            <a:r>
              <a:rPr sz="1400" spc="-15">
                <a:latin typeface="微软雅黑"/>
                <a:cs typeface="微软雅黑"/>
              </a:rPr>
              <a:t>付</a:t>
            </a:r>
            <a:r>
              <a:rPr sz="1400">
                <a:latin typeface="微软雅黑"/>
                <a:cs typeface="微软雅黑"/>
              </a:rPr>
              <a:t>费改</a:t>
            </a:r>
            <a:r>
              <a:rPr sz="1400" spc="-15">
                <a:latin typeface="微软雅黑"/>
                <a:cs typeface="微软雅黑"/>
              </a:rPr>
              <a:t>革后</a:t>
            </a:r>
            <a:r>
              <a:rPr sz="1400">
                <a:latin typeface="微软雅黑"/>
                <a:cs typeface="微软雅黑"/>
              </a:rPr>
              <a:t>，医疗</a:t>
            </a:r>
            <a:r>
              <a:rPr sz="1400" spc="-15">
                <a:latin typeface="微软雅黑"/>
                <a:cs typeface="微软雅黑"/>
              </a:rPr>
              <a:t>机</a:t>
            </a:r>
            <a:r>
              <a:rPr sz="1400">
                <a:latin typeface="微软雅黑"/>
                <a:cs typeface="微软雅黑"/>
              </a:rPr>
              <a:t>构从</a:t>
            </a:r>
            <a:r>
              <a:rPr sz="1400" spc="-15">
                <a:latin typeface="微软雅黑"/>
                <a:cs typeface="微软雅黑"/>
              </a:rPr>
              <a:t>收益</a:t>
            </a:r>
            <a:r>
              <a:rPr sz="1400">
                <a:latin typeface="微软雅黑"/>
                <a:cs typeface="微软雅黑"/>
              </a:rPr>
              <a:t>角度考</a:t>
            </a:r>
            <a:r>
              <a:rPr sz="1400" spc="-15">
                <a:latin typeface="微软雅黑"/>
                <a:cs typeface="微软雅黑"/>
              </a:rPr>
              <a:t>虑</a:t>
            </a:r>
            <a:r>
              <a:rPr sz="1400">
                <a:latin typeface="微软雅黑"/>
                <a:cs typeface="微软雅黑"/>
              </a:rPr>
              <a:t>可能</a:t>
            </a:r>
            <a:r>
              <a:rPr sz="1400" spc="-15">
                <a:latin typeface="微软雅黑"/>
                <a:cs typeface="微软雅黑"/>
              </a:rPr>
              <a:t>将某</a:t>
            </a:r>
            <a:r>
              <a:rPr sz="1400">
                <a:latin typeface="微软雅黑"/>
                <a:cs typeface="微软雅黑"/>
              </a:rPr>
              <a:t>病种组</a:t>
            </a:r>
            <a:r>
              <a:rPr sz="1400" spc="-15">
                <a:latin typeface="微软雅黑"/>
                <a:cs typeface="微软雅黑"/>
              </a:rPr>
              <a:t>涵</a:t>
            </a:r>
            <a:r>
              <a:rPr sz="1400">
                <a:latin typeface="微软雅黑"/>
                <a:cs typeface="微软雅黑"/>
              </a:rPr>
              <a:t>盖的</a:t>
            </a:r>
            <a:r>
              <a:rPr sz="1400" spc="-15">
                <a:latin typeface="微软雅黑"/>
                <a:cs typeface="微软雅黑"/>
              </a:rPr>
              <a:t>成本</a:t>
            </a:r>
            <a:r>
              <a:rPr sz="1400">
                <a:latin typeface="微软雅黑"/>
                <a:cs typeface="微软雅黑"/>
              </a:rPr>
              <a:t>项目进</a:t>
            </a:r>
            <a:r>
              <a:rPr sz="1400" spc="-15">
                <a:latin typeface="微软雅黑"/>
                <a:cs typeface="微软雅黑"/>
              </a:rPr>
              <a:t>行</a:t>
            </a:r>
            <a:r>
              <a:rPr sz="1400">
                <a:latin typeface="微软雅黑"/>
                <a:cs typeface="微软雅黑"/>
              </a:rPr>
              <a:t>转嫁，  片面降低病种组成本，</a:t>
            </a:r>
            <a:r>
              <a:rPr sz="1400" spc="-15">
                <a:latin typeface="微软雅黑"/>
                <a:cs typeface="微软雅黑"/>
              </a:rPr>
              <a:t>提</a:t>
            </a:r>
            <a:r>
              <a:rPr sz="1400">
                <a:latin typeface="微软雅黑"/>
                <a:cs typeface="微软雅黑"/>
              </a:rPr>
              <a:t>高医</a:t>
            </a:r>
            <a:r>
              <a:rPr sz="1400" spc="-15">
                <a:latin typeface="微软雅黑"/>
                <a:cs typeface="微软雅黑"/>
              </a:rPr>
              <a:t>疗</a:t>
            </a:r>
            <a:r>
              <a:rPr sz="1400">
                <a:latin typeface="微软雅黑"/>
                <a:cs typeface="微软雅黑"/>
              </a:rPr>
              <a:t>收益。</a:t>
            </a:r>
            <a:endParaRPr sz="1400">
              <a:latin typeface="微软雅黑"/>
              <a:cs typeface="微软雅黑"/>
            </a:endParaRPr>
          </a:p>
        </p:txBody>
      </p:sp>
      <p:sp>
        <p:nvSpPr>
          <p:cNvPr id="47" name="object 47"/>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48" name="object 48"/>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49" name="object 49"/>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0" name="object 50"/>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1" name="object 51"/>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2" name="object 52"/>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3" name="object 53"/>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4" name="object 54"/>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5" name="object 55"/>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1924" y="171145"/>
            <a:ext cx="4732020"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推行过程中出现的</a:t>
            </a:r>
            <a:r>
              <a:rPr spc="-10"/>
              <a:t>问</a:t>
            </a:r>
            <a:r>
              <a:rPr/>
              <a:t>题原</a:t>
            </a:r>
            <a:r>
              <a:rPr spc="-10"/>
              <a:t>因</a:t>
            </a:r>
            <a:r>
              <a:rPr/>
              <a:t>分析</a:t>
            </a:r>
          </a:p>
        </p:txBody>
      </p:sp>
      <p:sp>
        <p:nvSpPr>
          <p:cNvPr id="3" name="object 3"/>
          <p:cNvSpPr txBox="1"/>
          <p:nvPr/>
        </p:nvSpPr>
        <p:spPr>
          <a:xfrm>
            <a:off x="11782806" y="6559397"/>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13</a:t>
            </a:r>
            <a:endParaRPr sz="900">
              <a:latin typeface="微软雅黑"/>
              <a:cs typeface="微软雅黑"/>
            </a:endParaRPr>
          </a:p>
        </p:txBody>
      </p:sp>
      <p:sp>
        <p:nvSpPr>
          <p:cNvPr id="4" name="object 4"/>
          <p:cNvSpPr txBox="1"/>
          <p:nvPr/>
        </p:nvSpPr>
        <p:spPr>
          <a:xfrm>
            <a:off x="262229" y="6544157"/>
            <a:ext cx="17399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信息来源：公开资料，经亿欧整理</a:t>
            </a:r>
            <a:endParaRPr sz="900">
              <a:latin typeface="微软雅黑"/>
              <a:cs typeface="微软雅黑"/>
            </a:endParaRPr>
          </a:p>
        </p:txBody>
      </p:sp>
      <p:sp>
        <p:nvSpPr>
          <p:cNvPr id="5" name="object 5"/>
          <p:cNvSpPr/>
          <p:nvPr/>
        </p:nvSpPr>
        <p:spPr>
          <a:xfrm>
            <a:off x="263652" y="597408"/>
            <a:ext cx="11664950" cy="5930265"/>
          </a:xfrm>
          <a:custGeom>
            <a:rect l="l" t="t" r="r" b="b"/>
            <a:pathLst>
              <a:path w="11664950" h="5930265">
                <a:moveTo>
                  <a:pt x="0" y="5929884"/>
                </a:moveTo>
                <a:lnTo>
                  <a:pt x="11664696" y="5929884"/>
                </a:lnTo>
                <a:lnTo>
                  <a:pt x="11664696" y="0"/>
                </a:lnTo>
                <a:lnTo>
                  <a:pt x="0" y="0"/>
                </a:lnTo>
                <a:lnTo>
                  <a:pt x="0" y="5929884"/>
                </a:lnTo>
                <a:close/>
              </a:path>
            </a:pathLst>
          </a:custGeom>
          <a:solidFill>
            <a:srgbClr val="F1F1F1"/>
          </a:solidFill>
        </p:spPr>
        <p:txBody>
          <a:bodyPr wrap="square" lIns="0" tIns="0" rIns="0" bIns="0" rtlCol="0"/>
          <a:lstStyle/>
          <a:p/>
        </p:txBody>
      </p:sp>
      <p:sp>
        <p:nvSpPr>
          <p:cNvPr id="6" name="object 6"/>
          <p:cNvSpPr txBox="1"/>
          <p:nvPr/>
        </p:nvSpPr>
        <p:spPr>
          <a:xfrm>
            <a:off x="978408" y="1082039"/>
            <a:ext cx="1957070" cy="576580"/>
          </a:xfrm>
          <a:prstGeom prst="rect">
            <a:avLst/>
          </a:prstGeom>
          <a:solidFill>
            <a:srgbClr val="1D9ED2"/>
          </a:solidFill>
        </p:spPr>
        <p:txBody>
          <a:bodyPr vert="horz" wrap="square" lIns="0" tIns="54610" rIns="0" bIns="0" rtlCol="0">
            <a:spAutoFit/>
          </a:bodyPr>
          <a:lstStyle/>
          <a:p>
            <a:pPr algn="ctr">
              <a:lnSpc>
                <a:spcPct val="100000"/>
              </a:lnSpc>
              <a:spcBef>
                <a:spcPts val="430"/>
              </a:spcBef>
            </a:pPr>
            <a:r>
              <a:rPr sz="1400" b="1" i="1">
                <a:solidFill>
                  <a:srgbClr val="FFFFFF"/>
                </a:solidFill>
                <a:latin typeface="微软雅黑"/>
                <a:cs typeface="微软雅黑"/>
              </a:rPr>
              <a:t>医疗服务项目成本核</a:t>
            </a:r>
            <a:endParaRPr sz="1400">
              <a:latin typeface="微软雅黑"/>
              <a:cs typeface="微软雅黑"/>
            </a:endParaRPr>
          </a:p>
          <a:p>
            <a:pPr algn="ctr">
              <a:lnSpc>
                <a:spcPct val="100000"/>
              </a:lnSpc>
              <a:spcBef>
                <a:spcPts val="505"/>
              </a:spcBef>
            </a:pPr>
            <a:r>
              <a:rPr sz="1400" b="1" i="1">
                <a:solidFill>
                  <a:srgbClr val="FFFFFF"/>
                </a:solidFill>
                <a:latin typeface="微软雅黑"/>
                <a:cs typeface="微软雅黑"/>
              </a:rPr>
              <a:t>算具有差异性</a:t>
            </a:r>
            <a:endParaRPr sz="1400">
              <a:latin typeface="微软雅黑"/>
              <a:cs typeface="微软雅黑"/>
            </a:endParaRPr>
          </a:p>
        </p:txBody>
      </p:sp>
      <p:sp>
        <p:nvSpPr>
          <p:cNvPr id="7" name="object 7"/>
          <p:cNvSpPr txBox="1"/>
          <p:nvPr/>
        </p:nvSpPr>
        <p:spPr>
          <a:xfrm>
            <a:off x="973836" y="2913888"/>
            <a:ext cx="1957070" cy="576580"/>
          </a:xfrm>
          <a:prstGeom prst="rect">
            <a:avLst/>
          </a:prstGeom>
          <a:solidFill>
            <a:srgbClr val="1D9ED2"/>
          </a:solidFill>
        </p:spPr>
        <p:txBody>
          <a:bodyPr vert="horz" wrap="square" lIns="0" tIns="12065" rIns="0" bIns="0" rtlCol="0">
            <a:spAutoFit/>
          </a:bodyPr>
          <a:lstStyle/>
          <a:p>
            <a:pPr marL="266065" marR="167640" indent="-90170">
              <a:lnSpc>
                <a:spcPts val="2180"/>
              </a:lnSpc>
              <a:spcBef>
                <a:spcPts val="95"/>
              </a:spcBef>
            </a:pPr>
            <a:r>
              <a:rPr sz="1400" b="1" i="1">
                <a:solidFill>
                  <a:srgbClr val="FFFFFF"/>
                </a:solidFill>
                <a:latin typeface="微软雅黑"/>
                <a:cs typeface="微软雅黑"/>
              </a:rPr>
              <a:t>医院当前发展难以支 撑复杂的结算机制</a:t>
            </a:r>
            <a:endParaRPr sz="1400">
              <a:latin typeface="微软雅黑"/>
              <a:cs typeface="微软雅黑"/>
            </a:endParaRPr>
          </a:p>
        </p:txBody>
      </p:sp>
      <p:sp>
        <p:nvSpPr>
          <p:cNvPr id="8" name="object 8"/>
          <p:cNvSpPr txBox="1"/>
          <p:nvPr/>
        </p:nvSpPr>
        <p:spPr>
          <a:xfrm>
            <a:off x="973836" y="5526023"/>
            <a:ext cx="1957070" cy="576580"/>
          </a:xfrm>
          <a:prstGeom prst="rect">
            <a:avLst/>
          </a:prstGeom>
          <a:solidFill>
            <a:srgbClr val="1D9ED2"/>
          </a:solidFill>
        </p:spPr>
        <p:txBody>
          <a:bodyPr vert="horz" wrap="square" lIns="0" tIns="56515" rIns="0" bIns="0" rtlCol="0">
            <a:spAutoFit/>
          </a:bodyPr>
          <a:lstStyle/>
          <a:p>
            <a:pPr algn="ctr">
              <a:lnSpc>
                <a:spcPct val="100000"/>
              </a:lnSpc>
              <a:spcBef>
                <a:spcPts val="445"/>
              </a:spcBef>
            </a:pPr>
            <a:r>
              <a:rPr sz="1400" b="1" i="1">
                <a:solidFill>
                  <a:srgbClr val="FFFFFF"/>
                </a:solidFill>
                <a:latin typeface="微软雅黑"/>
                <a:cs typeface="微软雅黑"/>
              </a:rPr>
              <a:t>供应商提供的相关服</a:t>
            </a:r>
            <a:endParaRPr sz="1400">
              <a:latin typeface="微软雅黑"/>
              <a:cs typeface="微软雅黑"/>
            </a:endParaRPr>
          </a:p>
          <a:p>
            <a:pPr algn="ctr">
              <a:lnSpc>
                <a:spcPct val="100000"/>
              </a:lnSpc>
              <a:spcBef>
                <a:spcPts val="509"/>
              </a:spcBef>
            </a:pPr>
            <a:r>
              <a:rPr sz="1400" b="1" i="1">
                <a:solidFill>
                  <a:srgbClr val="FFFFFF"/>
                </a:solidFill>
                <a:latin typeface="微软雅黑"/>
                <a:cs typeface="微软雅黑"/>
              </a:rPr>
              <a:t>务良莠不齐</a:t>
            </a:r>
            <a:endParaRPr sz="1400">
              <a:latin typeface="微软雅黑"/>
              <a:cs typeface="微软雅黑"/>
            </a:endParaRPr>
          </a:p>
        </p:txBody>
      </p:sp>
      <p:sp>
        <p:nvSpPr>
          <p:cNvPr id="9" name="object 9"/>
          <p:cNvSpPr txBox="1"/>
          <p:nvPr/>
        </p:nvSpPr>
        <p:spPr>
          <a:xfrm>
            <a:off x="384047" y="822960"/>
            <a:ext cx="440690" cy="5657215"/>
          </a:xfrm>
          <a:prstGeom prst="rect">
            <a:avLst/>
          </a:prstGeom>
          <a:solidFill>
            <a:srgbClr val="F68B21"/>
          </a:solidFill>
        </p:spPr>
        <p:txBody>
          <a:bodyPr vert="horz" wrap="square" lIns="0" tIns="4445" rIns="0" bIns="0" rtlCol="0">
            <a:spAutoFit/>
          </a:bodyPr>
          <a:lstStyle/>
          <a:p>
            <a:pPr>
              <a:lnSpc>
                <a:spcPct val="100000"/>
              </a:lnSpc>
              <a:spcBef>
                <a:spcPts val="35"/>
              </a:spcBef>
            </a:pPr>
            <a:endParaRPr sz="1750">
              <a:latin typeface="Times New Roman"/>
              <a:cs typeface="Times New Roman"/>
            </a:endParaRPr>
          </a:p>
          <a:p>
            <a:pPr marL="139700" marR="132080" algn="ctr">
              <a:lnSpc>
                <a:spcPct val="100000"/>
              </a:lnSpc>
            </a:pPr>
            <a:r>
              <a:rPr sz="1600" b="1" spc="-5">
                <a:solidFill>
                  <a:srgbClr val="FFFFFF"/>
                </a:solidFill>
                <a:latin typeface="微软雅黑"/>
                <a:cs typeface="微软雅黑"/>
              </a:rPr>
              <a:t>D  R</a:t>
            </a:r>
            <a:endParaRPr sz="1600">
              <a:latin typeface="微软雅黑"/>
              <a:cs typeface="微软雅黑"/>
            </a:endParaRPr>
          </a:p>
          <a:p>
            <a:pPr marL="93980" marR="86360" algn="ctr">
              <a:lnSpc>
                <a:spcPct val="100000"/>
              </a:lnSpc>
            </a:pPr>
            <a:r>
              <a:rPr sz="1600" b="1" spc="-5">
                <a:solidFill>
                  <a:srgbClr val="FFFFFF"/>
                </a:solidFill>
                <a:latin typeface="微软雅黑"/>
                <a:cs typeface="微软雅黑"/>
              </a:rPr>
              <a:t>G/  D  I  P</a:t>
            </a:r>
            <a:endParaRPr sz="1600">
              <a:latin typeface="微软雅黑"/>
              <a:cs typeface="微软雅黑"/>
            </a:endParaRPr>
          </a:p>
          <a:p>
            <a:pPr marL="118745" marR="110489" algn="just">
              <a:lnSpc>
                <a:spcPct val="100000"/>
              </a:lnSpc>
              <a:spcBef>
                <a:spcPts val="5"/>
              </a:spcBef>
            </a:pPr>
            <a:r>
              <a:rPr sz="1600" b="1" i="1" spc="-5">
                <a:solidFill>
                  <a:srgbClr val="FFFFFF"/>
                </a:solidFill>
                <a:latin typeface="微软雅黑"/>
                <a:cs typeface="微软雅黑"/>
              </a:rPr>
              <a:t>推 行 过 程 中 出 现 的 问 题 及 原 因 分 析</a:t>
            </a:r>
            <a:endParaRPr sz="1600">
              <a:latin typeface="微软雅黑"/>
              <a:cs typeface="微软雅黑"/>
            </a:endParaRPr>
          </a:p>
        </p:txBody>
      </p:sp>
      <p:sp>
        <p:nvSpPr>
          <p:cNvPr id="10" name="object 10"/>
          <p:cNvSpPr txBox="1"/>
          <p:nvPr/>
        </p:nvSpPr>
        <p:spPr>
          <a:xfrm>
            <a:off x="3087623" y="812291"/>
            <a:ext cx="2484120" cy="337185"/>
          </a:xfrm>
          <a:prstGeom prst="rect">
            <a:avLst/>
          </a:prstGeom>
          <a:solidFill>
            <a:srgbClr val="31A7D4"/>
          </a:solidFill>
        </p:spPr>
        <p:txBody>
          <a:bodyPr vert="horz" wrap="square" lIns="0" tIns="71120" rIns="0" bIns="0" rtlCol="0">
            <a:spAutoFit/>
          </a:bodyPr>
          <a:lstStyle/>
          <a:p>
            <a:pPr marL="98425">
              <a:lnSpc>
                <a:spcPct val="100000"/>
              </a:lnSpc>
              <a:spcBef>
                <a:spcPts val="560"/>
              </a:spcBef>
            </a:pPr>
            <a:r>
              <a:rPr sz="1200" b="1" i="1">
                <a:solidFill>
                  <a:srgbClr val="FFFFFF"/>
                </a:solidFill>
                <a:latin typeface="微软雅黑"/>
                <a:cs typeface="微软雅黑"/>
              </a:rPr>
              <a:t>不同医疗项目的核算逻辑存在差异</a:t>
            </a:r>
            <a:endParaRPr sz="1200">
              <a:latin typeface="微软雅黑"/>
              <a:cs typeface="微软雅黑"/>
            </a:endParaRPr>
          </a:p>
        </p:txBody>
      </p:sp>
      <p:sp>
        <p:nvSpPr>
          <p:cNvPr id="11" name="object 11"/>
          <p:cNvSpPr txBox="1"/>
          <p:nvPr/>
        </p:nvSpPr>
        <p:spPr>
          <a:xfrm>
            <a:off x="3087623" y="1482852"/>
            <a:ext cx="2484120" cy="337185"/>
          </a:xfrm>
          <a:prstGeom prst="rect">
            <a:avLst/>
          </a:prstGeom>
          <a:solidFill>
            <a:srgbClr val="31A7D4"/>
          </a:solidFill>
        </p:spPr>
        <p:txBody>
          <a:bodyPr vert="horz" wrap="square" lIns="0" tIns="71120" rIns="0" bIns="0" rtlCol="0">
            <a:spAutoFit/>
          </a:bodyPr>
          <a:lstStyle/>
          <a:p>
            <a:pPr marL="174625">
              <a:lnSpc>
                <a:spcPct val="100000"/>
              </a:lnSpc>
              <a:spcBef>
                <a:spcPts val="560"/>
              </a:spcBef>
            </a:pPr>
            <a:r>
              <a:rPr sz="1200" b="1" i="1">
                <a:solidFill>
                  <a:srgbClr val="FFFFFF"/>
                </a:solidFill>
                <a:latin typeface="微软雅黑"/>
                <a:cs typeface="微软雅黑"/>
              </a:rPr>
              <a:t>不同病种间的核算逻辑存在差异</a:t>
            </a:r>
            <a:endParaRPr sz="1200">
              <a:latin typeface="微软雅黑"/>
              <a:cs typeface="微软雅黑"/>
            </a:endParaRPr>
          </a:p>
        </p:txBody>
      </p:sp>
      <p:sp>
        <p:nvSpPr>
          <p:cNvPr id="12" name="object 12"/>
          <p:cNvSpPr txBox="1"/>
          <p:nvPr/>
        </p:nvSpPr>
        <p:spPr>
          <a:xfrm>
            <a:off x="3087623" y="2153411"/>
            <a:ext cx="2484120" cy="337185"/>
          </a:xfrm>
          <a:prstGeom prst="rect">
            <a:avLst/>
          </a:prstGeom>
          <a:solidFill>
            <a:srgbClr val="31A7D4"/>
          </a:solidFill>
        </p:spPr>
        <p:txBody>
          <a:bodyPr vert="horz" wrap="square" lIns="0" tIns="70485" rIns="0" bIns="0" rtlCol="0">
            <a:spAutoFit/>
          </a:bodyPr>
          <a:lstStyle/>
          <a:p>
            <a:pPr marL="174625">
              <a:lnSpc>
                <a:spcPct val="100000"/>
              </a:lnSpc>
              <a:spcBef>
                <a:spcPts val="555"/>
              </a:spcBef>
            </a:pPr>
            <a:r>
              <a:rPr sz="1200" b="1" i="1">
                <a:solidFill>
                  <a:srgbClr val="FFFFFF"/>
                </a:solidFill>
                <a:latin typeface="微软雅黑"/>
                <a:cs typeface="微软雅黑"/>
              </a:rPr>
              <a:t>不同医院间的医疗情况存在差异</a:t>
            </a:r>
            <a:endParaRPr sz="1200">
              <a:latin typeface="微软雅黑"/>
              <a:cs typeface="微软雅黑"/>
            </a:endParaRPr>
          </a:p>
        </p:txBody>
      </p:sp>
      <p:sp>
        <p:nvSpPr>
          <p:cNvPr id="13" name="object 13"/>
          <p:cNvSpPr txBox="1"/>
          <p:nvPr/>
        </p:nvSpPr>
        <p:spPr>
          <a:xfrm>
            <a:off x="3087623" y="2930651"/>
            <a:ext cx="2484120" cy="338455"/>
          </a:xfrm>
          <a:prstGeom prst="rect">
            <a:avLst/>
          </a:prstGeom>
          <a:solidFill>
            <a:srgbClr val="31A7D4"/>
          </a:solidFill>
        </p:spPr>
        <p:txBody>
          <a:bodyPr vert="horz" wrap="square" lIns="0" tIns="72390" rIns="0" bIns="0" rtlCol="0">
            <a:spAutoFit/>
          </a:bodyPr>
          <a:lstStyle/>
          <a:p>
            <a:pPr marL="327025">
              <a:lnSpc>
                <a:spcPct val="100000"/>
              </a:lnSpc>
              <a:spcBef>
                <a:spcPts val="570"/>
              </a:spcBef>
            </a:pPr>
            <a:r>
              <a:rPr sz="1200" b="1" i="1" spc="-5">
                <a:solidFill>
                  <a:srgbClr val="FFFFFF"/>
                </a:solidFill>
                <a:latin typeface="微软雅黑"/>
                <a:cs typeface="微软雅黑"/>
              </a:rPr>
              <a:t>医院实施过程管理水平有限</a:t>
            </a:r>
            <a:endParaRPr sz="1200">
              <a:latin typeface="微软雅黑"/>
              <a:cs typeface="微软雅黑"/>
            </a:endParaRPr>
          </a:p>
        </p:txBody>
      </p:sp>
      <p:sp>
        <p:nvSpPr>
          <p:cNvPr id="14" name="object 14"/>
          <p:cNvSpPr txBox="1"/>
          <p:nvPr/>
        </p:nvSpPr>
        <p:spPr>
          <a:xfrm>
            <a:off x="3087623" y="3817620"/>
            <a:ext cx="2484120" cy="337185"/>
          </a:xfrm>
          <a:prstGeom prst="rect">
            <a:avLst/>
          </a:prstGeom>
          <a:solidFill>
            <a:srgbClr val="31A7D4"/>
          </a:solidFill>
        </p:spPr>
        <p:txBody>
          <a:bodyPr vert="horz" wrap="square" lIns="0" tIns="71755" rIns="0" bIns="0" rtlCol="0">
            <a:spAutoFit/>
          </a:bodyPr>
          <a:lstStyle/>
          <a:p>
            <a:pPr marL="288925">
              <a:lnSpc>
                <a:spcPct val="100000"/>
              </a:lnSpc>
              <a:spcBef>
                <a:spcPts val="565"/>
              </a:spcBef>
            </a:pPr>
            <a:r>
              <a:rPr sz="1200" b="1" spc="-5">
                <a:solidFill>
                  <a:srgbClr val="FFFFFF"/>
                </a:solidFill>
                <a:latin typeface="微软雅黑"/>
                <a:cs typeface="微软雅黑"/>
              </a:rPr>
              <a:t>DRG/DIP</a:t>
            </a:r>
            <a:r>
              <a:rPr sz="1200" b="1" i="1">
                <a:solidFill>
                  <a:srgbClr val="FFFFFF"/>
                </a:solidFill>
                <a:latin typeface="微软雅黑"/>
                <a:cs typeface="微软雅黑"/>
              </a:rPr>
              <a:t>实施过程管理困难</a:t>
            </a:r>
            <a:endParaRPr sz="1200">
              <a:latin typeface="微软雅黑"/>
              <a:cs typeface="微软雅黑"/>
            </a:endParaRPr>
          </a:p>
        </p:txBody>
      </p:sp>
      <p:sp>
        <p:nvSpPr>
          <p:cNvPr id="15" name="object 15"/>
          <p:cNvSpPr txBox="1"/>
          <p:nvPr/>
        </p:nvSpPr>
        <p:spPr>
          <a:xfrm>
            <a:off x="3087623" y="4704588"/>
            <a:ext cx="2484120" cy="337185"/>
          </a:xfrm>
          <a:prstGeom prst="rect">
            <a:avLst/>
          </a:prstGeom>
          <a:solidFill>
            <a:srgbClr val="31A7D4"/>
          </a:solidFill>
        </p:spPr>
        <p:txBody>
          <a:bodyPr vert="horz" wrap="square" lIns="0" tIns="71120" rIns="0" bIns="0" rtlCol="0">
            <a:spAutoFit/>
          </a:bodyPr>
          <a:lstStyle/>
          <a:p>
            <a:pPr marL="174625">
              <a:lnSpc>
                <a:spcPct val="100000"/>
              </a:lnSpc>
              <a:spcBef>
                <a:spcPts val="560"/>
              </a:spcBef>
            </a:pPr>
            <a:r>
              <a:rPr sz="1200" b="1" i="1" spc="-5">
                <a:solidFill>
                  <a:srgbClr val="FFFFFF"/>
                </a:solidFill>
                <a:latin typeface="微软雅黑"/>
                <a:cs typeface="微软雅黑"/>
              </a:rPr>
              <a:t>改变医疗服务提供方式阻力较大</a:t>
            </a:r>
            <a:endParaRPr sz="1200">
              <a:latin typeface="微软雅黑"/>
              <a:cs typeface="微软雅黑"/>
            </a:endParaRPr>
          </a:p>
        </p:txBody>
      </p:sp>
      <p:sp>
        <p:nvSpPr>
          <p:cNvPr id="16" name="object 16"/>
          <p:cNvSpPr txBox="1"/>
          <p:nvPr/>
        </p:nvSpPr>
        <p:spPr>
          <a:xfrm>
            <a:off x="3087623" y="5394959"/>
            <a:ext cx="2484120" cy="498475"/>
          </a:xfrm>
          <a:prstGeom prst="rect">
            <a:avLst/>
          </a:prstGeom>
          <a:solidFill>
            <a:srgbClr val="31A7D4"/>
          </a:solidFill>
        </p:spPr>
        <p:txBody>
          <a:bodyPr vert="horz" wrap="square" lIns="0" tIns="12700" rIns="0" bIns="0" rtlCol="0">
            <a:spAutoFit/>
          </a:bodyPr>
          <a:lstStyle/>
          <a:p>
            <a:pPr marL="327025" marR="128905" indent="-190500">
              <a:lnSpc>
                <a:spcPts val="1870"/>
              </a:lnSpc>
              <a:spcBef>
                <a:spcPts val="100"/>
              </a:spcBef>
            </a:pPr>
            <a:r>
              <a:rPr sz="1200" b="1">
                <a:solidFill>
                  <a:srgbClr val="FFFFFF"/>
                </a:solidFill>
                <a:latin typeface="微软雅黑"/>
                <a:cs typeface="微软雅黑"/>
              </a:rPr>
              <a:t>D</a:t>
            </a:r>
            <a:r>
              <a:rPr sz="1200" b="1" spc="-15">
                <a:solidFill>
                  <a:srgbClr val="FFFFFF"/>
                </a:solidFill>
                <a:latin typeface="微软雅黑"/>
                <a:cs typeface="微软雅黑"/>
              </a:rPr>
              <a:t>R</a:t>
            </a:r>
            <a:r>
              <a:rPr sz="1200" b="1">
                <a:solidFill>
                  <a:srgbClr val="FFFFFF"/>
                </a:solidFill>
                <a:latin typeface="微软雅黑"/>
                <a:cs typeface="微软雅黑"/>
              </a:rPr>
              <a:t>G/</a:t>
            </a:r>
            <a:r>
              <a:rPr sz="1200" b="1" spc="-10">
                <a:solidFill>
                  <a:srgbClr val="FFFFFF"/>
                </a:solidFill>
                <a:latin typeface="微软雅黑"/>
                <a:cs typeface="微软雅黑"/>
              </a:rPr>
              <a:t>D</a:t>
            </a:r>
            <a:r>
              <a:rPr sz="1200" b="1">
                <a:solidFill>
                  <a:srgbClr val="FFFFFF"/>
                </a:solidFill>
                <a:latin typeface="微软雅黑"/>
                <a:cs typeface="微软雅黑"/>
              </a:rPr>
              <a:t>I</a:t>
            </a:r>
            <a:r>
              <a:rPr sz="1200" b="1" spc="5">
                <a:solidFill>
                  <a:srgbClr val="FFFFFF"/>
                </a:solidFill>
                <a:latin typeface="微软雅黑"/>
                <a:cs typeface="微软雅黑"/>
              </a:rPr>
              <a:t>P</a:t>
            </a:r>
            <a:r>
              <a:rPr sz="1200" b="1" i="1">
                <a:solidFill>
                  <a:srgbClr val="FFFFFF"/>
                </a:solidFill>
                <a:latin typeface="微软雅黑"/>
                <a:cs typeface="微软雅黑"/>
              </a:rPr>
              <a:t>系统的上线如开盲盒， 使用了才知道是否存在问题</a:t>
            </a:r>
            <a:endParaRPr sz="1200">
              <a:latin typeface="微软雅黑"/>
              <a:cs typeface="微软雅黑"/>
            </a:endParaRPr>
          </a:p>
        </p:txBody>
      </p:sp>
      <p:sp>
        <p:nvSpPr>
          <p:cNvPr id="17" name="object 17"/>
          <p:cNvSpPr txBox="1"/>
          <p:nvPr/>
        </p:nvSpPr>
        <p:spPr>
          <a:xfrm>
            <a:off x="3087623" y="6044184"/>
            <a:ext cx="2484120" cy="337185"/>
          </a:xfrm>
          <a:prstGeom prst="rect">
            <a:avLst/>
          </a:prstGeom>
          <a:solidFill>
            <a:srgbClr val="31A7D4"/>
          </a:solidFill>
        </p:spPr>
        <p:txBody>
          <a:bodyPr vert="horz" wrap="square" lIns="0" tIns="72390" rIns="0" bIns="0" rtlCol="0">
            <a:spAutoFit/>
          </a:bodyPr>
          <a:lstStyle/>
          <a:p>
            <a:pPr marL="631825">
              <a:lnSpc>
                <a:spcPct val="100000"/>
              </a:lnSpc>
              <a:spcBef>
                <a:spcPts val="570"/>
              </a:spcBef>
            </a:pPr>
            <a:r>
              <a:rPr sz="1200" b="1" i="1">
                <a:solidFill>
                  <a:srgbClr val="FFFFFF"/>
                </a:solidFill>
                <a:latin typeface="微软雅黑"/>
                <a:cs typeface="微软雅黑"/>
              </a:rPr>
              <a:t>服务质量参差不齐</a:t>
            </a:r>
            <a:endParaRPr sz="1200">
              <a:latin typeface="微软雅黑"/>
              <a:cs typeface="微软雅黑"/>
            </a:endParaRPr>
          </a:p>
        </p:txBody>
      </p:sp>
      <p:sp>
        <p:nvSpPr>
          <p:cNvPr id="18" name="object 18"/>
          <p:cNvSpPr txBox="1"/>
          <p:nvPr/>
        </p:nvSpPr>
        <p:spPr>
          <a:xfrm>
            <a:off x="5708903" y="746759"/>
            <a:ext cx="6083935" cy="467995"/>
          </a:xfrm>
          <a:prstGeom prst="rect">
            <a:avLst/>
          </a:prstGeom>
          <a:solidFill>
            <a:srgbClr val="CED1D1"/>
          </a:solidFill>
        </p:spPr>
        <p:txBody>
          <a:bodyPr vert="horz" wrap="square" lIns="0" tIns="34290" rIns="0" bIns="0" rtlCol="0">
            <a:spAutoFit/>
          </a:bodyPr>
          <a:lstStyle/>
          <a:p>
            <a:pPr marL="91440">
              <a:lnSpc>
                <a:spcPct val="100000"/>
              </a:lnSpc>
              <a:spcBef>
                <a:spcPts val="270"/>
              </a:spcBef>
            </a:pPr>
            <a:r>
              <a:rPr sz="1200">
                <a:solidFill>
                  <a:srgbClr val="585858"/>
                </a:solidFill>
                <a:latin typeface="微软雅黑"/>
                <a:cs typeface="微软雅黑"/>
              </a:rPr>
              <a:t>当前医疗服务项目种类繁多，且每个项目涉及的医疗资源消耗、人力成本及设备使用都</a:t>
            </a:r>
            <a:endParaRPr sz="1200">
              <a:latin typeface="微软雅黑"/>
              <a:cs typeface="微软雅黑"/>
            </a:endParaRPr>
          </a:p>
          <a:p>
            <a:pPr marL="91440">
              <a:lnSpc>
                <a:spcPct val="100000"/>
              </a:lnSpc>
              <a:spcBef>
                <a:spcPts val="430"/>
              </a:spcBef>
            </a:pPr>
            <a:r>
              <a:rPr sz="1200" spc="-5">
                <a:solidFill>
                  <a:srgbClr val="585858"/>
                </a:solidFill>
                <a:latin typeface="微软雅黑"/>
                <a:cs typeface="微软雅黑"/>
              </a:rPr>
              <a:t>有其特殊性，导致成本核算过程极为复杂。</a:t>
            </a:r>
            <a:endParaRPr sz="1200">
              <a:latin typeface="微软雅黑"/>
              <a:cs typeface="微软雅黑"/>
            </a:endParaRPr>
          </a:p>
        </p:txBody>
      </p:sp>
      <p:sp>
        <p:nvSpPr>
          <p:cNvPr id="19" name="object 19"/>
          <p:cNvSpPr txBox="1"/>
          <p:nvPr/>
        </p:nvSpPr>
        <p:spPr>
          <a:xfrm>
            <a:off x="5708903" y="1309116"/>
            <a:ext cx="6083935" cy="684530"/>
          </a:xfrm>
          <a:prstGeom prst="rect">
            <a:avLst/>
          </a:prstGeom>
          <a:solidFill>
            <a:srgbClr val="CED1D1"/>
          </a:solidFill>
        </p:spPr>
        <p:txBody>
          <a:bodyPr vert="horz" wrap="square" lIns="0" tIns="23495" rIns="0" bIns="0" rtlCol="0">
            <a:spAutoFit/>
          </a:bodyPr>
          <a:lstStyle/>
          <a:p>
            <a:pPr marL="91440">
              <a:lnSpc>
                <a:spcPct val="100000"/>
              </a:lnSpc>
              <a:spcBef>
                <a:spcPts val="185"/>
              </a:spcBef>
            </a:pPr>
            <a:r>
              <a:rPr sz="1200">
                <a:solidFill>
                  <a:srgbClr val="585858"/>
                </a:solidFill>
                <a:latin typeface="微软雅黑"/>
                <a:cs typeface="微软雅黑"/>
              </a:rPr>
              <a:t>病种成本核算是一个复杂的过程，涉及到各种疾病的医疗资源消耗和时间成本因素。特</a:t>
            </a:r>
            <a:endParaRPr sz="1200">
              <a:latin typeface="微软雅黑"/>
              <a:cs typeface="微软雅黑"/>
            </a:endParaRPr>
          </a:p>
          <a:p>
            <a:pPr marL="91440" marR="193040">
              <a:lnSpc>
                <a:spcPct val="130000"/>
              </a:lnSpc>
            </a:pPr>
            <a:r>
              <a:rPr sz="1200">
                <a:solidFill>
                  <a:srgbClr val="585858"/>
                </a:solidFill>
                <a:latin typeface="微软雅黑"/>
                <a:cs typeface="微软雅黑"/>
              </a:rPr>
              <a:t>别是对于一些复杂疾病，其治疗需要更多的医疗资源和时间，核算成本也更高，而片面 的成本核算或将导致院方对于多并发症患者、老年群体、疑难杂症的收治带来影响。</a:t>
            </a:r>
            <a:endParaRPr sz="1200">
              <a:latin typeface="微软雅黑"/>
              <a:cs typeface="微软雅黑"/>
            </a:endParaRPr>
          </a:p>
        </p:txBody>
      </p:sp>
      <p:sp>
        <p:nvSpPr>
          <p:cNvPr id="20" name="object 20"/>
          <p:cNvSpPr txBox="1"/>
          <p:nvPr/>
        </p:nvSpPr>
        <p:spPr>
          <a:xfrm>
            <a:off x="5708903" y="2087879"/>
            <a:ext cx="6083935" cy="467995"/>
          </a:xfrm>
          <a:prstGeom prst="rect">
            <a:avLst/>
          </a:prstGeom>
          <a:solidFill>
            <a:srgbClr val="CED1D1"/>
          </a:solidFill>
        </p:spPr>
        <p:txBody>
          <a:bodyPr vert="horz" wrap="square" lIns="0" tIns="34290" rIns="0" bIns="0" rtlCol="0">
            <a:spAutoFit/>
          </a:bodyPr>
          <a:lstStyle/>
          <a:p>
            <a:pPr marL="91440">
              <a:lnSpc>
                <a:spcPct val="100000"/>
              </a:lnSpc>
              <a:spcBef>
                <a:spcPts val="270"/>
              </a:spcBef>
            </a:pPr>
            <a:r>
              <a:rPr sz="1200">
                <a:solidFill>
                  <a:srgbClr val="585858"/>
                </a:solidFill>
                <a:latin typeface="微软雅黑"/>
                <a:cs typeface="微软雅黑"/>
              </a:rPr>
              <a:t>同样的疾病，大医院收治的患者并发症与合并症通常多于中小医院，若赋予相同的分值</a:t>
            </a:r>
            <a:endParaRPr sz="1200">
              <a:latin typeface="微软雅黑"/>
              <a:cs typeface="微软雅黑"/>
            </a:endParaRPr>
          </a:p>
          <a:p>
            <a:pPr marL="91440">
              <a:lnSpc>
                <a:spcPct val="100000"/>
              </a:lnSpc>
              <a:spcBef>
                <a:spcPts val="430"/>
              </a:spcBef>
            </a:pPr>
            <a:r>
              <a:rPr sz="1200">
                <a:solidFill>
                  <a:srgbClr val="585858"/>
                </a:solidFill>
                <a:latin typeface="微软雅黑"/>
                <a:cs typeface="微软雅黑"/>
              </a:rPr>
              <a:t>，对于大型医院服务成本核算方面存在不公平现象。</a:t>
            </a:r>
            <a:endParaRPr sz="1200">
              <a:latin typeface="微软雅黑"/>
              <a:cs typeface="微软雅黑"/>
            </a:endParaRPr>
          </a:p>
        </p:txBody>
      </p:sp>
      <p:sp>
        <p:nvSpPr>
          <p:cNvPr id="21" name="object 21"/>
          <p:cNvSpPr txBox="1"/>
          <p:nvPr/>
        </p:nvSpPr>
        <p:spPr>
          <a:xfrm>
            <a:off x="5708903" y="2650235"/>
            <a:ext cx="6083935" cy="899160"/>
          </a:xfrm>
          <a:prstGeom prst="rect">
            <a:avLst/>
          </a:prstGeom>
          <a:solidFill>
            <a:srgbClr val="CED1D1"/>
          </a:solidFill>
        </p:spPr>
        <p:txBody>
          <a:bodyPr vert="horz" wrap="square" lIns="0" tIns="12700" rIns="0" bIns="0" rtlCol="0">
            <a:spAutoFit/>
          </a:bodyPr>
          <a:lstStyle/>
          <a:p>
            <a:pPr marL="91440">
              <a:lnSpc>
                <a:spcPct val="100000"/>
              </a:lnSpc>
              <a:spcBef>
                <a:spcPts val="100"/>
              </a:spcBef>
            </a:pPr>
            <a:r>
              <a:rPr sz="1200">
                <a:solidFill>
                  <a:srgbClr val="585858"/>
                </a:solidFill>
                <a:latin typeface="微软雅黑"/>
                <a:cs typeface="微软雅黑"/>
              </a:rPr>
              <a:t>当前医院面临电子病历系统的应用不足、收费系统限制、病案信息管理子系统缺失、医</a:t>
            </a:r>
            <a:endParaRPr sz="1200">
              <a:latin typeface="微软雅黑"/>
              <a:cs typeface="微软雅黑"/>
            </a:endParaRPr>
          </a:p>
          <a:p>
            <a:pPr marL="91440" marR="107950">
              <a:lnSpc>
                <a:spcPct val="130000"/>
              </a:lnSpc>
            </a:pPr>
            <a:r>
              <a:rPr sz="1200">
                <a:solidFill>
                  <a:srgbClr val="585858"/>
                </a:solidFill>
                <a:latin typeface="微软雅黑"/>
                <a:cs typeface="微软雅黑"/>
              </a:rPr>
              <a:t>院信息系统升级和更新问题，医院需要不断地升级更新其信息系统以适</a:t>
            </a:r>
            <a:r>
              <a:rPr sz="1200" spc="5">
                <a:solidFill>
                  <a:srgbClr val="585858"/>
                </a:solidFill>
                <a:latin typeface="微软雅黑"/>
                <a:cs typeface="微软雅黑"/>
              </a:rPr>
              <a:t>应</a:t>
            </a:r>
            <a:r>
              <a:rPr sz="1200">
                <a:solidFill>
                  <a:srgbClr val="585858"/>
                </a:solidFill>
                <a:latin typeface="Verdana"/>
                <a:cs typeface="Verdana"/>
              </a:rPr>
              <a:t>DRGs</a:t>
            </a:r>
            <a:r>
              <a:rPr sz="1200">
                <a:solidFill>
                  <a:srgbClr val="585858"/>
                </a:solidFill>
                <a:latin typeface="微软雅黑"/>
                <a:cs typeface="微软雅黑"/>
              </a:rPr>
              <a:t>／</a:t>
            </a:r>
            <a:r>
              <a:rPr sz="1200">
                <a:solidFill>
                  <a:srgbClr val="585858"/>
                </a:solidFill>
                <a:latin typeface="Verdana"/>
                <a:cs typeface="Verdana"/>
              </a:rPr>
              <a:t>DI</a:t>
            </a:r>
            <a:r>
              <a:rPr sz="1200" spc="-5">
                <a:solidFill>
                  <a:srgbClr val="585858"/>
                </a:solidFill>
                <a:latin typeface="Verdana"/>
                <a:cs typeface="Verdana"/>
              </a:rPr>
              <a:t>P</a:t>
            </a:r>
            <a:r>
              <a:rPr sz="1200">
                <a:solidFill>
                  <a:srgbClr val="585858"/>
                </a:solidFill>
                <a:latin typeface="微软雅黑"/>
                <a:cs typeface="微软雅黑"/>
              </a:rPr>
              <a:t>的 实施。与此同时，在这过程中可能会遇到的系统不稳定、不兼容问题，会影响</a:t>
            </a:r>
            <a:r>
              <a:rPr sz="1200" spc="5">
                <a:solidFill>
                  <a:srgbClr val="585858"/>
                </a:solidFill>
                <a:latin typeface="微软雅黑"/>
                <a:cs typeface="微软雅黑"/>
              </a:rPr>
              <a:t>到</a:t>
            </a:r>
            <a:r>
              <a:rPr sz="1200">
                <a:solidFill>
                  <a:srgbClr val="585858"/>
                </a:solidFill>
                <a:latin typeface="Verdana"/>
                <a:cs typeface="Verdana"/>
              </a:rPr>
              <a:t>DRG</a:t>
            </a:r>
            <a:r>
              <a:rPr sz="1200">
                <a:solidFill>
                  <a:srgbClr val="585858"/>
                </a:solidFill>
                <a:latin typeface="微软雅黑"/>
                <a:cs typeface="微软雅黑"/>
              </a:rPr>
              <a:t>数 据的准确性和完整性。</a:t>
            </a:r>
            <a:endParaRPr sz="1200">
              <a:latin typeface="微软雅黑"/>
              <a:cs typeface="微软雅黑"/>
            </a:endParaRPr>
          </a:p>
        </p:txBody>
      </p:sp>
      <p:sp>
        <p:nvSpPr>
          <p:cNvPr id="22" name="object 22"/>
          <p:cNvSpPr txBox="1"/>
          <p:nvPr/>
        </p:nvSpPr>
        <p:spPr>
          <a:xfrm>
            <a:off x="5708903" y="3643884"/>
            <a:ext cx="6083935" cy="684530"/>
          </a:xfrm>
          <a:prstGeom prst="rect">
            <a:avLst/>
          </a:prstGeom>
          <a:solidFill>
            <a:srgbClr val="CED1D1"/>
          </a:solidFill>
        </p:spPr>
        <p:txBody>
          <a:bodyPr vert="horz" wrap="square" lIns="0" tIns="24130" rIns="0" bIns="0" rtlCol="0">
            <a:spAutoFit/>
          </a:bodyPr>
          <a:lstStyle/>
          <a:p>
            <a:pPr marL="91440">
              <a:lnSpc>
                <a:spcPct val="100000"/>
              </a:lnSpc>
              <a:spcBef>
                <a:spcPts val="190"/>
              </a:spcBef>
            </a:pPr>
            <a:r>
              <a:rPr sz="1200">
                <a:solidFill>
                  <a:srgbClr val="585858"/>
                </a:solidFill>
                <a:latin typeface="微软雅黑"/>
                <a:cs typeface="微软雅黑"/>
              </a:rPr>
              <a:t>在实施</a:t>
            </a:r>
            <a:r>
              <a:rPr sz="1200" spc="-5">
                <a:solidFill>
                  <a:srgbClr val="585858"/>
                </a:solidFill>
                <a:latin typeface="Verdana"/>
                <a:cs typeface="Verdana"/>
              </a:rPr>
              <a:t>DRG/DIP</a:t>
            </a:r>
            <a:r>
              <a:rPr sz="1200">
                <a:solidFill>
                  <a:srgbClr val="585858"/>
                </a:solidFill>
                <a:latin typeface="微软雅黑"/>
                <a:cs typeface="微软雅黑"/>
              </a:rPr>
              <a:t>政策的过程中，医院需要改变原有的医疗服务提供方式，包括调整内部</a:t>
            </a:r>
            <a:endParaRPr sz="1200">
              <a:latin typeface="微软雅黑"/>
              <a:cs typeface="微软雅黑"/>
            </a:endParaRPr>
          </a:p>
          <a:p>
            <a:pPr marL="91440">
              <a:lnSpc>
                <a:spcPct val="100000"/>
              </a:lnSpc>
              <a:spcBef>
                <a:spcPts val="430"/>
              </a:spcBef>
            </a:pPr>
            <a:r>
              <a:rPr sz="1200" spc="-5">
                <a:solidFill>
                  <a:srgbClr val="585858"/>
                </a:solidFill>
                <a:latin typeface="微软雅黑"/>
                <a:cs typeface="微软雅黑"/>
              </a:rPr>
              <a:t>管理机制，建立新的医疗流程，临床路径下的成本管理调整，建立一套完善的成本管理</a:t>
            </a:r>
            <a:endParaRPr sz="1200">
              <a:latin typeface="微软雅黑"/>
              <a:cs typeface="微软雅黑"/>
            </a:endParaRPr>
          </a:p>
          <a:p>
            <a:pPr marL="91440">
              <a:lnSpc>
                <a:spcPct val="100000"/>
              </a:lnSpc>
              <a:spcBef>
                <a:spcPts val="434"/>
              </a:spcBef>
            </a:pPr>
            <a:r>
              <a:rPr sz="1200">
                <a:solidFill>
                  <a:srgbClr val="585858"/>
                </a:solidFill>
                <a:latin typeface="微软雅黑"/>
                <a:cs typeface="微软雅黑"/>
              </a:rPr>
              <a:t>制度和体系，并打造一支专业的医疗管理团队，这需要一定的培养时间。</a:t>
            </a:r>
            <a:endParaRPr sz="1200">
              <a:latin typeface="微软雅黑"/>
              <a:cs typeface="微软雅黑"/>
            </a:endParaRPr>
          </a:p>
        </p:txBody>
      </p:sp>
      <p:sp>
        <p:nvSpPr>
          <p:cNvPr id="23" name="object 23"/>
          <p:cNvSpPr txBox="1"/>
          <p:nvPr/>
        </p:nvSpPr>
        <p:spPr>
          <a:xfrm>
            <a:off x="5708903" y="4422647"/>
            <a:ext cx="6083935" cy="899160"/>
          </a:xfrm>
          <a:prstGeom prst="rect">
            <a:avLst/>
          </a:prstGeom>
          <a:solidFill>
            <a:srgbClr val="CED1D1"/>
          </a:solidFill>
        </p:spPr>
        <p:txBody>
          <a:bodyPr vert="horz" wrap="square" lIns="0" tIns="13335" rIns="0" bIns="0" rtlCol="0">
            <a:spAutoFit/>
          </a:bodyPr>
          <a:lstStyle/>
          <a:p>
            <a:pPr marL="91440">
              <a:lnSpc>
                <a:spcPct val="100000"/>
              </a:lnSpc>
              <a:spcBef>
                <a:spcPts val="105"/>
              </a:spcBef>
            </a:pPr>
            <a:r>
              <a:rPr sz="1200">
                <a:solidFill>
                  <a:srgbClr val="585858"/>
                </a:solidFill>
                <a:latin typeface="微软雅黑"/>
                <a:cs typeface="微软雅黑"/>
              </a:rPr>
              <a:t>医院需要改变原有的医疗服务提供方式，调整内部管理机制，建立新的医疗流程。其中</a:t>
            </a:r>
            <a:endParaRPr sz="1200">
              <a:latin typeface="微软雅黑"/>
              <a:cs typeface="微软雅黑"/>
            </a:endParaRPr>
          </a:p>
          <a:p>
            <a:pPr marL="91440" marR="116205">
              <a:lnSpc>
                <a:spcPct val="130000"/>
              </a:lnSpc>
            </a:pPr>
            <a:r>
              <a:rPr sz="1200">
                <a:solidFill>
                  <a:srgbClr val="585858"/>
                </a:solidFill>
                <a:latin typeface="微软雅黑"/>
                <a:cs typeface="微软雅黑"/>
              </a:rPr>
              <a:t>需要提高医护人员对</a:t>
            </a:r>
            <a:r>
              <a:rPr sz="1200">
                <a:solidFill>
                  <a:srgbClr val="585858"/>
                </a:solidFill>
                <a:latin typeface="Verdana"/>
                <a:cs typeface="Verdana"/>
              </a:rPr>
              <a:t>DR</a:t>
            </a:r>
            <a:r>
              <a:rPr sz="1200" spc="5">
                <a:solidFill>
                  <a:srgbClr val="585858"/>
                </a:solidFill>
                <a:latin typeface="Verdana"/>
                <a:cs typeface="Verdana"/>
              </a:rPr>
              <a:t>G</a:t>
            </a:r>
            <a:r>
              <a:rPr sz="1200">
                <a:solidFill>
                  <a:srgbClr val="585858"/>
                </a:solidFill>
                <a:latin typeface="微软雅黑"/>
                <a:cs typeface="微软雅黑"/>
              </a:rPr>
              <a:t>的接受度，鼓励积极参与到</a:t>
            </a:r>
            <a:r>
              <a:rPr sz="1200">
                <a:solidFill>
                  <a:srgbClr val="585858"/>
                </a:solidFill>
                <a:latin typeface="Verdana"/>
                <a:cs typeface="Verdana"/>
              </a:rPr>
              <a:t>DR</a:t>
            </a:r>
            <a:r>
              <a:rPr sz="1200" spc="5">
                <a:solidFill>
                  <a:srgbClr val="585858"/>
                </a:solidFill>
                <a:latin typeface="Verdana"/>
                <a:cs typeface="Verdana"/>
              </a:rPr>
              <a:t>G</a:t>
            </a:r>
            <a:r>
              <a:rPr sz="1200">
                <a:solidFill>
                  <a:srgbClr val="585858"/>
                </a:solidFill>
                <a:latin typeface="微软雅黑"/>
                <a:cs typeface="微软雅黑"/>
              </a:rPr>
              <a:t>的实施过程中；需要培养和引 进专业的医疗管理人才，以推动</a:t>
            </a:r>
            <a:r>
              <a:rPr sz="1200">
                <a:solidFill>
                  <a:srgbClr val="585858"/>
                </a:solidFill>
                <a:latin typeface="Verdana"/>
                <a:cs typeface="Verdana"/>
              </a:rPr>
              <a:t>DRG</a:t>
            </a:r>
            <a:r>
              <a:rPr sz="1200">
                <a:solidFill>
                  <a:srgbClr val="585858"/>
                </a:solidFill>
                <a:latin typeface="微软雅黑"/>
                <a:cs typeface="微软雅黑"/>
              </a:rPr>
              <a:t>的实施和运用。</a:t>
            </a:r>
            <a:endParaRPr sz="1200">
              <a:latin typeface="微软雅黑"/>
              <a:cs typeface="微软雅黑"/>
            </a:endParaRPr>
          </a:p>
          <a:p>
            <a:pPr marL="91440">
              <a:lnSpc>
                <a:spcPts val="1360"/>
              </a:lnSpc>
              <a:spcBef>
                <a:spcPts val="430"/>
              </a:spcBef>
            </a:pPr>
            <a:r>
              <a:rPr sz="1200">
                <a:solidFill>
                  <a:srgbClr val="585858"/>
                </a:solidFill>
                <a:latin typeface="微软雅黑"/>
                <a:cs typeface="微软雅黑"/>
              </a:rPr>
              <a:t>当前中小型医院及部分基层医生对于改革适应较慢，推广起来较大型医院困难。</a:t>
            </a:r>
            <a:endParaRPr sz="1200">
              <a:latin typeface="微软雅黑"/>
              <a:cs typeface="微软雅黑"/>
            </a:endParaRPr>
          </a:p>
        </p:txBody>
      </p:sp>
      <p:sp>
        <p:nvSpPr>
          <p:cNvPr id="24" name="object 24"/>
          <p:cNvSpPr txBox="1"/>
          <p:nvPr/>
        </p:nvSpPr>
        <p:spPr>
          <a:xfrm>
            <a:off x="5708903" y="5416296"/>
            <a:ext cx="6083935" cy="467995"/>
          </a:xfrm>
          <a:prstGeom prst="rect">
            <a:avLst/>
          </a:prstGeom>
          <a:solidFill>
            <a:srgbClr val="CED1D1"/>
          </a:solidFill>
        </p:spPr>
        <p:txBody>
          <a:bodyPr vert="horz" wrap="square" lIns="0" tIns="35560" rIns="0" bIns="0" rtlCol="0">
            <a:spAutoFit/>
          </a:bodyPr>
          <a:lstStyle/>
          <a:p>
            <a:pPr marL="91440">
              <a:lnSpc>
                <a:spcPct val="100000"/>
              </a:lnSpc>
              <a:spcBef>
                <a:spcPts val="280"/>
              </a:spcBef>
            </a:pPr>
            <a:r>
              <a:rPr sz="1200">
                <a:solidFill>
                  <a:srgbClr val="585858"/>
                </a:solidFill>
                <a:latin typeface="微软雅黑"/>
                <a:cs typeface="微软雅黑"/>
              </a:rPr>
              <a:t>由于采购品种多样、对应的供货商服务质量也良莠不齐，往往会出现无照经营售卖，这</a:t>
            </a:r>
            <a:endParaRPr sz="1200">
              <a:latin typeface="微软雅黑"/>
              <a:cs typeface="微软雅黑"/>
            </a:endParaRPr>
          </a:p>
          <a:p>
            <a:pPr marL="91440">
              <a:lnSpc>
                <a:spcPct val="100000"/>
              </a:lnSpc>
              <a:spcBef>
                <a:spcPts val="434"/>
              </a:spcBef>
            </a:pPr>
            <a:r>
              <a:rPr sz="1200">
                <a:solidFill>
                  <a:srgbClr val="585858"/>
                </a:solidFill>
                <a:latin typeface="微软雅黑"/>
                <a:cs typeface="微软雅黑"/>
              </a:rPr>
              <a:t>对医院的经营安全，特别是对医疗设备有一定影响。</a:t>
            </a:r>
            <a:endParaRPr sz="1200">
              <a:latin typeface="微软雅黑"/>
              <a:cs typeface="微软雅黑"/>
            </a:endParaRPr>
          </a:p>
        </p:txBody>
      </p:sp>
      <p:sp>
        <p:nvSpPr>
          <p:cNvPr id="25" name="object 25"/>
          <p:cNvSpPr txBox="1"/>
          <p:nvPr/>
        </p:nvSpPr>
        <p:spPr>
          <a:xfrm>
            <a:off x="5708903" y="5978652"/>
            <a:ext cx="6083935" cy="467995"/>
          </a:xfrm>
          <a:prstGeom prst="rect">
            <a:avLst/>
          </a:prstGeom>
          <a:solidFill>
            <a:srgbClr val="CED1D1"/>
          </a:solidFill>
        </p:spPr>
        <p:txBody>
          <a:bodyPr vert="horz" wrap="square" lIns="0" tIns="35560" rIns="0" bIns="0" rtlCol="0">
            <a:spAutoFit/>
          </a:bodyPr>
          <a:lstStyle/>
          <a:p>
            <a:pPr marL="91440">
              <a:lnSpc>
                <a:spcPct val="100000"/>
              </a:lnSpc>
              <a:spcBef>
                <a:spcPts val="280"/>
              </a:spcBef>
            </a:pPr>
            <a:r>
              <a:rPr sz="1200">
                <a:solidFill>
                  <a:srgbClr val="585858"/>
                </a:solidFill>
                <a:latin typeface="微软雅黑"/>
                <a:cs typeface="微软雅黑"/>
              </a:rPr>
              <a:t>入局企业众多使得项目价格内卷，除部分头部企业，多数企业长期处于亏损状态，因此</a:t>
            </a:r>
            <a:endParaRPr sz="1200">
              <a:latin typeface="微软雅黑"/>
              <a:cs typeface="微软雅黑"/>
            </a:endParaRPr>
          </a:p>
          <a:p>
            <a:pPr marL="91440">
              <a:lnSpc>
                <a:spcPct val="100000"/>
              </a:lnSpc>
              <a:spcBef>
                <a:spcPts val="434"/>
              </a:spcBef>
            </a:pPr>
            <a:r>
              <a:rPr sz="1200" spc="-5">
                <a:solidFill>
                  <a:srgbClr val="585858"/>
                </a:solidFill>
                <a:latin typeface="微软雅黑"/>
                <a:cs typeface="微软雅黑"/>
              </a:rPr>
              <a:t>无法提升产品质量、提供更加优质的服务。</a:t>
            </a:r>
            <a:endParaRPr sz="1200">
              <a:latin typeface="微软雅黑"/>
              <a:cs typeface="微软雅黑"/>
            </a:endParaRPr>
          </a:p>
        </p:txBody>
      </p:sp>
      <p:sp>
        <p:nvSpPr>
          <p:cNvPr id="26" name="object 26"/>
          <p:cNvSpPr/>
          <p:nvPr/>
        </p:nvSpPr>
        <p:spPr>
          <a:xfrm>
            <a:off x="2935223" y="981455"/>
            <a:ext cx="153035" cy="388620"/>
          </a:xfrm>
          <a:custGeom>
            <a:rect l="l" t="t" r="r" b="b"/>
            <a:pathLst>
              <a:path w="153035" h="388619">
                <a:moveTo>
                  <a:pt x="0" y="388620"/>
                </a:moveTo>
                <a:lnTo>
                  <a:pt x="76453" y="388620"/>
                </a:lnTo>
                <a:lnTo>
                  <a:pt x="76453" y="0"/>
                </a:lnTo>
                <a:lnTo>
                  <a:pt x="152907" y="0"/>
                </a:lnTo>
              </a:path>
            </a:pathLst>
          </a:custGeom>
          <a:ln w="6350">
            <a:solidFill>
              <a:srgbClr val="1D9ED2"/>
            </a:solidFill>
          </a:ln>
        </p:spPr>
        <p:txBody>
          <a:bodyPr wrap="square" lIns="0" tIns="0" rIns="0" bIns="0" rtlCol="0"/>
          <a:lstStyle/>
          <a:p/>
        </p:txBody>
      </p:sp>
      <p:sp>
        <p:nvSpPr>
          <p:cNvPr id="27" name="object 27"/>
          <p:cNvSpPr/>
          <p:nvPr/>
        </p:nvSpPr>
        <p:spPr>
          <a:xfrm>
            <a:off x="2935223" y="1370075"/>
            <a:ext cx="153035" cy="281940"/>
          </a:xfrm>
          <a:custGeom>
            <a:rect l="l" t="t" r="r" b="b"/>
            <a:pathLst>
              <a:path w="153035" h="281939">
                <a:moveTo>
                  <a:pt x="0" y="0"/>
                </a:moveTo>
                <a:lnTo>
                  <a:pt x="76453" y="0"/>
                </a:lnTo>
                <a:lnTo>
                  <a:pt x="76453" y="281686"/>
                </a:lnTo>
                <a:lnTo>
                  <a:pt x="152907" y="281686"/>
                </a:lnTo>
              </a:path>
            </a:pathLst>
          </a:custGeom>
          <a:ln w="6350">
            <a:solidFill>
              <a:srgbClr val="1D9ED2"/>
            </a:solidFill>
          </a:ln>
        </p:spPr>
        <p:txBody>
          <a:bodyPr wrap="square" lIns="0" tIns="0" rIns="0" bIns="0" rtlCol="0"/>
          <a:lstStyle/>
          <a:p/>
        </p:txBody>
      </p:sp>
      <p:sp>
        <p:nvSpPr>
          <p:cNvPr id="28" name="object 28"/>
          <p:cNvSpPr/>
          <p:nvPr/>
        </p:nvSpPr>
        <p:spPr>
          <a:xfrm>
            <a:off x="2930651" y="2321051"/>
            <a:ext cx="156845" cy="880744"/>
          </a:xfrm>
          <a:custGeom>
            <a:rect l="l" t="t" r="r" b="b"/>
            <a:pathLst>
              <a:path w="156844" h="880744">
                <a:moveTo>
                  <a:pt x="0" y="880363"/>
                </a:moveTo>
                <a:lnTo>
                  <a:pt x="78359" y="880363"/>
                </a:lnTo>
                <a:lnTo>
                  <a:pt x="78359" y="0"/>
                </a:lnTo>
                <a:lnTo>
                  <a:pt x="156591" y="0"/>
                </a:lnTo>
              </a:path>
            </a:pathLst>
          </a:custGeom>
          <a:ln w="6350">
            <a:solidFill>
              <a:srgbClr val="1D9ED2"/>
            </a:solidFill>
          </a:ln>
        </p:spPr>
        <p:txBody>
          <a:bodyPr wrap="square" lIns="0" tIns="0" rIns="0" bIns="0" rtlCol="0"/>
          <a:lstStyle/>
          <a:p/>
        </p:txBody>
      </p:sp>
      <p:sp>
        <p:nvSpPr>
          <p:cNvPr id="29" name="object 29"/>
          <p:cNvSpPr/>
          <p:nvPr/>
        </p:nvSpPr>
        <p:spPr>
          <a:xfrm>
            <a:off x="2930651" y="3099816"/>
            <a:ext cx="156845" cy="102235"/>
          </a:xfrm>
          <a:custGeom>
            <a:rect l="l" t="t" r="r" b="b"/>
            <a:pathLst>
              <a:path w="156844" h="102235">
                <a:moveTo>
                  <a:pt x="0" y="101981"/>
                </a:moveTo>
                <a:lnTo>
                  <a:pt x="78359" y="101981"/>
                </a:lnTo>
                <a:lnTo>
                  <a:pt x="78359" y="0"/>
                </a:lnTo>
                <a:lnTo>
                  <a:pt x="156591" y="0"/>
                </a:lnTo>
              </a:path>
            </a:pathLst>
          </a:custGeom>
          <a:ln w="6350">
            <a:solidFill>
              <a:srgbClr val="1D9ED2"/>
            </a:solidFill>
          </a:ln>
        </p:spPr>
        <p:txBody>
          <a:bodyPr wrap="square" lIns="0" tIns="0" rIns="0" bIns="0" rtlCol="0"/>
          <a:lstStyle/>
          <a:p/>
        </p:txBody>
      </p:sp>
      <p:sp>
        <p:nvSpPr>
          <p:cNvPr id="30" name="object 30"/>
          <p:cNvSpPr/>
          <p:nvPr/>
        </p:nvSpPr>
        <p:spPr>
          <a:xfrm>
            <a:off x="2930651" y="3201923"/>
            <a:ext cx="156845" cy="784860"/>
          </a:xfrm>
          <a:custGeom>
            <a:rect l="l" t="t" r="r" b="b"/>
            <a:pathLst>
              <a:path w="156844" h="784860">
                <a:moveTo>
                  <a:pt x="0" y="0"/>
                </a:moveTo>
                <a:lnTo>
                  <a:pt x="78359" y="0"/>
                </a:lnTo>
                <a:lnTo>
                  <a:pt x="78359" y="784351"/>
                </a:lnTo>
                <a:lnTo>
                  <a:pt x="156591" y="784351"/>
                </a:lnTo>
              </a:path>
            </a:pathLst>
          </a:custGeom>
          <a:ln w="6350">
            <a:solidFill>
              <a:srgbClr val="1D9ED2"/>
            </a:solidFill>
          </a:ln>
        </p:spPr>
        <p:txBody>
          <a:bodyPr wrap="square" lIns="0" tIns="0" rIns="0" bIns="0" rtlCol="0"/>
          <a:lstStyle/>
          <a:p/>
        </p:txBody>
      </p:sp>
      <p:sp>
        <p:nvSpPr>
          <p:cNvPr id="31" name="object 31"/>
          <p:cNvSpPr/>
          <p:nvPr/>
        </p:nvSpPr>
        <p:spPr>
          <a:xfrm>
            <a:off x="2930651" y="3201923"/>
            <a:ext cx="156845" cy="1670685"/>
          </a:xfrm>
          <a:custGeom>
            <a:rect l="l" t="t" r="r" b="b"/>
            <a:pathLst>
              <a:path w="156844" h="1670685">
                <a:moveTo>
                  <a:pt x="0" y="0"/>
                </a:moveTo>
                <a:lnTo>
                  <a:pt x="78359" y="0"/>
                </a:lnTo>
                <a:lnTo>
                  <a:pt x="78359" y="1670558"/>
                </a:lnTo>
                <a:lnTo>
                  <a:pt x="156591" y="1670558"/>
                </a:lnTo>
              </a:path>
            </a:pathLst>
          </a:custGeom>
          <a:ln w="6350">
            <a:solidFill>
              <a:srgbClr val="1D9ED2"/>
            </a:solidFill>
          </a:ln>
        </p:spPr>
        <p:txBody>
          <a:bodyPr wrap="square" lIns="0" tIns="0" rIns="0" bIns="0" rtlCol="0"/>
          <a:lstStyle/>
          <a:p/>
        </p:txBody>
      </p:sp>
      <p:sp>
        <p:nvSpPr>
          <p:cNvPr id="32" name="object 32"/>
          <p:cNvSpPr/>
          <p:nvPr/>
        </p:nvSpPr>
        <p:spPr>
          <a:xfrm>
            <a:off x="2930651" y="5644896"/>
            <a:ext cx="156845" cy="170180"/>
          </a:xfrm>
          <a:custGeom>
            <a:rect l="l" t="t" r="r" b="b"/>
            <a:pathLst>
              <a:path w="156844" h="170179">
                <a:moveTo>
                  <a:pt x="0" y="169646"/>
                </a:moveTo>
                <a:lnTo>
                  <a:pt x="78359" y="169646"/>
                </a:lnTo>
                <a:lnTo>
                  <a:pt x="78359" y="0"/>
                </a:lnTo>
                <a:lnTo>
                  <a:pt x="156591" y="0"/>
                </a:lnTo>
              </a:path>
            </a:pathLst>
          </a:custGeom>
          <a:ln w="6350">
            <a:solidFill>
              <a:srgbClr val="1D9ED2"/>
            </a:solidFill>
          </a:ln>
        </p:spPr>
        <p:txBody>
          <a:bodyPr wrap="square" lIns="0" tIns="0" rIns="0" bIns="0" rtlCol="0"/>
          <a:lstStyle/>
          <a:p/>
        </p:txBody>
      </p:sp>
      <p:sp>
        <p:nvSpPr>
          <p:cNvPr id="33" name="object 33"/>
          <p:cNvSpPr/>
          <p:nvPr/>
        </p:nvSpPr>
        <p:spPr>
          <a:xfrm>
            <a:off x="2930651" y="5814059"/>
            <a:ext cx="156845" cy="399415"/>
          </a:xfrm>
          <a:custGeom>
            <a:rect l="l" t="t" r="r" b="b"/>
            <a:pathLst>
              <a:path w="156844" h="399414">
                <a:moveTo>
                  <a:pt x="0" y="0"/>
                </a:moveTo>
                <a:lnTo>
                  <a:pt x="78359" y="0"/>
                </a:lnTo>
                <a:lnTo>
                  <a:pt x="78359" y="399008"/>
                </a:lnTo>
                <a:lnTo>
                  <a:pt x="156591" y="399008"/>
                </a:lnTo>
              </a:path>
            </a:pathLst>
          </a:custGeom>
          <a:ln w="6350">
            <a:solidFill>
              <a:srgbClr val="1D9ED2"/>
            </a:solidFill>
          </a:ln>
        </p:spPr>
        <p:txBody>
          <a:bodyPr wrap="square" lIns="0" tIns="0" rIns="0" bIns="0" rtlCol="0"/>
          <a:lstStyle/>
          <a:p/>
        </p:txBody>
      </p:sp>
      <p:sp>
        <p:nvSpPr>
          <p:cNvPr id="34" name="object 34"/>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5" name="object 35"/>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6" name="object 36"/>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7" name="object 37"/>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8" name="object 38"/>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39" name="object 39"/>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40" name="object 40"/>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41" name="object 41"/>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42" name="object 42"/>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1924" y="171145"/>
            <a:ext cx="5239385"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推行过程中出现的</a:t>
            </a:r>
            <a:r>
              <a:rPr spc="-10"/>
              <a:t>问</a:t>
            </a:r>
            <a:r>
              <a:rPr/>
              <a:t>题对</a:t>
            </a:r>
            <a:r>
              <a:rPr spc="-10"/>
              <a:t>应</a:t>
            </a:r>
            <a:r>
              <a:rPr/>
              <a:t>解决</a:t>
            </a:r>
            <a:r>
              <a:rPr spc="-10"/>
              <a:t>方</a:t>
            </a:r>
            <a:r>
              <a:rPr spc="5"/>
              <a:t>案</a:t>
            </a:r>
          </a:p>
        </p:txBody>
      </p:sp>
      <p:sp>
        <p:nvSpPr>
          <p:cNvPr id="3" name="object 3"/>
          <p:cNvSpPr txBox="1"/>
          <p:nvPr/>
        </p:nvSpPr>
        <p:spPr>
          <a:xfrm>
            <a:off x="11782806" y="6559397"/>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14</a:t>
            </a:r>
            <a:endParaRPr sz="900">
              <a:latin typeface="微软雅黑"/>
              <a:cs typeface="微软雅黑"/>
            </a:endParaRPr>
          </a:p>
        </p:txBody>
      </p:sp>
      <p:sp>
        <p:nvSpPr>
          <p:cNvPr id="4" name="object 4"/>
          <p:cNvSpPr txBox="1"/>
          <p:nvPr/>
        </p:nvSpPr>
        <p:spPr>
          <a:xfrm>
            <a:off x="262229" y="6544157"/>
            <a:ext cx="4797425"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7E7E7E"/>
                </a:solidFill>
                <a:latin typeface="微软雅黑"/>
                <a:cs typeface="微软雅黑"/>
              </a:rPr>
              <a:t>信息来源：公开资料以及第二届</a:t>
            </a:r>
            <a:r>
              <a:rPr sz="900" spc="-5">
                <a:solidFill>
                  <a:srgbClr val="7E7E7E"/>
                </a:solidFill>
                <a:latin typeface="微软雅黑"/>
                <a:cs typeface="微软雅黑"/>
              </a:rPr>
              <a:t>CHS-DRG/DIP</a:t>
            </a:r>
            <a:r>
              <a:rPr sz="900">
                <a:solidFill>
                  <a:srgbClr val="7E7E7E"/>
                </a:solidFill>
                <a:latin typeface="微软雅黑"/>
                <a:cs typeface="微软雅黑"/>
              </a:rPr>
              <a:t>支付方式改革大会内容，公开资料，经亿欧整理</a:t>
            </a:r>
            <a:endParaRPr sz="900">
              <a:latin typeface="微软雅黑"/>
              <a:cs typeface="微软雅黑"/>
            </a:endParaRPr>
          </a:p>
        </p:txBody>
      </p:sp>
      <p:sp>
        <p:nvSpPr>
          <p:cNvPr id="5" name="object 5"/>
          <p:cNvSpPr/>
          <p:nvPr/>
        </p:nvSpPr>
        <p:spPr>
          <a:xfrm>
            <a:off x="263652" y="597408"/>
            <a:ext cx="11664950" cy="5930265"/>
          </a:xfrm>
          <a:custGeom>
            <a:rect l="l" t="t" r="r" b="b"/>
            <a:pathLst>
              <a:path w="11664950" h="5930265">
                <a:moveTo>
                  <a:pt x="0" y="5929884"/>
                </a:moveTo>
                <a:lnTo>
                  <a:pt x="11664696" y="5929884"/>
                </a:lnTo>
                <a:lnTo>
                  <a:pt x="11664696" y="0"/>
                </a:lnTo>
                <a:lnTo>
                  <a:pt x="0" y="0"/>
                </a:lnTo>
                <a:lnTo>
                  <a:pt x="0" y="5929884"/>
                </a:lnTo>
                <a:close/>
              </a:path>
            </a:pathLst>
          </a:custGeom>
          <a:solidFill>
            <a:srgbClr val="F1F1F1"/>
          </a:solidFill>
        </p:spPr>
        <p:txBody>
          <a:bodyPr wrap="square" lIns="0" tIns="0" rIns="0" bIns="0" rtlCol="0"/>
          <a:lstStyle/>
          <a:p/>
        </p:txBody>
      </p:sp>
      <p:sp>
        <p:nvSpPr>
          <p:cNvPr id="6" name="object 6"/>
          <p:cNvSpPr txBox="1"/>
          <p:nvPr/>
        </p:nvSpPr>
        <p:spPr>
          <a:xfrm>
            <a:off x="978408" y="1082039"/>
            <a:ext cx="1957070" cy="576580"/>
          </a:xfrm>
          <a:prstGeom prst="rect">
            <a:avLst/>
          </a:prstGeom>
          <a:solidFill>
            <a:srgbClr val="1D9ED2"/>
          </a:solidFill>
        </p:spPr>
        <p:txBody>
          <a:bodyPr vert="horz" wrap="square" lIns="0" tIns="54610" rIns="0" bIns="0" rtlCol="0">
            <a:spAutoFit/>
          </a:bodyPr>
          <a:lstStyle/>
          <a:p>
            <a:pPr algn="ctr">
              <a:lnSpc>
                <a:spcPct val="100000"/>
              </a:lnSpc>
              <a:spcBef>
                <a:spcPts val="430"/>
              </a:spcBef>
            </a:pPr>
            <a:r>
              <a:rPr sz="1400" b="1" i="1">
                <a:solidFill>
                  <a:srgbClr val="FFFFFF"/>
                </a:solidFill>
                <a:latin typeface="微软雅黑"/>
                <a:cs typeface="微软雅黑"/>
              </a:rPr>
              <a:t>医疗服务项目成本核</a:t>
            </a:r>
            <a:endParaRPr sz="1400">
              <a:latin typeface="微软雅黑"/>
              <a:cs typeface="微软雅黑"/>
            </a:endParaRPr>
          </a:p>
          <a:p>
            <a:pPr algn="ctr">
              <a:lnSpc>
                <a:spcPct val="100000"/>
              </a:lnSpc>
              <a:spcBef>
                <a:spcPts val="505"/>
              </a:spcBef>
            </a:pPr>
            <a:r>
              <a:rPr sz="1400" b="1" i="1">
                <a:solidFill>
                  <a:srgbClr val="FFFFFF"/>
                </a:solidFill>
                <a:latin typeface="微软雅黑"/>
                <a:cs typeface="微软雅黑"/>
              </a:rPr>
              <a:t>算具有差异性</a:t>
            </a:r>
            <a:endParaRPr sz="1400">
              <a:latin typeface="微软雅黑"/>
              <a:cs typeface="微软雅黑"/>
            </a:endParaRPr>
          </a:p>
        </p:txBody>
      </p:sp>
      <p:sp>
        <p:nvSpPr>
          <p:cNvPr id="7" name="object 7"/>
          <p:cNvSpPr txBox="1"/>
          <p:nvPr/>
        </p:nvSpPr>
        <p:spPr>
          <a:xfrm>
            <a:off x="973836" y="2913888"/>
            <a:ext cx="1957070" cy="576580"/>
          </a:xfrm>
          <a:prstGeom prst="rect">
            <a:avLst/>
          </a:prstGeom>
          <a:solidFill>
            <a:srgbClr val="1D9ED2"/>
          </a:solidFill>
        </p:spPr>
        <p:txBody>
          <a:bodyPr vert="horz" wrap="square" lIns="0" tIns="12065" rIns="0" bIns="0" rtlCol="0">
            <a:spAutoFit/>
          </a:bodyPr>
          <a:lstStyle/>
          <a:p>
            <a:pPr marL="266065" marR="167640" indent="-90170">
              <a:lnSpc>
                <a:spcPts val="2180"/>
              </a:lnSpc>
              <a:spcBef>
                <a:spcPts val="95"/>
              </a:spcBef>
            </a:pPr>
            <a:r>
              <a:rPr sz="1400" b="1" i="1">
                <a:solidFill>
                  <a:srgbClr val="FFFFFF"/>
                </a:solidFill>
                <a:latin typeface="微软雅黑"/>
                <a:cs typeface="微软雅黑"/>
              </a:rPr>
              <a:t>医院当前发展难以支 撑复杂的结算机制</a:t>
            </a:r>
            <a:endParaRPr sz="1400">
              <a:latin typeface="微软雅黑"/>
              <a:cs typeface="微软雅黑"/>
            </a:endParaRPr>
          </a:p>
        </p:txBody>
      </p:sp>
      <p:sp>
        <p:nvSpPr>
          <p:cNvPr id="8" name="object 8"/>
          <p:cNvSpPr txBox="1"/>
          <p:nvPr/>
        </p:nvSpPr>
        <p:spPr>
          <a:xfrm>
            <a:off x="973836" y="5526023"/>
            <a:ext cx="1957070" cy="576580"/>
          </a:xfrm>
          <a:prstGeom prst="rect">
            <a:avLst/>
          </a:prstGeom>
          <a:solidFill>
            <a:srgbClr val="1D9ED2"/>
          </a:solidFill>
        </p:spPr>
        <p:txBody>
          <a:bodyPr vert="horz" wrap="square" lIns="0" tIns="56515" rIns="0" bIns="0" rtlCol="0">
            <a:spAutoFit/>
          </a:bodyPr>
          <a:lstStyle/>
          <a:p>
            <a:pPr algn="ctr">
              <a:lnSpc>
                <a:spcPct val="100000"/>
              </a:lnSpc>
              <a:spcBef>
                <a:spcPts val="445"/>
              </a:spcBef>
            </a:pPr>
            <a:r>
              <a:rPr sz="1400" b="1" i="1">
                <a:solidFill>
                  <a:srgbClr val="FFFFFF"/>
                </a:solidFill>
                <a:latin typeface="微软雅黑"/>
                <a:cs typeface="微软雅黑"/>
              </a:rPr>
              <a:t>供应商提供的相关服</a:t>
            </a:r>
            <a:endParaRPr sz="1400">
              <a:latin typeface="微软雅黑"/>
              <a:cs typeface="微软雅黑"/>
            </a:endParaRPr>
          </a:p>
          <a:p>
            <a:pPr algn="ctr">
              <a:lnSpc>
                <a:spcPct val="100000"/>
              </a:lnSpc>
              <a:spcBef>
                <a:spcPts val="509"/>
              </a:spcBef>
            </a:pPr>
            <a:r>
              <a:rPr sz="1400" b="1" i="1">
                <a:solidFill>
                  <a:srgbClr val="FFFFFF"/>
                </a:solidFill>
                <a:latin typeface="微软雅黑"/>
                <a:cs typeface="微软雅黑"/>
              </a:rPr>
              <a:t>务良莠不齐</a:t>
            </a:r>
            <a:endParaRPr sz="1400">
              <a:latin typeface="微软雅黑"/>
              <a:cs typeface="微软雅黑"/>
            </a:endParaRPr>
          </a:p>
        </p:txBody>
      </p:sp>
      <p:sp>
        <p:nvSpPr>
          <p:cNvPr id="9" name="object 9"/>
          <p:cNvSpPr txBox="1"/>
          <p:nvPr/>
        </p:nvSpPr>
        <p:spPr>
          <a:xfrm>
            <a:off x="384047" y="822960"/>
            <a:ext cx="440690" cy="5657215"/>
          </a:xfrm>
          <a:prstGeom prst="rect">
            <a:avLst/>
          </a:prstGeom>
          <a:solidFill>
            <a:srgbClr val="F68B21"/>
          </a:solidFill>
        </p:spPr>
        <p:txBody>
          <a:bodyPr vert="horz" wrap="square" lIns="0" tIns="4445" rIns="0" bIns="0" rtlCol="0">
            <a:spAutoFit/>
          </a:bodyPr>
          <a:lstStyle/>
          <a:p>
            <a:pPr>
              <a:lnSpc>
                <a:spcPct val="100000"/>
              </a:lnSpc>
              <a:spcBef>
                <a:spcPts val="35"/>
              </a:spcBef>
            </a:pPr>
            <a:endParaRPr sz="1750">
              <a:latin typeface="Times New Roman"/>
              <a:cs typeface="Times New Roman"/>
            </a:endParaRPr>
          </a:p>
          <a:p>
            <a:pPr marL="139700" marR="132080" algn="ctr">
              <a:lnSpc>
                <a:spcPct val="100000"/>
              </a:lnSpc>
            </a:pPr>
            <a:r>
              <a:rPr sz="1600" b="1" spc="-5">
                <a:solidFill>
                  <a:srgbClr val="FFFFFF"/>
                </a:solidFill>
                <a:latin typeface="微软雅黑"/>
                <a:cs typeface="微软雅黑"/>
              </a:rPr>
              <a:t>D  R</a:t>
            </a:r>
            <a:endParaRPr sz="1600">
              <a:latin typeface="微软雅黑"/>
              <a:cs typeface="微软雅黑"/>
            </a:endParaRPr>
          </a:p>
          <a:p>
            <a:pPr marL="93980" marR="86360" algn="ctr">
              <a:lnSpc>
                <a:spcPct val="100000"/>
              </a:lnSpc>
            </a:pPr>
            <a:r>
              <a:rPr sz="1600" b="1" spc="-5">
                <a:solidFill>
                  <a:srgbClr val="FFFFFF"/>
                </a:solidFill>
                <a:latin typeface="微软雅黑"/>
                <a:cs typeface="微软雅黑"/>
              </a:rPr>
              <a:t>G/  D  I  P</a:t>
            </a:r>
            <a:endParaRPr sz="1600">
              <a:latin typeface="微软雅黑"/>
              <a:cs typeface="微软雅黑"/>
            </a:endParaRPr>
          </a:p>
          <a:p>
            <a:pPr marL="118745" marR="110489" algn="just">
              <a:lnSpc>
                <a:spcPct val="100000"/>
              </a:lnSpc>
              <a:spcBef>
                <a:spcPts val="5"/>
              </a:spcBef>
            </a:pPr>
            <a:r>
              <a:rPr sz="1600" b="1" i="1" spc="-5">
                <a:solidFill>
                  <a:srgbClr val="FFFFFF"/>
                </a:solidFill>
                <a:latin typeface="微软雅黑"/>
                <a:cs typeface="微软雅黑"/>
              </a:rPr>
              <a:t>推 行 过 程 中 出 现 的 问 题 及 原 因 分 析</a:t>
            </a:r>
            <a:endParaRPr sz="1600">
              <a:latin typeface="微软雅黑"/>
              <a:cs typeface="微软雅黑"/>
            </a:endParaRPr>
          </a:p>
        </p:txBody>
      </p:sp>
      <p:sp>
        <p:nvSpPr>
          <p:cNvPr id="10" name="object 10"/>
          <p:cNvSpPr txBox="1"/>
          <p:nvPr/>
        </p:nvSpPr>
        <p:spPr>
          <a:xfrm>
            <a:off x="3087623" y="812291"/>
            <a:ext cx="2484120" cy="337185"/>
          </a:xfrm>
          <a:prstGeom prst="rect">
            <a:avLst/>
          </a:prstGeom>
          <a:solidFill>
            <a:srgbClr val="31A7D4"/>
          </a:solidFill>
        </p:spPr>
        <p:txBody>
          <a:bodyPr vert="horz" wrap="square" lIns="0" tIns="71120" rIns="0" bIns="0" rtlCol="0">
            <a:spAutoFit/>
          </a:bodyPr>
          <a:lstStyle/>
          <a:p>
            <a:pPr marL="98425">
              <a:lnSpc>
                <a:spcPct val="100000"/>
              </a:lnSpc>
              <a:spcBef>
                <a:spcPts val="560"/>
              </a:spcBef>
            </a:pPr>
            <a:r>
              <a:rPr sz="1200" b="1" i="1">
                <a:solidFill>
                  <a:srgbClr val="FFFFFF"/>
                </a:solidFill>
                <a:latin typeface="微软雅黑"/>
                <a:cs typeface="微软雅黑"/>
              </a:rPr>
              <a:t>不同医疗项目的核算逻辑存在差异</a:t>
            </a:r>
            <a:endParaRPr sz="1200">
              <a:latin typeface="微软雅黑"/>
              <a:cs typeface="微软雅黑"/>
            </a:endParaRPr>
          </a:p>
        </p:txBody>
      </p:sp>
      <p:sp>
        <p:nvSpPr>
          <p:cNvPr id="11" name="object 11"/>
          <p:cNvSpPr txBox="1"/>
          <p:nvPr/>
        </p:nvSpPr>
        <p:spPr>
          <a:xfrm>
            <a:off x="3087623" y="1482852"/>
            <a:ext cx="2484120" cy="337185"/>
          </a:xfrm>
          <a:prstGeom prst="rect">
            <a:avLst/>
          </a:prstGeom>
          <a:solidFill>
            <a:srgbClr val="31A7D4"/>
          </a:solidFill>
        </p:spPr>
        <p:txBody>
          <a:bodyPr vert="horz" wrap="square" lIns="0" tIns="71120" rIns="0" bIns="0" rtlCol="0">
            <a:spAutoFit/>
          </a:bodyPr>
          <a:lstStyle/>
          <a:p>
            <a:pPr marL="174625">
              <a:lnSpc>
                <a:spcPct val="100000"/>
              </a:lnSpc>
              <a:spcBef>
                <a:spcPts val="560"/>
              </a:spcBef>
            </a:pPr>
            <a:r>
              <a:rPr sz="1200" b="1" i="1">
                <a:solidFill>
                  <a:srgbClr val="FFFFFF"/>
                </a:solidFill>
                <a:latin typeface="微软雅黑"/>
                <a:cs typeface="微软雅黑"/>
              </a:rPr>
              <a:t>不同病种间的核算逻辑存在差异</a:t>
            </a:r>
            <a:endParaRPr sz="1200">
              <a:latin typeface="微软雅黑"/>
              <a:cs typeface="微软雅黑"/>
            </a:endParaRPr>
          </a:p>
        </p:txBody>
      </p:sp>
      <p:sp>
        <p:nvSpPr>
          <p:cNvPr id="12" name="object 12"/>
          <p:cNvSpPr txBox="1"/>
          <p:nvPr/>
        </p:nvSpPr>
        <p:spPr>
          <a:xfrm>
            <a:off x="3087623" y="2153411"/>
            <a:ext cx="2484120" cy="337185"/>
          </a:xfrm>
          <a:prstGeom prst="rect">
            <a:avLst/>
          </a:prstGeom>
          <a:solidFill>
            <a:srgbClr val="31A7D4"/>
          </a:solidFill>
        </p:spPr>
        <p:txBody>
          <a:bodyPr vert="horz" wrap="square" lIns="0" tIns="70485" rIns="0" bIns="0" rtlCol="0">
            <a:spAutoFit/>
          </a:bodyPr>
          <a:lstStyle/>
          <a:p>
            <a:pPr marL="174625">
              <a:lnSpc>
                <a:spcPct val="100000"/>
              </a:lnSpc>
              <a:spcBef>
                <a:spcPts val="555"/>
              </a:spcBef>
            </a:pPr>
            <a:r>
              <a:rPr sz="1200" b="1" i="1">
                <a:solidFill>
                  <a:srgbClr val="FFFFFF"/>
                </a:solidFill>
                <a:latin typeface="微软雅黑"/>
                <a:cs typeface="微软雅黑"/>
              </a:rPr>
              <a:t>不同医院间的医疗情况存在差异</a:t>
            </a:r>
            <a:endParaRPr sz="1200">
              <a:latin typeface="微软雅黑"/>
              <a:cs typeface="微软雅黑"/>
            </a:endParaRPr>
          </a:p>
        </p:txBody>
      </p:sp>
      <p:sp>
        <p:nvSpPr>
          <p:cNvPr id="13" name="object 13"/>
          <p:cNvSpPr txBox="1"/>
          <p:nvPr/>
        </p:nvSpPr>
        <p:spPr>
          <a:xfrm>
            <a:off x="3087623" y="2930651"/>
            <a:ext cx="2484120" cy="338455"/>
          </a:xfrm>
          <a:prstGeom prst="rect">
            <a:avLst/>
          </a:prstGeom>
          <a:solidFill>
            <a:srgbClr val="31A7D4"/>
          </a:solidFill>
        </p:spPr>
        <p:txBody>
          <a:bodyPr vert="horz" wrap="square" lIns="0" tIns="72390" rIns="0" bIns="0" rtlCol="0">
            <a:spAutoFit/>
          </a:bodyPr>
          <a:lstStyle/>
          <a:p>
            <a:pPr marL="327025">
              <a:lnSpc>
                <a:spcPct val="100000"/>
              </a:lnSpc>
              <a:spcBef>
                <a:spcPts val="570"/>
              </a:spcBef>
            </a:pPr>
            <a:r>
              <a:rPr sz="1200" b="1" i="1" spc="-5">
                <a:solidFill>
                  <a:srgbClr val="FFFFFF"/>
                </a:solidFill>
                <a:latin typeface="微软雅黑"/>
                <a:cs typeface="微软雅黑"/>
              </a:rPr>
              <a:t>医院实施过程管理水平有限</a:t>
            </a:r>
            <a:endParaRPr sz="1200">
              <a:latin typeface="微软雅黑"/>
              <a:cs typeface="微软雅黑"/>
            </a:endParaRPr>
          </a:p>
        </p:txBody>
      </p:sp>
      <p:sp>
        <p:nvSpPr>
          <p:cNvPr id="14" name="object 14"/>
          <p:cNvSpPr txBox="1"/>
          <p:nvPr/>
        </p:nvSpPr>
        <p:spPr>
          <a:xfrm>
            <a:off x="3087623" y="3817620"/>
            <a:ext cx="2484120" cy="337185"/>
          </a:xfrm>
          <a:prstGeom prst="rect">
            <a:avLst/>
          </a:prstGeom>
          <a:solidFill>
            <a:srgbClr val="31A7D4"/>
          </a:solidFill>
        </p:spPr>
        <p:txBody>
          <a:bodyPr vert="horz" wrap="square" lIns="0" tIns="71755" rIns="0" bIns="0" rtlCol="0">
            <a:spAutoFit/>
          </a:bodyPr>
          <a:lstStyle/>
          <a:p>
            <a:pPr marL="288925">
              <a:lnSpc>
                <a:spcPct val="100000"/>
              </a:lnSpc>
              <a:spcBef>
                <a:spcPts val="565"/>
              </a:spcBef>
            </a:pPr>
            <a:r>
              <a:rPr sz="1200" b="1" spc="-5">
                <a:solidFill>
                  <a:srgbClr val="FFFFFF"/>
                </a:solidFill>
                <a:latin typeface="微软雅黑"/>
                <a:cs typeface="微软雅黑"/>
              </a:rPr>
              <a:t>DRG/DIP</a:t>
            </a:r>
            <a:r>
              <a:rPr sz="1200" b="1" i="1">
                <a:solidFill>
                  <a:srgbClr val="FFFFFF"/>
                </a:solidFill>
                <a:latin typeface="微软雅黑"/>
                <a:cs typeface="微软雅黑"/>
              </a:rPr>
              <a:t>实施过程管理困难</a:t>
            </a:r>
            <a:endParaRPr sz="1200">
              <a:latin typeface="微软雅黑"/>
              <a:cs typeface="微软雅黑"/>
            </a:endParaRPr>
          </a:p>
        </p:txBody>
      </p:sp>
      <p:sp>
        <p:nvSpPr>
          <p:cNvPr id="15" name="object 15"/>
          <p:cNvSpPr txBox="1"/>
          <p:nvPr/>
        </p:nvSpPr>
        <p:spPr>
          <a:xfrm>
            <a:off x="3087623" y="4704588"/>
            <a:ext cx="2484120" cy="337185"/>
          </a:xfrm>
          <a:prstGeom prst="rect">
            <a:avLst/>
          </a:prstGeom>
          <a:solidFill>
            <a:srgbClr val="31A7D4"/>
          </a:solidFill>
        </p:spPr>
        <p:txBody>
          <a:bodyPr vert="horz" wrap="square" lIns="0" tIns="71120" rIns="0" bIns="0" rtlCol="0">
            <a:spAutoFit/>
          </a:bodyPr>
          <a:lstStyle/>
          <a:p>
            <a:pPr marL="174625">
              <a:lnSpc>
                <a:spcPct val="100000"/>
              </a:lnSpc>
              <a:spcBef>
                <a:spcPts val="560"/>
              </a:spcBef>
            </a:pPr>
            <a:r>
              <a:rPr sz="1200" b="1" i="1" spc="-5">
                <a:solidFill>
                  <a:srgbClr val="FFFFFF"/>
                </a:solidFill>
                <a:latin typeface="微软雅黑"/>
                <a:cs typeface="微软雅黑"/>
              </a:rPr>
              <a:t>改变医疗服务提供方式阻力较大</a:t>
            </a:r>
            <a:endParaRPr sz="1200">
              <a:latin typeface="微软雅黑"/>
              <a:cs typeface="微软雅黑"/>
            </a:endParaRPr>
          </a:p>
        </p:txBody>
      </p:sp>
      <p:sp>
        <p:nvSpPr>
          <p:cNvPr id="16" name="object 16"/>
          <p:cNvSpPr txBox="1"/>
          <p:nvPr/>
        </p:nvSpPr>
        <p:spPr>
          <a:xfrm>
            <a:off x="3087623" y="5394959"/>
            <a:ext cx="2484120" cy="498475"/>
          </a:xfrm>
          <a:prstGeom prst="rect">
            <a:avLst/>
          </a:prstGeom>
          <a:solidFill>
            <a:srgbClr val="31A7D4"/>
          </a:solidFill>
        </p:spPr>
        <p:txBody>
          <a:bodyPr vert="horz" wrap="square" lIns="0" tIns="12700" rIns="0" bIns="0" rtlCol="0">
            <a:spAutoFit/>
          </a:bodyPr>
          <a:lstStyle/>
          <a:p>
            <a:pPr marL="327025" marR="128905" indent="-190500">
              <a:lnSpc>
                <a:spcPts val="1870"/>
              </a:lnSpc>
              <a:spcBef>
                <a:spcPts val="100"/>
              </a:spcBef>
            </a:pPr>
            <a:r>
              <a:rPr sz="1200" b="1">
                <a:solidFill>
                  <a:srgbClr val="FFFFFF"/>
                </a:solidFill>
                <a:latin typeface="微软雅黑"/>
                <a:cs typeface="微软雅黑"/>
              </a:rPr>
              <a:t>D</a:t>
            </a:r>
            <a:r>
              <a:rPr sz="1200" b="1" spc="-15">
                <a:solidFill>
                  <a:srgbClr val="FFFFFF"/>
                </a:solidFill>
                <a:latin typeface="微软雅黑"/>
                <a:cs typeface="微软雅黑"/>
              </a:rPr>
              <a:t>R</a:t>
            </a:r>
            <a:r>
              <a:rPr sz="1200" b="1">
                <a:solidFill>
                  <a:srgbClr val="FFFFFF"/>
                </a:solidFill>
                <a:latin typeface="微软雅黑"/>
                <a:cs typeface="微软雅黑"/>
              </a:rPr>
              <a:t>G/</a:t>
            </a:r>
            <a:r>
              <a:rPr sz="1200" b="1" spc="-10">
                <a:solidFill>
                  <a:srgbClr val="FFFFFF"/>
                </a:solidFill>
                <a:latin typeface="微软雅黑"/>
                <a:cs typeface="微软雅黑"/>
              </a:rPr>
              <a:t>D</a:t>
            </a:r>
            <a:r>
              <a:rPr sz="1200" b="1">
                <a:solidFill>
                  <a:srgbClr val="FFFFFF"/>
                </a:solidFill>
                <a:latin typeface="微软雅黑"/>
                <a:cs typeface="微软雅黑"/>
              </a:rPr>
              <a:t>I</a:t>
            </a:r>
            <a:r>
              <a:rPr sz="1200" b="1" spc="5">
                <a:solidFill>
                  <a:srgbClr val="FFFFFF"/>
                </a:solidFill>
                <a:latin typeface="微软雅黑"/>
                <a:cs typeface="微软雅黑"/>
              </a:rPr>
              <a:t>P</a:t>
            </a:r>
            <a:r>
              <a:rPr sz="1200" b="1" i="1">
                <a:solidFill>
                  <a:srgbClr val="FFFFFF"/>
                </a:solidFill>
                <a:latin typeface="微软雅黑"/>
                <a:cs typeface="微软雅黑"/>
              </a:rPr>
              <a:t>系统的上线如开盲盒， 使用了才知道是否存在问题</a:t>
            </a:r>
            <a:endParaRPr sz="1200">
              <a:latin typeface="微软雅黑"/>
              <a:cs typeface="微软雅黑"/>
            </a:endParaRPr>
          </a:p>
        </p:txBody>
      </p:sp>
      <p:sp>
        <p:nvSpPr>
          <p:cNvPr id="17" name="object 17"/>
          <p:cNvSpPr txBox="1"/>
          <p:nvPr/>
        </p:nvSpPr>
        <p:spPr>
          <a:xfrm>
            <a:off x="3087623" y="6044184"/>
            <a:ext cx="2484120" cy="337185"/>
          </a:xfrm>
          <a:prstGeom prst="rect">
            <a:avLst/>
          </a:prstGeom>
          <a:solidFill>
            <a:srgbClr val="31A7D4"/>
          </a:solidFill>
        </p:spPr>
        <p:txBody>
          <a:bodyPr vert="horz" wrap="square" lIns="0" tIns="72390" rIns="0" bIns="0" rtlCol="0">
            <a:spAutoFit/>
          </a:bodyPr>
          <a:lstStyle/>
          <a:p>
            <a:pPr marL="631825">
              <a:lnSpc>
                <a:spcPct val="100000"/>
              </a:lnSpc>
              <a:spcBef>
                <a:spcPts val="570"/>
              </a:spcBef>
            </a:pPr>
            <a:r>
              <a:rPr sz="1200" b="1" i="1">
                <a:solidFill>
                  <a:srgbClr val="FFFFFF"/>
                </a:solidFill>
                <a:latin typeface="微软雅黑"/>
                <a:cs typeface="微软雅黑"/>
              </a:rPr>
              <a:t>服务质量参差不齐</a:t>
            </a:r>
            <a:endParaRPr sz="1200">
              <a:latin typeface="微软雅黑"/>
              <a:cs typeface="微软雅黑"/>
            </a:endParaRPr>
          </a:p>
        </p:txBody>
      </p:sp>
      <p:sp>
        <p:nvSpPr>
          <p:cNvPr id="18" name="object 18"/>
          <p:cNvSpPr/>
          <p:nvPr/>
        </p:nvSpPr>
        <p:spPr>
          <a:xfrm>
            <a:off x="2935223" y="981455"/>
            <a:ext cx="153035" cy="388620"/>
          </a:xfrm>
          <a:custGeom>
            <a:rect l="l" t="t" r="r" b="b"/>
            <a:pathLst>
              <a:path w="153035" h="388619">
                <a:moveTo>
                  <a:pt x="0" y="388620"/>
                </a:moveTo>
                <a:lnTo>
                  <a:pt x="76453" y="388620"/>
                </a:lnTo>
                <a:lnTo>
                  <a:pt x="76453" y="0"/>
                </a:lnTo>
                <a:lnTo>
                  <a:pt x="152907" y="0"/>
                </a:lnTo>
              </a:path>
            </a:pathLst>
          </a:custGeom>
          <a:ln w="6350">
            <a:solidFill>
              <a:srgbClr val="1D9ED2"/>
            </a:solidFill>
          </a:ln>
        </p:spPr>
        <p:txBody>
          <a:bodyPr wrap="square" lIns="0" tIns="0" rIns="0" bIns="0" rtlCol="0"/>
          <a:lstStyle/>
          <a:p/>
        </p:txBody>
      </p:sp>
      <p:sp>
        <p:nvSpPr>
          <p:cNvPr id="19" name="object 19"/>
          <p:cNvSpPr/>
          <p:nvPr/>
        </p:nvSpPr>
        <p:spPr>
          <a:xfrm>
            <a:off x="2935223" y="1370075"/>
            <a:ext cx="153035" cy="281940"/>
          </a:xfrm>
          <a:custGeom>
            <a:rect l="l" t="t" r="r" b="b"/>
            <a:pathLst>
              <a:path w="153035" h="281939">
                <a:moveTo>
                  <a:pt x="0" y="0"/>
                </a:moveTo>
                <a:lnTo>
                  <a:pt x="76453" y="0"/>
                </a:lnTo>
                <a:lnTo>
                  <a:pt x="76453" y="281686"/>
                </a:lnTo>
                <a:lnTo>
                  <a:pt x="152907" y="281686"/>
                </a:lnTo>
              </a:path>
            </a:pathLst>
          </a:custGeom>
          <a:ln w="6350">
            <a:solidFill>
              <a:srgbClr val="1D9ED2"/>
            </a:solidFill>
          </a:ln>
        </p:spPr>
        <p:txBody>
          <a:bodyPr wrap="square" lIns="0" tIns="0" rIns="0" bIns="0" rtlCol="0"/>
          <a:lstStyle/>
          <a:p/>
        </p:txBody>
      </p:sp>
      <p:sp>
        <p:nvSpPr>
          <p:cNvPr id="20" name="object 20"/>
          <p:cNvSpPr/>
          <p:nvPr/>
        </p:nvSpPr>
        <p:spPr>
          <a:xfrm>
            <a:off x="2930651" y="2321051"/>
            <a:ext cx="156845" cy="880744"/>
          </a:xfrm>
          <a:custGeom>
            <a:rect l="l" t="t" r="r" b="b"/>
            <a:pathLst>
              <a:path w="156844" h="880744">
                <a:moveTo>
                  <a:pt x="0" y="880363"/>
                </a:moveTo>
                <a:lnTo>
                  <a:pt x="78359" y="880363"/>
                </a:lnTo>
                <a:lnTo>
                  <a:pt x="78359" y="0"/>
                </a:lnTo>
                <a:lnTo>
                  <a:pt x="156591" y="0"/>
                </a:lnTo>
              </a:path>
            </a:pathLst>
          </a:custGeom>
          <a:ln w="6350">
            <a:solidFill>
              <a:srgbClr val="1D9ED2"/>
            </a:solidFill>
          </a:ln>
        </p:spPr>
        <p:txBody>
          <a:bodyPr wrap="square" lIns="0" tIns="0" rIns="0" bIns="0" rtlCol="0"/>
          <a:lstStyle/>
          <a:p/>
        </p:txBody>
      </p:sp>
      <p:sp>
        <p:nvSpPr>
          <p:cNvPr id="21" name="object 21"/>
          <p:cNvSpPr/>
          <p:nvPr/>
        </p:nvSpPr>
        <p:spPr>
          <a:xfrm>
            <a:off x="2930651" y="3099816"/>
            <a:ext cx="156845" cy="102235"/>
          </a:xfrm>
          <a:custGeom>
            <a:rect l="l" t="t" r="r" b="b"/>
            <a:pathLst>
              <a:path w="156844" h="102235">
                <a:moveTo>
                  <a:pt x="0" y="101981"/>
                </a:moveTo>
                <a:lnTo>
                  <a:pt x="78359" y="101981"/>
                </a:lnTo>
                <a:lnTo>
                  <a:pt x="78359" y="0"/>
                </a:lnTo>
                <a:lnTo>
                  <a:pt x="156591" y="0"/>
                </a:lnTo>
              </a:path>
            </a:pathLst>
          </a:custGeom>
          <a:ln w="6350">
            <a:solidFill>
              <a:srgbClr val="1D9ED2"/>
            </a:solidFill>
          </a:ln>
        </p:spPr>
        <p:txBody>
          <a:bodyPr wrap="square" lIns="0" tIns="0" rIns="0" bIns="0" rtlCol="0"/>
          <a:lstStyle/>
          <a:p/>
        </p:txBody>
      </p:sp>
      <p:sp>
        <p:nvSpPr>
          <p:cNvPr id="22" name="object 22"/>
          <p:cNvSpPr/>
          <p:nvPr/>
        </p:nvSpPr>
        <p:spPr>
          <a:xfrm>
            <a:off x="2930651" y="3201923"/>
            <a:ext cx="156845" cy="784860"/>
          </a:xfrm>
          <a:custGeom>
            <a:rect l="l" t="t" r="r" b="b"/>
            <a:pathLst>
              <a:path w="156844" h="784860">
                <a:moveTo>
                  <a:pt x="0" y="0"/>
                </a:moveTo>
                <a:lnTo>
                  <a:pt x="78359" y="0"/>
                </a:lnTo>
                <a:lnTo>
                  <a:pt x="78359" y="784351"/>
                </a:lnTo>
                <a:lnTo>
                  <a:pt x="156591" y="784351"/>
                </a:lnTo>
              </a:path>
            </a:pathLst>
          </a:custGeom>
          <a:ln w="6350">
            <a:solidFill>
              <a:srgbClr val="1D9ED2"/>
            </a:solidFill>
          </a:ln>
        </p:spPr>
        <p:txBody>
          <a:bodyPr wrap="square" lIns="0" tIns="0" rIns="0" bIns="0" rtlCol="0"/>
          <a:lstStyle/>
          <a:p/>
        </p:txBody>
      </p:sp>
      <p:sp>
        <p:nvSpPr>
          <p:cNvPr id="23" name="object 23"/>
          <p:cNvSpPr/>
          <p:nvPr/>
        </p:nvSpPr>
        <p:spPr>
          <a:xfrm>
            <a:off x="2930651" y="3201923"/>
            <a:ext cx="156845" cy="1670685"/>
          </a:xfrm>
          <a:custGeom>
            <a:rect l="l" t="t" r="r" b="b"/>
            <a:pathLst>
              <a:path w="156844" h="1670685">
                <a:moveTo>
                  <a:pt x="0" y="0"/>
                </a:moveTo>
                <a:lnTo>
                  <a:pt x="78359" y="0"/>
                </a:lnTo>
                <a:lnTo>
                  <a:pt x="78359" y="1670558"/>
                </a:lnTo>
                <a:lnTo>
                  <a:pt x="156591" y="1670558"/>
                </a:lnTo>
              </a:path>
            </a:pathLst>
          </a:custGeom>
          <a:ln w="6350">
            <a:solidFill>
              <a:srgbClr val="1D9ED2"/>
            </a:solidFill>
          </a:ln>
        </p:spPr>
        <p:txBody>
          <a:bodyPr wrap="square" lIns="0" tIns="0" rIns="0" bIns="0" rtlCol="0"/>
          <a:lstStyle/>
          <a:p/>
        </p:txBody>
      </p:sp>
      <p:sp>
        <p:nvSpPr>
          <p:cNvPr id="24" name="object 24"/>
          <p:cNvSpPr/>
          <p:nvPr/>
        </p:nvSpPr>
        <p:spPr>
          <a:xfrm>
            <a:off x="2930651" y="5644896"/>
            <a:ext cx="156845" cy="170180"/>
          </a:xfrm>
          <a:custGeom>
            <a:rect l="l" t="t" r="r" b="b"/>
            <a:pathLst>
              <a:path w="156844" h="170179">
                <a:moveTo>
                  <a:pt x="0" y="169646"/>
                </a:moveTo>
                <a:lnTo>
                  <a:pt x="78359" y="169646"/>
                </a:lnTo>
                <a:lnTo>
                  <a:pt x="78359" y="0"/>
                </a:lnTo>
                <a:lnTo>
                  <a:pt x="156591" y="0"/>
                </a:lnTo>
              </a:path>
            </a:pathLst>
          </a:custGeom>
          <a:ln w="6350">
            <a:solidFill>
              <a:srgbClr val="1D9ED2"/>
            </a:solidFill>
          </a:ln>
        </p:spPr>
        <p:txBody>
          <a:bodyPr wrap="square" lIns="0" tIns="0" rIns="0" bIns="0" rtlCol="0"/>
          <a:lstStyle/>
          <a:p/>
        </p:txBody>
      </p:sp>
      <p:sp>
        <p:nvSpPr>
          <p:cNvPr id="25" name="object 25"/>
          <p:cNvSpPr/>
          <p:nvPr/>
        </p:nvSpPr>
        <p:spPr>
          <a:xfrm>
            <a:off x="2930651" y="5814059"/>
            <a:ext cx="156845" cy="399415"/>
          </a:xfrm>
          <a:custGeom>
            <a:rect l="l" t="t" r="r" b="b"/>
            <a:pathLst>
              <a:path w="156844" h="399414">
                <a:moveTo>
                  <a:pt x="0" y="0"/>
                </a:moveTo>
                <a:lnTo>
                  <a:pt x="78359" y="0"/>
                </a:lnTo>
                <a:lnTo>
                  <a:pt x="78359" y="399008"/>
                </a:lnTo>
                <a:lnTo>
                  <a:pt x="156591" y="399008"/>
                </a:lnTo>
              </a:path>
            </a:pathLst>
          </a:custGeom>
          <a:ln w="6350">
            <a:solidFill>
              <a:srgbClr val="1D9ED2"/>
            </a:solidFill>
          </a:ln>
        </p:spPr>
        <p:txBody>
          <a:bodyPr wrap="square" lIns="0" tIns="0" rIns="0" bIns="0" rtlCol="0"/>
          <a:lstStyle/>
          <a:p/>
        </p:txBody>
      </p:sp>
      <p:sp>
        <p:nvSpPr>
          <p:cNvPr id="26" name="object 26"/>
          <p:cNvSpPr txBox="1"/>
          <p:nvPr/>
        </p:nvSpPr>
        <p:spPr>
          <a:xfrm>
            <a:off x="6166103" y="694944"/>
            <a:ext cx="5713730" cy="789940"/>
          </a:xfrm>
          <a:prstGeom prst="rect">
            <a:avLst/>
          </a:prstGeom>
          <a:solidFill>
            <a:srgbClr val="F1F1F1"/>
          </a:solidFill>
          <a:ln w="12700">
            <a:solidFill>
              <a:srgbClr val="909295"/>
            </a:solidFill>
          </a:ln>
        </p:spPr>
        <p:txBody>
          <a:bodyPr vert="horz" wrap="square" lIns="0" tIns="72390" rIns="0" bIns="0" rtlCol="0">
            <a:spAutoFit/>
          </a:bodyPr>
          <a:lstStyle/>
          <a:p>
            <a:pPr marL="92710">
              <a:lnSpc>
                <a:spcPct val="100000"/>
              </a:lnSpc>
              <a:spcBef>
                <a:spcPts val="570"/>
              </a:spcBef>
            </a:pPr>
            <a:r>
              <a:rPr sz="1200" b="1" i="1">
                <a:solidFill>
                  <a:srgbClr val="1D9ED2"/>
                </a:solidFill>
                <a:latin typeface="微软雅黑"/>
                <a:cs typeface="微软雅黑"/>
              </a:rPr>
              <a:t>强化顶层设计，优化付费管理制度</a:t>
            </a:r>
            <a:endParaRPr sz="1200">
              <a:latin typeface="微软雅黑"/>
              <a:cs typeface="微软雅黑"/>
            </a:endParaRPr>
          </a:p>
          <a:p>
            <a:pPr marL="92710" marR="126364">
              <a:lnSpc>
                <a:spcPct val="130000"/>
              </a:lnSpc>
            </a:pPr>
            <a:r>
              <a:rPr sz="1200">
                <a:solidFill>
                  <a:srgbClr val="585858"/>
                </a:solidFill>
                <a:latin typeface="微软雅黑"/>
                <a:cs typeface="微软雅黑"/>
              </a:rPr>
              <a:t>目前国家正在推行市级统筹医疗保险管理试点工作，寻找优化医保基金的管理和使 用最佳方案，与此同时计划建立相应的政策导向推动分级诊疗工作。</a:t>
            </a:r>
            <a:endParaRPr sz="1200">
              <a:latin typeface="微软雅黑"/>
              <a:cs typeface="微软雅黑"/>
            </a:endParaRPr>
          </a:p>
        </p:txBody>
      </p:sp>
      <p:sp>
        <p:nvSpPr>
          <p:cNvPr id="27" name="object 27"/>
          <p:cNvSpPr txBox="1"/>
          <p:nvPr/>
        </p:nvSpPr>
        <p:spPr>
          <a:xfrm>
            <a:off x="6166103" y="1674876"/>
            <a:ext cx="5713730" cy="788035"/>
          </a:xfrm>
          <a:prstGeom prst="rect">
            <a:avLst/>
          </a:prstGeom>
          <a:solidFill>
            <a:srgbClr val="F1F1F1"/>
          </a:solidFill>
          <a:ln w="12700">
            <a:solidFill>
              <a:srgbClr val="ACACAC"/>
            </a:solidFill>
          </a:ln>
        </p:spPr>
        <p:txBody>
          <a:bodyPr vert="horz" wrap="square" lIns="0" tIns="71755" rIns="0" bIns="0" rtlCol="0">
            <a:spAutoFit/>
          </a:bodyPr>
          <a:lstStyle/>
          <a:p>
            <a:pPr marL="92710">
              <a:lnSpc>
                <a:spcPct val="100000"/>
              </a:lnSpc>
              <a:spcBef>
                <a:spcPts val="565"/>
              </a:spcBef>
            </a:pPr>
            <a:r>
              <a:rPr sz="1200" b="1" i="1">
                <a:solidFill>
                  <a:srgbClr val="1D9ED2"/>
                </a:solidFill>
                <a:latin typeface="微软雅黑"/>
                <a:cs typeface="微软雅黑"/>
              </a:rPr>
              <a:t>医疗机构与政策制定部门紧密配合</a:t>
            </a:r>
            <a:endParaRPr sz="1200">
              <a:latin typeface="微软雅黑"/>
              <a:cs typeface="微软雅黑"/>
            </a:endParaRPr>
          </a:p>
          <a:p>
            <a:pPr marL="92710">
              <a:lnSpc>
                <a:spcPct val="100000"/>
              </a:lnSpc>
              <a:spcBef>
                <a:spcPts val="430"/>
              </a:spcBef>
            </a:pPr>
            <a:r>
              <a:rPr sz="1200" spc="-5">
                <a:solidFill>
                  <a:srgbClr val="585858"/>
                </a:solidFill>
                <a:latin typeface="微软雅黑"/>
                <a:cs typeface="微软雅黑"/>
              </a:rPr>
              <a:t>医疗机构是政策的实践角色，因此需要其与政策制定部门紧密配合，解决</a:t>
            </a:r>
            <a:endParaRPr sz="1200">
              <a:latin typeface="微软雅黑"/>
              <a:cs typeface="微软雅黑"/>
            </a:endParaRPr>
          </a:p>
          <a:p>
            <a:pPr marL="92710">
              <a:lnSpc>
                <a:spcPct val="100000"/>
              </a:lnSpc>
              <a:spcBef>
                <a:spcPts val="434"/>
              </a:spcBef>
            </a:pPr>
            <a:r>
              <a:rPr sz="1200" spc="-5">
                <a:solidFill>
                  <a:srgbClr val="585858"/>
                </a:solidFill>
                <a:latin typeface="Verdana"/>
                <a:cs typeface="Verdana"/>
              </a:rPr>
              <a:t>DRG/DIP</a:t>
            </a:r>
            <a:r>
              <a:rPr sz="1200">
                <a:solidFill>
                  <a:srgbClr val="585858"/>
                </a:solidFill>
                <a:latin typeface="微软雅黑"/>
                <a:cs typeface="微软雅黑"/>
              </a:rPr>
              <a:t>推行过程中的困难以及贴合实际的医疗情况。</a:t>
            </a:r>
            <a:endParaRPr sz="1200">
              <a:latin typeface="微软雅黑"/>
              <a:cs typeface="微软雅黑"/>
            </a:endParaRPr>
          </a:p>
        </p:txBody>
      </p:sp>
      <p:sp>
        <p:nvSpPr>
          <p:cNvPr id="28" name="object 28"/>
          <p:cNvSpPr txBox="1"/>
          <p:nvPr/>
        </p:nvSpPr>
        <p:spPr>
          <a:xfrm>
            <a:off x="6166103" y="2653283"/>
            <a:ext cx="5713730" cy="1028700"/>
          </a:xfrm>
          <a:prstGeom prst="rect">
            <a:avLst/>
          </a:prstGeom>
          <a:solidFill>
            <a:srgbClr val="F1F1F1"/>
          </a:solidFill>
          <a:ln w="12700">
            <a:solidFill>
              <a:srgbClr val="ACACAC"/>
            </a:solidFill>
          </a:ln>
        </p:spPr>
        <p:txBody>
          <a:bodyPr vert="horz" wrap="square" lIns="0" tIns="73025" rIns="0" bIns="0" rtlCol="0">
            <a:spAutoFit/>
          </a:bodyPr>
          <a:lstStyle/>
          <a:p>
            <a:pPr marL="92710">
              <a:lnSpc>
                <a:spcPct val="100000"/>
              </a:lnSpc>
              <a:spcBef>
                <a:spcPts val="575"/>
              </a:spcBef>
            </a:pPr>
            <a:r>
              <a:rPr sz="1200" b="1" i="1">
                <a:solidFill>
                  <a:srgbClr val="1D9ED2"/>
                </a:solidFill>
                <a:latin typeface="微软雅黑"/>
                <a:cs typeface="微软雅黑"/>
              </a:rPr>
              <a:t>加强病案管理，提高分组准确性</a:t>
            </a:r>
            <a:endParaRPr sz="1200">
              <a:latin typeface="微软雅黑"/>
              <a:cs typeface="微软雅黑"/>
            </a:endParaRPr>
          </a:p>
          <a:p>
            <a:pPr marL="92710" marR="126364" algn="just">
              <a:lnSpc>
                <a:spcPct val="130000"/>
              </a:lnSpc>
            </a:pPr>
            <a:r>
              <a:rPr sz="1200">
                <a:solidFill>
                  <a:srgbClr val="585858"/>
                </a:solidFill>
                <a:latin typeface="微软雅黑"/>
                <a:cs typeface="微软雅黑"/>
              </a:rPr>
              <a:t>医保部门联合卫健委、人社局等部门联合组织推动病案编码人才队伍建设。同时， 引入第三方软件供应商加入，按照国家路径对分组进一步细化完成本地化的分组研 发。</a:t>
            </a:r>
            <a:endParaRPr sz="1200">
              <a:latin typeface="微软雅黑"/>
              <a:cs typeface="微软雅黑"/>
            </a:endParaRPr>
          </a:p>
        </p:txBody>
      </p:sp>
      <p:sp>
        <p:nvSpPr>
          <p:cNvPr id="29" name="object 29"/>
          <p:cNvSpPr txBox="1"/>
          <p:nvPr/>
        </p:nvSpPr>
        <p:spPr>
          <a:xfrm>
            <a:off x="6166103" y="3874008"/>
            <a:ext cx="5707380" cy="788035"/>
          </a:xfrm>
          <a:prstGeom prst="rect">
            <a:avLst/>
          </a:prstGeom>
          <a:solidFill>
            <a:srgbClr val="F1F1F1"/>
          </a:solidFill>
          <a:ln w="12700">
            <a:solidFill>
              <a:srgbClr val="ACACAC"/>
            </a:solidFill>
          </a:ln>
        </p:spPr>
        <p:txBody>
          <a:bodyPr vert="horz" wrap="square" lIns="0" tIns="71755" rIns="0" bIns="0" rtlCol="0">
            <a:spAutoFit/>
          </a:bodyPr>
          <a:lstStyle/>
          <a:p>
            <a:pPr marL="92710">
              <a:lnSpc>
                <a:spcPct val="100000"/>
              </a:lnSpc>
              <a:spcBef>
                <a:spcPts val="565"/>
              </a:spcBef>
            </a:pPr>
            <a:r>
              <a:rPr sz="1200" b="1" i="1">
                <a:solidFill>
                  <a:srgbClr val="1D9ED2"/>
                </a:solidFill>
                <a:latin typeface="微软雅黑"/>
                <a:cs typeface="微软雅黑"/>
              </a:rPr>
              <a:t>实时动态调整，符合临床实践</a:t>
            </a:r>
            <a:endParaRPr sz="1200">
              <a:latin typeface="微软雅黑"/>
              <a:cs typeface="微软雅黑"/>
            </a:endParaRPr>
          </a:p>
          <a:p>
            <a:pPr marL="92710" marR="121285">
              <a:lnSpc>
                <a:spcPct val="130000"/>
              </a:lnSpc>
            </a:pPr>
            <a:r>
              <a:rPr sz="1200">
                <a:solidFill>
                  <a:srgbClr val="585858"/>
                </a:solidFill>
                <a:latin typeface="微软雅黑"/>
                <a:cs typeface="微软雅黑"/>
              </a:rPr>
              <a:t>医疗行为在不断发生变化，新药、新耗材以及新技术不断涌现均需要对于支付机制 进行及时调整。因此需要建立动态适应临床的调整机制。</a:t>
            </a:r>
            <a:endParaRPr sz="1200">
              <a:latin typeface="微软雅黑"/>
              <a:cs typeface="微软雅黑"/>
            </a:endParaRPr>
          </a:p>
        </p:txBody>
      </p:sp>
      <p:sp>
        <p:nvSpPr>
          <p:cNvPr id="30" name="object 30"/>
          <p:cNvSpPr txBox="1"/>
          <p:nvPr/>
        </p:nvSpPr>
        <p:spPr>
          <a:xfrm>
            <a:off x="6166103" y="4852415"/>
            <a:ext cx="5707380" cy="789940"/>
          </a:xfrm>
          <a:prstGeom prst="rect">
            <a:avLst/>
          </a:prstGeom>
          <a:solidFill>
            <a:srgbClr val="F1F1F1"/>
          </a:solidFill>
          <a:ln w="12700">
            <a:solidFill>
              <a:srgbClr val="ACACAC"/>
            </a:solidFill>
          </a:ln>
        </p:spPr>
        <p:txBody>
          <a:bodyPr vert="horz" wrap="square" lIns="0" tIns="73025" rIns="0" bIns="0" rtlCol="0">
            <a:spAutoFit/>
          </a:bodyPr>
          <a:lstStyle/>
          <a:p>
            <a:pPr marL="92710">
              <a:lnSpc>
                <a:spcPct val="100000"/>
              </a:lnSpc>
              <a:spcBef>
                <a:spcPts val="575"/>
              </a:spcBef>
            </a:pPr>
            <a:r>
              <a:rPr sz="1200" b="1" i="1">
                <a:solidFill>
                  <a:srgbClr val="1D9ED2"/>
                </a:solidFill>
                <a:latin typeface="微软雅黑"/>
                <a:cs typeface="微软雅黑"/>
              </a:rPr>
              <a:t>细化监管体系，促进医保科学监管</a:t>
            </a:r>
            <a:endParaRPr sz="1200">
              <a:latin typeface="微软雅黑"/>
              <a:cs typeface="微软雅黑"/>
            </a:endParaRPr>
          </a:p>
          <a:p>
            <a:pPr marL="92710">
              <a:lnSpc>
                <a:spcPct val="100000"/>
              </a:lnSpc>
              <a:spcBef>
                <a:spcPts val="430"/>
              </a:spcBef>
            </a:pPr>
            <a:r>
              <a:rPr sz="1200">
                <a:solidFill>
                  <a:srgbClr val="585858"/>
                </a:solidFill>
                <a:latin typeface="微软雅黑"/>
                <a:cs typeface="微软雅黑"/>
              </a:rPr>
              <a:t>多省市建立按</a:t>
            </a:r>
            <a:r>
              <a:rPr sz="1200" spc="-30">
                <a:solidFill>
                  <a:srgbClr val="585858"/>
                </a:solidFill>
                <a:latin typeface="微软雅黑"/>
                <a:cs typeface="微软雅黑"/>
              </a:rPr>
              <a:t> </a:t>
            </a:r>
            <a:r>
              <a:rPr sz="1200" spc="-10">
                <a:solidFill>
                  <a:srgbClr val="585858"/>
                </a:solidFill>
                <a:latin typeface="微软雅黑"/>
                <a:cs typeface="微软雅黑"/>
              </a:rPr>
              <a:t>DRG</a:t>
            </a:r>
            <a:r>
              <a:rPr sz="1200" spc="-30">
                <a:solidFill>
                  <a:srgbClr val="585858"/>
                </a:solidFill>
                <a:latin typeface="微软雅黑"/>
                <a:cs typeface="微软雅黑"/>
              </a:rPr>
              <a:t> </a:t>
            </a:r>
            <a:r>
              <a:rPr sz="1200">
                <a:solidFill>
                  <a:srgbClr val="585858"/>
                </a:solidFill>
                <a:latin typeface="微软雅黑"/>
                <a:cs typeface="微软雅黑"/>
              </a:rPr>
              <a:t>付费模式的业务需求升级智能监控软件用以监察费用转嫁、高</a:t>
            </a:r>
            <a:endParaRPr sz="1200">
              <a:latin typeface="微软雅黑"/>
              <a:cs typeface="微软雅黑"/>
            </a:endParaRPr>
          </a:p>
          <a:p>
            <a:pPr marL="92710">
              <a:lnSpc>
                <a:spcPct val="100000"/>
              </a:lnSpc>
              <a:spcBef>
                <a:spcPts val="430"/>
              </a:spcBef>
            </a:pPr>
            <a:r>
              <a:rPr sz="1200" spc="-5">
                <a:solidFill>
                  <a:srgbClr val="585858"/>
                </a:solidFill>
                <a:latin typeface="微软雅黑"/>
                <a:cs typeface="微软雅黑"/>
              </a:rPr>
              <a:t>编高套和医疗不足问题。</a:t>
            </a:r>
            <a:endParaRPr sz="1200">
              <a:latin typeface="微软雅黑"/>
              <a:cs typeface="微软雅黑"/>
            </a:endParaRPr>
          </a:p>
        </p:txBody>
      </p:sp>
      <p:sp>
        <p:nvSpPr>
          <p:cNvPr id="31" name="object 31"/>
          <p:cNvSpPr txBox="1"/>
          <p:nvPr/>
        </p:nvSpPr>
        <p:spPr>
          <a:xfrm>
            <a:off x="6166103" y="5832347"/>
            <a:ext cx="5701665" cy="548640"/>
          </a:xfrm>
          <a:prstGeom prst="rect">
            <a:avLst/>
          </a:prstGeom>
          <a:solidFill>
            <a:srgbClr val="F1F1F1"/>
          </a:solidFill>
          <a:ln w="12700">
            <a:solidFill>
              <a:srgbClr val="ACACAC"/>
            </a:solidFill>
          </a:ln>
        </p:spPr>
        <p:txBody>
          <a:bodyPr vert="horz" wrap="square" lIns="0" tIns="73025" rIns="0" bIns="0" rtlCol="0">
            <a:spAutoFit/>
          </a:bodyPr>
          <a:lstStyle/>
          <a:p>
            <a:pPr marL="92710">
              <a:lnSpc>
                <a:spcPct val="100000"/>
              </a:lnSpc>
              <a:spcBef>
                <a:spcPts val="575"/>
              </a:spcBef>
            </a:pPr>
            <a:r>
              <a:rPr sz="1200" b="1" i="1" spc="-5">
                <a:solidFill>
                  <a:srgbClr val="1D9ED2"/>
                </a:solidFill>
                <a:latin typeface="微软雅黑"/>
                <a:cs typeface="微软雅黑"/>
              </a:rPr>
              <a:t>加强医院端对于</a:t>
            </a:r>
            <a:r>
              <a:rPr sz="1200" b="1" spc="-5">
                <a:solidFill>
                  <a:srgbClr val="1D9ED2"/>
                </a:solidFill>
                <a:latin typeface="Verdana"/>
                <a:cs typeface="Verdana"/>
              </a:rPr>
              <a:t>DRG/DIP</a:t>
            </a:r>
            <a:r>
              <a:rPr sz="1200" b="1" i="1" spc="-5">
                <a:solidFill>
                  <a:srgbClr val="1D9ED2"/>
                </a:solidFill>
                <a:latin typeface="微软雅黑"/>
                <a:cs typeface="微软雅黑"/>
              </a:rPr>
              <a:t>支付改革的理解深度</a:t>
            </a:r>
            <a:endParaRPr sz="1200">
              <a:latin typeface="微软雅黑"/>
              <a:cs typeface="微软雅黑"/>
            </a:endParaRPr>
          </a:p>
          <a:p>
            <a:pPr marL="92710">
              <a:lnSpc>
                <a:spcPct val="100000"/>
              </a:lnSpc>
              <a:spcBef>
                <a:spcPts val="434"/>
              </a:spcBef>
            </a:pPr>
            <a:r>
              <a:rPr sz="1200">
                <a:solidFill>
                  <a:srgbClr val="585858"/>
                </a:solidFill>
                <a:latin typeface="微软雅黑"/>
                <a:cs typeface="微软雅黑"/>
              </a:rPr>
              <a:t>在医院端加强对于</a:t>
            </a:r>
            <a:r>
              <a:rPr sz="1200" spc="-10">
                <a:solidFill>
                  <a:srgbClr val="585858"/>
                </a:solidFill>
                <a:latin typeface="微软雅黑"/>
                <a:cs typeface="微软雅黑"/>
              </a:rPr>
              <a:t>DRG/DIP</a:t>
            </a:r>
            <a:r>
              <a:rPr sz="1200">
                <a:solidFill>
                  <a:srgbClr val="585858"/>
                </a:solidFill>
                <a:latin typeface="微软雅黑"/>
                <a:cs typeface="微软雅黑"/>
              </a:rPr>
              <a:t>支付改革的培训以及加强考核激励。</a:t>
            </a:r>
            <a:endParaRPr sz="1200">
              <a:latin typeface="微软雅黑"/>
              <a:cs typeface="微软雅黑"/>
            </a:endParaRPr>
          </a:p>
        </p:txBody>
      </p:sp>
      <p:sp>
        <p:nvSpPr>
          <p:cNvPr id="32" name="object 32"/>
          <p:cNvSpPr/>
          <p:nvPr/>
        </p:nvSpPr>
        <p:spPr>
          <a:xfrm>
            <a:off x="5571744" y="981455"/>
            <a:ext cx="594995" cy="109220"/>
          </a:xfrm>
          <a:custGeom>
            <a:rect l="l" t="t" r="r" b="b"/>
            <a:pathLst>
              <a:path w="594995" h="109219">
                <a:moveTo>
                  <a:pt x="0" y="0"/>
                </a:moveTo>
                <a:lnTo>
                  <a:pt x="594613" y="108839"/>
                </a:lnTo>
              </a:path>
            </a:pathLst>
          </a:custGeom>
          <a:ln w="9525">
            <a:solidFill>
              <a:srgbClr val="909295"/>
            </a:solidFill>
            <a:prstDash val="sysDash"/>
          </a:ln>
        </p:spPr>
        <p:txBody>
          <a:bodyPr wrap="square" lIns="0" tIns="0" rIns="0" bIns="0" rtlCol="0"/>
          <a:lstStyle/>
          <a:p/>
        </p:txBody>
      </p:sp>
      <p:sp>
        <p:nvSpPr>
          <p:cNvPr id="33" name="object 33"/>
          <p:cNvSpPr/>
          <p:nvPr/>
        </p:nvSpPr>
        <p:spPr>
          <a:xfrm>
            <a:off x="5571744" y="3986784"/>
            <a:ext cx="594995" cy="2121535"/>
          </a:xfrm>
          <a:custGeom>
            <a:rect l="l" t="t" r="r" b="b"/>
            <a:pathLst>
              <a:path w="594995" h="2121535">
                <a:moveTo>
                  <a:pt x="0" y="0"/>
                </a:moveTo>
                <a:lnTo>
                  <a:pt x="594613" y="2121027"/>
                </a:lnTo>
              </a:path>
            </a:pathLst>
          </a:custGeom>
          <a:ln w="9525">
            <a:solidFill>
              <a:srgbClr val="909295"/>
            </a:solidFill>
            <a:prstDash val="sysDash"/>
          </a:ln>
        </p:spPr>
        <p:txBody>
          <a:bodyPr wrap="square" lIns="0" tIns="0" rIns="0" bIns="0" rtlCol="0"/>
          <a:lstStyle/>
          <a:p/>
        </p:txBody>
      </p:sp>
      <p:sp>
        <p:nvSpPr>
          <p:cNvPr id="34" name="object 34"/>
          <p:cNvSpPr/>
          <p:nvPr/>
        </p:nvSpPr>
        <p:spPr>
          <a:xfrm>
            <a:off x="5571744" y="2069592"/>
            <a:ext cx="594995" cy="2803525"/>
          </a:xfrm>
          <a:custGeom>
            <a:rect l="l" t="t" r="r" b="b"/>
            <a:pathLst>
              <a:path w="594995" h="2803525">
                <a:moveTo>
                  <a:pt x="594613" y="0"/>
                </a:moveTo>
                <a:lnTo>
                  <a:pt x="0" y="2803525"/>
                </a:lnTo>
              </a:path>
            </a:pathLst>
          </a:custGeom>
          <a:ln w="9525">
            <a:solidFill>
              <a:srgbClr val="909295"/>
            </a:solidFill>
            <a:prstDash val="sysDash"/>
          </a:ln>
        </p:spPr>
        <p:txBody>
          <a:bodyPr wrap="square" lIns="0" tIns="0" rIns="0" bIns="0" rtlCol="0"/>
          <a:lstStyle/>
          <a:p/>
        </p:txBody>
      </p:sp>
      <p:sp>
        <p:nvSpPr>
          <p:cNvPr id="35" name="object 35"/>
          <p:cNvSpPr/>
          <p:nvPr/>
        </p:nvSpPr>
        <p:spPr>
          <a:xfrm>
            <a:off x="5571744" y="981455"/>
            <a:ext cx="594995" cy="1088390"/>
          </a:xfrm>
          <a:custGeom>
            <a:rect l="l" t="t" r="r" b="b"/>
            <a:pathLst>
              <a:path w="594995" h="1088389">
                <a:moveTo>
                  <a:pt x="0" y="0"/>
                </a:moveTo>
                <a:lnTo>
                  <a:pt x="594613" y="1088009"/>
                </a:lnTo>
              </a:path>
            </a:pathLst>
          </a:custGeom>
          <a:ln w="9524">
            <a:solidFill>
              <a:srgbClr val="909295"/>
            </a:solidFill>
            <a:prstDash val="sysDash"/>
          </a:ln>
        </p:spPr>
        <p:txBody>
          <a:bodyPr wrap="square" lIns="0" tIns="0" rIns="0" bIns="0" rtlCol="0"/>
          <a:lstStyle/>
          <a:p/>
        </p:txBody>
      </p:sp>
      <p:sp>
        <p:nvSpPr>
          <p:cNvPr id="36" name="object 36"/>
          <p:cNvSpPr/>
          <p:nvPr/>
        </p:nvSpPr>
        <p:spPr>
          <a:xfrm>
            <a:off x="5571744" y="981455"/>
            <a:ext cx="594995" cy="3286760"/>
          </a:xfrm>
          <a:custGeom>
            <a:rect l="l" t="t" r="r" b="b"/>
            <a:pathLst>
              <a:path w="594995" h="3286760">
                <a:moveTo>
                  <a:pt x="0" y="0"/>
                </a:moveTo>
                <a:lnTo>
                  <a:pt x="594613" y="3286506"/>
                </a:lnTo>
              </a:path>
            </a:pathLst>
          </a:custGeom>
          <a:ln w="9525">
            <a:solidFill>
              <a:srgbClr val="909295"/>
            </a:solidFill>
            <a:prstDash val="sysDash"/>
          </a:ln>
        </p:spPr>
        <p:txBody>
          <a:bodyPr wrap="square" lIns="0" tIns="0" rIns="0" bIns="0" rtlCol="0"/>
          <a:lstStyle/>
          <a:p/>
        </p:txBody>
      </p:sp>
      <p:sp>
        <p:nvSpPr>
          <p:cNvPr id="37" name="object 37"/>
          <p:cNvSpPr/>
          <p:nvPr/>
        </p:nvSpPr>
        <p:spPr>
          <a:xfrm>
            <a:off x="5571744" y="1089660"/>
            <a:ext cx="594995" cy="561975"/>
          </a:xfrm>
          <a:custGeom>
            <a:rect l="l" t="t" r="r" b="b"/>
            <a:pathLst>
              <a:path w="594995" h="561975">
                <a:moveTo>
                  <a:pt x="0" y="561466"/>
                </a:moveTo>
                <a:lnTo>
                  <a:pt x="594613" y="0"/>
                </a:lnTo>
              </a:path>
            </a:pathLst>
          </a:custGeom>
          <a:ln w="9525">
            <a:solidFill>
              <a:srgbClr val="909295"/>
            </a:solidFill>
            <a:prstDash val="sysDash"/>
          </a:ln>
        </p:spPr>
        <p:txBody>
          <a:bodyPr wrap="square" lIns="0" tIns="0" rIns="0" bIns="0" rtlCol="0"/>
          <a:lstStyle/>
          <a:p/>
        </p:txBody>
      </p:sp>
      <p:sp>
        <p:nvSpPr>
          <p:cNvPr id="38" name="object 38"/>
          <p:cNvSpPr/>
          <p:nvPr/>
        </p:nvSpPr>
        <p:spPr>
          <a:xfrm>
            <a:off x="5571744" y="1650492"/>
            <a:ext cx="594995" cy="417830"/>
          </a:xfrm>
          <a:custGeom>
            <a:rect l="l" t="t" r="r" b="b"/>
            <a:pathLst>
              <a:path w="594995" h="417830">
                <a:moveTo>
                  <a:pt x="0" y="0"/>
                </a:moveTo>
                <a:lnTo>
                  <a:pt x="594613" y="417703"/>
                </a:lnTo>
              </a:path>
            </a:pathLst>
          </a:custGeom>
          <a:ln w="9525">
            <a:solidFill>
              <a:srgbClr val="909295"/>
            </a:solidFill>
            <a:prstDash val="sysDash"/>
          </a:ln>
        </p:spPr>
        <p:txBody>
          <a:bodyPr wrap="square" lIns="0" tIns="0" rIns="0" bIns="0" rtlCol="0"/>
          <a:lstStyle/>
          <a:p/>
        </p:txBody>
      </p:sp>
      <p:sp>
        <p:nvSpPr>
          <p:cNvPr id="39" name="object 39"/>
          <p:cNvSpPr/>
          <p:nvPr/>
        </p:nvSpPr>
        <p:spPr>
          <a:xfrm>
            <a:off x="5571744" y="1650492"/>
            <a:ext cx="594995" cy="2571115"/>
          </a:xfrm>
          <a:custGeom>
            <a:rect l="l" t="t" r="r" b="b"/>
            <a:pathLst>
              <a:path w="594995" h="2571115">
                <a:moveTo>
                  <a:pt x="0" y="0"/>
                </a:moveTo>
                <a:lnTo>
                  <a:pt x="594613" y="2570607"/>
                </a:lnTo>
              </a:path>
            </a:pathLst>
          </a:custGeom>
          <a:ln w="9525">
            <a:solidFill>
              <a:srgbClr val="909295"/>
            </a:solidFill>
            <a:prstDash val="sysDash"/>
          </a:ln>
        </p:spPr>
        <p:txBody>
          <a:bodyPr wrap="square" lIns="0" tIns="0" rIns="0" bIns="0" rtlCol="0"/>
          <a:lstStyle/>
          <a:p/>
        </p:txBody>
      </p:sp>
      <p:sp>
        <p:nvSpPr>
          <p:cNvPr id="40" name="object 40"/>
          <p:cNvSpPr/>
          <p:nvPr/>
        </p:nvSpPr>
        <p:spPr>
          <a:xfrm>
            <a:off x="5571744" y="2321051"/>
            <a:ext cx="594995" cy="847090"/>
          </a:xfrm>
          <a:custGeom>
            <a:rect l="l" t="t" r="r" b="b"/>
            <a:pathLst>
              <a:path w="594995" h="847089">
                <a:moveTo>
                  <a:pt x="0" y="0"/>
                </a:moveTo>
                <a:lnTo>
                  <a:pt x="594613" y="846709"/>
                </a:lnTo>
              </a:path>
            </a:pathLst>
          </a:custGeom>
          <a:ln w="9525">
            <a:solidFill>
              <a:srgbClr val="909295"/>
            </a:solidFill>
            <a:prstDash val="sysDash"/>
          </a:ln>
        </p:spPr>
        <p:txBody>
          <a:bodyPr wrap="square" lIns="0" tIns="0" rIns="0" bIns="0" rtlCol="0"/>
          <a:lstStyle/>
          <a:p/>
        </p:txBody>
      </p:sp>
      <p:sp>
        <p:nvSpPr>
          <p:cNvPr id="41" name="object 41"/>
          <p:cNvSpPr/>
          <p:nvPr/>
        </p:nvSpPr>
        <p:spPr>
          <a:xfrm>
            <a:off x="5571744" y="3099816"/>
            <a:ext cx="594995" cy="68580"/>
          </a:xfrm>
          <a:custGeom>
            <a:rect l="l" t="t" r="r" b="b"/>
            <a:pathLst>
              <a:path w="594995" h="68580">
                <a:moveTo>
                  <a:pt x="0" y="0"/>
                </a:moveTo>
                <a:lnTo>
                  <a:pt x="594613" y="68325"/>
                </a:lnTo>
              </a:path>
            </a:pathLst>
          </a:custGeom>
          <a:ln w="9525">
            <a:solidFill>
              <a:srgbClr val="909295"/>
            </a:solidFill>
            <a:prstDash val="sysDash"/>
          </a:ln>
        </p:spPr>
        <p:txBody>
          <a:bodyPr wrap="square" lIns="0" tIns="0" rIns="0" bIns="0" rtlCol="0"/>
          <a:lstStyle/>
          <a:p/>
        </p:txBody>
      </p:sp>
      <p:sp>
        <p:nvSpPr>
          <p:cNvPr id="42" name="object 42"/>
          <p:cNvSpPr/>
          <p:nvPr/>
        </p:nvSpPr>
        <p:spPr>
          <a:xfrm>
            <a:off x="5571744" y="3098292"/>
            <a:ext cx="594995" cy="2148840"/>
          </a:xfrm>
          <a:custGeom>
            <a:rect l="l" t="t" r="r" b="b"/>
            <a:pathLst>
              <a:path w="594995" h="2148840">
                <a:moveTo>
                  <a:pt x="0" y="0"/>
                </a:moveTo>
                <a:lnTo>
                  <a:pt x="594613" y="2148713"/>
                </a:lnTo>
              </a:path>
            </a:pathLst>
          </a:custGeom>
          <a:ln w="9525">
            <a:solidFill>
              <a:srgbClr val="909295"/>
            </a:solidFill>
            <a:prstDash val="sysDash"/>
          </a:ln>
        </p:spPr>
        <p:txBody>
          <a:bodyPr wrap="square" lIns="0" tIns="0" rIns="0" bIns="0" rtlCol="0"/>
          <a:lstStyle/>
          <a:p/>
        </p:txBody>
      </p:sp>
      <p:sp>
        <p:nvSpPr>
          <p:cNvPr id="43" name="object 43"/>
          <p:cNvSpPr/>
          <p:nvPr/>
        </p:nvSpPr>
        <p:spPr>
          <a:xfrm>
            <a:off x="5571744" y="3099816"/>
            <a:ext cx="594995" cy="3007360"/>
          </a:xfrm>
          <a:custGeom>
            <a:rect l="l" t="t" r="r" b="b"/>
            <a:pathLst>
              <a:path w="594995" h="3007360">
                <a:moveTo>
                  <a:pt x="0" y="0"/>
                </a:moveTo>
                <a:lnTo>
                  <a:pt x="594613" y="3007347"/>
                </a:lnTo>
              </a:path>
            </a:pathLst>
          </a:custGeom>
          <a:ln w="9525">
            <a:solidFill>
              <a:srgbClr val="909295"/>
            </a:solidFill>
            <a:prstDash val="sysDash"/>
          </a:ln>
        </p:spPr>
        <p:txBody>
          <a:bodyPr wrap="square" lIns="0" tIns="0" rIns="0" bIns="0" rtlCol="0"/>
          <a:lstStyle/>
          <a:p/>
        </p:txBody>
      </p:sp>
      <p:sp>
        <p:nvSpPr>
          <p:cNvPr id="44" name="object 44"/>
          <p:cNvSpPr/>
          <p:nvPr/>
        </p:nvSpPr>
        <p:spPr>
          <a:xfrm>
            <a:off x="5571744" y="1089660"/>
            <a:ext cx="594995" cy="2896870"/>
          </a:xfrm>
          <a:custGeom>
            <a:rect l="l" t="t" r="r" b="b"/>
            <a:pathLst>
              <a:path w="594995" h="2896870">
                <a:moveTo>
                  <a:pt x="0" y="2896489"/>
                </a:moveTo>
                <a:lnTo>
                  <a:pt x="594613" y="0"/>
                </a:lnTo>
              </a:path>
            </a:pathLst>
          </a:custGeom>
          <a:ln w="9525">
            <a:solidFill>
              <a:srgbClr val="909295"/>
            </a:solidFill>
            <a:prstDash val="sysDash"/>
          </a:ln>
        </p:spPr>
        <p:txBody>
          <a:bodyPr wrap="square" lIns="0" tIns="0" rIns="0" bIns="0" rtlCol="0"/>
          <a:lstStyle/>
          <a:p/>
        </p:txBody>
      </p:sp>
      <p:sp>
        <p:nvSpPr>
          <p:cNvPr id="45" name="object 45"/>
          <p:cNvSpPr/>
          <p:nvPr/>
        </p:nvSpPr>
        <p:spPr>
          <a:xfrm>
            <a:off x="5571744" y="3168395"/>
            <a:ext cx="594995" cy="818515"/>
          </a:xfrm>
          <a:custGeom>
            <a:rect l="l" t="t" r="r" b="b"/>
            <a:pathLst>
              <a:path w="594995" h="818514">
                <a:moveTo>
                  <a:pt x="594613" y="0"/>
                </a:moveTo>
                <a:lnTo>
                  <a:pt x="0" y="818006"/>
                </a:lnTo>
              </a:path>
            </a:pathLst>
          </a:custGeom>
          <a:ln w="9525">
            <a:solidFill>
              <a:srgbClr val="909295"/>
            </a:solidFill>
            <a:prstDash val="sysDash"/>
          </a:ln>
        </p:spPr>
        <p:txBody>
          <a:bodyPr wrap="square" lIns="0" tIns="0" rIns="0" bIns="0" rtlCol="0"/>
          <a:lstStyle/>
          <a:p/>
        </p:txBody>
      </p:sp>
      <p:sp>
        <p:nvSpPr>
          <p:cNvPr id="46" name="object 46"/>
          <p:cNvSpPr/>
          <p:nvPr/>
        </p:nvSpPr>
        <p:spPr>
          <a:xfrm>
            <a:off x="5571744" y="4872228"/>
            <a:ext cx="594995" cy="1235075"/>
          </a:xfrm>
          <a:custGeom>
            <a:rect l="l" t="t" r="r" b="b"/>
            <a:pathLst>
              <a:path w="594995" h="1235075">
                <a:moveTo>
                  <a:pt x="594613" y="1234694"/>
                </a:moveTo>
                <a:lnTo>
                  <a:pt x="0" y="0"/>
                </a:lnTo>
              </a:path>
            </a:pathLst>
          </a:custGeom>
          <a:ln w="9524">
            <a:solidFill>
              <a:srgbClr val="909295"/>
            </a:solidFill>
            <a:prstDash val="sysDash"/>
          </a:ln>
        </p:spPr>
        <p:txBody>
          <a:bodyPr wrap="square" lIns="0" tIns="0" rIns="0" bIns="0" rtlCol="0"/>
          <a:lstStyle/>
          <a:p/>
        </p:txBody>
      </p:sp>
      <p:sp>
        <p:nvSpPr>
          <p:cNvPr id="47" name="object 47"/>
          <p:cNvSpPr/>
          <p:nvPr/>
        </p:nvSpPr>
        <p:spPr>
          <a:xfrm>
            <a:off x="5571744" y="5247132"/>
            <a:ext cx="594995" cy="397510"/>
          </a:xfrm>
          <a:custGeom>
            <a:rect l="l" t="t" r="r" b="b"/>
            <a:pathLst>
              <a:path w="594995" h="397510">
                <a:moveTo>
                  <a:pt x="594613" y="0"/>
                </a:moveTo>
                <a:lnTo>
                  <a:pt x="0" y="397370"/>
                </a:lnTo>
              </a:path>
            </a:pathLst>
          </a:custGeom>
          <a:ln w="9525">
            <a:solidFill>
              <a:srgbClr val="909295"/>
            </a:solidFill>
            <a:prstDash val="sysDash"/>
          </a:ln>
        </p:spPr>
        <p:txBody>
          <a:bodyPr wrap="square" lIns="0" tIns="0" rIns="0" bIns="0" rtlCol="0"/>
          <a:lstStyle/>
          <a:p/>
        </p:txBody>
      </p:sp>
      <p:sp>
        <p:nvSpPr>
          <p:cNvPr id="48" name="object 48"/>
          <p:cNvSpPr/>
          <p:nvPr/>
        </p:nvSpPr>
        <p:spPr>
          <a:xfrm>
            <a:off x="5571744" y="5644896"/>
            <a:ext cx="594995" cy="462915"/>
          </a:xfrm>
          <a:custGeom>
            <a:rect l="l" t="t" r="r" b="b"/>
            <a:pathLst>
              <a:path w="594995" h="462914">
                <a:moveTo>
                  <a:pt x="594613" y="462711"/>
                </a:moveTo>
                <a:lnTo>
                  <a:pt x="0" y="0"/>
                </a:lnTo>
              </a:path>
            </a:pathLst>
          </a:custGeom>
          <a:ln w="9525">
            <a:solidFill>
              <a:srgbClr val="909295"/>
            </a:solidFill>
            <a:prstDash val="sysDash"/>
          </a:ln>
        </p:spPr>
        <p:txBody>
          <a:bodyPr wrap="square" lIns="0" tIns="0" rIns="0" bIns="0" rtlCol="0"/>
          <a:lstStyle/>
          <a:p/>
        </p:txBody>
      </p:sp>
      <p:sp>
        <p:nvSpPr>
          <p:cNvPr id="49" name="object 49"/>
          <p:cNvSpPr/>
          <p:nvPr/>
        </p:nvSpPr>
        <p:spPr>
          <a:xfrm>
            <a:off x="5571744" y="5247132"/>
            <a:ext cx="594995" cy="966469"/>
          </a:xfrm>
          <a:custGeom>
            <a:rect l="l" t="t" r="r" b="b"/>
            <a:pathLst>
              <a:path w="594995" h="966469">
                <a:moveTo>
                  <a:pt x="594613" y="0"/>
                </a:moveTo>
                <a:lnTo>
                  <a:pt x="0" y="966025"/>
                </a:lnTo>
              </a:path>
            </a:pathLst>
          </a:custGeom>
          <a:ln w="9524">
            <a:solidFill>
              <a:srgbClr val="909295"/>
            </a:solidFill>
            <a:prstDash val="sysDash"/>
          </a:ln>
        </p:spPr>
        <p:txBody>
          <a:bodyPr wrap="square" lIns="0" tIns="0" rIns="0" bIns="0" rtlCol="0"/>
          <a:lstStyle/>
          <a:p/>
        </p:txBody>
      </p:sp>
      <p:sp>
        <p:nvSpPr>
          <p:cNvPr id="50" name="object 50"/>
          <p:cNvSpPr/>
          <p:nvPr/>
        </p:nvSpPr>
        <p:spPr>
          <a:xfrm>
            <a:off x="5571744" y="6106667"/>
            <a:ext cx="594995" cy="106045"/>
          </a:xfrm>
          <a:custGeom>
            <a:rect l="l" t="t" r="r" b="b"/>
            <a:pathLst>
              <a:path w="594995" h="106045">
                <a:moveTo>
                  <a:pt x="0" y="105943"/>
                </a:moveTo>
                <a:lnTo>
                  <a:pt x="594613" y="0"/>
                </a:lnTo>
              </a:path>
            </a:pathLst>
          </a:custGeom>
          <a:ln w="9525">
            <a:solidFill>
              <a:srgbClr val="909295"/>
            </a:solidFill>
            <a:prstDash val="sysDash"/>
          </a:ln>
        </p:spPr>
        <p:txBody>
          <a:bodyPr wrap="square" lIns="0" tIns="0" rIns="0" bIns="0" rtlCol="0"/>
          <a:lstStyle/>
          <a:p/>
        </p:txBody>
      </p:sp>
      <p:sp>
        <p:nvSpPr>
          <p:cNvPr id="51" name="object 51"/>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2" name="object 52"/>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3" name="object 53"/>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4" name="object 54"/>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5" name="object 55"/>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6" name="object 56"/>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7" name="object 57"/>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8" name="object 58"/>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59" name="object 59"/>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78989" y="2911602"/>
            <a:ext cx="1286510" cy="744220"/>
          </a:xfrm>
          <a:prstGeom prst="rect">
            <a:avLst/>
          </a:prstGeom>
        </p:spPr>
        <p:txBody>
          <a:bodyPr vert="horz" wrap="square" lIns="0" tIns="12700" rIns="0" bIns="0" rtlCol="0">
            <a:spAutoFit/>
          </a:bodyPr>
          <a:lstStyle/>
          <a:p>
            <a:pPr marL="587375">
              <a:lnSpc>
                <a:spcPct val="100000"/>
              </a:lnSpc>
              <a:spcBef>
                <a:spcPts val="100"/>
              </a:spcBef>
            </a:pPr>
            <a:r>
              <a:rPr sz="2400" b="1" i="1" spc="300">
                <a:solidFill>
                  <a:srgbClr val="FFFFFF"/>
                </a:solidFill>
                <a:latin typeface="微软雅黑"/>
                <a:cs typeface="微软雅黑"/>
              </a:rPr>
              <a:t>目录</a:t>
            </a:r>
            <a:endParaRPr sz="2400">
              <a:latin typeface="微软雅黑"/>
              <a:cs typeface="微软雅黑"/>
            </a:endParaRPr>
          </a:p>
          <a:p>
            <a:pPr marL="12700">
              <a:lnSpc>
                <a:spcPct val="100000"/>
              </a:lnSpc>
              <a:spcBef>
                <a:spcPts val="1095"/>
              </a:spcBef>
            </a:pPr>
            <a:r>
              <a:rPr sz="1400">
                <a:solidFill>
                  <a:srgbClr val="FFFFFF"/>
                </a:solidFill>
                <a:latin typeface="微软雅黑"/>
                <a:cs typeface="微软雅黑"/>
              </a:rPr>
              <a:t>C</a:t>
            </a:r>
            <a:r>
              <a:rPr sz="1400" spc="-160">
                <a:solidFill>
                  <a:srgbClr val="FFFFFF"/>
                </a:solidFill>
                <a:latin typeface="微软雅黑"/>
                <a:cs typeface="微软雅黑"/>
              </a:rPr>
              <a:t> </a:t>
            </a:r>
            <a:r>
              <a:rPr sz="1400">
                <a:solidFill>
                  <a:srgbClr val="FFFFFF"/>
                </a:solidFill>
                <a:latin typeface="微软雅黑"/>
                <a:cs typeface="微软雅黑"/>
              </a:rPr>
              <a:t>O</a:t>
            </a:r>
            <a:r>
              <a:rPr sz="1400" spc="-130">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E</a:t>
            </a:r>
            <a:r>
              <a:rPr sz="1400" spc="-135">
                <a:solidFill>
                  <a:srgbClr val="FFFFFF"/>
                </a:solidFill>
                <a:latin typeface="微软雅黑"/>
                <a:cs typeface="微软雅黑"/>
              </a:rPr>
              <a:t> </a:t>
            </a:r>
            <a:r>
              <a:rPr sz="1400">
                <a:solidFill>
                  <a:srgbClr val="FFFFFF"/>
                </a:solidFill>
                <a:latin typeface="微软雅黑"/>
                <a:cs typeface="微软雅黑"/>
              </a:rPr>
              <a:t>N</a:t>
            </a:r>
            <a:r>
              <a:rPr sz="1400" spc="-130">
                <a:solidFill>
                  <a:srgbClr val="FFFFFF"/>
                </a:solidFill>
                <a:latin typeface="微软雅黑"/>
                <a:cs typeface="微软雅黑"/>
              </a:rPr>
              <a:t> </a:t>
            </a:r>
            <a:r>
              <a:rPr sz="1400">
                <a:solidFill>
                  <a:srgbClr val="FFFFFF"/>
                </a:solidFill>
                <a:latin typeface="微软雅黑"/>
                <a:cs typeface="微软雅黑"/>
              </a:rPr>
              <a:t>T</a:t>
            </a:r>
            <a:r>
              <a:rPr sz="1400" spc="-130">
                <a:solidFill>
                  <a:srgbClr val="FFFFFF"/>
                </a:solidFill>
                <a:latin typeface="微软雅黑"/>
                <a:cs typeface="微软雅黑"/>
              </a:rPr>
              <a:t> </a:t>
            </a:r>
            <a:r>
              <a:rPr sz="1400">
                <a:solidFill>
                  <a:srgbClr val="FFFFFF"/>
                </a:solidFill>
                <a:latin typeface="微软雅黑"/>
                <a:cs typeface="微软雅黑"/>
              </a:rPr>
              <a:t>S</a:t>
            </a:r>
            <a:endParaRPr sz="1400">
              <a:latin typeface="微软雅黑"/>
              <a:cs typeface="微软雅黑"/>
            </a:endParaRPr>
          </a:p>
        </p:txBody>
      </p:sp>
      <p:sp>
        <p:nvSpPr>
          <p:cNvPr id="3" name="object 3"/>
          <p:cNvSpPr/>
          <p:nvPr/>
        </p:nvSpPr>
        <p:spPr>
          <a:xfrm>
            <a:off x="5228844" y="4012691"/>
            <a:ext cx="5983605" cy="2308860"/>
          </a:xfrm>
          <a:custGeom>
            <a:rect l="l" t="t" r="r" b="b"/>
            <a:pathLst>
              <a:path w="5983605" h="2308860">
                <a:moveTo>
                  <a:pt x="5781294" y="0"/>
                </a:moveTo>
                <a:lnTo>
                  <a:pt x="201929" y="0"/>
                </a:lnTo>
                <a:lnTo>
                  <a:pt x="155634" y="5333"/>
                </a:lnTo>
                <a:lnTo>
                  <a:pt x="113133" y="20527"/>
                </a:lnTo>
                <a:lnTo>
                  <a:pt x="75640" y="44367"/>
                </a:lnTo>
                <a:lnTo>
                  <a:pt x="44367" y="75640"/>
                </a:lnTo>
                <a:lnTo>
                  <a:pt x="20527" y="113133"/>
                </a:lnTo>
                <a:lnTo>
                  <a:pt x="5334" y="155634"/>
                </a:lnTo>
                <a:lnTo>
                  <a:pt x="0" y="201929"/>
                </a:lnTo>
                <a:lnTo>
                  <a:pt x="0" y="2106904"/>
                </a:lnTo>
                <a:lnTo>
                  <a:pt x="5333" y="2153209"/>
                </a:lnTo>
                <a:lnTo>
                  <a:pt x="20527" y="2195717"/>
                </a:lnTo>
                <a:lnTo>
                  <a:pt x="44367" y="2233215"/>
                </a:lnTo>
                <a:lnTo>
                  <a:pt x="75640" y="2264490"/>
                </a:lnTo>
                <a:lnTo>
                  <a:pt x="113133" y="2288332"/>
                </a:lnTo>
                <a:lnTo>
                  <a:pt x="155634" y="2303525"/>
                </a:lnTo>
                <a:lnTo>
                  <a:pt x="201929" y="2308859"/>
                </a:lnTo>
                <a:lnTo>
                  <a:pt x="5781294" y="2308859"/>
                </a:lnTo>
                <a:lnTo>
                  <a:pt x="5827589" y="2303525"/>
                </a:lnTo>
                <a:lnTo>
                  <a:pt x="5870090" y="2288332"/>
                </a:lnTo>
                <a:lnTo>
                  <a:pt x="5907583" y="2264490"/>
                </a:lnTo>
                <a:lnTo>
                  <a:pt x="5938856" y="2233215"/>
                </a:lnTo>
                <a:lnTo>
                  <a:pt x="5962696" y="2195717"/>
                </a:lnTo>
                <a:lnTo>
                  <a:pt x="5977890" y="2153209"/>
                </a:lnTo>
                <a:lnTo>
                  <a:pt x="5983224" y="2106904"/>
                </a:lnTo>
                <a:lnTo>
                  <a:pt x="5983224" y="201929"/>
                </a:lnTo>
                <a:lnTo>
                  <a:pt x="5977890" y="155634"/>
                </a:lnTo>
                <a:lnTo>
                  <a:pt x="5962696" y="113133"/>
                </a:lnTo>
                <a:lnTo>
                  <a:pt x="5938856" y="75640"/>
                </a:lnTo>
                <a:lnTo>
                  <a:pt x="5907583" y="44367"/>
                </a:lnTo>
                <a:lnTo>
                  <a:pt x="5870090" y="20527"/>
                </a:lnTo>
                <a:lnTo>
                  <a:pt x="5827589" y="5333"/>
                </a:lnTo>
                <a:lnTo>
                  <a:pt x="5781294" y="0"/>
                </a:lnTo>
                <a:close/>
              </a:path>
            </a:pathLst>
          </a:custGeom>
          <a:solidFill>
            <a:srgbClr val="1D9ED2"/>
          </a:solidFill>
        </p:spPr>
        <p:txBody>
          <a:bodyPr wrap="square" lIns="0" tIns="0" rIns="0" bIns="0" rtlCol="0"/>
          <a:lstStyle/>
          <a:p/>
        </p:txBody>
      </p:sp>
      <p:sp>
        <p:nvSpPr>
          <p:cNvPr id="4" name="object 4"/>
          <p:cNvSpPr/>
          <p:nvPr/>
        </p:nvSpPr>
        <p:spPr>
          <a:xfrm>
            <a:off x="5583935" y="893063"/>
            <a:ext cx="556260" cy="326390"/>
          </a:xfrm>
          <a:custGeom>
            <a:rect l="l" t="t" r="r" b="b"/>
            <a:pathLst>
              <a:path w="556260" h="326390">
                <a:moveTo>
                  <a:pt x="556260" y="0"/>
                </a:moveTo>
                <a:lnTo>
                  <a:pt x="54355" y="0"/>
                </a:lnTo>
                <a:lnTo>
                  <a:pt x="33218" y="4278"/>
                </a:lnTo>
                <a:lnTo>
                  <a:pt x="15938" y="15938"/>
                </a:lnTo>
                <a:lnTo>
                  <a:pt x="4278" y="33218"/>
                </a:lnTo>
                <a:lnTo>
                  <a:pt x="0" y="54356"/>
                </a:lnTo>
                <a:lnTo>
                  <a:pt x="0" y="326136"/>
                </a:lnTo>
                <a:lnTo>
                  <a:pt x="501903" y="326136"/>
                </a:lnTo>
                <a:lnTo>
                  <a:pt x="523041" y="321857"/>
                </a:lnTo>
                <a:lnTo>
                  <a:pt x="540321" y="310197"/>
                </a:lnTo>
                <a:lnTo>
                  <a:pt x="551981" y="292917"/>
                </a:lnTo>
                <a:lnTo>
                  <a:pt x="556260" y="271780"/>
                </a:lnTo>
                <a:lnTo>
                  <a:pt x="556260" y="0"/>
                </a:lnTo>
                <a:close/>
              </a:path>
            </a:pathLst>
          </a:custGeom>
          <a:solidFill>
            <a:srgbClr val="1D9ED2"/>
          </a:solidFill>
        </p:spPr>
        <p:txBody>
          <a:bodyPr wrap="square" lIns="0" tIns="0" rIns="0" bIns="0" rtlCol="0"/>
          <a:lstStyle/>
          <a:p/>
        </p:txBody>
      </p:sp>
      <p:sp>
        <p:nvSpPr>
          <p:cNvPr id="5" name="object 5"/>
          <p:cNvSpPr txBox="1"/>
          <p:nvPr/>
        </p:nvSpPr>
        <p:spPr>
          <a:xfrm>
            <a:off x="5700140" y="880058"/>
            <a:ext cx="324485" cy="331470"/>
          </a:xfrm>
          <a:prstGeom prst="rect">
            <a:avLst/>
          </a:prstGeom>
        </p:spPr>
        <p:txBody>
          <a:bodyPr vert="horz" wrap="square" lIns="0" tIns="13335" rIns="0" bIns="0" rtlCol="0">
            <a:spAutoFit/>
          </a:bodyPr>
          <a:lstStyle/>
          <a:p>
            <a:pPr marL="12700">
              <a:lnSpc>
                <a:spcPct val="100000"/>
              </a:lnSpc>
              <a:spcBef>
                <a:spcPts val="105"/>
              </a:spcBef>
            </a:pPr>
            <a:r>
              <a:rPr sz="2000" spc="-5">
                <a:solidFill>
                  <a:srgbClr val="FFFFFF"/>
                </a:solidFill>
                <a:latin typeface="微软雅黑"/>
                <a:cs typeface="微软雅黑"/>
              </a:rPr>
              <a:t>01</a:t>
            </a:r>
            <a:endParaRPr sz="2000">
              <a:latin typeface="微软雅黑"/>
              <a:cs typeface="微软雅黑"/>
            </a:endParaRPr>
          </a:p>
        </p:txBody>
      </p:sp>
      <p:sp>
        <p:nvSpPr>
          <p:cNvPr id="6" name="object 6"/>
          <p:cNvSpPr/>
          <p:nvPr/>
        </p:nvSpPr>
        <p:spPr>
          <a:xfrm>
            <a:off x="5583935" y="2531364"/>
            <a:ext cx="556260" cy="327660"/>
          </a:xfrm>
          <a:custGeom>
            <a:rect l="l" t="t" r="r" b="b"/>
            <a:pathLst>
              <a:path w="556260" h="327660">
                <a:moveTo>
                  <a:pt x="556260" y="0"/>
                </a:moveTo>
                <a:lnTo>
                  <a:pt x="54610" y="0"/>
                </a:lnTo>
                <a:lnTo>
                  <a:pt x="33379" y="4300"/>
                </a:lnTo>
                <a:lnTo>
                  <a:pt x="16017" y="16017"/>
                </a:lnTo>
                <a:lnTo>
                  <a:pt x="4300" y="33379"/>
                </a:lnTo>
                <a:lnTo>
                  <a:pt x="0" y="54610"/>
                </a:lnTo>
                <a:lnTo>
                  <a:pt x="0" y="327660"/>
                </a:lnTo>
                <a:lnTo>
                  <a:pt x="501650" y="327660"/>
                </a:lnTo>
                <a:lnTo>
                  <a:pt x="522880" y="323359"/>
                </a:lnTo>
                <a:lnTo>
                  <a:pt x="540242" y="311642"/>
                </a:lnTo>
                <a:lnTo>
                  <a:pt x="551959" y="294280"/>
                </a:lnTo>
                <a:lnTo>
                  <a:pt x="556260" y="273050"/>
                </a:lnTo>
                <a:lnTo>
                  <a:pt x="556260" y="0"/>
                </a:lnTo>
                <a:close/>
              </a:path>
            </a:pathLst>
          </a:custGeom>
          <a:solidFill>
            <a:srgbClr val="1D9ED2"/>
          </a:solidFill>
        </p:spPr>
        <p:txBody>
          <a:bodyPr wrap="square" lIns="0" tIns="0" rIns="0" bIns="0" rtlCol="0"/>
          <a:lstStyle/>
          <a:p/>
        </p:txBody>
      </p:sp>
      <p:sp>
        <p:nvSpPr>
          <p:cNvPr id="7" name="object 7"/>
          <p:cNvSpPr txBox="1"/>
          <p:nvPr/>
        </p:nvSpPr>
        <p:spPr>
          <a:xfrm>
            <a:off x="5700140" y="2520188"/>
            <a:ext cx="324485" cy="330835"/>
          </a:xfrm>
          <a:prstGeom prst="rect">
            <a:avLst/>
          </a:prstGeom>
        </p:spPr>
        <p:txBody>
          <a:bodyPr vert="horz" wrap="square" lIns="0" tIns="13335" rIns="0" bIns="0" rtlCol="0">
            <a:spAutoFit/>
          </a:bodyPr>
          <a:lstStyle/>
          <a:p>
            <a:pPr marL="12700">
              <a:lnSpc>
                <a:spcPct val="100000"/>
              </a:lnSpc>
              <a:spcBef>
                <a:spcPts val="105"/>
              </a:spcBef>
            </a:pPr>
            <a:r>
              <a:rPr sz="2000">
                <a:solidFill>
                  <a:srgbClr val="FFFFFF"/>
                </a:solidFill>
                <a:latin typeface="微软雅黑"/>
                <a:cs typeface="微软雅黑"/>
              </a:rPr>
              <a:t>02</a:t>
            </a:r>
            <a:endParaRPr sz="2000">
              <a:latin typeface="微软雅黑"/>
              <a:cs typeface="微软雅黑"/>
            </a:endParaRPr>
          </a:p>
        </p:txBody>
      </p:sp>
      <p:sp>
        <p:nvSpPr>
          <p:cNvPr id="8" name="object 8"/>
          <p:cNvSpPr/>
          <p:nvPr/>
        </p:nvSpPr>
        <p:spPr>
          <a:xfrm>
            <a:off x="5583935" y="4126991"/>
            <a:ext cx="556260" cy="326390"/>
          </a:xfrm>
          <a:custGeom>
            <a:rect l="l" t="t" r="r" b="b"/>
            <a:pathLst>
              <a:path w="556260" h="326389">
                <a:moveTo>
                  <a:pt x="556260" y="0"/>
                </a:moveTo>
                <a:lnTo>
                  <a:pt x="54355" y="0"/>
                </a:lnTo>
                <a:lnTo>
                  <a:pt x="33218" y="4278"/>
                </a:lnTo>
                <a:lnTo>
                  <a:pt x="15938" y="15938"/>
                </a:lnTo>
                <a:lnTo>
                  <a:pt x="4278" y="33218"/>
                </a:lnTo>
                <a:lnTo>
                  <a:pt x="0" y="54355"/>
                </a:lnTo>
                <a:lnTo>
                  <a:pt x="0" y="326135"/>
                </a:lnTo>
                <a:lnTo>
                  <a:pt x="501903" y="326135"/>
                </a:lnTo>
                <a:lnTo>
                  <a:pt x="523041" y="321857"/>
                </a:lnTo>
                <a:lnTo>
                  <a:pt x="540321" y="310197"/>
                </a:lnTo>
                <a:lnTo>
                  <a:pt x="551981" y="292917"/>
                </a:lnTo>
                <a:lnTo>
                  <a:pt x="556260" y="271779"/>
                </a:lnTo>
                <a:lnTo>
                  <a:pt x="556260" y="0"/>
                </a:lnTo>
                <a:close/>
              </a:path>
            </a:pathLst>
          </a:custGeom>
          <a:solidFill>
            <a:srgbClr val="FFFFFF"/>
          </a:solidFill>
        </p:spPr>
        <p:txBody>
          <a:bodyPr wrap="square" lIns="0" tIns="0" rIns="0" bIns="0" rtlCol="0"/>
          <a:lstStyle/>
          <a:p/>
        </p:txBody>
      </p:sp>
      <p:sp>
        <p:nvSpPr>
          <p:cNvPr id="9" name="object 9"/>
          <p:cNvSpPr txBox="1"/>
          <p:nvPr/>
        </p:nvSpPr>
        <p:spPr>
          <a:xfrm>
            <a:off x="6229603" y="888872"/>
            <a:ext cx="2190115" cy="1261110"/>
          </a:xfrm>
          <a:prstGeom prst="rect">
            <a:avLst/>
          </a:prstGeom>
        </p:spPr>
        <p:txBody>
          <a:bodyPr vert="horz" wrap="square" lIns="0" tIns="13335" rIns="0" bIns="0" rtlCol="0">
            <a:spAutoFit/>
          </a:bodyPr>
          <a:lstStyle/>
          <a:p>
            <a:pPr marL="12700">
              <a:lnSpc>
                <a:spcPct val="100000"/>
              </a:lnSpc>
              <a:spcBef>
                <a:spcPts val="105"/>
              </a:spcBef>
            </a:pPr>
            <a:r>
              <a:rPr sz="2000" b="1" spc="-5">
                <a:solidFill>
                  <a:srgbClr val="1D9ED2"/>
                </a:solidFill>
                <a:latin typeface="微软雅黑"/>
                <a:cs typeface="微软雅黑"/>
              </a:rPr>
              <a:t>DRG/DIP</a:t>
            </a:r>
            <a:r>
              <a:rPr sz="2000" b="1" i="1">
                <a:solidFill>
                  <a:srgbClr val="1D9ED2"/>
                </a:solidFill>
                <a:latin typeface="微软雅黑"/>
                <a:cs typeface="微软雅黑"/>
              </a:rPr>
              <a:t>发展背景</a:t>
            </a:r>
            <a:endParaRPr sz="2000">
              <a:latin typeface="微软雅黑"/>
              <a:cs typeface="微软雅黑"/>
            </a:endParaRPr>
          </a:p>
          <a:p>
            <a:pPr marL="337185" indent="-172720">
              <a:lnSpc>
                <a:spcPct val="100000"/>
              </a:lnSpc>
              <a:spcBef>
                <a:spcPts val="1560"/>
              </a:spcBef>
              <a:buFont typeface="Arial"/>
              <a:buChar char="•"/>
              <a:tabLst>
                <a:tab pos="337820"/>
              </a:tabLst>
            </a:pPr>
            <a:r>
              <a:rPr sz="1200" spc="-5">
                <a:solidFill>
                  <a:srgbClr val="404040"/>
                </a:solidFill>
                <a:latin typeface="微软雅黑"/>
                <a:cs typeface="微软雅黑"/>
              </a:rPr>
              <a:t>医保付费改革背景</a:t>
            </a:r>
            <a:endParaRPr sz="1200">
              <a:latin typeface="微软雅黑"/>
              <a:cs typeface="微软雅黑"/>
            </a:endParaRPr>
          </a:p>
          <a:p>
            <a:pPr marL="337185" indent="-172720">
              <a:lnSpc>
                <a:spcPct val="100000"/>
              </a:lnSpc>
              <a:spcBef>
                <a:spcPts val="725"/>
              </a:spcBef>
              <a:buFont typeface="Arial"/>
              <a:buChar char="•"/>
              <a:tabLst>
                <a:tab pos="337820"/>
              </a:tabLst>
            </a:pPr>
            <a:r>
              <a:rPr sz="1200">
                <a:solidFill>
                  <a:srgbClr val="404040"/>
                </a:solidFill>
                <a:latin typeface="微软雅黑"/>
                <a:cs typeface="微软雅黑"/>
              </a:rPr>
              <a:t>D</a:t>
            </a:r>
            <a:r>
              <a:rPr sz="1200" spc="-20">
                <a:solidFill>
                  <a:srgbClr val="404040"/>
                </a:solidFill>
                <a:latin typeface="微软雅黑"/>
                <a:cs typeface="微软雅黑"/>
              </a:rPr>
              <a:t>R</a:t>
            </a:r>
            <a:r>
              <a:rPr sz="1200" spc="-5">
                <a:solidFill>
                  <a:srgbClr val="404040"/>
                </a:solidFill>
                <a:latin typeface="微软雅黑"/>
                <a:cs typeface="微软雅黑"/>
              </a:rPr>
              <a:t>G/DI</a:t>
            </a:r>
            <a:r>
              <a:rPr sz="1200">
                <a:solidFill>
                  <a:srgbClr val="404040"/>
                </a:solidFill>
                <a:latin typeface="微软雅黑"/>
                <a:cs typeface="微软雅黑"/>
              </a:rPr>
              <a:t>P发展历程</a:t>
            </a:r>
            <a:endParaRPr sz="1200">
              <a:latin typeface="微软雅黑"/>
              <a:cs typeface="微软雅黑"/>
            </a:endParaRPr>
          </a:p>
          <a:p>
            <a:pPr marL="337185" indent="-172720">
              <a:lnSpc>
                <a:spcPct val="100000"/>
              </a:lnSpc>
              <a:spcBef>
                <a:spcPts val="720"/>
              </a:spcBef>
              <a:buFont typeface="Arial"/>
              <a:buChar char="•"/>
              <a:tabLst>
                <a:tab pos="337820"/>
              </a:tabLst>
            </a:pPr>
            <a:r>
              <a:rPr sz="1200">
                <a:solidFill>
                  <a:srgbClr val="404040"/>
                </a:solidFill>
                <a:latin typeface="微软雅黑"/>
                <a:cs typeface="微软雅黑"/>
              </a:rPr>
              <a:t>D</a:t>
            </a:r>
            <a:r>
              <a:rPr sz="1200" spc="-20">
                <a:solidFill>
                  <a:srgbClr val="404040"/>
                </a:solidFill>
                <a:latin typeface="微软雅黑"/>
                <a:cs typeface="微软雅黑"/>
              </a:rPr>
              <a:t>R</a:t>
            </a:r>
            <a:r>
              <a:rPr sz="1200" spc="-5">
                <a:solidFill>
                  <a:srgbClr val="404040"/>
                </a:solidFill>
                <a:latin typeface="微软雅黑"/>
                <a:cs typeface="微软雅黑"/>
              </a:rPr>
              <a:t>G/DI</a:t>
            </a:r>
            <a:r>
              <a:rPr sz="1200">
                <a:solidFill>
                  <a:srgbClr val="404040"/>
                </a:solidFill>
                <a:latin typeface="微软雅黑"/>
                <a:cs typeface="微软雅黑"/>
              </a:rPr>
              <a:t>P相关政策</a:t>
            </a:r>
            <a:endParaRPr sz="1200">
              <a:latin typeface="微软雅黑"/>
              <a:cs typeface="微软雅黑"/>
            </a:endParaRPr>
          </a:p>
        </p:txBody>
      </p:sp>
      <p:sp>
        <p:nvSpPr>
          <p:cNvPr id="10" name="object 10"/>
          <p:cNvSpPr txBox="1"/>
          <p:nvPr/>
        </p:nvSpPr>
        <p:spPr>
          <a:xfrm>
            <a:off x="6229603" y="2528138"/>
            <a:ext cx="3433445" cy="1257935"/>
          </a:xfrm>
          <a:prstGeom prst="rect">
            <a:avLst/>
          </a:prstGeom>
        </p:spPr>
        <p:txBody>
          <a:bodyPr vert="horz" wrap="square" lIns="0" tIns="13335" rIns="0" bIns="0" rtlCol="0">
            <a:spAutoFit/>
          </a:bodyPr>
          <a:lstStyle/>
          <a:p>
            <a:pPr marL="12700">
              <a:lnSpc>
                <a:spcPct val="100000"/>
              </a:lnSpc>
              <a:spcBef>
                <a:spcPts val="105"/>
              </a:spcBef>
            </a:pPr>
            <a:r>
              <a:rPr sz="2000" b="1" spc="-5">
                <a:solidFill>
                  <a:srgbClr val="1D9ED2"/>
                </a:solidFill>
                <a:latin typeface="微软雅黑"/>
                <a:cs typeface="微软雅黑"/>
              </a:rPr>
              <a:t>DRG/DIP</a:t>
            </a:r>
            <a:r>
              <a:rPr sz="2000" b="1" i="1">
                <a:solidFill>
                  <a:srgbClr val="1D9ED2"/>
                </a:solidFill>
                <a:latin typeface="微软雅黑"/>
                <a:cs typeface="微软雅黑"/>
              </a:rPr>
              <a:t>发展现状</a:t>
            </a:r>
            <a:endParaRPr sz="2000">
              <a:latin typeface="微软雅黑"/>
              <a:cs typeface="微软雅黑"/>
            </a:endParaRPr>
          </a:p>
          <a:p>
            <a:pPr marL="337185" indent="-172720">
              <a:lnSpc>
                <a:spcPct val="100000"/>
              </a:lnSpc>
              <a:spcBef>
                <a:spcPts val="1535"/>
              </a:spcBef>
              <a:buFont typeface="Arial"/>
              <a:buChar char="•"/>
              <a:tabLst>
                <a:tab pos="337820"/>
              </a:tabLst>
            </a:pPr>
            <a:r>
              <a:rPr sz="1200" spc="-10">
                <a:solidFill>
                  <a:srgbClr val="404040"/>
                </a:solidFill>
                <a:latin typeface="微软雅黑"/>
                <a:cs typeface="微软雅黑"/>
              </a:rPr>
              <a:t>DRG/DIP</a:t>
            </a:r>
            <a:r>
              <a:rPr sz="1200" spc="-5">
                <a:solidFill>
                  <a:srgbClr val="404040"/>
                </a:solidFill>
                <a:latin typeface="微软雅黑"/>
                <a:cs typeface="微软雅黑"/>
              </a:rPr>
              <a:t>执行情况</a:t>
            </a:r>
            <a:endParaRPr sz="1200">
              <a:latin typeface="微软雅黑"/>
              <a:cs typeface="微软雅黑"/>
            </a:endParaRPr>
          </a:p>
          <a:p>
            <a:pPr marL="337185" indent="-172720">
              <a:lnSpc>
                <a:spcPct val="100000"/>
              </a:lnSpc>
              <a:spcBef>
                <a:spcPts val="720"/>
              </a:spcBef>
              <a:buFont typeface="Arial"/>
              <a:buChar char="•"/>
              <a:tabLst>
                <a:tab pos="337820"/>
              </a:tabLst>
            </a:pPr>
            <a:r>
              <a:rPr sz="1200" spc="-10">
                <a:solidFill>
                  <a:srgbClr val="404040"/>
                </a:solidFill>
                <a:latin typeface="微软雅黑"/>
                <a:cs typeface="微软雅黑"/>
              </a:rPr>
              <a:t>DRG/DIP</a:t>
            </a:r>
            <a:r>
              <a:rPr sz="1200">
                <a:solidFill>
                  <a:srgbClr val="404040"/>
                </a:solidFill>
                <a:latin typeface="微软雅黑"/>
                <a:cs typeface="微软雅黑"/>
              </a:rPr>
              <a:t>代表城市相关经验</a:t>
            </a:r>
            <a:endParaRPr sz="1200">
              <a:latin typeface="微软雅黑"/>
              <a:cs typeface="微软雅黑"/>
            </a:endParaRPr>
          </a:p>
          <a:p>
            <a:pPr marL="337185" indent="-172720">
              <a:lnSpc>
                <a:spcPct val="100000"/>
              </a:lnSpc>
              <a:spcBef>
                <a:spcPts val="720"/>
              </a:spcBef>
              <a:buFont typeface="Arial"/>
              <a:buChar char="•"/>
              <a:tabLst>
                <a:tab pos="337820"/>
              </a:tabLst>
            </a:pPr>
            <a:r>
              <a:rPr sz="1200" spc="-10">
                <a:solidFill>
                  <a:srgbClr val="404040"/>
                </a:solidFill>
                <a:latin typeface="微软雅黑"/>
                <a:cs typeface="微软雅黑"/>
              </a:rPr>
              <a:t>DRG/DIP</a:t>
            </a:r>
            <a:r>
              <a:rPr sz="1200">
                <a:solidFill>
                  <a:srgbClr val="404040"/>
                </a:solidFill>
                <a:latin typeface="微软雅黑"/>
                <a:cs typeface="微软雅黑"/>
              </a:rPr>
              <a:t>执行过程中的问题、原因及解决方案</a:t>
            </a:r>
            <a:endParaRPr sz="1200">
              <a:latin typeface="微软雅黑"/>
              <a:cs typeface="微软雅黑"/>
            </a:endParaRPr>
          </a:p>
        </p:txBody>
      </p:sp>
      <p:sp>
        <p:nvSpPr>
          <p:cNvPr id="11" name="object 11"/>
          <p:cNvSpPr txBox="1"/>
          <p:nvPr/>
        </p:nvSpPr>
        <p:spPr>
          <a:xfrm>
            <a:off x="5700140" y="4123690"/>
            <a:ext cx="5006975" cy="2077720"/>
          </a:xfrm>
          <a:prstGeom prst="rect">
            <a:avLst/>
          </a:prstGeom>
        </p:spPr>
        <p:txBody>
          <a:bodyPr vert="horz" wrap="square" lIns="0" tIns="12700" rIns="0" bIns="0" rtlCol="0">
            <a:spAutoFit/>
          </a:bodyPr>
          <a:lstStyle/>
          <a:p>
            <a:pPr marL="12700">
              <a:lnSpc>
                <a:spcPct val="100000"/>
              </a:lnSpc>
              <a:spcBef>
                <a:spcPts val="100"/>
              </a:spcBef>
              <a:tabLst>
                <a:tab pos="541655"/>
              </a:tabLst>
            </a:pPr>
            <a:r>
              <a:rPr sz="3000" baseline="1388">
                <a:solidFill>
                  <a:srgbClr val="1D9ED2"/>
                </a:solidFill>
                <a:latin typeface="微软雅黑"/>
                <a:cs typeface="微软雅黑"/>
              </a:rPr>
              <a:t>03	</a:t>
            </a:r>
            <a:r>
              <a:rPr sz="2000" b="1" spc="-5">
                <a:solidFill>
                  <a:srgbClr val="FFFFFF"/>
                </a:solidFill>
                <a:latin typeface="微软雅黑"/>
                <a:cs typeface="微软雅黑"/>
              </a:rPr>
              <a:t>DRG/DIP</a:t>
            </a:r>
            <a:r>
              <a:rPr sz="2000" b="1" i="1">
                <a:solidFill>
                  <a:srgbClr val="FFFFFF"/>
                </a:solidFill>
                <a:latin typeface="微软雅黑"/>
                <a:cs typeface="微软雅黑"/>
              </a:rPr>
              <a:t>供应商发展路径以</a:t>
            </a:r>
            <a:r>
              <a:rPr sz="2000" b="1" i="1" spc="-15">
                <a:solidFill>
                  <a:srgbClr val="FFFFFF"/>
                </a:solidFill>
                <a:latin typeface="微软雅黑"/>
                <a:cs typeface="微软雅黑"/>
              </a:rPr>
              <a:t>及</a:t>
            </a:r>
            <a:r>
              <a:rPr sz="2000" b="1" i="1">
                <a:solidFill>
                  <a:srgbClr val="FFFFFF"/>
                </a:solidFill>
                <a:latin typeface="微软雅黑"/>
                <a:cs typeface="微软雅黑"/>
              </a:rPr>
              <a:t>趋势</a:t>
            </a:r>
            <a:r>
              <a:rPr sz="2000" b="1" i="1" spc="-15">
                <a:solidFill>
                  <a:srgbClr val="FFFFFF"/>
                </a:solidFill>
                <a:latin typeface="微软雅黑"/>
                <a:cs typeface="微软雅黑"/>
              </a:rPr>
              <a:t>展</a:t>
            </a:r>
            <a:r>
              <a:rPr sz="2000" b="1" i="1">
                <a:solidFill>
                  <a:srgbClr val="FFFFFF"/>
                </a:solidFill>
                <a:latin typeface="微软雅黑"/>
                <a:cs typeface="微软雅黑"/>
              </a:rPr>
              <a:t>望</a:t>
            </a:r>
            <a:endParaRPr sz="2000">
              <a:latin typeface="微软雅黑"/>
              <a:cs typeface="微软雅黑"/>
            </a:endParaRPr>
          </a:p>
          <a:p>
            <a:pPr marL="866775" indent="-172720">
              <a:lnSpc>
                <a:spcPct val="100000"/>
              </a:lnSpc>
              <a:spcBef>
                <a:spcPts val="1515"/>
              </a:spcBef>
              <a:buFont typeface="Arial"/>
              <a:buChar char="•"/>
              <a:tabLst>
                <a:tab pos="866775"/>
              </a:tabLst>
            </a:pPr>
            <a:r>
              <a:rPr sz="1200" spc="-10">
                <a:solidFill>
                  <a:srgbClr val="FFFFFF"/>
                </a:solidFill>
                <a:latin typeface="微软雅黑"/>
                <a:cs typeface="微软雅黑"/>
              </a:rPr>
              <a:t>DRG/DIP</a:t>
            </a:r>
            <a:r>
              <a:rPr sz="1200">
                <a:solidFill>
                  <a:srgbClr val="FFFFFF"/>
                </a:solidFill>
                <a:latin typeface="微软雅黑"/>
                <a:cs typeface="微软雅黑"/>
              </a:rPr>
              <a:t>需求梳理</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FFFFFF"/>
                </a:solidFill>
                <a:latin typeface="微软雅黑"/>
                <a:cs typeface="微软雅黑"/>
              </a:rPr>
              <a:t>DRG/DIP</a:t>
            </a:r>
            <a:r>
              <a:rPr sz="1200">
                <a:solidFill>
                  <a:srgbClr val="FFFFFF"/>
                </a:solidFill>
                <a:latin typeface="微软雅黑"/>
                <a:cs typeface="微软雅黑"/>
              </a:rPr>
              <a:t>供应商企业图谱</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FFFFFF"/>
                </a:solidFill>
                <a:latin typeface="微软雅黑"/>
                <a:cs typeface="微软雅黑"/>
              </a:rPr>
              <a:t>DRG/DIP</a:t>
            </a:r>
            <a:r>
              <a:rPr sz="1200">
                <a:solidFill>
                  <a:srgbClr val="FFFFFF"/>
                </a:solidFill>
                <a:latin typeface="微软雅黑"/>
                <a:cs typeface="微软雅黑"/>
              </a:rPr>
              <a:t>市场竞争分析</a:t>
            </a:r>
            <a:endParaRPr sz="1200">
              <a:latin typeface="微软雅黑"/>
              <a:cs typeface="微软雅黑"/>
            </a:endParaRPr>
          </a:p>
          <a:p>
            <a:pPr marL="866775" indent="-172720">
              <a:lnSpc>
                <a:spcPct val="100000"/>
              </a:lnSpc>
              <a:spcBef>
                <a:spcPts val="720"/>
              </a:spcBef>
              <a:buFont typeface="Arial"/>
              <a:buChar char="•"/>
              <a:tabLst>
                <a:tab pos="866775"/>
              </a:tabLst>
            </a:pPr>
            <a:r>
              <a:rPr sz="1200" spc="-10">
                <a:solidFill>
                  <a:srgbClr val="FFFFFF"/>
                </a:solidFill>
                <a:latin typeface="微软雅黑"/>
                <a:cs typeface="微软雅黑"/>
              </a:rPr>
              <a:t>DRG/DIP</a:t>
            </a:r>
            <a:r>
              <a:rPr sz="1200">
                <a:solidFill>
                  <a:srgbClr val="FFFFFF"/>
                </a:solidFill>
                <a:latin typeface="微软雅黑"/>
                <a:cs typeface="微软雅黑"/>
              </a:rPr>
              <a:t>现有及后市场规模测算</a:t>
            </a:r>
            <a:endParaRPr sz="1200">
              <a:latin typeface="微软雅黑"/>
              <a:cs typeface="微软雅黑"/>
            </a:endParaRPr>
          </a:p>
          <a:p>
            <a:pPr marL="866775" indent="-172720">
              <a:lnSpc>
                <a:spcPct val="100000"/>
              </a:lnSpc>
              <a:spcBef>
                <a:spcPts val="720"/>
              </a:spcBef>
              <a:buFont typeface="Arial"/>
              <a:buChar char="•"/>
              <a:tabLst>
                <a:tab pos="866775"/>
              </a:tabLst>
            </a:pPr>
            <a:r>
              <a:rPr sz="1200" spc="-5">
                <a:solidFill>
                  <a:srgbClr val="FFFFFF"/>
                </a:solidFill>
                <a:latin typeface="微软雅黑"/>
                <a:cs typeface="微软雅黑"/>
              </a:rPr>
              <a:t>D</a:t>
            </a:r>
            <a:r>
              <a:rPr sz="1200" spc="-20">
                <a:solidFill>
                  <a:srgbClr val="FFFFFF"/>
                </a:solidFill>
                <a:latin typeface="微软雅黑"/>
                <a:cs typeface="微软雅黑"/>
              </a:rPr>
              <a:t>R</a:t>
            </a:r>
            <a:r>
              <a:rPr sz="1200" spc="-10">
                <a:solidFill>
                  <a:srgbClr val="FFFFFF"/>
                </a:solidFill>
                <a:latin typeface="微软雅黑"/>
                <a:cs typeface="微软雅黑"/>
              </a:rPr>
              <a:t>G</a:t>
            </a:r>
            <a:r>
              <a:rPr sz="1200" spc="-5">
                <a:solidFill>
                  <a:srgbClr val="FFFFFF"/>
                </a:solidFill>
                <a:latin typeface="微软雅黑"/>
                <a:cs typeface="微软雅黑"/>
              </a:rPr>
              <a:t>/D</a:t>
            </a:r>
            <a:r>
              <a:rPr sz="1200" spc="-10">
                <a:solidFill>
                  <a:srgbClr val="FFFFFF"/>
                </a:solidFill>
                <a:latin typeface="微软雅黑"/>
                <a:cs typeface="微软雅黑"/>
              </a:rPr>
              <a:t>I</a:t>
            </a:r>
            <a:r>
              <a:rPr sz="1200" spc="-5">
                <a:solidFill>
                  <a:srgbClr val="FFFFFF"/>
                </a:solidFill>
                <a:latin typeface="微软雅黑"/>
                <a:cs typeface="微软雅黑"/>
              </a:rPr>
              <a:t>P商业发展曲线</a:t>
            </a:r>
            <a:endParaRPr sz="1200">
              <a:latin typeface="微软雅黑"/>
              <a:cs typeface="微软雅黑"/>
            </a:endParaRPr>
          </a:p>
          <a:p>
            <a:pPr marL="866775" indent="-172720">
              <a:lnSpc>
                <a:spcPct val="100000"/>
              </a:lnSpc>
              <a:spcBef>
                <a:spcPts val="720"/>
              </a:spcBef>
              <a:buFont typeface="Arial"/>
              <a:buChar char="•"/>
              <a:tabLst>
                <a:tab pos="866775"/>
              </a:tabLst>
            </a:pPr>
            <a:r>
              <a:rPr sz="1200">
                <a:solidFill>
                  <a:srgbClr val="FFFFFF"/>
                </a:solidFill>
                <a:latin typeface="微软雅黑"/>
                <a:cs typeface="微软雅黑"/>
              </a:rPr>
              <a:t>D</a:t>
            </a:r>
            <a:r>
              <a:rPr sz="1200" spc="-20">
                <a:solidFill>
                  <a:srgbClr val="FFFFFF"/>
                </a:solidFill>
                <a:latin typeface="微软雅黑"/>
                <a:cs typeface="微软雅黑"/>
              </a:rPr>
              <a:t>R</a:t>
            </a:r>
            <a:r>
              <a:rPr sz="1200" spc="-5">
                <a:solidFill>
                  <a:srgbClr val="FFFFFF"/>
                </a:solidFill>
                <a:latin typeface="微软雅黑"/>
                <a:cs typeface="微软雅黑"/>
              </a:rPr>
              <a:t>G/DI</a:t>
            </a:r>
            <a:r>
              <a:rPr sz="1200">
                <a:solidFill>
                  <a:srgbClr val="FFFFFF"/>
                </a:solidFill>
                <a:latin typeface="微软雅黑"/>
                <a:cs typeface="微软雅黑"/>
              </a:rPr>
              <a:t>P行业发展总结</a:t>
            </a:r>
            <a:endParaRPr sz="1200">
              <a:latin typeface="微软雅黑"/>
              <a:cs typeface="微软雅黑"/>
            </a:endParaRPr>
          </a:p>
        </p:txBody>
      </p:sp>
      <p:sp>
        <p:nvSpPr>
          <p:cNvPr id="12" name="object 12"/>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3" name="object 13"/>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4" name="object 14"/>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5" name="object 15"/>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6" name="object 16"/>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7" name="object 17"/>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8" name="object 18"/>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9" name="object 19"/>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0" name="object 20"/>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2229" y="727684"/>
            <a:ext cx="11762740" cy="1842770"/>
          </a:xfrm>
          <a:prstGeom prst="rect">
            <a:avLst/>
          </a:prstGeom>
        </p:spPr>
        <p:txBody>
          <a:bodyPr vert="horz" wrap="square" lIns="0" tIns="12700" rIns="0" bIns="0" rtlCol="0">
            <a:spAutoFit/>
          </a:bodyPr>
          <a:lstStyle/>
          <a:p>
            <a:pPr marL="241300" marR="175895" indent="-228600">
              <a:lnSpc>
                <a:spcPct val="130000"/>
              </a:lnSpc>
              <a:spcBef>
                <a:spcPts val="100"/>
              </a:spcBef>
              <a:buClr>
                <a:srgbClr val="1D9ED2"/>
              </a:buClr>
              <a:buFont typeface="Wingdings"/>
              <a:buChar char=""/>
              <a:tabLst>
                <a:tab pos="241300"/>
              </a:tabLst>
            </a:pPr>
            <a:r>
              <a:rPr sz="1400" b="1" i="1">
                <a:solidFill>
                  <a:srgbClr val="585858"/>
                </a:solidFill>
                <a:latin typeface="微软雅黑"/>
                <a:cs typeface="微软雅黑"/>
              </a:rPr>
              <a:t>医保局端作为</a:t>
            </a:r>
            <a:r>
              <a:rPr sz="1400" b="1" spc="-5">
                <a:solidFill>
                  <a:srgbClr val="585858"/>
                </a:solidFill>
                <a:latin typeface="Verdana"/>
                <a:cs typeface="Verdana"/>
              </a:rPr>
              <a:t>DRG/DIP</a:t>
            </a:r>
            <a:r>
              <a:rPr sz="1400" b="1" i="1">
                <a:solidFill>
                  <a:srgbClr val="585858"/>
                </a:solidFill>
                <a:latin typeface="微软雅黑"/>
                <a:cs typeface="微软雅黑"/>
              </a:rPr>
              <a:t>支付</a:t>
            </a:r>
            <a:r>
              <a:rPr sz="1400" b="1" i="1" spc="-15">
                <a:solidFill>
                  <a:srgbClr val="585858"/>
                </a:solidFill>
                <a:latin typeface="微软雅黑"/>
                <a:cs typeface="微软雅黑"/>
              </a:rPr>
              <a:t>改</a:t>
            </a:r>
            <a:r>
              <a:rPr sz="1400" b="1" i="1">
                <a:solidFill>
                  <a:srgbClr val="585858"/>
                </a:solidFill>
                <a:latin typeface="微软雅黑"/>
                <a:cs typeface="微软雅黑"/>
              </a:rPr>
              <a:t>革的</a:t>
            </a:r>
            <a:r>
              <a:rPr sz="1400" b="1" i="1" spc="-15">
                <a:solidFill>
                  <a:srgbClr val="585858"/>
                </a:solidFill>
                <a:latin typeface="微软雅黑"/>
                <a:cs typeface="微软雅黑"/>
              </a:rPr>
              <a:t>“</a:t>
            </a:r>
            <a:r>
              <a:rPr sz="1400" b="1" i="1">
                <a:solidFill>
                  <a:srgbClr val="585858"/>
                </a:solidFill>
                <a:latin typeface="微软雅黑"/>
                <a:cs typeface="微软雅黑"/>
              </a:rPr>
              <a:t>裁判</a:t>
            </a:r>
            <a:r>
              <a:rPr sz="1400" b="1" i="1" spc="-15">
                <a:solidFill>
                  <a:srgbClr val="585858"/>
                </a:solidFill>
                <a:latin typeface="微软雅黑"/>
                <a:cs typeface="微软雅黑"/>
              </a:rPr>
              <a:t>”</a:t>
            </a:r>
            <a:r>
              <a:rPr sz="1400" b="1" i="1">
                <a:solidFill>
                  <a:srgbClr val="585858"/>
                </a:solidFill>
                <a:latin typeface="微软雅黑"/>
                <a:cs typeface="微软雅黑"/>
              </a:rPr>
              <a:t>对于</a:t>
            </a:r>
            <a:r>
              <a:rPr sz="1400" b="1" i="1" spc="-15">
                <a:solidFill>
                  <a:srgbClr val="585858"/>
                </a:solidFill>
                <a:latin typeface="微软雅黑"/>
                <a:cs typeface="微软雅黑"/>
              </a:rPr>
              <a:t>系</a:t>
            </a:r>
            <a:r>
              <a:rPr sz="1400" b="1" i="1">
                <a:solidFill>
                  <a:srgbClr val="585858"/>
                </a:solidFill>
                <a:latin typeface="微软雅黑"/>
                <a:cs typeface="微软雅黑"/>
              </a:rPr>
              <a:t>统的</a:t>
            </a:r>
            <a:r>
              <a:rPr sz="1400" b="1" i="1" spc="-15">
                <a:solidFill>
                  <a:srgbClr val="585858"/>
                </a:solidFill>
                <a:latin typeface="微软雅黑"/>
                <a:cs typeface="微软雅黑"/>
              </a:rPr>
              <a:t>功</a:t>
            </a:r>
            <a:r>
              <a:rPr sz="1400" b="1" i="1">
                <a:solidFill>
                  <a:srgbClr val="585858"/>
                </a:solidFill>
                <a:latin typeface="微软雅黑"/>
                <a:cs typeface="微软雅黑"/>
              </a:rPr>
              <a:t>能偏</a:t>
            </a:r>
            <a:r>
              <a:rPr sz="1400" b="1" i="1" spc="-15">
                <a:solidFill>
                  <a:srgbClr val="585858"/>
                </a:solidFill>
                <a:latin typeface="微软雅黑"/>
                <a:cs typeface="微软雅黑"/>
              </a:rPr>
              <a:t>向</a:t>
            </a:r>
            <a:r>
              <a:rPr sz="1400" b="1" i="1">
                <a:solidFill>
                  <a:srgbClr val="585858"/>
                </a:solidFill>
                <a:latin typeface="微软雅黑"/>
                <a:cs typeface="微软雅黑"/>
              </a:rPr>
              <a:t>辅助</a:t>
            </a:r>
            <a:r>
              <a:rPr sz="1400" b="1" i="1" spc="-15">
                <a:solidFill>
                  <a:srgbClr val="585858"/>
                </a:solidFill>
                <a:latin typeface="微软雅黑"/>
                <a:cs typeface="微软雅黑"/>
              </a:rPr>
              <a:t>政</a:t>
            </a:r>
            <a:r>
              <a:rPr sz="1400" b="1" i="1">
                <a:solidFill>
                  <a:srgbClr val="585858"/>
                </a:solidFill>
                <a:latin typeface="微软雅黑"/>
                <a:cs typeface="微软雅黑"/>
              </a:rPr>
              <a:t>策制</a:t>
            </a:r>
            <a:r>
              <a:rPr sz="1400" b="1" i="1" spc="-15">
                <a:solidFill>
                  <a:srgbClr val="585858"/>
                </a:solidFill>
                <a:latin typeface="微软雅黑"/>
                <a:cs typeface="微软雅黑"/>
              </a:rPr>
              <a:t>定</a:t>
            </a:r>
            <a:r>
              <a:rPr sz="1400" b="1" i="1">
                <a:solidFill>
                  <a:srgbClr val="585858"/>
                </a:solidFill>
                <a:latin typeface="微软雅黑"/>
                <a:cs typeface="微软雅黑"/>
              </a:rPr>
              <a:t>、信</a:t>
            </a:r>
            <a:r>
              <a:rPr sz="1400" b="1" i="1" spc="-15">
                <a:solidFill>
                  <a:srgbClr val="585858"/>
                </a:solidFill>
                <a:latin typeface="微软雅黑"/>
                <a:cs typeface="微软雅黑"/>
              </a:rPr>
              <a:t>息</a:t>
            </a:r>
            <a:r>
              <a:rPr sz="1400" b="1" i="1">
                <a:solidFill>
                  <a:srgbClr val="585858"/>
                </a:solidFill>
                <a:latin typeface="微软雅黑"/>
                <a:cs typeface="微软雅黑"/>
              </a:rPr>
              <a:t>评审</a:t>
            </a:r>
            <a:r>
              <a:rPr sz="1400" b="1" i="1" spc="-15">
                <a:solidFill>
                  <a:srgbClr val="585858"/>
                </a:solidFill>
                <a:latin typeface="微软雅黑"/>
                <a:cs typeface="微软雅黑"/>
              </a:rPr>
              <a:t>和</a:t>
            </a:r>
            <a:r>
              <a:rPr sz="1400" b="1" i="1">
                <a:solidFill>
                  <a:srgbClr val="585858"/>
                </a:solidFill>
                <a:latin typeface="微软雅黑"/>
                <a:cs typeface="微软雅黑"/>
              </a:rPr>
              <a:t>审核</a:t>
            </a:r>
            <a:r>
              <a:rPr sz="1400" b="1" i="1" spc="-15">
                <a:solidFill>
                  <a:srgbClr val="585858"/>
                </a:solidFill>
                <a:latin typeface="微软雅黑"/>
                <a:cs typeface="微软雅黑"/>
              </a:rPr>
              <a:t>等</a:t>
            </a:r>
            <a:r>
              <a:rPr sz="1400" b="1" i="1">
                <a:solidFill>
                  <a:srgbClr val="585858"/>
                </a:solidFill>
                <a:latin typeface="微软雅黑"/>
                <a:cs typeface="微软雅黑"/>
              </a:rPr>
              <a:t>需求。</a:t>
            </a:r>
            <a:r>
              <a:rPr sz="1400">
                <a:solidFill>
                  <a:srgbClr val="585858"/>
                </a:solidFill>
                <a:latin typeface="微软雅黑"/>
                <a:cs typeface="微软雅黑"/>
              </a:rPr>
              <a:t>由于</a:t>
            </a:r>
            <a:r>
              <a:rPr sz="1400" spc="-5">
                <a:solidFill>
                  <a:srgbClr val="585858"/>
                </a:solidFill>
                <a:latin typeface="Verdana"/>
                <a:cs typeface="Verdana"/>
              </a:rPr>
              <a:t>DRG/DIP</a:t>
            </a:r>
            <a:r>
              <a:rPr sz="1400" spc="-10">
                <a:solidFill>
                  <a:srgbClr val="585858"/>
                </a:solidFill>
                <a:latin typeface="微软雅黑"/>
                <a:cs typeface="微软雅黑"/>
              </a:rPr>
              <a:t>分</a:t>
            </a:r>
            <a:r>
              <a:rPr sz="1400">
                <a:solidFill>
                  <a:srgbClr val="585858"/>
                </a:solidFill>
                <a:latin typeface="微软雅黑"/>
                <a:cs typeface="微软雅黑"/>
              </a:rPr>
              <a:t>组器</a:t>
            </a:r>
            <a:r>
              <a:rPr sz="1400" spc="-10">
                <a:solidFill>
                  <a:srgbClr val="585858"/>
                </a:solidFill>
                <a:latin typeface="微软雅黑"/>
                <a:cs typeface="微软雅黑"/>
              </a:rPr>
              <a:t>主</a:t>
            </a:r>
            <a:r>
              <a:rPr sz="1400">
                <a:solidFill>
                  <a:srgbClr val="585858"/>
                </a:solidFill>
                <a:latin typeface="微软雅黑"/>
                <a:cs typeface="微软雅黑"/>
              </a:rPr>
              <a:t>要沿</a:t>
            </a:r>
            <a:r>
              <a:rPr sz="1400" spc="-10">
                <a:solidFill>
                  <a:srgbClr val="585858"/>
                </a:solidFill>
                <a:latin typeface="微软雅黑"/>
                <a:cs typeface="微软雅黑"/>
              </a:rPr>
              <a:t>用</a:t>
            </a:r>
            <a:r>
              <a:rPr sz="1400">
                <a:solidFill>
                  <a:srgbClr val="585858"/>
                </a:solidFill>
                <a:latin typeface="微软雅黑"/>
                <a:cs typeface="微软雅黑"/>
              </a:rPr>
              <a:t>国家标 准，因此不同地区医保</a:t>
            </a:r>
            <a:r>
              <a:rPr sz="1400" spc="-15">
                <a:solidFill>
                  <a:srgbClr val="585858"/>
                </a:solidFill>
                <a:latin typeface="微软雅黑"/>
                <a:cs typeface="微软雅黑"/>
              </a:rPr>
              <a:t>局</a:t>
            </a:r>
            <a:r>
              <a:rPr sz="1400">
                <a:solidFill>
                  <a:srgbClr val="585858"/>
                </a:solidFill>
                <a:latin typeface="微软雅黑"/>
                <a:cs typeface="微软雅黑"/>
              </a:rPr>
              <a:t>端对</a:t>
            </a:r>
            <a:r>
              <a:rPr sz="1400" spc="-15">
                <a:solidFill>
                  <a:srgbClr val="585858"/>
                </a:solidFill>
                <a:latin typeface="微软雅黑"/>
                <a:cs typeface="微软雅黑"/>
              </a:rPr>
              <a:t>于</a:t>
            </a:r>
            <a:r>
              <a:rPr sz="1400">
                <a:solidFill>
                  <a:srgbClr val="585858"/>
                </a:solidFill>
                <a:latin typeface="微软雅黑"/>
                <a:cs typeface="微软雅黑"/>
              </a:rPr>
              <a:t>系统</a:t>
            </a:r>
            <a:r>
              <a:rPr sz="1400" spc="-15">
                <a:solidFill>
                  <a:srgbClr val="585858"/>
                </a:solidFill>
                <a:latin typeface="微软雅黑"/>
                <a:cs typeface="微软雅黑"/>
              </a:rPr>
              <a:t>功</a:t>
            </a:r>
            <a:r>
              <a:rPr sz="1400">
                <a:solidFill>
                  <a:srgbClr val="585858"/>
                </a:solidFill>
                <a:latin typeface="微软雅黑"/>
                <a:cs typeface="微软雅黑"/>
              </a:rPr>
              <a:t>能的</a:t>
            </a:r>
            <a:r>
              <a:rPr sz="1400" spc="-15">
                <a:solidFill>
                  <a:srgbClr val="585858"/>
                </a:solidFill>
                <a:latin typeface="微软雅黑"/>
                <a:cs typeface="微软雅黑"/>
              </a:rPr>
              <a:t>要</a:t>
            </a:r>
            <a:r>
              <a:rPr sz="1400">
                <a:solidFill>
                  <a:srgbClr val="585858"/>
                </a:solidFill>
                <a:latin typeface="微软雅黑"/>
                <a:cs typeface="微软雅黑"/>
              </a:rPr>
              <a:t>求较</a:t>
            </a:r>
            <a:r>
              <a:rPr sz="1400" spc="-15">
                <a:solidFill>
                  <a:srgbClr val="585858"/>
                </a:solidFill>
                <a:latin typeface="微软雅黑"/>
                <a:cs typeface="微软雅黑"/>
              </a:rPr>
              <a:t>为</a:t>
            </a:r>
            <a:r>
              <a:rPr sz="1400">
                <a:solidFill>
                  <a:srgbClr val="585858"/>
                </a:solidFill>
                <a:latin typeface="微软雅黑"/>
                <a:cs typeface="微软雅黑"/>
              </a:rPr>
              <a:t>统一。</a:t>
            </a:r>
            <a:endParaRPr sz="1400">
              <a:latin typeface="微软雅黑"/>
              <a:cs typeface="微软雅黑"/>
            </a:endParaRPr>
          </a:p>
          <a:p>
            <a:pPr marL="241300" marR="5080" indent="-228600">
              <a:lnSpc>
                <a:spcPct val="130000"/>
              </a:lnSpc>
              <a:spcBef>
                <a:spcPts val="600"/>
              </a:spcBef>
              <a:buClr>
                <a:srgbClr val="1D9ED2"/>
              </a:buClr>
              <a:buFont typeface="Wingdings"/>
              <a:buChar char=""/>
              <a:tabLst>
                <a:tab pos="241300"/>
              </a:tabLst>
            </a:pPr>
            <a:r>
              <a:rPr sz="1400" b="1" i="1">
                <a:solidFill>
                  <a:srgbClr val="585858"/>
                </a:solidFill>
                <a:latin typeface="微软雅黑"/>
                <a:cs typeface="微软雅黑"/>
              </a:rPr>
              <a:t>医院端</a:t>
            </a:r>
            <a:r>
              <a:rPr sz="1400" b="1" i="1" spc="-15">
                <a:solidFill>
                  <a:srgbClr val="585858"/>
                </a:solidFill>
                <a:latin typeface="微软雅黑"/>
                <a:cs typeface="微软雅黑"/>
              </a:rPr>
              <a:t>作</a:t>
            </a:r>
            <a:r>
              <a:rPr sz="1400" b="1" i="1">
                <a:solidFill>
                  <a:srgbClr val="585858"/>
                </a:solidFill>
                <a:latin typeface="微软雅黑"/>
                <a:cs typeface="微软雅黑"/>
              </a:rPr>
              <a:t>为</a:t>
            </a:r>
            <a:r>
              <a:rPr sz="1400" b="1" spc="-5">
                <a:solidFill>
                  <a:srgbClr val="585858"/>
                </a:solidFill>
                <a:latin typeface="Verdana"/>
                <a:cs typeface="Verdana"/>
              </a:rPr>
              <a:t>DRG/DIP</a:t>
            </a:r>
            <a:r>
              <a:rPr sz="1400" b="1" i="1">
                <a:solidFill>
                  <a:srgbClr val="585858"/>
                </a:solidFill>
                <a:latin typeface="微软雅黑"/>
                <a:cs typeface="微软雅黑"/>
              </a:rPr>
              <a:t>系统</a:t>
            </a:r>
            <a:r>
              <a:rPr sz="1400" b="1" i="1" spc="-15">
                <a:solidFill>
                  <a:srgbClr val="585858"/>
                </a:solidFill>
                <a:latin typeface="微软雅黑"/>
                <a:cs typeface="微软雅黑"/>
              </a:rPr>
              <a:t>的</a:t>
            </a:r>
            <a:r>
              <a:rPr sz="1400" b="1" i="1">
                <a:solidFill>
                  <a:srgbClr val="585858"/>
                </a:solidFill>
                <a:latin typeface="微软雅黑"/>
                <a:cs typeface="微软雅黑"/>
              </a:rPr>
              <a:t>主要</a:t>
            </a:r>
            <a:r>
              <a:rPr sz="1400" b="1" i="1" spc="-15">
                <a:solidFill>
                  <a:srgbClr val="585858"/>
                </a:solidFill>
                <a:latin typeface="微软雅黑"/>
                <a:cs typeface="微软雅黑"/>
              </a:rPr>
              <a:t>“</a:t>
            </a:r>
            <a:r>
              <a:rPr sz="1400" b="1" i="1">
                <a:solidFill>
                  <a:srgbClr val="585858"/>
                </a:solidFill>
                <a:latin typeface="微软雅黑"/>
                <a:cs typeface="微软雅黑"/>
              </a:rPr>
              <a:t>用户</a:t>
            </a:r>
            <a:r>
              <a:rPr sz="1400" b="1" i="1" spc="-5">
                <a:solidFill>
                  <a:srgbClr val="585858"/>
                </a:solidFill>
                <a:latin typeface="微软雅黑"/>
                <a:cs typeface="微软雅黑"/>
              </a:rPr>
              <a:t>”，</a:t>
            </a:r>
            <a:r>
              <a:rPr sz="1400" b="1" i="1">
                <a:solidFill>
                  <a:srgbClr val="585858"/>
                </a:solidFill>
                <a:latin typeface="微软雅黑"/>
                <a:cs typeface="微软雅黑"/>
              </a:rPr>
              <a:t>其要</a:t>
            </a:r>
            <a:r>
              <a:rPr sz="1400" b="1" i="1" spc="-15">
                <a:solidFill>
                  <a:srgbClr val="585858"/>
                </a:solidFill>
                <a:latin typeface="微软雅黑"/>
                <a:cs typeface="微软雅黑"/>
              </a:rPr>
              <a:t>求系</a:t>
            </a:r>
            <a:r>
              <a:rPr sz="1400" b="1" i="1">
                <a:solidFill>
                  <a:srgbClr val="585858"/>
                </a:solidFill>
                <a:latin typeface="微软雅黑"/>
                <a:cs typeface="微软雅黑"/>
              </a:rPr>
              <a:t>统的功</a:t>
            </a:r>
            <a:r>
              <a:rPr sz="1400" b="1" i="1" spc="-15">
                <a:solidFill>
                  <a:srgbClr val="585858"/>
                </a:solidFill>
                <a:latin typeface="微软雅黑"/>
                <a:cs typeface="微软雅黑"/>
              </a:rPr>
              <a:t>能</a:t>
            </a:r>
            <a:r>
              <a:rPr sz="1400" b="1" i="1">
                <a:solidFill>
                  <a:srgbClr val="585858"/>
                </a:solidFill>
                <a:latin typeface="微软雅黑"/>
                <a:cs typeface="微软雅黑"/>
              </a:rPr>
              <a:t>性更</a:t>
            </a:r>
            <a:r>
              <a:rPr sz="1400" b="1" i="1" spc="-15">
                <a:solidFill>
                  <a:srgbClr val="585858"/>
                </a:solidFill>
                <a:latin typeface="微软雅黑"/>
                <a:cs typeface="微软雅黑"/>
              </a:rPr>
              <a:t>强</a:t>
            </a:r>
            <a:r>
              <a:rPr sz="1400" b="1" i="1" spc="-5">
                <a:solidFill>
                  <a:srgbClr val="585858"/>
                </a:solidFill>
                <a:latin typeface="微软雅黑"/>
                <a:cs typeface="微软雅黑"/>
              </a:rPr>
              <a:t>。</a:t>
            </a:r>
            <a:r>
              <a:rPr sz="1400">
                <a:solidFill>
                  <a:srgbClr val="585858"/>
                </a:solidFill>
                <a:latin typeface="微软雅黑"/>
                <a:cs typeface="微软雅黑"/>
              </a:rPr>
              <a:t>除了分</a:t>
            </a:r>
            <a:r>
              <a:rPr sz="1400" spc="-15">
                <a:solidFill>
                  <a:srgbClr val="585858"/>
                </a:solidFill>
                <a:latin typeface="微软雅黑"/>
                <a:cs typeface="微软雅黑"/>
              </a:rPr>
              <a:t>组</a:t>
            </a:r>
            <a:r>
              <a:rPr sz="1400">
                <a:solidFill>
                  <a:srgbClr val="585858"/>
                </a:solidFill>
                <a:latin typeface="微软雅黑"/>
                <a:cs typeface="微软雅黑"/>
              </a:rPr>
              <a:t>器功</a:t>
            </a:r>
            <a:r>
              <a:rPr sz="1400" spc="-15">
                <a:solidFill>
                  <a:srgbClr val="585858"/>
                </a:solidFill>
                <a:latin typeface="微软雅黑"/>
                <a:cs typeface="微软雅黑"/>
              </a:rPr>
              <a:t>能</a:t>
            </a:r>
            <a:r>
              <a:rPr sz="1400" spc="-5">
                <a:solidFill>
                  <a:srgbClr val="585858"/>
                </a:solidFill>
                <a:latin typeface="微软雅黑"/>
                <a:cs typeface="微软雅黑"/>
              </a:rPr>
              <a:t>，</a:t>
            </a:r>
            <a:r>
              <a:rPr sz="1400" spc="-5">
                <a:solidFill>
                  <a:srgbClr val="585858"/>
                </a:solidFill>
                <a:latin typeface="Verdana"/>
                <a:cs typeface="Verdana"/>
              </a:rPr>
              <a:t>DRG/DIP</a:t>
            </a:r>
            <a:r>
              <a:rPr sz="1400">
                <a:solidFill>
                  <a:srgbClr val="585858"/>
                </a:solidFill>
                <a:latin typeface="微软雅黑"/>
                <a:cs typeface="微软雅黑"/>
              </a:rPr>
              <a:t>系</a:t>
            </a:r>
            <a:r>
              <a:rPr sz="1400" spc="-15">
                <a:solidFill>
                  <a:srgbClr val="585858"/>
                </a:solidFill>
                <a:latin typeface="微软雅黑"/>
                <a:cs typeface="微软雅黑"/>
              </a:rPr>
              <a:t>统</a:t>
            </a:r>
            <a:r>
              <a:rPr sz="1400">
                <a:solidFill>
                  <a:srgbClr val="585858"/>
                </a:solidFill>
                <a:latin typeface="微软雅黑"/>
                <a:cs typeface="微软雅黑"/>
              </a:rPr>
              <a:t>还需</a:t>
            </a:r>
            <a:r>
              <a:rPr sz="1400" spc="-15">
                <a:solidFill>
                  <a:srgbClr val="585858"/>
                </a:solidFill>
                <a:latin typeface="微软雅黑"/>
                <a:cs typeface="微软雅黑"/>
              </a:rPr>
              <a:t>要</a:t>
            </a:r>
            <a:r>
              <a:rPr sz="1400">
                <a:solidFill>
                  <a:srgbClr val="585858"/>
                </a:solidFill>
                <a:latin typeface="微软雅黑"/>
                <a:cs typeface="微软雅黑"/>
              </a:rPr>
              <a:t>具备分</a:t>
            </a:r>
            <a:r>
              <a:rPr sz="1400" spc="-15">
                <a:solidFill>
                  <a:srgbClr val="585858"/>
                </a:solidFill>
                <a:latin typeface="微软雅黑"/>
                <a:cs typeface="微软雅黑"/>
              </a:rPr>
              <a:t>析</a:t>
            </a:r>
            <a:r>
              <a:rPr sz="1400">
                <a:solidFill>
                  <a:srgbClr val="585858"/>
                </a:solidFill>
                <a:latin typeface="微软雅黑"/>
                <a:cs typeface="微软雅黑"/>
              </a:rPr>
              <a:t>、病</a:t>
            </a:r>
            <a:r>
              <a:rPr sz="1400" spc="-15">
                <a:solidFill>
                  <a:srgbClr val="585858"/>
                </a:solidFill>
                <a:latin typeface="微软雅黑"/>
                <a:cs typeface="微软雅黑"/>
              </a:rPr>
              <a:t>案质</a:t>
            </a:r>
            <a:r>
              <a:rPr sz="1400">
                <a:solidFill>
                  <a:srgbClr val="585858"/>
                </a:solidFill>
                <a:latin typeface="微软雅黑"/>
                <a:cs typeface="微软雅黑"/>
              </a:rPr>
              <a:t>控等综</a:t>
            </a:r>
            <a:r>
              <a:rPr sz="1400" spc="-15">
                <a:solidFill>
                  <a:srgbClr val="585858"/>
                </a:solidFill>
                <a:latin typeface="微软雅黑"/>
                <a:cs typeface="微软雅黑"/>
              </a:rPr>
              <a:t>合</a:t>
            </a:r>
            <a:r>
              <a:rPr sz="1400">
                <a:solidFill>
                  <a:srgbClr val="585858"/>
                </a:solidFill>
                <a:latin typeface="微软雅黑"/>
                <a:cs typeface="微软雅黑"/>
              </a:rPr>
              <a:t>功能，  且由于不同公立医疗机</a:t>
            </a:r>
            <a:r>
              <a:rPr sz="1400" spc="-15">
                <a:solidFill>
                  <a:srgbClr val="585858"/>
                </a:solidFill>
                <a:latin typeface="微软雅黑"/>
                <a:cs typeface="微软雅黑"/>
              </a:rPr>
              <a:t>构</a:t>
            </a:r>
            <a:r>
              <a:rPr sz="1400">
                <a:solidFill>
                  <a:srgbClr val="585858"/>
                </a:solidFill>
                <a:latin typeface="微软雅黑"/>
                <a:cs typeface="微软雅黑"/>
              </a:rPr>
              <a:t>之间</a:t>
            </a:r>
            <a:r>
              <a:rPr sz="1400" spc="-15">
                <a:solidFill>
                  <a:srgbClr val="585858"/>
                </a:solidFill>
                <a:latin typeface="微软雅黑"/>
                <a:cs typeface="微软雅黑"/>
              </a:rPr>
              <a:t>，</a:t>
            </a:r>
            <a:r>
              <a:rPr sz="1400">
                <a:solidFill>
                  <a:srgbClr val="585858"/>
                </a:solidFill>
                <a:latin typeface="微软雅黑"/>
                <a:cs typeface="微软雅黑"/>
              </a:rPr>
              <a:t>接待</a:t>
            </a:r>
            <a:r>
              <a:rPr sz="1400" spc="-15">
                <a:solidFill>
                  <a:srgbClr val="585858"/>
                </a:solidFill>
                <a:latin typeface="微软雅黑"/>
                <a:cs typeface="微软雅黑"/>
              </a:rPr>
              <a:t>患</a:t>
            </a:r>
            <a:r>
              <a:rPr sz="1400">
                <a:solidFill>
                  <a:srgbClr val="585858"/>
                </a:solidFill>
                <a:latin typeface="微软雅黑"/>
                <a:cs typeface="微软雅黑"/>
              </a:rPr>
              <a:t>者差</a:t>
            </a:r>
            <a:r>
              <a:rPr sz="1400" spc="-15">
                <a:solidFill>
                  <a:srgbClr val="585858"/>
                </a:solidFill>
                <a:latin typeface="微软雅黑"/>
                <a:cs typeface="微软雅黑"/>
              </a:rPr>
              <a:t>异</a:t>
            </a:r>
            <a:r>
              <a:rPr sz="1400">
                <a:solidFill>
                  <a:srgbClr val="585858"/>
                </a:solidFill>
                <a:latin typeface="微软雅黑"/>
                <a:cs typeface="微软雅黑"/>
              </a:rPr>
              <a:t>较大</a:t>
            </a:r>
            <a:r>
              <a:rPr sz="1400" spc="-15">
                <a:solidFill>
                  <a:srgbClr val="585858"/>
                </a:solidFill>
                <a:latin typeface="微软雅黑"/>
                <a:cs typeface="微软雅黑"/>
              </a:rPr>
              <a:t>且</a:t>
            </a:r>
            <a:r>
              <a:rPr sz="1400">
                <a:solidFill>
                  <a:srgbClr val="585858"/>
                </a:solidFill>
                <a:latin typeface="微软雅黑"/>
                <a:cs typeface="微软雅黑"/>
              </a:rPr>
              <a:t>医疗</a:t>
            </a:r>
            <a:r>
              <a:rPr sz="1400" spc="-15">
                <a:solidFill>
                  <a:srgbClr val="585858"/>
                </a:solidFill>
                <a:latin typeface="微软雅黑"/>
                <a:cs typeface="微软雅黑"/>
              </a:rPr>
              <a:t>流</a:t>
            </a:r>
            <a:r>
              <a:rPr sz="1400">
                <a:solidFill>
                  <a:srgbClr val="585858"/>
                </a:solidFill>
                <a:latin typeface="微软雅黑"/>
                <a:cs typeface="微软雅黑"/>
              </a:rPr>
              <a:t>程也</a:t>
            </a:r>
            <a:r>
              <a:rPr sz="1400" spc="-15">
                <a:solidFill>
                  <a:srgbClr val="585858"/>
                </a:solidFill>
                <a:latin typeface="微软雅黑"/>
                <a:cs typeface="微软雅黑"/>
              </a:rPr>
              <a:t>各</a:t>
            </a:r>
            <a:r>
              <a:rPr sz="1400">
                <a:solidFill>
                  <a:srgbClr val="585858"/>
                </a:solidFill>
                <a:latin typeface="微软雅黑"/>
                <a:cs typeface="微软雅黑"/>
              </a:rPr>
              <a:t>有特</a:t>
            </a:r>
            <a:r>
              <a:rPr sz="1400" spc="-15">
                <a:solidFill>
                  <a:srgbClr val="585858"/>
                </a:solidFill>
                <a:latin typeface="微软雅黑"/>
                <a:cs typeface="微软雅黑"/>
              </a:rPr>
              <a:t>征</a:t>
            </a:r>
            <a:r>
              <a:rPr sz="1400">
                <a:solidFill>
                  <a:srgbClr val="585858"/>
                </a:solidFill>
                <a:latin typeface="微软雅黑"/>
                <a:cs typeface="微软雅黑"/>
              </a:rPr>
              <a:t>，所</a:t>
            </a:r>
            <a:r>
              <a:rPr sz="1400" spc="-15">
                <a:solidFill>
                  <a:srgbClr val="585858"/>
                </a:solidFill>
                <a:latin typeface="微软雅黑"/>
                <a:cs typeface="微软雅黑"/>
              </a:rPr>
              <a:t>以</a:t>
            </a:r>
            <a:r>
              <a:rPr sz="1400">
                <a:solidFill>
                  <a:srgbClr val="585858"/>
                </a:solidFill>
                <a:latin typeface="微软雅黑"/>
                <a:cs typeface="微软雅黑"/>
              </a:rPr>
              <a:t>对于</a:t>
            </a:r>
            <a:r>
              <a:rPr sz="1400" spc="-15">
                <a:solidFill>
                  <a:srgbClr val="585858"/>
                </a:solidFill>
                <a:latin typeface="微软雅黑"/>
                <a:cs typeface="微软雅黑"/>
              </a:rPr>
              <a:t>系</a:t>
            </a:r>
            <a:r>
              <a:rPr sz="1400">
                <a:solidFill>
                  <a:srgbClr val="585858"/>
                </a:solidFill>
                <a:latin typeface="微软雅黑"/>
                <a:cs typeface="微软雅黑"/>
              </a:rPr>
              <a:t>统功</a:t>
            </a:r>
            <a:r>
              <a:rPr sz="1400" spc="-15">
                <a:solidFill>
                  <a:srgbClr val="585858"/>
                </a:solidFill>
                <a:latin typeface="微软雅黑"/>
                <a:cs typeface="微软雅黑"/>
              </a:rPr>
              <a:t>能</a:t>
            </a:r>
            <a:r>
              <a:rPr sz="1400">
                <a:solidFill>
                  <a:srgbClr val="585858"/>
                </a:solidFill>
                <a:latin typeface="微软雅黑"/>
                <a:cs typeface="微软雅黑"/>
              </a:rPr>
              <a:t>能否</a:t>
            </a:r>
            <a:r>
              <a:rPr sz="1400" spc="-15">
                <a:solidFill>
                  <a:srgbClr val="585858"/>
                </a:solidFill>
                <a:latin typeface="微软雅黑"/>
                <a:cs typeface="微软雅黑"/>
              </a:rPr>
              <a:t>满</a:t>
            </a:r>
            <a:r>
              <a:rPr sz="1400">
                <a:solidFill>
                  <a:srgbClr val="585858"/>
                </a:solidFill>
                <a:latin typeface="微软雅黑"/>
                <a:cs typeface="微软雅黑"/>
              </a:rPr>
              <a:t>足不</a:t>
            </a:r>
            <a:r>
              <a:rPr sz="1400" spc="-15">
                <a:solidFill>
                  <a:srgbClr val="585858"/>
                </a:solidFill>
                <a:latin typeface="微软雅黑"/>
                <a:cs typeface="微软雅黑"/>
              </a:rPr>
              <a:t>同</a:t>
            </a:r>
            <a:r>
              <a:rPr sz="1400">
                <a:solidFill>
                  <a:srgbClr val="585858"/>
                </a:solidFill>
                <a:latin typeface="微软雅黑"/>
                <a:cs typeface="微软雅黑"/>
              </a:rPr>
              <a:t>需求</a:t>
            </a:r>
            <a:r>
              <a:rPr sz="1400" spc="-15">
                <a:solidFill>
                  <a:srgbClr val="585858"/>
                </a:solidFill>
                <a:latin typeface="微软雅黑"/>
                <a:cs typeface="微软雅黑"/>
              </a:rPr>
              <a:t>也</a:t>
            </a:r>
            <a:r>
              <a:rPr sz="1400">
                <a:solidFill>
                  <a:srgbClr val="585858"/>
                </a:solidFill>
                <a:latin typeface="微软雅黑"/>
                <a:cs typeface="微软雅黑"/>
              </a:rPr>
              <a:t>提出</a:t>
            </a:r>
            <a:r>
              <a:rPr sz="1400" spc="-15">
                <a:solidFill>
                  <a:srgbClr val="585858"/>
                </a:solidFill>
                <a:latin typeface="微软雅黑"/>
                <a:cs typeface="微软雅黑"/>
              </a:rPr>
              <a:t>了</a:t>
            </a:r>
            <a:r>
              <a:rPr sz="1400">
                <a:solidFill>
                  <a:srgbClr val="585858"/>
                </a:solidFill>
                <a:latin typeface="微软雅黑"/>
                <a:cs typeface="微软雅黑"/>
              </a:rPr>
              <a:t>更高</a:t>
            </a:r>
            <a:r>
              <a:rPr sz="1400" spc="-15">
                <a:solidFill>
                  <a:srgbClr val="585858"/>
                </a:solidFill>
                <a:latin typeface="微软雅黑"/>
                <a:cs typeface="微软雅黑"/>
              </a:rPr>
              <a:t>的</a:t>
            </a:r>
            <a:r>
              <a:rPr sz="1400">
                <a:solidFill>
                  <a:srgbClr val="585858"/>
                </a:solidFill>
                <a:latin typeface="微软雅黑"/>
                <a:cs typeface="微软雅黑"/>
              </a:rPr>
              <a:t>要求。</a:t>
            </a:r>
            <a:endParaRPr sz="1400">
              <a:latin typeface="微软雅黑"/>
              <a:cs typeface="微软雅黑"/>
            </a:endParaRPr>
          </a:p>
          <a:p>
            <a:pPr marL="241300" marR="219075" indent="-228600">
              <a:lnSpc>
                <a:spcPct val="130000"/>
              </a:lnSpc>
              <a:spcBef>
                <a:spcPts val="600"/>
              </a:spcBef>
              <a:buClr>
                <a:srgbClr val="1D9ED2"/>
              </a:buClr>
              <a:buFont typeface="Wingdings"/>
              <a:buChar char=""/>
              <a:tabLst>
                <a:tab pos="241300"/>
              </a:tabLst>
            </a:pPr>
            <a:r>
              <a:rPr sz="1400">
                <a:solidFill>
                  <a:srgbClr val="585858"/>
                </a:solidFill>
                <a:latin typeface="微软雅黑"/>
                <a:cs typeface="微软雅黑"/>
              </a:rPr>
              <a:t>除此之外，由于医学的</a:t>
            </a:r>
            <a:r>
              <a:rPr sz="1400" spc="-15">
                <a:solidFill>
                  <a:srgbClr val="585858"/>
                </a:solidFill>
                <a:latin typeface="微软雅黑"/>
                <a:cs typeface="微软雅黑"/>
              </a:rPr>
              <a:t>发</a:t>
            </a:r>
            <a:r>
              <a:rPr sz="1400">
                <a:solidFill>
                  <a:srgbClr val="585858"/>
                </a:solidFill>
                <a:latin typeface="微软雅黑"/>
                <a:cs typeface="微软雅黑"/>
              </a:rPr>
              <a:t>展，</a:t>
            </a:r>
            <a:r>
              <a:rPr sz="1400" spc="-15">
                <a:solidFill>
                  <a:srgbClr val="585858"/>
                </a:solidFill>
                <a:latin typeface="微软雅黑"/>
                <a:cs typeface="微软雅黑"/>
              </a:rPr>
              <a:t>患</a:t>
            </a:r>
            <a:r>
              <a:rPr sz="1400">
                <a:solidFill>
                  <a:srgbClr val="585858"/>
                </a:solidFill>
                <a:latin typeface="微软雅黑"/>
                <a:cs typeface="微软雅黑"/>
              </a:rPr>
              <a:t>者需</a:t>
            </a:r>
            <a:r>
              <a:rPr sz="1400" spc="-15">
                <a:solidFill>
                  <a:srgbClr val="585858"/>
                </a:solidFill>
                <a:latin typeface="微软雅黑"/>
                <a:cs typeface="微软雅黑"/>
              </a:rPr>
              <a:t>求</a:t>
            </a:r>
            <a:r>
              <a:rPr sz="1400">
                <a:solidFill>
                  <a:srgbClr val="585858"/>
                </a:solidFill>
                <a:latin typeface="微软雅黑"/>
                <a:cs typeface="微软雅黑"/>
              </a:rPr>
              <a:t>在发</a:t>
            </a:r>
            <a:r>
              <a:rPr sz="1400" spc="-15">
                <a:solidFill>
                  <a:srgbClr val="585858"/>
                </a:solidFill>
                <a:latin typeface="微软雅黑"/>
                <a:cs typeface="微软雅黑"/>
              </a:rPr>
              <a:t>生</a:t>
            </a:r>
            <a:r>
              <a:rPr sz="1400">
                <a:solidFill>
                  <a:srgbClr val="585858"/>
                </a:solidFill>
                <a:latin typeface="微软雅黑"/>
                <a:cs typeface="微软雅黑"/>
              </a:rPr>
              <a:t>着变</a:t>
            </a:r>
            <a:r>
              <a:rPr sz="1400" spc="-15">
                <a:solidFill>
                  <a:srgbClr val="585858"/>
                </a:solidFill>
                <a:latin typeface="微软雅黑"/>
                <a:cs typeface="微软雅黑"/>
              </a:rPr>
              <a:t>化</a:t>
            </a:r>
            <a:r>
              <a:rPr sz="1400">
                <a:solidFill>
                  <a:srgbClr val="585858"/>
                </a:solidFill>
                <a:latin typeface="微软雅黑"/>
                <a:cs typeface="微软雅黑"/>
              </a:rPr>
              <a:t>，整</a:t>
            </a:r>
            <a:r>
              <a:rPr sz="1400" spc="-15">
                <a:solidFill>
                  <a:srgbClr val="585858"/>
                </a:solidFill>
                <a:latin typeface="微软雅黑"/>
                <a:cs typeface="微软雅黑"/>
              </a:rPr>
              <a:t>体</a:t>
            </a:r>
            <a:r>
              <a:rPr sz="1400">
                <a:solidFill>
                  <a:srgbClr val="585858"/>
                </a:solidFill>
                <a:latin typeface="微软雅黑"/>
                <a:cs typeface="微软雅黑"/>
              </a:rPr>
              <a:t>医疗</a:t>
            </a:r>
            <a:r>
              <a:rPr sz="1400" spc="-15">
                <a:solidFill>
                  <a:srgbClr val="585858"/>
                </a:solidFill>
                <a:latin typeface="微软雅黑"/>
                <a:cs typeface="微软雅黑"/>
              </a:rPr>
              <a:t>环</a:t>
            </a:r>
            <a:r>
              <a:rPr sz="1400">
                <a:solidFill>
                  <a:srgbClr val="585858"/>
                </a:solidFill>
                <a:latin typeface="微软雅黑"/>
                <a:cs typeface="微软雅黑"/>
              </a:rPr>
              <a:t>境是</a:t>
            </a:r>
            <a:r>
              <a:rPr sz="1400" spc="-15">
                <a:solidFill>
                  <a:srgbClr val="585858"/>
                </a:solidFill>
                <a:latin typeface="微软雅黑"/>
                <a:cs typeface="微软雅黑"/>
              </a:rPr>
              <a:t>“</a:t>
            </a:r>
            <a:r>
              <a:rPr sz="1400">
                <a:solidFill>
                  <a:srgbClr val="585858"/>
                </a:solidFill>
                <a:latin typeface="微软雅黑"/>
                <a:cs typeface="微软雅黑"/>
              </a:rPr>
              <a:t>流动</a:t>
            </a:r>
            <a:r>
              <a:rPr sz="1400" spc="-15">
                <a:solidFill>
                  <a:srgbClr val="585858"/>
                </a:solidFill>
                <a:latin typeface="微软雅黑"/>
                <a:cs typeface="微软雅黑"/>
              </a:rPr>
              <a:t>的</a:t>
            </a:r>
            <a:r>
              <a:rPr sz="1400">
                <a:solidFill>
                  <a:srgbClr val="585858"/>
                </a:solidFill>
                <a:latin typeface="微软雅黑"/>
                <a:cs typeface="微软雅黑"/>
              </a:rPr>
              <a:t>”，</a:t>
            </a:r>
            <a:r>
              <a:rPr sz="1400" spc="-15">
                <a:solidFill>
                  <a:srgbClr val="585858"/>
                </a:solidFill>
                <a:latin typeface="微软雅黑"/>
                <a:cs typeface="微软雅黑"/>
              </a:rPr>
              <a:t>所</a:t>
            </a:r>
            <a:r>
              <a:rPr sz="1400" spc="10">
                <a:solidFill>
                  <a:srgbClr val="585858"/>
                </a:solidFill>
                <a:latin typeface="微软雅黑"/>
                <a:cs typeface="微软雅黑"/>
              </a:rPr>
              <a:t>以</a:t>
            </a:r>
            <a:r>
              <a:rPr sz="1400" spc="-5">
                <a:solidFill>
                  <a:srgbClr val="585858"/>
                </a:solidFill>
                <a:latin typeface="Verdana"/>
                <a:cs typeface="Verdana"/>
              </a:rPr>
              <a:t>DRG/DIP</a:t>
            </a:r>
            <a:r>
              <a:rPr sz="1400">
                <a:solidFill>
                  <a:srgbClr val="585858"/>
                </a:solidFill>
                <a:latin typeface="微软雅黑"/>
                <a:cs typeface="微软雅黑"/>
              </a:rPr>
              <a:t>系</a:t>
            </a:r>
            <a:r>
              <a:rPr sz="1400" spc="-15">
                <a:solidFill>
                  <a:srgbClr val="585858"/>
                </a:solidFill>
                <a:latin typeface="微软雅黑"/>
                <a:cs typeface="微软雅黑"/>
              </a:rPr>
              <a:t>统</a:t>
            </a:r>
            <a:r>
              <a:rPr sz="1400">
                <a:solidFill>
                  <a:srgbClr val="585858"/>
                </a:solidFill>
                <a:latin typeface="微软雅黑"/>
                <a:cs typeface="微软雅黑"/>
              </a:rPr>
              <a:t>在局</a:t>
            </a:r>
            <a:r>
              <a:rPr sz="1400" spc="-15">
                <a:solidFill>
                  <a:srgbClr val="585858"/>
                </a:solidFill>
                <a:latin typeface="微软雅黑"/>
                <a:cs typeface="微软雅黑"/>
              </a:rPr>
              <a:t>端</a:t>
            </a:r>
            <a:r>
              <a:rPr sz="1400">
                <a:solidFill>
                  <a:srgbClr val="585858"/>
                </a:solidFill>
                <a:latin typeface="微软雅黑"/>
                <a:cs typeface="微软雅黑"/>
              </a:rPr>
              <a:t>以及</a:t>
            </a:r>
            <a:r>
              <a:rPr sz="1400" spc="-15">
                <a:solidFill>
                  <a:srgbClr val="585858"/>
                </a:solidFill>
                <a:latin typeface="微软雅黑"/>
                <a:cs typeface="微软雅黑"/>
              </a:rPr>
              <a:t>医</a:t>
            </a:r>
            <a:r>
              <a:rPr sz="1400">
                <a:solidFill>
                  <a:srgbClr val="585858"/>
                </a:solidFill>
                <a:latin typeface="微软雅黑"/>
                <a:cs typeface="微软雅黑"/>
              </a:rPr>
              <a:t>院端</a:t>
            </a:r>
            <a:r>
              <a:rPr sz="1400" spc="-15">
                <a:solidFill>
                  <a:srgbClr val="585858"/>
                </a:solidFill>
                <a:latin typeface="微软雅黑"/>
                <a:cs typeface="微软雅黑"/>
              </a:rPr>
              <a:t>的</a:t>
            </a:r>
            <a:r>
              <a:rPr sz="1400">
                <a:solidFill>
                  <a:srgbClr val="585858"/>
                </a:solidFill>
                <a:latin typeface="微软雅黑"/>
                <a:cs typeface="微软雅黑"/>
              </a:rPr>
              <a:t>功能</a:t>
            </a:r>
            <a:r>
              <a:rPr sz="1400" spc="-15">
                <a:solidFill>
                  <a:srgbClr val="585858"/>
                </a:solidFill>
                <a:latin typeface="微软雅黑"/>
                <a:cs typeface="微软雅黑"/>
              </a:rPr>
              <a:t>应</a:t>
            </a:r>
            <a:r>
              <a:rPr sz="1400">
                <a:solidFill>
                  <a:srgbClr val="585858"/>
                </a:solidFill>
                <a:latin typeface="微软雅黑"/>
                <a:cs typeface="微软雅黑"/>
              </a:rPr>
              <a:t>该是</a:t>
            </a:r>
            <a:r>
              <a:rPr sz="1400" spc="-15">
                <a:solidFill>
                  <a:srgbClr val="585858"/>
                </a:solidFill>
                <a:latin typeface="微软雅黑"/>
                <a:cs typeface="微软雅黑"/>
              </a:rPr>
              <a:t>随</a:t>
            </a:r>
            <a:r>
              <a:rPr sz="1400">
                <a:solidFill>
                  <a:srgbClr val="585858"/>
                </a:solidFill>
                <a:latin typeface="微软雅黑"/>
                <a:cs typeface="微软雅黑"/>
              </a:rPr>
              <a:t>实际情 况可变化的。</a:t>
            </a:r>
            <a:endParaRPr sz="1400">
              <a:latin typeface="微软雅黑"/>
              <a:cs typeface="微软雅黑"/>
            </a:endParaRPr>
          </a:p>
        </p:txBody>
      </p:sp>
      <p:sp>
        <p:nvSpPr>
          <p:cNvPr id="3" name="object 3"/>
          <p:cNvSpPr txBox="1">
            <a:spLocks noGrp="1"/>
          </p:cNvSpPr>
          <p:nvPr>
            <p:ph type="title"/>
          </p:nvPr>
        </p:nvSpPr>
        <p:spPr>
          <a:xfrm>
            <a:off x="261924" y="171145"/>
            <a:ext cx="9049385" cy="331470"/>
          </a:xfrm>
          <a:prstGeom prst="rect">
            <a:avLst/>
          </a:prstGeom>
        </p:spPr>
        <p:txBody>
          <a:bodyPr vert="horz" wrap="square" lIns="0" tIns="13335" rIns="0" bIns="0" rtlCol="0">
            <a:spAutoFit/>
          </a:bodyPr>
          <a:lstStyle/>
          <a:p>
            <a:pPr marL="12700">
              <a:lnSpc>
                <a:spcPct val="100000"/>
              </a:lnSpc>
              <a:spcBef>
                <a:spcPts val="105"/>
              </a:spcBef>
            </a:pPr>
            <a:r>
              <a:rPr i="0" spc="-5">
                <a:latin typeface="微软雅黑"/>
                <a:cs typeface="微软雅黑"/>
              </a:rPr>
              <a:t>DRG/DIP</a:t>
            </a:r>
            <a:r>
              <a:rPr/>
              <a:t>需求方主要包含医</a:t>
            </a:r>
            <a:r>
              <a:rPr spc="-10"/>
              <a:t>保</a:t>
            </a:r>
            <a:r>
              <a:rPr/>
              <a:t>局端</a:t>
            </a:r>
            <a:r>
              <a:rPr spc="-10"/>
              <a:t>与</a:t>
            </a:r>
            <a:r>
              <a:rPr/>
              <a:t>医院</a:t>
            </a:r>
            <a:r>
              <a:rPr spc="-10"/>
              <a:t>端</a:t>
            </a:r>
            <a:r>
              <a:rPr/>
              <a:t>，而</a:t>
            </a:r>
            <a:r>
              <a:rPr spc="-10"/>
              <a:t>二</a:t>
            </a:r>
            <a:r>
              <a:rPr/>
              <a:t>者对</a:t>
            </a:r>
            <a:r>
              <a:rPr spc="-10"/>
              <a:t>于</a:t>
            </a:r>
            <a:r>
              <a:rPr/>
              <a:t>系统</a:t>
            </a:r>
            <a:r>
              <a:rPr spc="-10"/>
              <a:t>的</a:t>
            </a:r>
            <a:r>
              <a:rPr/>
              <a:t>需求</a:t>
            </a:r>
            <a:r>
              <a:rPr spc="-10"/>
              <a:t>有</a:t>
            </a:r>
            <a:r>
              <a:rPr/>
              <a:t>一定</a:t>
            </a:r>
            <a:r>
              <a:rPr spc="-10"/>
              <a:t>差</a:t>
            </a:r>
            <a:r>
              <a:rPr spc="5"/>
              <a:t>异</a:t>
            </a:r>
          </a:p>
        </p:txBody>
      </p:sp>
      <p:sp>
        <p:nvSpPr>
          <p:cNvPr id="4" name="object 4"/>
          <p:cNvSpPr txBox="1"/>
          <p:nvPr/>
        </p:nvSpPr>
        <p:spPr>
          <a:xfrm>
            <a:off x="11782806" y="6559397"/>
            <a:ext cx="16002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404040"/>
                </a:solidFill>
                <a:latin typeface="微软雅黑"/>
                <a:cs typeface="微软雅黑"/>
              </a:rPr>
              <a:t>16</a:t>
            </a:r>
            <a:endParaRPr sz="900">
              <a:latin typeface="微软雅黑"/>
              <a:cs typeface="微软雅黑"/>
            </a:endParaRPr>
          </a:p>
        </p:txBody>
      </p:sp>
      <p:sp>
        <p:nvSpPr>
          <p:cNvPr id="5" name="object 5"/>
          <p:cNvSpPr/>
          <p:nvPr/>
        </p:nvSpPr>
        <p:spPr>
          <a:xfrm>
            <a:off x="1301496" y="2602992"/>
            <a:ext cx="3657600" cy="431800"/>
          </a:xfrm>
          <a:custGeom>
            <a:rect l="l" t="t" r="r" b="b"/>
            <a:pathLst>
              <a:path w="3657600" h="431800">
                <a:moveTo>
                  <a:pt x="0" y="431291"/>
                </a:moveTo>
                <a:lnTo>
                  <a:pt x="3657600" y="431291"/>
                </a:lnTo>
                <a:lnTo>
                  <a:pt x="3657600" y="0"/>
                </a:lnTo>
                <a:lnTo>
                  <a:pt x="0" y="0"/>
                </a:lnTo>
                <a:lnTo>
                  <a:pt x="0" y="431291"/>
                </a:lnTo>
                <a:close/>
              </a:path>
            </a:pathLst>
          </a:custGeom>
          <a:solidFill>
            <a:srgbClr val="1D9ED2"/>
          </a:solidFill>
        </p:spPr>
        <p:txBody>
          <a:bodyPr wrap="square" lIns="0" tIns="0" rIns="0" bIns="0" rtlCol="0"/>
          <a:lstStyle/>
          <a:p/>
        </p:txBody>
      </p:sp>
      <p:sp>
        <p:nvSpPr>
          <p:cNvPr id="6" name="object 6"/>
          <p:cNvSpPr txBox="1"/>
          <p:nvPr/>
        </p:nvSpPr>
        <p:spPr>
          <a:xfrm>
            <a:off x="1301496" y="2602992"/>
            <a:ext cx="3657600" cy="431800"/>
          </a:xfrm>
          <a:prstGeom prst="rect">
            <a:avLst/>
          </a:prstGeom>
        </p:spPr>
        <p:txBody>
          <a:bodyPr vert="horz" wrap="square" lIns="0" tIns="102235" rIns="0" bIns="0" rtlCol="0">
            <a:spAutoFit/>
          </a:bodyPr>
          <a:lstStyle/>
          <a:p>
            <a:pPr marL="738505">
              <a:lnSpc>
                <a:spcPct val="100000"/>
              </a:lnSpc>
              <a:spcBef>
                <a:spcPts val="805"/>
              </a:spcBef>
            </a:pPr>
            <a:r>
              <a:rPr sz="1400">
                <a:solidFill>
                  <a:srgbClr val="FFFFFF"/>
                </a:solidFill>
                <a:latin typeface="微软雅黑"/>
                <a:cs typeface="微软雅黑"/>
              </a:rPr>
              <a:t>医保局端</a:t>
            </a:r>
            <a:r>
              <a:rPr sz="1400" spc="-5">
                <a:solidFill>
                  <a:srgbClr val="FFFFFF"/>
                </a:solidFill>
                <a:latin typeface="微软雅黑"/>
                <a:cs typeface="微软雅黑"/>
              </a:rPr>
              <a:t>DRG/DIP</a:t>
            </a:r>
            <a:r>
              <a:rPr sz="1400">
                <a:solidFill>
                  <a:srgbClr val="FFFFFF"/>
                </a:solidFill>
                <a:latin typeface="微软雅黑"/>
                <a:cs typeface="微软雅黑"/>
              </a:rPr>
              <a:t>需求内容</a:t>
            </a:r>
            <a:endParaRPr sz="1400">
              <a:latin typeface="微软雅黑"/>
              <a:cs typeface="微软雅黑"/>
            </a:endParaRPr>
          </a:p>
        </p:txBody>
      </p:sp>
      <p:sp>
        <p:nvSpPr>
          <p:cNvPr id="7" name="object 7"/>
          <p:cNvSpPr txBox="1"/>
          <p:nvPr/>
        </p:nvSpPr>
        <p:spPr>
          <a:xfrm>
            <a:off x="262229" y="3095246"/>
            <a:ext cx="5725160" cy="3611879"/>
          </a:xfrm>
          <a:prstGeom prst="rect">
            <a:avLst/>
          </a:prstGeom>
        </p:spPr>
        <p:txBody>
          <a:bodyPr vert="horz" wrap="square" lIns="0" tIns="40640" rIns="0" bIns="0" rtlCol="0">
            <a:spAutoFit/>
          </a:bodyPr>
          <a:lstStyle/>
          <a:p>
            <a:pPr marL="376555" indent="-161925">
              <a:lnSpc>
                <a:spcPct val="100000"/>
              </a:lnSpc>
              <a:spcBef>
                <a:spcPts val="320"/>
              </a:spcBef>
              <a:buSzPct val="92857"/>
              <a:buFont typeface="΢"/>
              <a:buAutoNum type="arabicPeriod"/>
              <a:tabLst>
                <a:tab pos="377190"/>
              </a:tabLst>
            </a:pPr>
            <a:r>
              <a:rPr sz="1400" b="1" i="1">
                <a:latin typeface="微软雅黑"/>
                <a:cs typeface="微软雅黑"/>
              </a:rPr>
              <a:t>建立本地化分组支付标准</a:t>
            </a:r>
            <a:r>
              <a:rPr sz="1400" b="1" i="1" spc="-15">
                <a:latin typeface="微软雅黑"/>
                <a:cs typeface="微软雅黑"/>
              </a:rPr>
              <a:t>体</a:t>
            </a:r>
            <a:r>
              <a:rPr sz="1400" b="1" i="1">
                <a:latin typeface="微软雅黑"/>
                <a:cs typeface="微软雅黑"/>
              </a:rPr>
              <a:t>系（</a:t>
            </a:r>
            <a:r>
              <a:rPr sz="1400" b="1" i="1" spc="-15">
                <a:latin typeface="微软雅黑"/>
                <a:cs typeface="微软雅黑"/>
              </a:rPr>
              <a:t>分</a:t>
            </a:r>
            <a:r>
              <a:rPr sz="1400" b="1" i="1">
                <a:latin typeface="微软雅黑"/>
                <a:cs typeface="微软雅黑"/>
              </a:rPr>
              <a:t>组器）</a:t>
            </a:r>
            <a:endParaRPr sz="1400">
              <a:latin typeface="微软雅黑"/>
              <a:cs typeface="微软雅黑"/>
            </a:endParaRPr>
          </a:p>
          <a:p>
            <a:pPr marL="215265">
              <a:lnSpc>
                <a:spcPct val="100000"/>
              </a:lnSpc>
              <a:spcBef>
                <a:spcPts val="170"/>
              </a:spcBef>
            </a:pPr>
            <a:r>
              <a:rPr sz="1050" spc="15">
                <a:latin typeface="微软雅黑"/>
                <a:cs typeface="微软雅黑"/>
              </a:rPr>
              <a:t>参</a:t>
            </a:r>
            <a:r>
              <a:rPr sz="1050" spc="5">
                <a:latin typeface="微软雅黑"/>
                <a:cs typeface="微软雅黑"/>
              </a:rPr>
              <a:t>照</a:t>
            </a:r>
            <a:r>
              <a:rPr sz="1050" spc="15">
                <a:latin typeface="微软雅黑"/>
                <a:cs typeface="微软雅黑"/>
              </a:rPr>
              <a:t>国</a:t>
            </a:r>
            <a:r>
              <a:rPr sz="1050" spc="5">
                <a:latin typeface="微软雅黑"/>
                <a:cs typeface="微软雅黑"/>
              </a:rPr>
              <a:t>家</a:t>
            </a:r>
            <a:r>
              <a:rPr sz="1050" spc="-5">
                <a:latin typeface="微软雅黑"/>
                <a:cs typeface="微软雅黑"/>
              </a:rPr>
              <a:t>DRG</a:t>
            </a:r>
            <a:r>
              <a:rPr sz="1050" spc="15">
                <a:latin typeface="微软雅黑"/>
                <a:cs typeface="微软雅黑"/>
              </a:rPr>
              <a:t>以</a:t>
            </a:r>
            <a:r>
              <a:rPr sz="1050" spc="5">
                <a:latin typeface="微软雅黑"/>
                <a:cs typeface="微软雅黑"/>
              </a:rPr>
              <a:t>及</a:t>
            </a:r>
            <a:r>
              <a:rPr sz="1050">
                <a:latin typeface="微软雅黑"/>
                <a:cs typeface="微软雅黑"/>
              </a:rPr>
              <a:t>DIP</a:t>
            </a:r>
            <a:r>
              <a:rPr sz="1050" spc="5">
                <a:latin typeface="微软雅黑"/>
                <a:cs typeface="微软雅黑"/>
              </a:rPr>
              <a:t>技</a:t>
            </a:r>
            <a:r>
              <a:rPr sz="1050" spc="20">
                <a:latin typeface="微软雅黑"/>
                <a:cs typeface="微软雅黑"/>
              </a:rPr>
              <a:t>术</a:t>
            </a:r>
            <a:r>
              <a:rPr sz="1050" spc="5">
                <a:latin typeface="微软雅黑"/>
                <a:cs typeface="微软雅黑"/>
              </a:rPr>
              <a:t>规范</a:t>
            </a:r>
            <a:r>
              <a:rPr sz="1050" spc="15">
                <a:latin typeface="微软雅黑"/>
                <a:cs typeface="微软雅黑"/>
              </a:rPr>
              <a:t>和</a:t>
            </a:r>
            <a:r>
              <a:rPr sz="1050" spc="5">
                <a:latin typeface="微软雅黑"/>
                <a:cs typeface="微软雅黑"/>
              </a:rPr>
              <a:t>目</a:t>
            </a:r>
            <a:r>
              <a:rPr sz="1050" spc="20">
                <a:latin typeface="微软雅黑"/>
                <a:cs typeface="微软雅黑"/>
              </a:rPr>
              <a:t>录</a:t>
            </a:r>
            <a:r>
              <a:rPr sz="1050" spc="-10">
                <a:latin typeface="微软雅黑"/>
                <a:cs typeface="微软雅黑"/>
              </a:rPr>
              <a:t>库</a:t>
            </a:r>
            <a:r>
              <a:rPr sz="1050" spc="5">
                <a:latin typeface="微软雅黑"/>
                <a:cs typeface="微软雅黑"/>
              </a:rPr>
              <a:t>，</a:t>
            </a:r>
            <a:r>
              <a:rPr sz="1050" spc="15">
                <a:latin typeface="微软雅黑"/>
                <a:cs typeface="微软雅黑"/>
              </a:rPr>
              <a:t>结</a:t>
            </a:r>
            <a:r>
              <a:rPr sz="1050" spc="5">
                <a:latin typeface="微软雅黑"/>
                <a:cs typeface="微软雅黑"/>
              </a:rPr>
              <a:t>合具</a:t>
            </a:r>
            <a:r>
              <a:rPr sz="1050" spc="15">
                <a:latin typeface="微软雅黑"/>
                <a:cs typeface="微软雅黑"/>
              </a:rPr>
              <a:t>体</a:t>
            </a:r>
            <a:r>
              <a:rPr sz="1050" spc="5">
                <a:latin typeface="微软雅黑"/>
                <a:cs typeface="微软雅黑"/>
              </a:rPr>
              <a:t>情况</a:t>
            </a:r>
            <a:r>
              <a:rPr sz="1050" spc="15">
                <a:latin typeface="微软雅黑"/>
                <a:cs typeface="微软雅黑"/>
              </a:rPr>
              <a:t>，</a:t>
            </a:r>
            <a:r>
              <a:rPr sz="1050" spc="5">
                <a:latin typeface="微软雅黑"/>
                <a:cs typeface="微软雅黑"/>
              </a:rPr>
              <a:t>制</a:t>
            </a:r>
            <a:r>
              <a:rPr sz="1050" spc="15">
                <a:latin typeface="微软雅黑"/>
                <a:cs typeface="微软雅黑"/>
              </a:rPr>
              <a:t>定</a:t>
            </a:r>
            <a:r>
              <a:rPr sz="1050" spc="5">
                <a:latin typeface="微软雅黑"/>
                <a:cs typeface="微软雅黑"/>
              </a:rPr>
              <a:t>本地</a:t>
            </a:r>
            <a:r>
              <a:rPr sz="1050" spc="15">
                <a:latin typeface="微软雅黑"/>
                <a:cs typeface="微软雅黑"/>
              </a:rPr>
              <a:t>化</a:t>
            </a:r>
            <a:r>
              <a:rPr sz="1050" spc="5">
                <a:latin typeface="微软雅黑"/>
                <a:cs typeface="微软雅黑"/>
              </a:rPr>
              <a:t>分组</a:t>
            </a:r>
            <a:r>
              <a:rPr sz="1050" spc="15">
                <a:latin typeface="微软雅黑"/>
                <a:cs typeface="微软雅黑"/>
              </a:rPr>
              <a:t>方</a:t>
            </a:r>
            <a:r>
              <a:rPr sz="1050" spc="10">
                <a:latin typeface="微软雅黑"/>
                <a:cs typeface="微软雅黑"/>
              </a:rPr>
              <a:t>案</a:t>
            </a:r>
            <a:r>
              <a:rPr sz="1050" spc="5">
                <a:latin typeface="微软雅黑"/>
                <a:cs typeface="微软雅黑"/>
              </a:rPr>
              <a:t>（</a:t>
            </a:r>
            <a:r>
              <a:rPr sz="1050" spc="15">
                <a:latin typeface="微软雅黑"/>
                <a:cs typeface="微软雅黑"/>
              </a:rPr>
              <a:t>分</a:t>
            </a:r>
            <a:r>
              <a:rPr sz="1050" spc="5">
                <a:latin typeface="微软雅黑"/>
                <a:cs typeface="微软雅黑"/>
              </a:rPr>
              <a:t>组</a:t>
            </a:r>
            <a:r>
              <a:rPr sz="1050" spc="15">
                <a:latin typeface="微软雅黑"/>
                <a:cs typeface="微软雅黑"/>
              </a:rPr>
              <a:t>器</a:t>
            </a:r>
            <a:r>
              <a:rPr sz="1050" spc="5">
                <a:latin typeface="微软雅黑"/>
                <a:cs typeface="微软雅黑"/>
              </a:rPr>
              <a:t>），</a:t>
            </a:r>
            <a:endParaRPr sz="1050">
              <a:latin typeface="微软雅黑"/>
              <a:cs typeface="微软雅黑"/>
            </a:endParaRPr>
          </a:p>
          <a:p>
            <a:pPr marL="215265">
              <a:lnSpc>
                <a:spcPct val="100000"/>
              </a:lnSpc>
              <a:spcBef>
                <a:spcPts val="120"/>
              </a:spcBef>
            </a:pPr>
            <a:r>
              <a:rPr sz="1050" spc="5">
                <a:latin typeface="微软雅黑"/>
                <a:cs typeface="微软雅黑"/>
              </a:rPr>
              <a:t>建</a:t>
            </a:r>
            <a:r>
              <a:rPr sz="1050" spc="-5">
                <a:latin typeface="微软雅黑"/>
                <a:cs typeface="微软雅黑"/>
              </a:rPr>
              <a:t>立</a:t>
            </a:r>
            <a:r>
              <a:rPr sz="1050" spc="5">
                <a:latin typeface="微软雅黑"/>
                <a:cs typeface="微软雅黑"/>
              </a:rPr>
              <a:t>符</a:t>
            </a:r>
            <a:r>
              <a:rPr sz="1050" spc="-5">
                <a:latin typeface="微软雅黑"/>
                <a:cs typeface="微软雅黑"/>
              </a:rPr>
              <a:t>合</a:t>
            </a:r>
            <a:r>
              <a:rPr sz="1050" spc="5">
                <a:latin typeface="微软雅黑"/>
                <a:cs typeface="微软雅黑"/>
              </a:rPr>
              <a:t>实</a:t>
            </a:r>
            <a:r>
              <a:rPr sz="1050" spc="-5">
                <a:latin typeface="微软雅黑"/>
                <a:cs typeface="微软雅黑"/>
              </a:rPr>
              <a:t>际</a:t>
            </a:r>
            <a:r>
              <a:rPr sz="1050" spc="-10">
                <a:latin typeface="微软雅黑"/>
                <a:cs typeface="微软雅黑"/>
              </a:rPr>
              <a:t>的</a:t>
            </a:r>
            <a:r>
              <a:rPr sz="1050" spc="5">
                <a:latin typeface="微软雅黑"/>
                <a:cs typeface="微软雅黑"/>
              </a:rPr>
              <a:t>本</a:t>
            </a:r>
            <a:r>
              <a:rPr sz="1050" spc="-15">
                <a:latin typeface="微软雅黑"/>
                <a:cs typeface="微软雅黑"/>
              </a:rPr>
              <a:t>地</a:t>
            </a:r>
            <a:r>
              <a:rPr sz="1050" spc="5">
                <a:latin typeface="微软雅黑"/>
                <a:cs typeface="微软雅黑"/>
              </a:rPr>
              <a:t>分</a:t>
            </a:r>
            <a:r>
              <a:rPr sz="1050" spc="-15">
                <a:latin typeface="微软雅黑"/>
                <a:cs typeface="微软雅黑"/>
              </a:rPr>
              <a:t>组</a:t>
            </a:r>
            <a:r>
              <a:rPr sz="1050" spc="5">
                <a:latin typeface="微软雅黑"/>
                <a:cs typeface="微软雅黑"/>
              </a:rPr>
              <a:t>标</a:t>
            </a:r>
            <a:r>
              <a:rPr sz="1050" spc="-5">
                <a:latin typeface="微软雅黑"/>
                <a:cs typeface="微软雅黑"/>
              </a:rPr>
              <a:t>准</a:t>
            </a:r>
            <a:r>
              <a:rPr sz="1050" spc="-10">
                <a:latin typeface="微软雅黑"/>
                <a:cs typeface="微软雅黑"/>
              </a:rPr>
              <a:t>体</a:t>
            </a:r>
            <a:r>
              <a:rPr sz="1050" spc="5">
                <a:latin typeface="微软雅黑"/>
                <a:cs typeface="微软雅黑"/>
              </a:rPr>
              <a:t>系</a:t>
            </a:r>
            <a:r>
              <a:rPr sz="1050" spc="-15">
                <a:latin typeface="微软雅黑"/>
                <a:cs typeface="微软雅黑"/>
              </a:rPr>
              <a:t>并</a:t>
            </a:r>
            <a:r>
              <a:rPr sz="1050" spc="5">
                <a:latin typeface="微软雅黑"/>
                <a:cs typeface="微软雅黑"/>
              </a:rPr>
              <a:t>考</a:t>
            </a:r>
            <a:r>
              <a:rPr sz="1050" spc="-15">
                <a:latin typeface="微软雅黑"/>
                <a:cs typeface="微软雅黑"/>
              </a:rPr>
              <a:t>虑</a:t>
            </a:r>
            <a:r>
              <a:rPr sz="1050" spc="5">
                <a:latin typeface="微软雅黑"/>
                <a:cs typeface="微软雅黑"/>
              </a:rPr>
              <a:t>临</a:t>
            </a:r>
            <a:r>
              <a:rPr sz="1050" spc="-15">
                <a:latin typeface="微软雅黑"/>
                <a:cs typeface="微软雅黑"/>
              </a:rPr>
              <a:t>床</a:t>
            </a:r>
            <a:r>
              <a:rPr sz="1050" spc="5">
                <a:latin typeface="微软雅黑"/>
                <a:cs typeface="微软雅黑"/>
              </a:rPr>
              <a:t>意</a:t>
            </a:r>
            <a:r>
              <a:rPr sz="1050" spc="-10">
                <a:latin typeface="微软雅黑"/>
                <a:cs typeface="微软雅黑"/>
              </a:rPr>
              <a:t>见</a:t>
            </a:r>
            <a:r>
              <a:rPr sz="1050">
                <a:latin typeface="微软雅黑"/>
                <a:cs typeface="微软雅黑"/>
              </a:rPr>
              <a:t>，</a:t>
            </a:r>
            <a:r>
              <a:rPr sz="1050" spc="-10">
                <a:latin typeface="微软雅黑"/>
                <a:cs typeface="微软雅黑"/>
              </a:rPr>
              <a:t>建</a:t>
            </a:r>
            <a:r>
              <a:rPr sz="1050" spc="5">
                <a:latin typeface="微软雅黑"/>
                <a:cs typeface="微软雅黑"/>
              </a:rPr>
              <a:t>立</a:t>
            </a:r>
            <a:r>
              <a:rPr sz="1050" spc="-15">
                <a:latin typeface="微软雅黑"/>
                <a:cs typeface="微软雅黑"/>
              </a:rPr>
              <a:t>讨</a:t>
            </a:r>
            <a:r>
              <a:rPr sz="1050" spc="5">
                <a:latin typeface="微软雅黑"/>
                <a:cs typeface="微软雅黑"/>
              </a:rPr>
              <a:t>论</a:t>
            </a:r>
            <a:r>
              <a:rPr sz="1050" spc="-15">
                <a:latin typeface="微软雅黑"/>
                <a:cs typeface="微软雅黑"/>
              </a:rPr>
              <a:t>和</a:t>
            </a:r>
            <a:r>
              <a:rPr sz="1050" spc="5">
                <a:latin typeface="微软雅黑"/>
                <a:cs typeface="微软雅黑"/>
              </a:rPr>
              <a:t>协</a:t>
            </a:r>
            <a:r>
              <a:rPr sz="1050" spc="-15">
                <a:latin typeface="微软雅黑"/>
                <a:cs typeface="微软雅黑"/>
              </a:rPr>
              <a:t>商</a:t>
            </a:r>
            <a:r>
              <a:rPr sz="1050" spc="5">
                <a:latin typeface="微软雅黑"/>
                <a:cs typeface="微软雅黑"/>
              </a:rPr>
              <a:t>的</a:t>
            </a:r>
            <a:r>
              <a:rPr sz="1050" spc="-15">
                <a:latin typeface="微软雅黑"/>
                <a:cs typeface="微软雅黑"/>
              </a:rPr>
              <a:t>工</a:t>
            </a:r>
            <a:r>
              <a:rPr sz="1050" spc="5">
                <a:latin typeface="微软雅黑"/>
                <a:cs typeface="微软雅黑"/>
              </a:rPr>
              <a:t>作</a:t>
            </a:r>
            <a:r>
              <a:rPr sz="1050" spc="-15">
                <a:latin typeface="微软雅黑"/>
                <a:cs typeface="微软雅黑"/>
              </a:rPr>
              <a:t>方</a:t>
            </a:r>
            <a:r>
              <a:rPr sz="1050" spc="5">
                <a:latin typeface="微软雅黑"/>
                <a:cs typeface="微软雅黑"/>
              </a:rPr>
              <a:t>案。</a:t>
            </a:r>
            <a:endParaRPr sz="1050">
              <a:latin typeface="微软雅黑"/>
              <a:cs typeface="微软雅黑"/>
            </a:endParaRPr>
          </a:p>
          <a:p>
            <a:pPr marL="376555" indent="-161925">
              <a:lnSpc>
                <a:spcPct val="100000"/>
              </a:lnSpc>
              <a:spcBef>
                <a:spcPts val="130"/>
              </a:spcBef>
              <a:buSzPct val="92857"/>
              <a:buFont typeface="΢"/>
              <a:buAutoNum type="arabicPeriod" startAt="2"/>
              <a:tabLst>
                <a:tab pos="377190"/>
              </a:tabLst>
            </a:pPr>
            <a:r>
              <a:rPr sz="1400" b="1" i="1">
                <a:latin typeface="微软雅黑"/>
                <a:cs typeface="微软雅黑"/>
              </a:rPr>
              <a:t>数据管理</a:t>
            </a:r>
            <a:endParaRPr sz="1400">
              <a:latin typeface="微软雅黑"/>
              <a:cs typeface="微软雅黑"/>
            </a:endParaRPr>
          </a:p>
          <a:p>
            <a:pPr marL="215265" marR="135890">
              <a:lnSpc>
                <a:spcPct val="109500"/>
              </a:lnSpc>
              <a:spcBef>
                <a:spcPts val="50"/>
              </a:spcBef>
            </a:pPr>
            <a:r>
              <a:rPr sz="1050" spc="5">
                <a:latin typeface="微软雅黑"/>
                <a:cs typeface="微软雅黑"/>
              </a:rPr>
              <a:t>实现对医疗服务全过程数据的管理，包括质控规则管理、数据质量评分等。同时，采取有效 措施确保医保</a:t>
            </a:r>
            <a:r>
              <a:rPr sz="1050" spc="-10">
                <a:latin typeface="微软雅黑"/>
                <a:cs typeface="微软雅黑"/>
              </a:rPr>
              <a:t>结</a:t>
            </a:r>
            <a:r>
              <a:rPr sz="1050" spc="5">
                <a:latin typeface="微软雅黑"/>
                <a:cs typeface="微软雅黑"/>
              </a:rPr>
              <a:t>算</a:t>
            </a:r>
            <a:r>
              <a:rPr sz="1050" spc="-10">
                <a:latin typeface="微软雅黑"/>
                <a:cs typeface="微软雅黑"/>
              </a:rPr>
              <a:t>清</a:t>
            </a:r>
            <a:r>
              <a:rPr sz="1050" spc="5">
                <a:latin typeface="微软雅黑"/>
                <a:cs typeface="微软雅黑"/>
              </a:rPr>
              <a:t>单</a:t>
            </a:r>
            <a:r>
              <a:rPr sz="1050" spc="-10">
                <a:latin typeface="微软雅黑"/>
                <a:cs typeface="微软雅黑"/>
              </a:rPr>
              <a:t>数</a:t>
            </a:r>
            <a:r>
              <a:rPr sz="1050" spc="5">
                <a:latin typeface="微软雅黑"/>
                <a:cs typeface="微软雅黑"/>
              </a:rPr>
              <a:t>据填</a:t>
            </a:r>
            <a:r>
              <a:rPr sz="1050" spc="-10">
                <a:latin typeface="微软雅黑"/>
                <a:cs typeface="微软雅黑"/>
              </a:rPr>
              <a:t>报</a:t>
            </a:r>
            <a:r>
              <a:rPr sz="1050" spc="5">
                <a:latin typeface="微软雅黑"/>
                <a:cs typeface="微软雅黑"/>
              </a:rPr>
              <a:t>的</a:t>
            </a:r>
            <a:r>
              <a:rPr sz="1050" spc="-10">
                <a:latin typeface="微软雅黑"/>
                <a:cs typeface="微软雅黑"/>
              </a:rPr>
              <a:t>客</a:t>
            </a:r>
            <a:r>
              <a:rPr sz="1050" spc="5">
                <a:latin typeface="微软雅黑"/>
                <a:cs typeface="微软雅黑"/>
              </a:rPr>
              <a:t>观</a:t>
            </a:r>
            <a:r>
              <a:rPr sz="1050" spc="-10">
                <a:latin typeface="微软雅黑"/>
                <a:cs typeface="微软雅黑"/>
              </a:rPr>
              <a:t>性</a:t>
            </a:r>
            <a:r>
              <a:rPr sz="1050" spc="5">
                <a:latin typeface="微软雅黑"/>
                <a:cs typeface="微软雅黑"/>
              </a:rPr>
              <a:t>、</a:t>
            </a:r>
            <a:r>
              <a:rPr sz="1050" spc="-10">
                <a:latin typeface="微软雅黑"/>
                <a:cs typeface="微软雅黑"/>
              </a:rPr>
              <a:t>真</a:t>
            </a:r>
            <a:r>
              <a:rPr sz="1050" spc="5">
                <a:latin typeface="微软雅黑"/>
                <a:cs typeface="微软雅黑"/>
              </a:rPr>
              <a:t>实</a:t>
            </a:r>
            <a:r>
              <a:rPr sz="1050" spc="-10">
                <a:latin typeface="微软雅黑"/>
                <a:cs typeface="微软雅黑"/>
              </a:rPr>
              <a:t>性</a:t>
            </a:r>
            <a:r>
              <a:rPr sz="1050" spc="5">
                <a:latin typeface="微软雅黑"/>
                <a:cs typeface="微软雅黑"/>
              </a:rPr>
              <a:t>、</a:t>
            </a:r>
            <a:r>
              <a:rPr sz="1050" spc="-10">
                <a:latin typeface="微软雅黑"/>
                <a:cs typeface="微软雅黑"/>
              </a:rPr>
              <a:t>及</a:t>
            </a:r>
            <a:r>
              <a:rPr sz="1050" spc="5">
                <a:latin typeface="微软雅黑"/>
                <a:cs typeface="微软雅黑"/>
              </a:rPr>
              <a:t>时</a:t>
            </a:r>
            <a:r>
              <a:rPr sz="1050" spc="-10">
                <a:latin typeface="微软雅黑"/>
                <a:cs typeface="微软雅黑"/>
              </a:rPr>
              <a:t>性</a:t>
            </a:r>
            <a:r>
              <a:rPr sz="1050" spc="5">
                <a:latin typeface="微软雅黑"/>
                <a:cs typeface="微软雅黑"/>
              </a:rPr>
              <a:t>、</a:t>
            </a:r>
            <a:r>
              <a:rPr sz="1050" spc="-10">
                <a:latin typeface="微软雅黑"/>
                <a:cs typeface="微软雅黑"/>
              </a:rPr>
              <a:t>规</a:t>
            </a:r>
            <a:r>
              <a:rPr sz="1050" spc="5">
                <a:latin typeface="微软雅黑"/>
                <a:cs typeface="微软雅黑"/>
              </a:rPr>
              <a:t>范</a:t>
            </a:r>
            <a:r>
              <a:rPr sz="1050" spc="-10">
                <a:latin typeface="微软雅黑"/>
                <a:cs typeface="微软雅黑"/>
              </a:rPr>
              <a:t>性</a:t>
            </a:r>
            <a:r>
              <a:rPr sz="1050" spc="5">
                <a:latin typeface="微软雅黑"/>
                <a:cs typeface="微软雅黑"/>
              </a:rPr>
              <a:t>和</a:t>
            </a:r>
            <a:r>
              <a:rPr sz="1050" spc="-10">
                <a:latin typeface="微软雅黑"/>
                <a:cs typeface="微软雅黑"/>
              </a:rPr>
              <a:t>完</a:t>
            </a:r>
            <a:r>
              <a:rPr sz="1050" spc="5">
                <a:latin typeface="微软雅黑"/>
                <a:cs typeface="微软雅黑"/>
              </a:rPr>
              <a:t>整</a:t>
            </a:r>
            <a:r>
              <a:rPr sz="1050" spc="-10">
                <a:latin typeface="微软雅黑"/>
                <a:cs typeface="微软雅黑"/>
              </a:rPr>
              <a:t>性</a:t>
            </a:r>
            <a:r>
              <a:rPr sz="1050" spc="5">
                <a:latin typeface="微软雅黑"/>
                <a:cs typeface="微软雅黑"/>
              </a:rPr>
              <a:t>。</a:t>
            </a:r>
            <a:endParaRPr sz="1050">
              <a:latin typeface="微软雅黑"/>
              <a:cs typeface="微软雅黑"/>
            </a:endParaRPr>
          </a:p>
          <a:p>
            <a:pPr marL="376555" indent="-161925">
              <a:lnSpc>
                <a:spcPct val="100000"/>
              </a:lnSpc>
              <a:spcBef>
                <a:spcPts val="130"/>
              </a:spcBef>
              <a:buSzPct val="92857"/>
              <a:buFont typeface="΢"/>
              <a:buAutoNum type="arabicPeriod" startAt="3"/>
              <a:tabLst>
                <a:tab pos="377190"/>
              </a:tabLst>
            </a:pPr>
            <a:r>
              <a:rPr sz="1400" b="1" i="1">
                <a:latin typeface="微软雅黑"/>
                <a:cs typeface="微软雅黑"/>
              </a:rPr>
              <a:t>辅助付费政策制定</a:t>
            </a:r>
            <a:endParaRPr sz="1400">
              <a:latin typeface="微软雅黑"/>
              <a:cs typeface="微软雅黑"/>
            </a:endParaRPr>
          </a:p>
          <a:p>
            <a:pPr marL="215265" marR="135890">
              <a:lnSpc>
                <a:spcPct val="109500"/>
              </a:lnSpc>
              <a:spcBef>
                <a:spcPts val="50"/>
              </a:spcBef>
            </a:pPr>
            <a:r>
              <a:rPr sz="1050" spc="5">
                <a:latin typeface="微软雅黑"/>
                <a:cs typeface="微软雅黑"/>
              </a:rPr>
              <a:t>协助完善医保支付政</a:t>
            </a:r>
            <a:r>
              <a:rPr sz="1050">
                <a:latin typeface="微软雅黑"/>
                <a:cs typeface="微软雅黑"/>
              </a:rPr>
              <a:t>策</a:t>
            </a:r>
            <a:r>
              <a:rPr sz="1050" spc="5">
                <a:latin typeface="微软雅黑"/>
                <a:cs typeface="微软雅黑"/>
              </a:rPr>
              <a:t>、医院管理政策等，并建立特定疾病付费政策和流程，以及其他管理 机制和流程。</a:t>
            </a:r>
            <a:endParaRPr sz="1050">
              <a:latin typeface="微软雅黑"/>
              <a:cs typeface="微软雅黑"/>
            </a:endParaRPr>
          </a:p>
          <a:p>
            <a:pPr marL="376555" indent="-161925">
              <a:lnSpc>
                <a:spcPct val="100000"/>
              </a:lnSpc>
              <a:spcBef>
                <a:spcPts val="130"/>
              </a:spcBef>
              <a:buSzPct val="92857"/>
              <a:buFont typeface="΢"/>
              <a:buAutoNum type="arabicPeriod" startAt="4"/>
              <a:tabLst>
                <a:tab pos="377190"/>
              </a:tabLst>
            </a:pPr>
            <a:r>
              <a:rPr sz="1400" b="1" i="1">
                <a:latin typeface="微软雅黑"/>
                <a:cs typeface="微软雅黑"/>
              </a:rPr>
              <a:t>数据整理并配合移植省医</a:t>
            </a:r>
            <a:r>
              <a:rPr sz="1400" b="1" i="1" spc="-15">
                <a:latin typeface="微软雅黑"/>
                <a:cs typeface="微软雅黑"/>
              </a:rPr>
              <a:t>保</a:t>
            </a:r>
            <a:r>
              <a:rPr sz="1400" b="1" i="1">
                <a:latin typeface="微软雅黑"/>
                <a:cs typeface="微软雅黑"/>
              </a:rPr>
              <a:t>信息</a:t>
            </a:r>
            <a:r>
              <a:rPr sz="1400" b="1" i="1" spc="-15">
                <a:latin typeface="微软雅黑"/>
                <a:cs typeface="微软雅黑"/>
              </a:rPr>
              <a:t>平</a:t>
            </a:r>
            <a:r>
              <a:rPr sz="1400" b="1" i="1" spc="5">
                <a:latin typeface="微软雅黑"/>
                <a:cs typeface="微软雅黑"/>
              </a:rPr>
              <a:t>台</a:t>
            </a:r>
            <a:endParaRPr sz="1400">
              <a:latin typeface="微软雅黑"/>
              <a:cs typeface="微软雅黑"/>
            </a:endParaRPr>
          </a:p>
          <a:p>
            <a:pPr marL="215265">
              <a:lnSpc>
                <a:spcPct val="100000"/>
              </a:lnSpc>
              <a:spcBef>
                <a:spcPts val="175"/>
              </a:spcBef>
            </a:pPr>
            <a:r>
              <a:rPr sz="1050" spc="5">
                <a:latin typeface="微软雅黑"/>
                <a:cs typeface="微软雅黑"/>
              </a:rPr>
              <a:t>将业务规则和参数整</a:t>
            </a:r>
            <a:r>
              <a:rPr sz="1050">
                <a:latin typeface="微软雅黑"/>
                <a:cs typeface="微软雅黑"/>
              </a:rPr>
              <a:t>理</a:t>
            </a:r>
            <a:r>
              <a:rPr sz="1050" spc="5">
                <a:latin typeface="微软雅黑"/>
                <a:cs typeface="微软雅黑"/>
              </a:rPr>
              <a:t>，并协助将其移植到医保信息平台中，以支持医保</a:t>
            </a:r>
            <a:r>
              <a:rPr sz="1050" spc="-10">
                <a:latin typeface="微软雅黑"/>
                <a:cs typeface="微软雅黑"/>
              </a:rPr>
              <a:t>信</a:t>
            </a:r>
            <a:r>
              <a:rPr sz="1050" spc="5">
                <a:latin typeface="微软雅黑"/>
                <a:cs typeface="微软雅黑"/>
              </a:rPr>
              <a:t>息平台业务运</a:t>
            </a:r>
            <a:r>
              <a:rPr sz="1050" spc="-10">
                <a:latin typeface="微软雅黑"/>
                <a:cs typeface="微软雅黑"/>
              </a:rPr>
              <a:t>行</a:t>
            </a:r>
            <a:r>
              <a:rPr sz="1050" spc="5">
                <a:latin typeface="微软雅黑"/>
                <a:cs typeface="微软雅黑"/>
              </a:rPr>
              <a:t>。</a:t>
            </a:r>
            <a:endParaRPr sz="1050">
              <a:latin typeface="微软雅黑"/>
              <a:cs typeface="微软雅黑"/>
            </a:endParaRPr>
          </a:p>
          <a:p>
            <a:pPr marL="376555" indent="-161925">
              <a:lnSpc>
                <a:spcPct val="100000"/>
              </a:lnSpc>
              <a:spcBef>
                <a:spcPts val="120"/>
              </a:spcBef>
              <a:buSzPct val="92857"/>
              <a:buFont typeface="΢"/>
              <a:buAutoNum type="arabicPeriod" startAt="5"/>
              <a:tabLst>
                <a:tab pos="377190"/>
              </a:tabLst>
            </a:pPr>
            <a:r>
              <a:rPr sz="1400" b="1" i="1">
                <a:latin typeface="微软雅黑"/>
                <a:cs typeface="微软雅黑"/>
              </a:rPr>
              <a:t>培训咨询</a:t>
            </a:r>
            <a:endParaRPr sz="1400">
              <a:latin typeface="微软雅黑"/>
              <a:cs typeface="微软雅黑"/>
            </a:endParaRPr>
          </a:p>
          <a:p>
            <a:pPr marL="215265" marR="135890">
              <a:lnSpc>
                <a:spcPct val="110500"/>
              </a:lnSpc>
              <a:spcBef>
                <a:spcPts val="35"/>
              </a:spcBef>
            </a:pPr>
            <a:r>
              <a:rPr sz="1050" spc="5">
                <a:latin typeface="微软雅黑"/>
                <a:cs typeface="微软雅黑"/>
              </a:rPr>
              <a:t>提供医保结算清单质量的咨询服务，并通过专项培训提高相关人员的能力，同时为医保工作 人员提供系统</a:t>
            </a:r>
            <a:r>
              <a:rPr sz="1050" spc="-10">
                <a:latin typeface="微软雅黑"/>
                <a:cs typeface="微软雅黑"/>
              </a:rPr>
              <a:t>操</a:t>
            </a:r>
            <a:r>
              <a:rPr sz="1050">
                <a:latin typeface="微软雅黑"/>
                <a:cs typeface="微软雅黑"/>
              </a:rPr>
              <a:t>作</a:t>
            </a:r>
            <a:r>
              <a:rPr sz="1050" spc="-10">
                <a:latin typeface="微软雅黑"/>
                <a:cs typeface="微软雅黑"/>
              </a:rPr>
              <a:t>、</a:t>
            </a:r>
            <a:r>
              <a:rPr sz="1050" spc="5">
                <a:latin typeface="微软雅黑"/>
                <a:cs typeface="微软雅黑"/>
              </a:rPr>
              <a:t>维</a:t>
            </a:r>
            <a:r>
              <a:rPr sz="1050" spc="-10">
                <a:latin typeface="微软雅黑"/>
                <a:cs typeface="微软雅黑"/>
              </a:rPr>
              <a:t>护</a:t>
            </a:r>
            <a:r>
              <a:rPr sz="1050" spc="5">
                <a:latin typeface="微软雅黑"/>
                <a:cs typeface="微软雅黑"/>
              </a:rPr>
              <a:t>等培</a:t>
            </a:r>
            <a:r>
              <a:rPr sz="1050" spc="-10">
                <a:latin typeface="微软雅黑"/>
                <a:cs typeface="微软雅黑"/>
              </a:rPr>
              <a:t>训</a:t>
            </a:r>
            <a:r>
              <a:rPr sz="1050" spc="5">
                <a:latin typeface="微软雅黑"/>
                <a:cs typeface="微软雅黑"/>
              </a:rPr>
              <a:t>服</a:t>
            </a:r>
            <a:r>
              <a:rPr sz="1050" spc="-5">
                <a:latin typeface="微软雅黑"/>
                <a:cs typeface="微软雅黑"/>
              </a:rPr>
              <a:t>务</a:t>
            </a:r>
            <a:r>
              <a:rPr sz="1050" spc="5">
                <a:latin typeface="微软雅黑"/>
                <a:cs typeface="微软雅黑"/>
              </a:rPr>
              <a:t>。</a:t>
            </a:r>
            <a:endParaRPr sz="1050">
              <a:latin typeface="微软雅黑"/>
              <a:cs typeface="微软雅黑"/>
            </a:endParaRPr>
          </a:p>
          <a:p>
            <a:pPr marL="376555" indent="-161925">
              <a:lnSpc>
                <a:spcPct val="100000"/>
              </a:lnSpc>
              <a:spcBef>
                <a:spcPts val="120"/>
              </a:spcBef>
              <a:buSzPct val="92857"/>
              <a:buFont typeface="΢"/>
              <a:buAutoNum type="arabicPeriod" startAt="6"/>
              <a:tabLst>
                <a:tab pos="377190"/>
              </a:tabLst>
            </a:pPr>
            <a:r>
              <a:rPr sz="1400" b="1" i="1">
                <a:latin typeface="微软雅黑"/>
                <a:cs typeface="微软雅黑"/>
              </a:rPr>
              <a:t>支付评审</a:t>
            </a:r>
            <a:endParaRPr sz="1400">
              <a:latin typeface="微软雅黑"/>
              <a:cs typeface="微软雅黑"/>
            </a:endParaRPr>
          </a:p>
          <a:p>
            <a:pPr marL="215265">
              <a:lnSpc>
                <a:spcPct val="100000"/>
              </a:lnSpc>
              <a:spcBef>
                <a:spcPts val="170"/>
              </a:spcBef>
            </a:pPr>
            <a:r>
              <a:rPr sz="1050" spc="5">
                <a:latin typeface="微软雅黑"/>
                <a:cs typeface="微软雅黑"/>
              </a:rPr>
              <a:t>协助建立付费专家团队并开展支付评审服务，包括本地化专家团队的组建、分组讨论和费率</a:t>
            </a:r>
            <a:endParaRPr sz="1050">
              <a:latin typeface="微软雅黑"/>
              <a:cs typeface="微软雅黑"/>
            </a:endParaRPr>
          </a:p>
          <a:p>
            <a:pPr marL="215265">
              <a:lnSpc>
                <a:spcPct val="100000"/>
              </a:lnSpc>
              <a:spcBef>
                <a:spcPts val="130"/>
              </a:spcBef>
            </a:pPr>
            <a:r>
              <a:rPr sz="1050">
                <a:latin typeface="微软雅黑"/>
                <a:cs typeface="微软雅黑"/>
              </a:rPr>
              <a:t>谈判等。</a:t>
            </a:r>
            <a:r>
              <a:rPr sz="1050" spc="5">
                <a:latin typeface="微软雅黑"/>
                <a:cs typeface="微软雅黑"/>
              </a:rPr>
              <a:t>协</a:t>
            </a:r>
            <a:r>
              <a:rPr sz="1050" spc="-5">
                <a:latin typeface="微软雅黑"/>
                <a:cs typeface="微软雅黑"/>
              </a:rPr>
              <a:t>助</a:t>
            </a:r>
            <a:r>
              <a:rPr sz="1050" spc="-10">
                <a:latin typeface="微软雅黑"/>
                <a:cs typeface="微软雅黑"/>
              </a:rPr>
              <a:t>完</a:t>
            </a:r>
            <a:r>
              <a:rPr sz="1050" spc="5">
                <a:latin typeface="微软雅黑"/>
                <a:cs typeface="微软雅黑"/>
              </a:rPr>
              <a:t>成</a:t>
            </a:r>
            <a:r>
              <a:rPr sz="1050" spc="-15">
                <a:latin typeface="微软雅黑"/>
                <a:cs typeface="微软雅黑"/>
              </a:rPr>
              <a:t>试</a:t>
            </a:r>
            <a:r>
              <a:rPr sz="1050" spc="5">
                <a:latin typeface="微软雅黑"/>
                <a:cs typeface="微软雅黑"/>
              </a:rPr>
              <a:t>运</a:t>
            </a:r>
            <a:r>
              <a:rPr sz="1050" spc="-15">
                <a:latin typeface="微软雅黑"/>
                <a:cs typeface="微软雅黑"/>
              </a:rPr>
              <a:t>行</a:t>
            </a:r>
            <a:r>
              <a:rPr sz="1050" spc="5">
                <a:latin typeface="微软雅黑"/>
                <a:cs typeface="微软雅黑"/>
              </a:rPr>
              <a:t>阶</a:t>
            </a:r>
            <a:r>
              <a:rPr sz="1050" spc="-5">
                <a:latin typeface="微软雅黑"/>
                <a:cs typeface="微软雅黑"/>
              </a:rPr>
              <a:t>段</a:t>
            </a:r>
            <a:r>
              <a:rPr sz="1050" spc="-10">
                <a:latin typeface="微软雅黑"/>
                <a:cs typeface="微软雅黑"/>
              </a:rPr>
              <a:t>付</a:t>
            </a:r>
            <a:r>
              <a:rPr sz="1050" spc="5">
                <a:latin typeface="微软雅黑"/>
                <a:cs typeface="微软雅黑"/>
              </a:rPr>
              <a:t>费</a:t>
            </a:r>
            <a:r>
              <a:rPr sz="1050" spc="-15">
                <a:latin typeface="微软雅黑"/>
                <a:cs typeface="微软雅黑"/>
              </a:rPr>
              <a:t>的</a:t>
            </a:r>
            <a:r>
              <a:rPr sz="1050" spc="5">
                <a:latin typeface="微软雅黑"/>
                <a:cs typeface="微软雅黑"/>
              </a:rPr>
              <a:t>评</a:t>
            </a:r>
            <a:r>
              <a:rPr sz="1050" spc="-15">
                <a:latin typeface="微软雅黑"/>
                <a:cs typeface="微软雅黑"/>
              </a:rPr>
              <a:t>估</a:t>
            </a:r>
            <a:r>
              <a:rPr sz="1050" spc="5">
                <a:latin typeface="微软雅黑"/>
                <a:cs typeface="微软雅黑"/>
              </a:rPr>
              <a:t>工</a:t>
            </a:r>
            <a:r>
              <a:rPr sz="1050" spc="-10">
                <a:latin typeface="微软雅黑"/>
                <a:cs typeface="微软雅黑"/>
              </a:rPr>
              <a:t>作</a:t>
            </a:r>
            <a:r>
              <a:rPr sz="1050">
                <a:latin typeface="微软雅黑"/>
                <a:cs typeface="微软雅黑"/>
              </a:rPr>
              <a:t>，</a:t>
            </a:r>
            <a:r>
              <a:rPr sz="1050" spc="-10">
                <a:latin typeface="微软雅黑"/>
                <a:cs typeface="微软雅黑"/>
              </a:rPr>
              <a:t>并</a:t>
            </a:r>
            <a:r>
              <a:rPr sz="1050" spc="5">
                <a:latin typeface="微软雅黑"/>
                <a:cs typeface="微软雅黑"/>
              </a:rPr>
              <a:t>提</a:t>
            </a:r>
            <a:r>
              <a:rPr sz="1050" spc="-15">
                <a:latin typeface="微软雅黑"/>
                <a:cs typeface="微软雅黑"/>
              </a:rPr>
              <a:t>出</a:t>
            </a:r>
            <a:r>
              <a:rPr sz="1050" spc="5">
                <a:latin typeface="微软雅黑"/>
                <a:cs typeface="微软雅黑"/>
              </a:rPr>
              <a:t>改</a:t>
            </a:r>
            <a:r>
              <a:rPr sz="1050" spc="-15">
                <a:latin typeface="微软雅黑"/>
                <a:cs typeface="微软雅黑"/>
              </a:rPr>
              <a:t>进</a:t>
            </a:r>
            <a:r>
              <a:rPr sz="1050" spc="5">
                <a:latin typeface="微软雅黑"/>
                <a:cs typeface="微软雅黑"/>
              </a:rPr>
              <a:t>建</a:t>
            </a:r>
            <a:r>
              <a:rPr sz="1050" spc="-15">
                <a:latin typeface="微软雅黑"/>
                <a:cs typeface="微软雅黑"/>
              </a:rPr>
              <a:t>议</a:t>
            </a:r>
            <a:r>
              <a:rPr sz="1050" spc="5">
                <a:latin typeface="微软雅黑"/>
                <a:cs typeface="微软雅黑"/>
              </a:rPr>
              <a:t>。</a:t>
            </a:r>
            <a:endParaRPr sz="1050">
              <a:latin typeface="微软雅黑"/>
              <a:cs typeface="微软雅黑"/>
            </a:endParaRPr>
          </a:p>
          <a:p>
            <a:pPr marL="12700">
              <a:lnSpc>
                <a:spcPct val="100000"/>
              </a:lnSpc>
              <a:spcBef>
                <a:spcPts val="720"/>
              </a:spcBef>
            </a:pPr>
            <a:r>
              <a:rPr sz="900">
                <a:solidFill>
                  <a:srgbClr val="7E7E7E"/>
                </a:solidFill>
                <a:latin typeface="微软雅黑"/>
                <a:cs typeface="微软雅黑"/>
              </a:rPr>
              <a:t>信息来源：各医保局、医院招标以及中标公告，经亿欧整理</a:t>
            </a:r>
            <a:endParaRPr sz="900">
              <a:latin typeface="微软雅黑"/>
              <a:cs typeface="微软雅黑"/>
            </a:endParaRPr>
          </a:p>
        </p:txBody>
      </p:sp>
      <p:sp>
        <p:nvSpPr>
          <p:cNvPr id="8" name="object 8"/>
          <p:cNvSpPr/>
          <p:nvPr/>
        </p:nvSpPr>
        <p:spPr>
          <a:xfrm>
            <a:off x="1679448" y="2638044"/>
            <a:ext cx="288290" cy="360045"/>
          </a:xfrm>
          <a:custGeom>
            <a:rect l="l" t="t" r="r" b="b"/>
            <a:pathLst>
              <a:path w="288289" h="360044">
                <a:moveTo>
                  <a:pt x="283971" y="0"/>
                </a:moveTo>
                <a:lnTo>
                  <a:pt x="4063" y="0"/>
                </a:lnTo>
                <a:lnTo>
                  <a:pt x="0" y="3809"/>
                </a:lnTo>
                <a:lnTo>
                  <a:pt x="0" y="273430"/>
                </a:lnTo>
                <a:lnTo>
                  <a:pt x="1805" y="284735"/>
                </a:lnTo>
                <a:lnTo>
                  <a:pt x="140081" y="358901"/>
                </a:lnTo>
                <a:lnTo>
                  <a:pt x="142747" y="359663"/>
                </a:lnTo>
                <a:lnTo>
                  <a:pt x="145287" y="359663"/>
                </a:lnTo>
                <a:lnTo>
                  <a:pt x="146684" y="359409"/>
                </a:lnTo>
                <a:lnTo>
                  <a:pt x="147954" y="358901"/>
                </a:lnTo>
                <a:lnTo>
                  <a:pt x="187317" y="342138"/>
                </a:lnTo>
                <a:lnTo>
                  <a:pt x="144144" y="342138"/>
                </a:lnTo>
                <a:lnTo>
                  <a:pt x="33019" y="294766"/>
                </a:lnTo>
                <a:lnTo>
                  <a:pt x="26914" y="291058"/>
                </a:lnTo>
                <a:lnTo>
                  <a:pt x="22272" y="286051"/>
                </a:lnTo>
                <a:lnTo>
                  <a:pt x="19321" y="280068"/>
                </a:lnTo>
                <a:lnTo>
                  <a:pt x="18287" y="273430"/>
                </a:lnTo>
                <a:lnTo>
                  <a:pt x="18287" y="16636"/>
                </a:lnTo>
                <a:lnTo>
                  <a:pt x="288035" y="16636"/>
                </a:lnTo>
                <a:lnTo>
                  <a:pt x="288035" y="3809"/>
                </a:lnTo>
                <a:lnTo>
                  <a:pt x="283971" y="0"/>
                </a:lnTo>
                <a:close/>
              </a:path>
              <a:path w="288289" h="360044">
                <a:moveTo>
                  <a:pt x="288035" y="16636"/>
                </a:moveTo>
                <a:lnTo>
                  <a:pt x="269875" y="16636"/>
                </a:lnTo>
                <a:lnTo>
                  <a:pt x="269875" y="273430"/>
                </a:lnTo>
                <a:lnTo>
                  <a:pt x="268821" y="280068"/>
                </a:lnTo>
                <a:lnTo>
                  <a:pt x="265826" y="286051"/>
                </a:lnTo>
                <a:lnTo>
                  <a:pt x="261141" y="291058"/>
                </a:lnTo>
                <a:lnTo>
                  <a:pt x="255015" y="294766"/>
                </a:lnTo>
                <a:lnTo>
                  <a:pt x="144144" y="342138"/>
                </a:lnTo>
                <a:lnTo>
                  <a:pt x="187317" y="342138"/>
                </a:lnTo>
                <a:lnTo>
                  <a:pt x="262763" y="310006"/>
                </a:lnTo>
                <a:lnTo>
                  <a:pt x="288035" y="273430"/>
                </a:lnTo>
                <a:lnTo>
                  <a:pt x="288035" y="16636"/>
                </a:lnTo>
                <a:close/>
              </a:path>
              <a:path w="288289" h="360044">
                <a:moveTo>
                  <a:pt x="177037" y="85089"/>
                </a:moveTo>
                <a:lnTo>
                  <a:pt x="110997" y="85089"/>
                </a:lnTo>
                <a:lnTo>
                  <a:pt x="106933" y="88900"/>
                </a:lnTo>
                <a:lnTo>
                  <a:pt x="106933" y="135381"/>
                </a:lnTo>
                <a:lnTo>
                  <a:pt x="56260" y="135381"/>
                </a:lnTo>
                <a:lnTo>
                  <a:pt x="52196" y="139064"/>
                </a:lnTo>
                <a:lnTo>
                  <a:pt x="52196" y="199643"/>
                </a:lnTo>
                <a:lnTo>
                  <a:pt x="56260" y="203326"/>
                </a:lnTo>
                <a:lnTo>
                  <a:pt x="106933" y="203326"/>
                </a:lnTo>
                <a:lnTo>
                  <a:pt x="106933" y="249808"/>
                </a:lnTo>
                <a:lnTo>
                  <a:pt x="110997" y="253618"/>
                </a:lnTo>
                <a:lnTo>
                  <a:pt x="177037" y="253618"/>
                </a:lnTo>
                <a:lnTo>
                  <a:pt x="181101" y="249808"/>
                </a:lnTo>
                <a:lnTo>
                  <a:pt x="181101" y="236854"/>
                </a:lnTo>
                <a:lnTo>
                  <a:pt x="125221" y="236854"/>
                </a:lnTo>
                <a:lnTo>
                  <a:pt x="125221" y="190500"/>
                </a:lnTo>
                <a:lnTo>
                  <a:pt x="121157" y="186689"/>
                </a:lnTo>
                <a:lnTo>
                  <a:pt x="70484" y="186689"/>
                </a:lnTo>
                <a:lnTo>
                  <a:pt x="70484" y="152018"/>
                </a:lnTo>
                <a:lnTo>
                  <a:pt x="121157" y="152018"/>
                </a:lnTo>
                <a:lnTo>
                  <a:pt x="125221" y="148208"/>
                </a:lnTo>
                <a:lnTo>
                  <a:pt x="125221" y="101853"/>
                </a:lnTo>
                <a:lnTo>
                  <a:pt x="181101" y="101853"/>
                </a:lnTo>
                <a:lnTo>
                  <a:pt x="181101" y="88900"/>
                </a:lnTo>
                <a:lnTo>
                  <a:pt x="177037" y="85089"/>
                </a:lnTo>
                <a:close/>
              </a:path>
              <a:path w="288289" h="360044">
                <a:moveTo>
                  <a:pt x="181101" y="101853"/>
                </a:moveTo>
                <a:lnTo>
                  <a:pt x="162813" y="101853"/>
                </a:lnTo>
                <a:lnTo>
                  <a:pt x="162813" y="148208"/>
                </a:lnTo>
                <a:lnTo>
                  <a:pt x="166877" y="152018"/>
                </a:lnTo>
                <a:lnTo>
                  <a:pt x="217550" y="152018"/>
                </a:lnTo>
                <a:lnTo>
                  <a:pt x="217550" y="186689"/>
                </a:lnTo>
                <a:lnTo>
                  <a:pt x="166877" y="186689"/>
                </a:lnTo>
                <a:lnTo>
                  <a:pt x="162813" y="190500"/>
                </a:lnTo>
                <a:lnTo>
                  <a:pt x="162813" y="236854"/>
                </a:lnTo>
                <a:lnTo>
                  <a:pt x="181101" y="236854"/>
                </a:lnTo>
                <a:lnTo>
                  <a:pt x="181101" y="203326"/>
                </a:lnTo>
                <a:lnTo>
                  <a:pt x="231775" y="203326"/>
                </a:lnTo>
                <a:lnTo>
                  <a:pt x="235838" y="199643"/>
                </a:lnTo>
                <a:lnTo>
                  <a:pt x="235838" y="139064"/>
                </a:lnTo>
                <a:lnTo>
                  <a:pt x="231775" y="135381"/>
                </a:lnTo>
                <a:lnTo>
                  <a:pt x="181101" y="135381"/>
                </a:lnTo>
                <a:lnTo>
                  <a:pt x="181101" y="101853"/>
                </a:lnTo>
                <a:close/>
              </a:path>
            </a:pathLst>
          </a:custGeom>
          <a:solidFill>
            <a:srgbClr val="FFFFFF"/>
          </a:solidFill>
        </p:spPr>
        <p:txBody>
          <a:bodyPr wrap="square" lIns="0" tIns="0" rIns="0" bIns="0" rtlCol="0"/>
          <a:lstStyle/>
          <a:p/>
        </p:txBody>
      </p:sp>
      <p:sp>
        <p:nvSpPr>
          <p:cNvPr id="9" name="object 9"/>
          <p:cNvSpPr/>
          <p:nvPr/>
        </p:nvSpPr>
        <p:spPr>
          <a:xfrm>
            <a:off x="1679448" y="2638044"/>
            <a:ext cx="288290" cy="360045"/>
          </a:xfrm>
          <a:custGeom>
            <a:rect l="l" t="t" r="r" b="b"/>
            <a:pathLst>
              <a:path w="288289" h="360044">
                <a:moveTo>
                  <a:pt x="144144" y="359663"/>
                </a:moveTo>
                <a:lnTo>
                  <a:pt x="142747" y="359663"/>
                </a:lnTo>
                <a:lnTo>
                  <a:pt x="141350" y="359409"/>
                </a:lnTo>
                <a:lnTo>
                  <a:pt x="25272" y="310006"/>
                </a:lnTo>
                <a:lnTo>
                  <a:pt x="0" y="273430"/>
                </a:lnTo>
                <a:lnTo>
                  <a:pt x="0" y="8381"/>
                </a:lnTo>
                <a:lnTo>
                  <a:pt x="0" y="3809"/>
                </a:lnTo>
                <a:lnTo>
                  <a:pt x="4063" y="0"/>
                </a:lnTo>
                <a:lnTo>
                  <a:pt x="9143" y="0"/>
                </a:lnTo>
                <a:lnTo>
                  <a:pt x="278891" y="0"/>
                </a:lnTo>
                <a:lnTo>
                  <a:pt x="283971" y="0"/>
                </a:lnTo>
                <a:lnTo>
                  <a:pt x="288035" y="3809"/>
                </a:lnTo>
                <a:lnTo>
                  <a:pt x="288035" y="8381"/>
                </a:lnTo>
                <a:lnTo>
                  <a:pt x="288035" y="273430"/>
                </a:lnTo>
                <a:lnTo>
                  <a:pt x="262763" y="310006"/>
                </a:lnTo>
                <a:lnTo>
                  <a:pt x="147954" y="358901"/>
                </a:lnTo>
                <a:lnTo>
                  <a:pt x="145287" y="359663"/>
                </a:lnTo>
                <a:lnTo>
                  <a:pt x="144144" y="359663"/>
                </a:lnTo>
                <a:close/>
              </a:path>
            </a:pathLst>
          </a:custGeom>
          <a:ln w="12700">
            <a:solidFill>
              <a:srgbClr val="FFFFFF"/>
            </a:solidFill>
          </a:ln>
        </p:spPr>
        <p:txBody>
          <a:bodyPr wrap="square" lIns="0" tIns="0" rIns="0" bIns="0" rtlCol="0"/>
          <a:lstStyle/>
          <a:p/>
        </p:txBody>
      </p:sp>
      <p:sp>
        <p:nvSpPr>
          <p:cNvPr id="10" name="object 10"/>
          <p:cNvSpPr/>
          <p:nvPr/>
        </p:nvSpPr>
        <p:spPr>
          <a:xfrm>
            <a:off x="1697735" y="2654680"/>
            <a:ext cx="252095" cy="325755"/>
          </a:xfrm>
          <a:custGeom>
            <a:rect l="l" t="t" r="r" b="b"/>
            <a:pathLst>
              <a:path w="252094" h="325755">
                <a:moveTo>
                  <a:pt x="0" y="0"/>
                </a:moveTo>
                <a:lnTo>
                  <a:pt x="0" y="256794"/>
                </a:lnTo>
                <a:lnTo>
                  <a:pt x="1033" y="263431"/>
                </a:lnTo>
                <a:lnTo>
                  <a:pt x="3984" y="269414"/>
                </a:lnTo>
                <a:lnTo>
                  <a:pt x="8626" y="274421"/>
                </a:lnTo>
                <a:lnTo>
                  <a:pt x="14731" y="278130"/>
                </a:lnTo>
                <a:lnTo>
                  <a:pt x="125856" y="325501"/>
                </a:lnTo>
                <a:lnTo>
                  <a:pt x="236727" y="278130"/>
                </a:lnTo>
                <a:lnTo>
                  <a:pt x="242853" y="274421"/>
                </a:lnTo>
                <a:lnTo>
                  <a:pt x="247538" y="269414"/>
                </a:lnTo>
                <a:lnTo>
                  <a:pt x="250533" y="263431"/>
                </a:lnTo>
                <a:lnTo>
                  <a:pt x="251587" y="256794"/>
                </a:lnTo>
                <a:lnTo>
                  <a:pt x="251587" y="0"/>
                </a:lnTo>
                <a:lnTo>
                  <a:pt x="0" y="0"/>
                </a:lnTo>
                <a:close/>
              </a:path>
            </a:pathLst>
          </a:custGeom>
          <a:ln w="12700">
            <a:solidFill>
              <a:srgbClr val="FFFFFF"/>
            </a:solidFill>
          </a:ln>
        </p:spPr>
        <p:txBody>
          <a:bodyPr wrap="square" lIns="0" tIns="0" rIns="0" bIns="0" rtlCol="0"/>
          <a:lstStyle/>
          <a:p/>
        </p:txBody>
      </p:sp>
      <p:sp>
        <p:nvSpPr>
          <p:cNvPr id="11" name="object 11"/>
          <p:cNvSpPr/>
          <p:nvPr/>
        </p:nvSpPr>
        <p:spPr>
          <a:xfrm>
            <a:off x="1725295" y="2716783"/>
            <a:ext cx="196342" cy="181228"/>
          </a:xfrm>
          <a:prstGeom prst="rect">
            <a:avLst/>
          </a:prstGeom>
          <a:blipFill>
            <a:blip r:embed="rId2"/>
            <a:stretch>
              <a:fillRect/>
            </a:stretch>
          </a:blipFill>
        </p:spPr>
        <p:txBody>
          <a:bodyPr wrap="square" lIns="0" tIns="0" rIns="0" bIns="0" rtlCol="0"/>
          <a:lstStyle/>
          <a:p/>
        </p:txBody>
      </p:sp>
      <p:sp>
        <p:nvSpPr>
          <p:cNvPr id="12" name="object 12"/>
          <p:cNvSpPr/>
          <p:nvPr/>
        </p:nvSpPr>
        <p:spPr>
          <a:xfrm>
            <a:off x="7034783" y="2602992"/>
            <a:ext cx="3657600" cy="431800"/>
          </a:xfrm>
          <a:custGeom>
            <a:rect l="l" t="t" r="r" b="b"/>
            <a:pathLst>
              <a:path w="3657600" h="431800">
                <a:moveTo>
                  <a:pt x="0" y="431291"/>
                </a:moveTo>
                <a:lnTo>
                  <a:pt x="3657600" y="431291"/>
                </a:lnTo>
                <a:lnTo>
                  <a:pt x="3657600" y="0"/>
                </a:lnTo>
                <a:lnTo>
                  <a:pt x="0" y="0"/>
                </a:lnTo>
                <a:lnTo>
                  <a:pt x="0" y="431291"/>
                </a:lnTo>
                <a:close/>
              </a:path>
            </a:pathLst>
          </a:custGeom>
          <a:solidFill>
            <a:srgbClr val="F68B21"/>
          </a:solidFill>
        </p:spPr>
        <p:txBody>
          <a:bodyPr wrap="square" lIns="0" tIns="0" rIns="0" bIns="0" rtlCol="0"/>
          <a:lstStyle/>
          <a:p/>
        </p:txBody>
      </p:sp>
      <p:sp>
        <p:nvSpPr>
          <p:cNvPr id="13" name="object 13"/>
          <p:cNvSpPr txBox="1"/>
          <p:nvPr/>
        </p:nvSpPr>
        <p:spPr>
          <a:xfrm>
            <a:off x="7034783" y="2602992"/>
            <a:ext cx="3657600" cy="431800"/>
          </a:xfrm>
          <a:prstGeom prst="rect">
            <a:avLst/>
          </a:prstGeom>
        </p:spPr>
        <p:txBody>
          <a:bodyPr vert="horz" wrap="square" lIns="0" tIns="102235" rIns="0" bIns="0" rtlCol="0">
            <a:spAutoFit/>
          </a:bodyPr>
          <a:lstStyle/>
          <a:p>
            <a:pPr marL="827405">
              <a:lnSpc>
                <a:spcPct val="100000"/>
              </a:lnSpc>
              <a:spcBef>
                <a:spcPts val="805"/>
              </a:spcBef>
            </a:pPr>
            <a:r>
              <a:rPr sz="1400">
                <a:solidFill>
                  <a:srgbClr val="FFFFFF"/>
                </a:solidFill>
                <a:latin typeface="微软雅黑"/>
                <a:cs typeface="微软雅黑"/>
              </a:rPr>
              <a:t>医院端</a:t>
            </a:r>
            <a:r>
              <a:rPr sz="1400" spc="-5">
                <a:solidFill>
                  <a:srgbClr val="FFFFFF"/>
                </a:solidFill>
                <a:latin typeface="微软雅黑"/>
                <a:cs typeface="微软雅黑"/>
              </a:rPr>
              <a:t>DRG/DIP</a:t>
            </a:r>
            <a:r>
              <a:rPr sz="1400">
                <a:solidFill>
                  <a:srgbClr val="FFFFFF"/>
                </a:solidFill>
                <a:latin typeface="微软雅黑"/>
                <a:cs typeface="微软雅黑"/>
              </a:rPr>
              <a:t>需求内容</a:t>
            </a:r>
            <a:endParaRPr sz="1400">
              <a:latin typeface="微软雅黑"/>
              <a:cs typeface="微软雅黑"/>
            </a:endParaRPr>
          </a:p>
        </p:txBody>
      </p:sp>
      <p:sp>
        <p:nvSpPr>
          <p:cNvPr id="14" name="object 14"/>
          <p:cNvSpPr txBox="1"/>
          <p:nvPr/>
        </p:nvSpPr>
        <p:spPr>
          <a:xfrm>
            <a:off x="6265926" y="3095246"/>
            <a:ext cx="5394960" cy="3323590"/>
          </a:xfrm>
          <a:prstGeom prst="rect">
            <a:avLst/>
          </a:prstGeom>
        </p:spPr>
        <p:txBody>
          <a:bodyPr vert="horz" wrap="square" lIns="0" tIns="40640" rIns="0" bIns="0" rtlCol="0">
            <a:spAutoFit/>
          </a:bodyPr>
          <a:lstStyle/>
          <a:p>
            <a:pPr marL="173990" indent="-161290">
              <a:lnSpc>
                <a:spcPct val="100000"/>
              </a:lnSpc>
              <a:spcBef>
                <a:spcPts val="320"/>
              </a:spcBef>
              <a:buSzPct val="92857"/>
              <a:buFont typeface="΢"/>
              <a:buAutoNum type="arabicPeriod"/>
              <a:tabLst>
                <a:tab pos="173990"/>
              </a:tabLst>
            </a:pPr>
            <a:r>
              <a:rPr sz="1400" b="1" i="1">
                <a:latin typeface="微软雅黑"/>
                <a:cs typeface="微软雅黑"/>
              </a:rPr>
              <a:t>数据管理服务建立本地化</a:t>
            </a:r>
            <a:r>
              <a:rPr sz="1400" b="1" i="1" spc="-15">
                <a:latin typeface="微软雅黑"/>
                <a:cs typeface="微软雅黑"/>
              </a:rPr>
              <a:t>分</a:t>
            </a:r>
            <a:r>
              <a:rPr sz="1400" b="1" i="1">
                <a:latin typeface="微软雅黑"/>
                <a:cs typeface="微软雅黑"/>
              </a:rPr>
              <a:t>组支</a:t>
            </a:r>
            <a:r>
              <a:rPr sz="1400" b="1" i="1" spc="-15">
                <a:latin typeface="微软雅黑"/>
                <a:cs typeface="微软雅黑"/>
              </a:rPr>
              <a:t>付</a:t>
            </a:r>
            <a:r>
              <a:rPr sz="1400" b="1" i="1">
                <a:latin typeface="微软雅黑"/>
                <a:cs typeface="微软雅黑"/>
              </a:rPr>
              <a:t>标准</a:t>
            </a:r>
            <a:r>
              <a:rPr sz="1400" b="1" i="1" spc="-15">
                <a:latin typeface="微软雅黑"/>
                <a:cs typeface="微软雅黑"/>
              </a:rPr>
              <a:t>体</a:t>
            </a:r>
            <a:r>
              <a:rPr sz="1400" b="1" i="1" spc="5">
                <a:latin typeface="微软雅黑"/>
                <a:cs typeface="微软雅黑"/>
              </a:rPr>
              <a:t>系</a:t>
            </a:r>
            <a:r>
              <a:rPr sz="1400" b="1" i="1">
                <a:latin typeface="微软雅黑"/>
                <a:cs typeface="微软雅黑"/>
              </a:rPr>
              <a:t>（</a:t>
            </a:r>
            <a:r>
              <a:rPr sz="1400" b="1" i="1" spc="-15">
                <a:latin typeface="微软雅黑"/>
                <a:cs typeface="微软雅黑"/>
              </a:rPr>
              <a:t>分</a:t>
            </a:r>
            <a:r>
              <a:rPr sz="1400" b="1" i="1">
                <a:latin typeface="微软雅黑"/>
                <a:cs typeface="微软雅黑"/>
              </a:rPr>
              <a:t>组器）</a:t>
            </a:r>
            <a:endParaRPr sz="1400">
              <a:latin typeface="微软雅黑"/>
              <a:cs typeface="微软雅黑"/>
            </a:endParaRPr>
          </a:p>
          <a:p>
            <a:pPr marL="12700">
              <a:lnSpc>
                <a:spcPct val="100000"/>
              </a:lnSpc>
              <a:spcBef>
                <a:spcPts val="170"/>
              </a:spcBef>
            </a:pPr>
            <a:r>
              <a:rPr sz="1050">
                <a:latin typeface="微软雅黑"/>
                <a:cs typeface="微软雅黑"/>
              </a:rPr>
              <a:t>D</a:t>
            </a:r>
            <a:r>
              <a:rPr sz="1050" spc="-10">
                <a:latin typeface="微软雅黑"/>
                <a:cs typeface="微软雅黑"/>
              </a:rPr>
              <a:t>RG</a:t>
            </a:r>
            <a:r>
              <a:rPr sz="1050" spc="5">
                <a:latin typeface="微软雅黑"/>
                <a:cs typeface="微软雅黑"/>
              </a:rPr>
              <a:t>分组器</a:t>
            </a:r>
            <a:r>
              <a:rPr sz="1050" spc="-5">
                <a:latin typeface="微软雅黑"/>
                <a:cs typeface="微软雅黑"/>
              </a:rPr>
              <a:t>-</a:t>
            </a:r>
            <a:r>
              <a:rPr sz="1050" spc="5">
                <a:latin typeface="微软雅黑"/>
                <a:cs typeface="微软雅黑"/>
              </a:rPr>
              <a:t>对医院</a:t>
            </a:r>
            <a:r>
              <a:rPr sz="1050" spc="-10">
                <a:latin typeface="微软雅黑"/>
                <a:cs typeface="微软雅黑"/>
              </a:rPr>
              <a:t>的</a:t>
            </a:r>
            <a:r>
              <a:rPr sz="1050" spc="5">
                <a:latin typeface="微软雅黑"/>
                <a:cs typeface="微软雅黑"/>
              </a:rPr>
              <a:t>病</a:t>
            </a:r>
            <a:r>
              <a:rPr sz="1050" spc="-10">
                <a:latin typeface="微软雅黑"/>
                <a:cs typeface="微软雅黑"/>
              </a:rPr>
              <a:t>案</a:t>
            </a:r>
            <a:r>
              <a:rPr sz="1050" spc="5">
                <a:latin typeface="微软雅黑"/>
                <a:cs typeface="微软雅黑"/>
              </a:rPr>
              <a:t>首页数据进行D</a:t>
            </a:r>
            <a:r>
              <a:rPr sz="1050" spc="-10">
                <a:latin typeface="微软雅黑"/>
                <a:cs typeface="微软雅黑"/>
              </a:rPr>
              <a:t>RG</a:t>
            </a:r>
            <a:r>
              <a:rPr sz="1050" spc="5">
                <a:latin typeface="微软雅黑"/>
                <a:cs typeface="微软雅黑"/>
              </a:rPr>
              <a:t>分</a:t>
            </a:r>
            <a:r>
              <a:rPr sz="1050" spc="-10">
                <a:latin typeface="微软雅黑"/>
                <a:cs typeface="微软雅黑"/>
              </a:rPr>
              <a:t>组；</a:t>
            </a:r>
            <a:r>
              <a:rPr sz="1050">
                <a:latin typeface="微软雅黑"/>
                <a:cs typeface="微软雅黑"/>
              </a:rPr>
              <a:t>DIP分组</a:t>
            </a:r>
            <a:r>
              <a:rPr sz="1050" spc="-10">
                <a:latin typeface="微软雅黑"/>
                <a:cs typeface="微软雅黑"/>
              </a:rPr>
              <a:t>器</a:t>
            </a:r>
            <a:r>
              <a:rPr sz="1050" spc="5">
                <a:latin typeface="微软雅黑"/>
                <a:cs typeface="微软雅黑"/>
              </a:rPr>
              <a:t>实现本</a:t>
            </a:r>
            <a:r>
              <a:rPr sz="1050" spc="-10">
                <a:latin typeface="微软雅黑"/>
                <a:cs typeface="微软雅黑"/>
              </a:rPr>
              <a:t>地</a:t>
            </a:r>
            <a:r>
              <a:rPr sz="1050">
                <a:latin typeface="微软雅黑"/>
                <a:cs typeface="微软雅黑"/>
              </a:rPr>
              <a:t>DIP</a:t>
            </a:r>
            <a:r>
              <a:rPr sz="1050" spc="-10">
                <a:latin typeface="微软雅黑"/>
                <a:cs typeface="微软雅黑"/>
              </a:rPr>
              <a:t>分</a:t>
            </a:r>
            <a:r>
              <a:rPr sz="1050" spc="5">
                <a:latin typeface="微软雅黑"/>
                <a:cs typeface="微软雅黑"/>
              </a:rPr>
              <a:t>组方案自</a:t>
            </a:r>
            <a:r>
              <a:rPr sz="1050" spc="-10">
                <a:latin typeface="微软雅黑"/>
                <a:cs typeface="微软雅黑"/>
              </a:rPr>
              <a:t>动</a:t>
            </a:r>
            <a:r>
              <a:rPr sz="1050" spc="5">
                <a:latin typeface="微软雅黑"/>
                <a:cs typeface="微软雅黑"/>
              </a:rPr>
              <a:t>导</a:t>
            </a:r>
            <a:endParaRPr sz="1050">
              <a:latin typeface="微软雅黑"/>
              <a:cs typeface="微软雅黑"/>
            </a:endParaRPr>
          </a:p>
          <a:p>
            <a:pPr marL="12700">
              <a:lnSpc>
                <a:spcPct val="100000"/>
              </a:lnSpc>
              <a:spcBef>
                <a:spcPts val="120"/>
              </a:spcBef>
            </a:pPr>
            <a:r>
              <a:rPr sz="1050" spc="35">
                <a:latin typeface="微软雅黑"/>
                <a:cs typeface="微软雅黑"/>
              </a:rPr>
              <a:t>入到</a:t>
            </a:r>
            <a:r>
              <a:rPr sz="1050" spc="45">
                <a:latin typeface="微软雅黑"/>
                <a:cs typeface="微软雅黑"/>
              </a:rPr>
              <a:t>系</a:t>
            </a:r>
            <a:r>
              <a:rPr sz="1050" spc="35">
                <a:latin typeface="微软雅黑"/>
                <a:cs typeface="微软雅黑"/>
              </a:rPr>
              <a:t>统</a:t>
            </a:r>
            <a:r>
              <a:rPr sz="1050" spc="40">
                <a:latin typeface="微软雅黑"/>
                <a:cs typeface="微软雅黑"/>
              </a:rPr>
              <a:t>中</a:t>
            </a:r>
            <a:r>
              <a:rPr sz="1050" spc="35">
                <a:latin typeface="微软雅黑"/>
                <a:cs typeface="微软雅黑"/>
              </a:rPr>
              <a:t>，本</a:t>
            </a:r>
            <a:r>
              <a:rPr sz="1050" spc="50">
                <a:latin typeface="微软雅黑"/>
                <a:cs typeface="微软雅黑"/>
              </a:rPr>
              <a:t>地</a:t>
            </a:r>
            <a:r>
              <a:rPr sz="1050" spc="10">
                <a:latin typeface="微软雅黑"/>
                <a:cs typeface="微软雅黑"/>
              </a:rPr>
              <a:t>DIP</a:t>
            </a:r>
            <a:r>
              <a:rPr sz="1050" spc="35">
                <a:latin typeface="微软雅黑"/>
                <a:cs typeface="微软雅黑"/>
              </a:rPr>
              <a:t>分组方案</a:t>
            </a:r>
            <a:r>
              <a:rPr sz="1050" spc="45">
                <a:latin typeface="微软雅黑"/>
                <a:cs typeface="微软雅黑"/>
              </a:rPr>
              <a:t>包</a:t>
            </a:r>
            <a:r>
              <a:rPr sz="1050" spc="35">
                <a:latin typeface="微软雅黑"/>
                <a:cs typeface="微软雅黑"/>
              </a:rPr>
              <a:t>括病种名</a:t>
            </a:r>
            <a:r>
              <a:rPr sz="1050" spc="45">
                <a:latin typeface="微软雅黑"/>
                <a:cs typeface="微软雅黑"/>
              </a:rPr>
              <a:t>称</a:t>
            </a:r>
            <a:r>
              <a:rPr sz="1050" spc="35">
                <a:latin typeface="微软雅黑"/>
                <a:cs typeface="微软雅黑"/>
              </a:rPr>
              <a:t>、手术组合</a:t>
            </a:r>
            <a:r>
              <a:rPr sz="1050" spc="45">
                <a:latin typeface="微软雅黑"/>
                <a:cs typeface="微软雅黑"/>
              </a:rPr>
              <a:t>编</a:t>
            </a:r>
            <a:r>
              <a:rPr sz="1050" spc="40">
                <a:latin typeface="微软雅黑"/>
                <a:cs typeface="微软雅黑"/>
              </a:rPr>
              <a:t>码</a:t>
            </a:r>
            <a:r>
              <a:rPr sz="1050" spc="35">
                <a:latin typeface="微软雅黑"/>
                <a:cs typeface="微软雅黑"/>
              </a:rPr>
              <a:t>、手术组合名称、目</a:t>
            </a:r>
            <a:r>
              <a:rPr sz="1050" spc="45">
                <a:latin typeface="微软雅黑"/>
                <a:cs typeface="微软雅黑"/>
              </a:rPr>
              <a:t>录</a:t>
            </a:r>
            <a:r>
              <a:rPr sz="1050" spc="35">
                <a:latin typeface="微软雅黑"/>
                <a:cs typeface="微软雅黑"/>
              </a:rPr>
              <a:t>类</a:t>
            </a:r>
            <a:r>
              <a:rPr sz="1050" spc="5">
                <a:latin typeface="微软雅黑"/>
                <a:cs typeface="微软雅黑"/>
              </a:rPr>
              <a:t>别</a:t>
            </a:r>
            <a:endParaRPr sz="1050">
              <a:latin typeface="微软雅黑"/>
              <a:cs typeface="微软雅黑"/>
            </a:endParaRPr>
          </a:p>
          <a:p>
            <a:pPr marL="12700">
              <a:lnSpc>
                <a:spcPct val="100000"/>
              </a:lnSpc>
              <a:spcBef>
                <a:spcPts val="135"/>
              </a:spcBef>
            </a:pPr>
            <a:r>
              <a:rPr sz="1050" spc="5">
                <a:latin typeface="微软雅黑"/>
                <a:cs typeface="微软雅黑"/>
              </a:rPr>
              <a:t>（核心病种目</a:t>
            </a:r>
            <a:r>
              <a:rPr sz="1050" spc="-10">
                <a:latin typeface="微软雅黑"/>
                <a:cs typeface="微软雅黑"/>
              </a:rPr>
              <a:t>录</a:t>
            </a:r>
            <a:r>
              <a:rPr sz="1050">
                <a:latin typeface="微软雅黑"/>
                <a:cs typeface="微软雅黑"/>
              </a:rPr>
              <a:t>/</a:t>
            </a:r>
            <a:r>
              <a:rPr sz="1050" spc="-5">
                <a:latin typeface="微软雅黑"/>
                <a:cs typeface="微软雅黑"/>
              </a:rPr>
              <a:t>综</a:t>
            </a:r>
            <a:r>
              <a:rPr sz="1050" spc="5">
                <a:latin typeface="微软雅黑"/>
                <a:cs typeface="微软雅黑"/>
              </a:rPr>
              <a:t>合</a:t>
            </a:r>
            <a:r>
              <a:rPr sz="1050" spc="-5">
                <a:latin typeface="微软雅黑"/>
                <a:cs typeface="微软雅黑"/>
              </a:rPr>
              <a:t>病</a:t>
            </a:r>
            <a:r>
              <a:rPr sz="1050" spc="5">
                <a:latin typeface="微软雅黑"/>
                <a:cs typeface="微软雅黑"/>
              </a:rPr>
              <a:t>种目</a:t>
            </a:r>
            <a:r>
              <a:rPr sz="1050" spc="-20">
                <a:latin typeface="微软雅黑"/>
                <a:cs typeface="微软雅黑"/>
              </a:rPr>
              <a:t>录</a:t>
            </a:r>
            <a:r>
              <a:rPr sz="1050" spc="5">
                <a:latin typeface="微软雅黑"/>
                <a:cs typeface="微软雅黑"/>
              </a:rPr>
              <a:t>）</a:t>
            </a:r>
            <a:r>
              <a:rPr sz="1050" spc="-10">
                <a:latin typeface="微软雅黑"/>
                <a:cs typeface="微软雅黑"/>
              </a:rPr>
              <a:t>等</a:t>
            </a:r>
            <a:r>
              <a:rPr sz="1050" spc="5">
                <a:latin typeface="微软雅黑"/>
                <a:cs typeface="微软雅黑"/>
              </a:rPr>
              <a:t>等。</a:t>
            </a:r>
            <a:endParaRPr sz="1050">
              <a:latin typeface="微软雅黑"/>
              <a:cs typeface="微软雅黑"/>
            </a:endParaRPr>
          </a:p>
          <a:p>
            <a:pPr marL="173990" indent="-161290">
              <a:lnSpc>
                <a:spcPct val="100000"/>
              </a:lnSpc>
              <a:spcBef>
                <a:spcPts val="114"/>
              </a:spcBef>
              <a:buSzPct val="92857"/>
              <a:buFont typeface="΢"/>
              <a:buAutoNum type="arabicPeriod" startAt="2"/>
              <a:tabLst>
                <a:tab pos="173990"/>
              </a:tabLst>
            </a:pPr>
            <a:r>
              <a:rPr sz="1400" b="1" i="1">
                <a:latin typeface="微软雅黑"/>
                <a:cs typeface="微软雅黑"/>
              </a:rPr>
              <a:t>建立医院医保支付审核管</a:t>
            </a:r>
            <a:r>
              <a:rPr sz="1400" b="1" i="1" spc="-15">
                <a:latin typeface="微软雅黑"/>
                <a:cs typeface="微软雅黑"/>
              </a:rPr>
              <a:t>理</a:t>
            </a:r>
            <a:r>
              <a:rPr sz="1400" b="1" i="1">
                <a:latin typeface="微软雅黑"/>
                <a:cs typeface="微软雅黑"/>
              </a:rPr>
              <a:t>系统</a:t>
            </a:r>
            <a:endParaRPr sz="1400">
              <a:latin typeface="微软雅黑"/>
              <a:cs typeface="微软雅黑"/>
            </a:endParaRPr>
          </a:p>
          <a:p>
            <a:pPr marL="12700" marR="5080">
              <a:lnSpc>
                <a:spcPct val="110500"/>
              </a:lnSpc>
              <a:spcBef>
                <a:spcPts val="40"/>
              </a:spcBef>
            </a:pPr>
            <a:r>
              <a:rPr sz="1050" spc="5">
                <a:latin typeface="微软雅黑"/>
                <a:cs typeface="微软雅黑"/>
              </a:rPr>
              <a:t>主要服务包括医院当日可疑违规提醒，医审可疑违规概览，可疑违规类型分析以及可疑违规 费用监测等精</a:t>
            </a:r>
            <a:r>
              <a:rPr sz="1050" spc="-10">
                <a:latin typeface="微软雅黑"/>
                <a:cs typeface="微软雅黑"/>
              </a:rPr>
              <a:t>细</a:t>
            </a:r>
            <a:r>
              <a:rPr sz="1050" spc="5">
                <a:latin typeface="微软雅黑"/>
                <a:cs typeface="微软雅黑"/>
              </a:rPr>
              <a:t>化</a:t>
            </a:r>
            <a:r>
              <a:rPr sz="1050" spc="-10">
                <a:latin typeface="微软雅黑"/>
                <a:cs typeface="微软雅黑"/>
              </a:rPr>
              <a:t>管</a:t>
            </a:r>
            <a:r>
              <a:rPr sz="1050" spc="5">
                <a:latin typeface="微软雅黑"/>
                <a:cs typeface="微软雅黑"/>
              </a:rPr>
              <a:t>理</a:t>
            </a:r>
            <a:r>
              <a:rPr sz="1050" spc="-10">
                <a:latin typeface="微软雅黑"/>
                <a:cs typeface="微软雅黑"/>
              </a:rPr>
              <a:t>预</a:t>
            </a:r>
            <a:r>
              <a:rPr sz="1050" spc="5">
                <a:latin typeface="微软雅黑"/>
                <a:cs typeface="微软雅黑"/>
              </a:rPr>
              <a:t>警管</a:t>
            </a:r>
            <a:r>
              <a:rPr sz="1050" spc="-10">
                <a:latin typeface="微软雅黑"/>
                <a:cs typeface="微软雅黑"/>
              </a:rPr>
              <a:t>理</a:t>
            </a:r>
            <a:r>
              <a:rPr sz="1050" spc="5">
                <a:latin typeface="微软雅黑"/>
                <a:cs typeface="微软雅黑"/>
              </a:rPr>
              <a:t>方</a:t>
            </a:r>
            <a:r>
              <a:rPr sz="1050" spc="-10">
                <a:latin typeface="微软雅黑"/>
                <a:cs typeface="微软雅黑"/>
              </a:rPr>
              <a:t>式</a:t>
            </a:r>
            <a:r>
              <a:rPr sz="1050" spc="5">
                <a:latin typeface="微软雅黑"/>
                <a:cs typeface="微软雅黑"/>
              </a:rPr>
              <a:t>。</a:t>
            </a:r>
            <a:endParaRPr sz="1050">
              <a:latin typeface="微软雅黑"/>
              <a:cs typeface="微软雅黑"/>
            </a:endParaRPr>
          </a:p>
          <a:p>
            <a:pPr marL="173990" indent="-161290">
              <a:lnSpc>
                <a:spcPct val="100000"/>
              </a:lnSpc>
              <a:spcBef>
                <a:spcPts val="114"/>
              </a:spcBef>
              <a:buSzPct val="92857"/>
              <a:buFont typeface="΢"/>
              <a:buAutoNum type="arabicPeriod" startAt="3"/>
              <a:tabLst>
                <a:tab pos="173990"/>
              </a:tabLst>
            </a:pPr>
            <a:r>
              <a:rPr sz="1400" b="1" i="1">
                <a:latin typeface="微软雅黑"/>
                <a:cs typeface="微软雅黑"/>
              </a:rPr>
              <a:t>医院病案质控管理及分析</a:t>
            </a:r>
            <a:endParaRPr sz="1400">
              <a:latin typeface="微软雅黑"/>
              <a:cs typeface="微软雅黑"/>
            </a:endParaRPr>
          </a:p>
          <a:p>
            <a:pPr marL="12700">
              <a:lnSpc>
                <a:spcPct val="100000"/>
              </a:lnSpc>
              <a:spcBef>
                <a:spcPts val="170"/>
              </a:spcBef>
            </a:pPr>
            <a:r>
              <a:rPr sz="1050" spc="5">
                <a:latin typeface="微软雅黑"/>
                <a:cs typeface="微软雅黑"/>
              </a:rPr>
              <a:t>主要包括病案</a:t>
            </a:r>
            <a:r>
              <a:rPr sz="1050" spc="-10">
                <a:latin typeface="微软雅黑"/>
                <a:cs typeface="微软雅黑"/>
              </a:rPr>
              <a:t>首</a:t>
            </a:r>
            <a:r>
              <a:rPr sz="1050" spc="5">
                <a:latin typeface="微软雅黑"/>
                <a:cs typeface="微软雅黑"/>
              </a:rPr>
              <a:t>页</a:t>
            </a:r>
            <a:r>
              <a:rPr sz="1050" spc="-10">
                <a:latin typeface="微软雅黑"/>
                <a:cs typeface="微软雅黑"/>
              </a:rPr>
              <a:t>质</a:t>
            </a:r>
            <a:r>
              <a:rPr sz="1050" spc="5">
                <a:latin typeface="微软雅黑"/>
                <a:cs typeface="微软雅黑"/>
              </a:rPr>
              <a:t>控</a:t>
            </a:r>
            <a:r>
              <a:rPr sz="1050" spc="-10">
                <a:latin typeface="微软雅黑"/>
                <a:cs typeface="微软雅黑"/>
              </a:rPr>
              <a:t>结</a:t>
            </a:r>
            <a:r>
              <a:rPr sz="1050" spc="5">
                <a:latin typeface="微软雅黑"/>
                <a:cs typeface="微软雅黑"/>
              </a:rPr>
              <a:t>果统</a:t>
            </a:r>
            <a:r>
              <a:rPr sz="1050" spc="-10">
                <a:latin typeface="微软雅黑"/>
                <a:cs typeface="微软雅黑"/>
              </a:rPr>
              <a:t>计</a:t>
            </a:r>
            <a:r>
              <a:rPr sz="1050" spc="5">
                <a:latin typeface="微软雅黑"/>
                <a:cs typeface="微软雅黑"/>
              </a:rPr>
              <a:t>、</a:t>
            </a:r>
            <a:r>
              <a:rPr sz="1050" spc="-10">
                <a:latin typeface="微软雅黑"/>
                <a:cs typeface="微软雅黑"/>
              </a:rPr>
              <a:t>违</a:t>
            </a:r>
            <a:r>
              <a:rPr sz="1050" spc="5">
                <a:latin typeface="微软雅黑"/>
                <a:cs typeface="微软雅黑"/>
              </a:rPr>
              <a:t>规</a:t>
            </a:r>
            <a:r>
              <a:rPr sz="1050" spc="-10">
                <a:latin typeface="微软雅黑"/>
                <a:cs typeface="微软雅黑"/>
              </a:rPr>
              <a:t>分</a:t>
            </a:r>
            <a:r>
              <a:rPr sz="1050" spc="5">
                <a:latin typeface="微软雅黑"/>
                <a:cs typeface="微软雅黑"/>
              </a:rPr>
              <a:t>析</a:t>
            </a:r>
            <a:r>
              <a:rPr sz="1050" spc="-10">
                <a:latin typeface="微软雅黑"/>
                <a:cs typeface="微软雅黑"/>
              </a:rPr>
              <a:t>以</a:t>
            </a:r>
            <a:r>
              <a:rPr sz="1050" spc="5">
                <a:latin typeface="微软雅黑"/>
                <a:cs typeface="微软雅黑"/>
              </a:rPr>
              <a:t>及</a:t>
            </a:r>
            <a:r>
              <a:rPr sz="1050" spc="-10">
                <a:latin typeface="微软雅黑"/>
                <a:cs typeface="微软雅黑"/>
              </a:rPr>
              <a:t>结</a:t>
            </a:r>
            <a:r>
              <a:rPr sz="1050" spc="5">
                <a:latin typeface="微软雅黑"/>
                <a:cs typeface="微软雅黑"/>
              </a:rPr>
              <a:t>算</a:t>
            </a:r>
            <a:r>
              <a:rPr sz="1050" spc="-10">
                <a:latin typeface="微软雅黑"/>
                <a:cs typeface="微软雅黑"/>
              </a:rPr>
              <a:t>清</a:t>
            </a:r>
            <a:r>
              <a:rPr sz="1050" spc="5">
                <a:latin typeface="微软雅黑"/>
                <a:cs typeface="微软雅黑"/>
              </a:rPr>
              <a:t>单</a:t>
            </a:r>
            <a:r>
              <a:rPr sz="1050" spc="-10">
                <a:latin typeface="微软雅黑"/>
                <a:cs typeface="微软雅黑"/>
              </a:rPr>
              <a:t>质</a:t>
            </a:r>
            <a:r>
              <a:rPr sz="1050" spc="5">
                <a:latin typeface="微软雅黑"/>
                <a:cs typeface="微软雅黑"/>
              </a:rPr>
              <a:t>控</a:t>
            </a:r>
            <a:r>
              <a:rPr sz="1050" spc="-10">
                <a:latin typeface="微软雅黑"/>
                <a:cs typeface="微软雅黑"/>
              </a:rPr>
              <a:t>结</a:t>
            </a:r>
            <a:r>
              <a:rPr sz="1050" spc="5">
                <a:latin typeface="微软雅黑"/>
                <a:cs typeface="微软雅黑"/>
              </a:rPr>
              <a:t>果</a:t>
            </a:r>
            <a:r>
              <a:rPr sz="1050" spc="-10">
                <a:latin typeface="微软雅黑"/>
                <a:cs typeface="微软雅黑"/>
              </a:rPr>
              <a:t>统</a:t>
            </a:r>
            <a:r>
              <a:rPr sz="1050" spc="5">
                <a:latin typeface="微软雅黑"/>
                <a:cs typeface="微软雅黑"/>
              </a:rPr>
              <a:t>计</a:t>
            </a:r>
            <a:r>
              <a:rPr sz="1050" spc="-10">
                <a:latin typeface="微软雅黑"/>
                <a:cs typeface="微软雅黑"/>
              </a:rPr>
              <a:t>及</a:t>
            </a:r>
            <a:r>
              <a:rPr sz="1050" spc="5">
                <a:latin typeface="微软雅黑"/>
                <a:cs typeface="微软雅黑"/>
              </a:rPr>
              <a:t>分</a:t>
            </a:r>
            <a:r>
              <a:rPr sz="1050" spc="-10">
                <a:latin typeface="微软雅黑"/>
                <a:cs typeface="微软雅黑"/>
              </a:rPr>
              <a:t>析</a:t>
            </a:r>
            <a:r>
              <a:rPr sz="1050">
                <a:latin typeface="微软雅黑"/>
                <a:cs typeface="微软雅黑"/>
              </a:rPr>
              <a:t>等</a:t>
            </a:r>
            <a:r>
              <a:rPr sz="1050" spc="5">
                <a:latin typeface="微软雅黑"/>
                <a:cs typeface="微软雅黑"/>
              </a:rPr>
              <a:t>。</a:t>
            </a:r>
            <a:endParaRPr sz="1050">
              <a:latin typeface="微软雅黑"/>
              <a:cs typeface="微软雅黑"/>
            </a:endParaRPr>
          </a:p>
          <a:p>
            <a:pPr marL="226060" indent="-213360">
              <a:lnSpc>
                <a:spcPct val="100000"/>
              </a:lnSpc>
              <a:spcBef>
                <a:spcPts val="130"/>
              </a:spcBef>
              <a:buSzPct val="92857"/>
              <a:buFont typeface="΢"/>
              <a:buAutoNum type="arabicPeriod" startAt="4"/>
              <a:tabLst>
                <a:tab pos="226060"/>
              </a:tabLst>
            </a:pPr>
            <a:r>
              <a:rPr sz="1400" b="1" i="1">
                <a:latin typeface="微软雅黑"/>
                <a:cs typeface="微软雅黑"/>
              </a:rPr>
              <a:t>基于</a:t>
            </a:r>
            <a:r>
              <a:rPr sz="1400" b="1" spc="-5">
                <a:latin typeface="微软雅黑"/>
                <a:cs typeface="微软雅黑"/>
              </a:rPr>
              <a:t>DRG/DIP</a:t>
            </a:r>
            <a:r>
              <a:rPr sz="1400" b="1" i="1" spc="5">
                <a:latin typeface="微软雅黑"/>
                <a:cs typeface="微软雅黑"/>
              </a:rPr>
              <a:t>系</a:t>
            </a:r>
            <a:r>
              <a:rPr sz="1400" b="1" i="1">
                <a:latin typeface="微软雅黑"/>
                <a:cs typeface="微软雅黑"/>
              </a:rPr>
              <a:t>统</a:t>
            </a:r>
            <a:r>
              <a:rPr sz="1400" b="1" i="1" spc="5">
                <a:latin typeface="微软雅黑"/>
                <a:cs typeface="微软雅黑"/>
              </a:rPr>
              <a:t>下</a:t>
            </a:r>
            <a:r>
              <a:rPr sz="1400" b="1" i="1" spc="-15">
                <a:latin typeface="微软雅黑"/>
                <a:cs typeface="微软雅黑"/>
              </a:rPr>
              <a:t>的</a:t>
            </a:r>
            <a:r>
              <a:rPr sz="1400" b="1" i="1" spc="5">
                <a:latin typeface="微软雅黑"/>
                <a:cs typeface="微软雅黑"/>
              </a:rPr>
              <a:t>医</a:t>
            </a:r>
            <a:r>
              <a:rPr sz="1400" b="1" i="1">
                <a:latin typeface="微软雅黑"/>
                <a:cs typeface="微软雅黑"/>
              </a:rPr>
              <a:t>疗</a:t>
            </a:r>
            <a:r>
              <a:rPr sz="1400" b="1" i="1" spc="-10">
                <a:latin typeface="微软雅黑"/>
                <a:cs typeface="微软雅黑"/>
              </a:rPr>
              <a:t>服</a:t>
            </a:r>
            <a:r>
              <a:rPr sz="1400" b="1" i="1" spc="5">
                <a:latin typeface="微软雅黑"/>
                <a:cs typeface="微软雅黑"/>
              </a:rPr>
              <a:t>务</a:t>
            </a:r>
            <a:r>
              <a:rPr sz="1400" b="1" i="1">
                <a:latin typeface="微软雅黑"/>
                <a:cs typeface="微软雅黑"/>
              </a:rPr>
              <a:t>评</a:t>
            </a:r>
            <a:r>
              <a:rPr sz="1400" b="1" i="1" spc="-10">
                <a:latin typeface="微软雅黑"/>
                <a:cs typeface="微软雅黑"/>
              </a:rPr>
              <a:t>价</a:t>
            </a:r>
            <a:r>
              <a:rPr sz="1400" b="1" i="1" spc="5">
                <a:latin typeface="微软雅黑"/>
                <a:cs typeface="微软雅黑"/>
              </a:rPr>
              <a:t>分析</a:t>
            </a:r>
            <a:endParaRPr sz="1400">
              <a:latin typeface="微软雅黑"/>
              <a:cs typeface="微软雅黑"/>
            </a:endParaRPr>
          </a:p>
          <a:p>
            <a:pPr marL="12700" marR="10795" algn="just">
              <a:lnSpc>
                <a:spcPct val="110000"/>
              </a:lnSpc>
              <a:spcBef>
                <a:spcPts val="50"/>
              </a:spcBef>
            </a:pPr>
            <a:r>
              <a:rPr sz="1050" spc="15">
                <a:latin typeface="微软雅黑"/>
                <a:cs typeface="微软雅黑"/>
              </a:rPr>
              <a:t>针</a:t>
            </a:r>
            <a:r>
              <a:rPr sz="1050" spc="25">
                <a:latin typeface="微软雅黑"/>
                <a:cs typeface="微软雅黑"/>
              </a:rPr>
              <a:t>对</a:t>
            </a:r>
            <a:r>
              <a:rPr sz="1050">
                <a:latin typeface="微软雅黑"/>
                <a:cs typeface="微软雅黑"/>
              </a:rPr>
              <a:t>DRG</a:t>
            </a:r>
            <a:r>
              <a:rPr sz="1050" spc="15">
                <a:latin typeface="微软雅黑"/>
                <a:cs typeface="微软雅黑"/>
              </a:rPr>
              <a:t>支付方式的</a:t>
            </a:r>
            <a:r>
              <a:rPr sz="1050">
                <a:latin typeface="微软雅黑"/>
                <a:cs typeface="微软雅黑"/>
              </a:rPr>
              <a:t>CMI</a:t>
            </a:r>
            <a:r>
              <a:rPr sz="1050" spc="15">
                <a:latin typeface="微软雅黑"/>
                <a:cs typeface="微软雅黑"/>
              </a:rPr>
              <a:t>分析、</a:t>
            </a:r>
            <a:r>
              <a:rPr sz="1050" spc="25">
                <a:latin typeface="微软雅黑"/>
                <a:cs typeface="微软雅黑"/>
              </a:rPr>
              <a:t>疑</a:t>
            </a:r>
            <a:r>
              <a:rPr sz="1050" spc="15">
                <a:latin typeface="微软雅黑"/>
                <a:cs typeface="微软雅黑"/>
              </a:rPr>
              <a:t>难病例分</a:t>
            </a:r>
            <a:r>
              <a:rPr sz="1050" spc="20">
                <a:latin typeface="微软雅黑"/>
                <a:cs typeface="微软雅黑"/>
              </a:rPr>
              <a:t>析</a:t>
            </a:r>
            <a:r>
              <a:rPr sz="1050" spc="15">
                <a:latin typeface="微软雅黑"/>
                <a:cs typeface="微软雅黑"/>
              </a:rPr>
              <a:t>、外科能力分析</a:t>
            </a:r>
            <a:r>
              <a:rPr sz="1050" spc="25">
                <a:latin typeface="微软雅黑"/>
                <a:cs typeface="微软雅黑"/>
              </a:rPr>
              <a:t>、</a:t>
            </a:r>
            <a:r>
              <a:rPr sz="1050" spc="15">
                <a:latin typeface="微软雅黑"/>
                <a:cs typeface="微软雅黑"/>
              </a:rPr>
              <a:t>重点监控病种/术种分</a:t>
            </a:r>
            <a:r>
              <a:rPr sz="1050" spc="25">
                <a:latin typeface="微软雅黑"/>
                <a:cs typeface="微软雅黑"/>
              </a:rPr>
              <a:t>析</a:t>
            </a:r>
            <a:r>
              <a:rPr sz="1050" spc="5">
                <a:latin typeface="微软雅黑"/>
                <a:cs typeface="微软雅黑"/>
              </a:rPr>
              <a:t>、 </a:t>
            </a:r>
            <a:r>
              <a:rPr sz="1050" spc="15">
                <a:latin typeface="微软雅黑"/>
                <a:cs typeface="微软雅黑"/>
              </a:rPr>
              <a:t>医疗质量</a:t>
            </a:r>
            <a:r>
              <a:rPr sz="1050" spc="5">
                <a:latin typeface="微软雅黑"/>
                <a:cs typeface="微软雅黑"/>
              </a:rPr>
              <a:t>分</a:t>
            </a:r>
            <a:r>
              <a:rPr sz="1050" spc="15">
                <a:latin typeface="微软雅黑"/>
                <a:cs typeface="微软雅黑"/>
              </a:rPr>
              <a:t>析</a:t>
            </a:r>
            <a:r>
              <a:rPr sz="1050" spc="20">
                <a:latin typeface="微软雅黑"/>
                <a:cs typeface="微软雅黑"/>
              </a:rPr>
              <a:t>等</a:t>
            </a:r>
            <a:r>
              <a:rPr sz="1050" spc="15">
                <a:latin typeface="微软雅黑"/>
                <a:cs typeface="微软雅黑"/>
              </a:rPr>
              <a:t>；</a:t>
            </a:r>
            <a:r>
              <a:rPr sz="1050" spc="5">
                <a:latin typeface="微软雅黑"/>
                <a:cs typeface="微软雅黑"/>
              </a:rPr>
              <a:t>针</a:t>
            </a:r>
            <a:r>
              <a:rPr sz="1050" spc="15">
                <a:latin typeface="微软雅黑"/>
                <a:cs typeface="微软雅黑"/>
              </a:rPr>
              <a:t>对</a:t>
            </a:r>
            <a:r>
              <a:rPr sz="1050">
                <a:latin typeface="微软雅黑"/>
                <a:cs typeface="微软雅黑"/>
              </a:rPr>
              <a:t>D</a:t>
            </a:r>
            <a:r>
              <a:rPr sz="1050" spc="-15">
                <a:latin typeface="微软雅黑"/>
                <a:cs typeface="微软雅黑"/>
              </a:rPr>
              <a:t>I</a:t>
            </a:r>
            <a:r>
              <a:rPr sz="1050" spc="15">
                <a:latin typeface="微软雅黑"/>
                <a:cs typeface="微软雅黑"/>
              </a:rPr>
              <a:t>P支付</a:t>
            </a:r>
            <a:r>
              <a:rPr sz="1050" spc="5">
                <a:latin typeface="微软雅黑"/>
                <a:cs typeface="微软雅黑"/>
              </a:rPr>
              <a:t>方</a:t>
            </a:r>
            <a:r>
              <a:rPr sz="1050" spc="15">
                <a:latin typeface="微软雅黑"/>
                <a:cs typeface="微软雅黑"/>
              </a:rPr>
              <a:t>式</a:t>
            </a:r>
            <a:r>
              <a:rPr sz="1050" spc="20">
                <a:latin typeface="微软雅黑"/>
                <a:cs typeface="微软雅黑"/>
              </a:rPr>
              <a:t>的</a:t>
            </a:r>
            <a:r>
              <a:rPr sz="1050" spc="15">
                <a:latin typeface="微软雅黑"/>
                <a:cs typeface="微软雅黑"/>
              </a:rPr>
              <a:t>医</a:t>
            </a:r>
            <a:r>
              <a:rPr sz="1050" spc="5">
                <a:latin typeface="微软雅黑"/>
                <a:cs typeface="微软雅黑"/>
              </a:rPr>
              <a:t>疗</a:t>
            </a:r>
            <a:r>
              <a:rPr sz="1050" spc="15">
                <a:latin typeface="微软雅黑"/>
                <a:cs typeface="微软雅黑"/>
              </a:rPr>
              <a:t>服务</a:t>
            </a:r>
            <a:r>
              <a:rPr sz="1050" spc="5">
                <a:latin typeface="微软雅黑"/>
                <a:cs typeface="微软雅黑"/>
              </a:rPr>
              <a:t>效</a:t>
            </a:r>
            <a:r>
              <a:rPr sz="1050" spc="15">
                <a:latin typeface="微软雅黑"/>
                <a:cs typeface="微软雅黑"/>
              </a:rPr>
              <a:t>率指标分析、手</a:t>
            </a:r>
            <a:r>
              <a:rPr sz="1050" spc="5">
                <a:latin typeface="微软雅黑"/>
                <a:cs typeface="微软雅黑"/>
              </a:rPr>
              <a:t>术</a:t>
            </a:r>
            <a:r>
              <a:rPr sz="1050" spc="15">
                <a:latin typeface="微软雅黑"/>
                <a:cs typeface="微软雅黑"/>
              </a:rPr>
              <a:t>能力</a:t>
            </a:r>
            <a:r>
              <a:rPr sz="1050" spc="5">
                <a:latin typeface="微软雅黑"/>
                <a:cs typeface="微软雅黑"/>
              </a:rPr>
              <a:t>概</a:t>
            </a:r>
            <a:r>
              <a:rPr sz="1050" spc="20">
                <a:latin typeface="微软雅黑"/>
                <a:cs typeface="微软雅黑"/>
              </a:rPr>
              <a:t>况</a:t>
            </a:r>
            <a:r>
              <a:rPr sz="1050" spc="15">
                <a:latin typeface="微软雅黑"/>
                <a:cs typeface="微软雅黑"/>
              </a:rPr>
              <a:t>、医疗</a:t>
            </a:r>
            <a:r>
              <a:rPr sz="1050" spc="5">
                <a:latin typeface="微软雅黑"/>
                <a:cs typeface="微软雅黑"/>
              </a:rPr>
              <a:t>服</a:t>
            </a:r>
            <a:r>
              <a:rPr sz="1050" spc="15">
                <a:latin typeface="微软雅黑"/>
                <a:cs typeface="微软雅黑"/>
              </a:rPr>
              <a:t>务</a:t>
            </a:r>
            <a:r>
              <a:rPr sz="1050">
                <a:latin typeface="微软雅黑"/>
                <a:cs typeface="微软雅黑"/>
              </a:rPr>
              <a:t>能 </a:t>
            </a:r>
            <a:r>
              <a:rPr sz="1050" spc="5">
                <a:latin typeface="微软雅黑"/>
                <a:cs typeface="微软雅黑"/>
              </a:rPr>
              <a:t>力分析等。</a:t>
            </a:r>
            <a:endParaRPr sz="1050">
              <a:latin typeface="微软雅黑"/>
              <a:cs typeface="微软雅黑"/>
            </a:endParaRPr>
          </a:p>
          <a:p>
            <a:pPr marL="173990" indent="-161290">
              <a:lnSpc>
                <a:spcPct val="100000"/>
              </a:lnSpc>
              <a:spcBef>
                <a:spcPts val="114"/>
              </a:spcBef>
              <a:buSzPct val="92857"/>
              <a:buFont typeface="΢"/>
              <a:buAutoNum type="arabicPeriod" startAt="5"/>
              <a:tabLst>
                <a:tab pos="173990"/>
              </a:tabLst>
            </a:pPr>
            <a:r>
              <a:rPr sz="1400" b="1" i="1">
                <a:latin typeface="微软雅黑"/>
                <a:cs typeface="微软雅黑"/>
              </a:rPr>
              <a:t>医院内各系统对接</a:t>
            </a:r>
            <a:endParaRPr sz="1400">
              <a:latin typeface="微软雅黑"/>
              <a:cs typeface="微软雅黑"/>
            </a:endParaRPr>
          </a:p>
          <a:p>
            <a:pPr marL="12700" marR="6985" algn="just">
              <a:lnSpc>
                <a:spcPct val="110000"/>
              </a:lnSpc>
              <a:spcBef>
                <a:spcPts val="45"/>
              </a:spcBef>
            </a:pPr>
            <a:r>
              <a:rPr sz="1050" spc="15">
                <a:latin typeface="微软雅黑"/>
                <a:cs typeface="微软雅黑"/>
              </a:rPr>
              <a:t>结</a:t>
            </a:r>
            <a:r>
              <a:rPr sz="1050" spc="25">
                <a:latin typeface="微软雅黑"/>
                <a:cs typeface="微软雅黑"/>
              </a:rPr>
              <a:t>合</a:t>
            </a:r>
            <a:r>
              <a:rPr sz="1050" spc="15">
                <a:latin typeface="微软雅黑"/>
                <a:cs typeface="微软雅黑"/>
              </a:rPr>
              <a:t>并考虑</a:t>
            </a:r>
            <a:r>
              <a:rPr sz="1050" spc="25">
                <a:latin typeface="微软雅黑"/>
                <a:cs typeface="微软雅黑"/>
              </a:rPr>
              <a:t>医</a:t>
            </a:r>
            <a:r>
              <a:rPr sz="1050" spc="15">
                <a:latin typeface="微软雅黑"/>
                <a:cs typeface="微软雅黑"/>
              </a:rPr>
              <a:t>院信息</a:t>
            </a:r>
            <a:r>
              <a:rPr sz="1050" spc="25">
                <a:latin typeface="微软雅黑"/>
                <a:cs typeface="微软雅黑"/>
              </a:rPr>
              <a:t>化</a:t>
            </a:r>
            <a:r>
              <a:rPr sz="1050" spc="15">
                <a:latin typeface="微软雅黑"/>
                <a:cs typeface="微软雅黑"/>
              </a:rPr>
              <a:t>现</a:t>
            </a:r>
            <a:r>
              <a:rPr sz="1050" spc="30">
                <a:latin typeface="微软雅黑"/>
                <a:cs typeface="微软雅黑"/>
              </a:rPr>
              <a:t>状</a:t>
            </a:r>
            <a:r>
              <a:rPr sz="1050" spc="25">
                <a:latin typeface="微软雅黑"/>
                <a:cs typeface="微软雅黑"/>
              </a:rPr>
              <a:t>，</a:t>
            </a:r>
            <a:r>
              <a:rPr sz="1050" spc="15">
                <a:latin typeface="微软雅黑"/>
                <a:cs typeface="微软雅黑"/>
              </a:rPr>
              <a:t>建设</a:t>
            </a:r>
            <a:r>
              <a:rPr sz="1050">
                <a:latin typeface="微软雅黑"/>
                <a:cs typeface="微软雅黑"/>
              </a:rPr>
              <a:t>DRG/DIP</a:t>
            </a:r>
            <a:r>
              <a:rPr sz="1050" spc="15">
                <a:latin typeface="微软雅黑"/>
                <a:cs typeface="微软雅黑"/>
              </a:rPr>
              <a:t>系统完成</a:t>
            </a:r>
            <a:r>
              <a:rPr sz="1050" spc="25">
                <a:latin typeface="微软雅黑"/>
                <a:cs typeface="微软雅黑"/>
              </a:rPr>
              <a:t>后</a:t>
            </a:r>
            <a:r>
              <a:rPr sz="1050" spc="20">
                <a:latin typeface="微软雅黑"/>
                <a:cs typeface="微软雅黑"/>
              </a:rPr>
              <a:t>与</a:t>
            </a:r>
            <a:r>
              <a:rPr sz="1050">
                <a:latin typeface="微软雅黑"/>
                <a:cs typeface="微软雅黑"/>
              </a:rPr>
              <a:t>HIS</a:t>
            </a:r>
            <a:r>
              <a:rPr sz="1050" spc="15">
                <a:latin typeface="微软雅黑"/>
                <a:cs typeface="微软雅黑"/>
              </a:rPr>
              <a:t>系</a:t>
            </a:r>
            <a:r>
              <a:rPr sz="1050" spc="25">
                <a:latin typeface="微软雅黑"/>
                <a:cs typeface="微软雅黑"/>
              </a:rPr>
              <a:t>统</a:t>
            </a:r>
            <a:r>
              <a:rPr sz="1050" spc="15">
                <a:latin typeface="微软雅黑"/>
                <a:cs typeface="微软雅黑"/>
              </a:rPr>
              <a:t>的对</a:t>
            </a:r>
            <a:r>
              <a:rPr sz="1050" spc="20">
                <a:latin typeface="微软雅黑"/>
                <a:cs typeface="微软雅黑"/>
              </a:rPr>
              <a:t>接</a:t>
            </a:r>
            <a:r>
              <a:rPr sz="1050" spc="15">
                <a:latin typeface="微软雅黑"/>
                <a:cs typeface="微软雅黑"/>
              </a:rPr>
              <a:t>，为</a:t>
            </a:r>
            <a:r>
              <a:rPr sz="1050" spc="25">
                <a:latin typeface="微软雅黑"/>
                <a:cs typeface="微软雅黑"/>
              </a:rPr>
              <a:t>医</a:t>
            </a:r>
            <a:r>
              <a:rPr sz="1050" spc="15">
                <a:latin typeface="微软雅黑"/>
                <a:cs typeface="微软雅黑"/>
              </a:rPr>
              <a:t>院</a:t>
            </a:r>
            <a:r>
              <a:rPr sz="1050">
                <a:latin typeface="微软雅黑"/>
                <a:cs typeface="微软雅黑"/>
              </a:rPr>
              <a:t>HIS</a:t>
            </a:r>
            <a:r>
              <a:rPr sz="1050" spc="25">
                <a:latin typeface="微软雅黑"/>
                <a:cs typeface="微软雅黑"/>
              </a:rPr>
              <a:t>系统 提供相关服务，</a:t>
            </a:r>
            <a:r>
              <a:rPr sz="1050" spc="30">
                <a:latin typeface="微软雅黑"/>
                <a:cs typeface="微软雅黑"/>
              </a:rPr>
              <a:t>实现院</a:t>
            </a:r>
            <a:r>
              <a:rPr sz="1050" spc="15">
                <a:latin typeface="微软雅黑"/>
                <a:cs typeface="微软雅黑"/>
              </a:rPr>
              <a:t>内</a:t>
            </a:r>
            <a:r>
              <a:rPr sz="1050" spc="30">
                <a:latin typeface="微软雅黑"/>
                <a:cs typeface="微软雅黑"/>
              </a:rPr>
              <a:t>后续切换或升级新系统</a:t>
            </a:r>
            <a:r>
              <a:rPr sz="1050" spc="15">
                <a:latin typeface="微软雅黑"/>
                <a:cs typeface="微软雅黑"/>
              </a:rPr>
              <a:t>提</a:t>
            </a:r>
            <a:r>
              <a:rPr sz="1050" spc="30">
                <a:latin typeface="微软雅黑"/>
                <a:cs typeface="微软雅黑"/>
              </a:rPr>
              <a:t>供支撑服务；院内</a:t>
            </a:r>
            <a:r>
              <a:rPr sz="1050">
                <a:latin typeface="微软雅黑"/>
                <a:cs typeface="微软雅黑"/>
              </a:rPr>
              <a:t>的DRG/DIP</a:t>
            </a:r>
            <a:r>
              <a:rPr sz="1050" spc="15">
                <a:latin typeface="微软雅黑"/>
                <a:cs typeface="微软雅黑"/>
              </a:rPr>
              <a:t>系</a:t>
            </a:r>
            <a:r>
              <a:rPr sz="1050" spc="25">
                <a:latin typeface="微软雅黑"/>
                <a:cs typeface="微软雅黑"/>
              </a:rPr>
              <a:t>统还</a:t>
            </a:r>
            <a:r>
              <a:rPr sz="1050" spc="5">
                <a:latin typeface="微软雅黑"/>
                <a:cs typeface="微软雅黑"/>
              </a:rPr>
              <a:t>需 要</a:t>
            </a:r>
            <a:r>
              <a:rPr sz="1050" spc="-5">
                <a:latin typeface="微软雅黑"/>
                <a:cs typeface="微软雅黑"/>
              </a:rPr>
              <a:t>与</a:t>
            </a:r>
            <a:r>
              <a:rPr sz="1050" spc="5">
                <a:latin typeface="微软雅黑"/>
                <a:cs typeface="微软雅黑"/>
              </a:rPr>
              <a:t>省</a:t>
            </a:r>
            <a:r>
              <a:rPr sz="1050" spc="-5">
                <a:latin typeface="微软雅黑"/>
                <a:cs typeface="微软雅黑"/>
              </a:rPr>
              <a:t>市</a:t>
            </a:r>
            <a:r>
              <a:rPr sz="1050" spc="5">
                <a:latin typeface="微软雅黑"/>
                <a:cs typeface="微软雅黑"/>
              </a:rPr>
              <a:t>医</a:t>
            </a:r>
            <a:r>
              <a:rPr sz="1050" spc="-5">
                <a:latin typeface="微软雅黑"/>
                <a:cs typeface="微软雅黑"/>
              </a:rPr>
              <a:t>保</a:t>
            </a:r>
            <a:r>
              <a:rPr sz="1050" spc="-10">
                <a:latin typeface="微软雅黑"/>
                <a:cs typeface="微软雅黑"/>
              </a:rPr>
              <a:t>平</a:t>
            </a:r>
            <a:r>
              <a:rPr sz="1050" spc="5">
                <a:latin typeface="微软雅黑"/>
                <a:cs typeface="微软雅黑"/>
              </a:rPr>
              <a:t>台</a:t>
            </a:r>
            <a:r>
              <a:rPr sz="1050" spc="-15">
                <a:latin typeface="微软雅黑"/>
                <a:cs typeface="微软雅黑"/>
              </a:rPr>
              <a:t>对</a:t>
            </a:r>
            <a:r>
              <a:rPr sz="1050" spc="5">
                <a:latin typeface="微软雅黑"/>
                <a:cs typeface="微软雅黑"/>
              </a:rPr>
              <a:t>接</a:t>
            </a:r>
            <a:r>
              <a:rPr sz="1050" spc="-10">
                <a:latin typeface="微软雅黑"/>
                <a:cs typeface="微软雅黑"/>
              </a:rPr>
              <a:t>，</a:t>
            </a:r>
            <a:r>
              <a:rPr sz="1050">
                <a:latin typeface="微软雅黑"/>
                <a:cs typeface="微软雅黑"/>
              </a:rPr>
              <a:t>实现</a:t>
            </a:r>
            <a:r>
              <a:rPr sz="1050" spc="-10">
                <a:latin typeface="微软雅黑"/>
                <a:cs typeface="微软雅黑"/>
              </a:rPr>
              <a:t>在</a:t>
            </a:r>
            <a:r>
              <a:rPr sz="1050" spc="-5">
                <a:latin typeface="微软雅黑"/>
                <a:cs typeface="微软雅黑"/>
              </a:rPr>
              <a:t>DRG/DIP</a:t>
            </a:r>
            <a:r>
              <a:rPr sz="1050" spc="-10">
                <a:latin typeface="微软雅黑"/>
                <a:cs typeface="微软雅黑"/>
              </a:rPr>
              <a:t>管</a:t>
            </a:r>
            <a:r>
              <a:rPr sz="1050" spc="5">
                <a:latin typeface="微软雅黑"/>
                <a:cs typeface="微软雅黑"/>
              </a:rPr>
              <a:t>理</a:t>
            </a:r>
            <a:r>
              <a:rPr sz="1050" spc="-15">
                <a:latin typeface="微软雅黑"/>
                <a:cs typeface="微软雅黑"/>
              </a:rPr>
              <a:t>平</a:t>
            </a:r>
            <a:r>
              <a:rPr sz="1050" spc="5">
                <a:latin typeface="微软雅黑"/>
                <a:cs typeface="微软雅黑"/>
              </a:rPr>
              <a:t>台</a:t>
            </a:r>
            <a:r>
              <a:rPr sz="1050" spc="-15">
                <a:latin typeface="微软雅黑"/>
                <a:cs typeface="微软雅黑"/>
              </a:rPr>
              <a:t>上</a:t>
            </a:r>
            <a:r>
              <a:rPr sz="1050" spc="5">
                <a:latin typeface="微软雅黑"/>
                <a:cs typeface="微软雅黑"/>
              </a:rPr>
              <a:t>传</a:t>
            </a:r>
            <a:r>
              <a:rPr sz="1050" spc="-15">
                <a:latin typeface="微软雅黑"/>
                <a:cs typeface="微软雅黑"/>
              </a:rPr>
              <a:t>医</a:t>
            </a:r>
            <a:r>
              <a:rPr sz="1050" spc="5">
                <a:latin typeface="微软雅黑"/>
                <a:cs typeface="微软雅黑"/>
              </a:rPr>
              <a:t>保</a:t>
            </a:r>
            <a:r>
              <a:rPr sz="1050" spc="-15">
                <a:latin typeface="微软雅黑"/>
                <a:cs typeface="微软雅黑"/>
              </a:rPr>
              <a:t>结</a:t>
            </a:r>
            <a:r>
              <a:rPr sz="1050" spc="5">
                <a:latin typeface="微软雅黑"/>
                <a:cs typeface="微软雅黑"/>
              </a:rPr>
              <a:t>算</a:t>
            </a:r>
            <a:r>
              <a:rPr sz="1050" spc="-15">
                <a:latin typeface="微软雅黑"/>
                <a:cs typeface="微软雅黑"/>
              </a:rPr>
              <a:t>清</a:t>
            </a:r>
            <a:r>
              <a:rPr sz="1050" spc="5">
                <a:latin typeface="微软雅黑"/>
                <a:cs typeface="微软雅黑"/>
              </a:rPr>
              <a:t>单。</a:t>
            </a:r>
            <a:endParaRPr sz="1050">
              <a:latin typeface="微软雅黑"/>
              <a:cs typeface="微软雅黑"/>
            </a:endParaRPr>
          </a:p>
        </p:txBody>
      </p:sp>
      <p:sp>
        <p:nvSpPr>
          <p:cNvPr id="15" name="object 15"/>
          <p:cNvSpPr/>
          <p:nvPr/>
        </p:nvSpPr>
        <p:spPr>
          <a:xfrm>
            <a:off x="7458456" y="2645664"/>
            <a:ext cx="344805" cy="344805"/>
          </a:xfrm>
          <a:custGeom>
            <a:rect l="l" t="t" r="r" b="b"/>
            <a:pathLst>
              <a:path w="344804" h="344805">
                <a:moveTo>
                  <a:pt x="172212" y="0"/>
                </a:moveTo>
                <a:lnTo>
                  <a:pt x="0" y="150622"/>
                </a:lnTo>
                <a:lnTo>
                  <a:pt x="21463" y="172212"/>
                </a:lnTo>
                <a:lnTo>
                  <a:pt x="64516" y="172212"/>
                </a:lnTo>
                <a:lnTo>
                  <a:pt x="64516" y="322834"/>
                </a:lnTo>
                <a:lnTo>
                  <a:pt x="66210" y="331243"/>
                </a:lnTo>
                <a:lnTo>
                  <a:pt x="70834" y="338105"/>
                </a:lnTo>
                <a:lnTo>
                  <a:pt x="77696" y="342729"/>
                </a:lnTo>
                <a:lnTo>
                  <a:pt x="86105" y="344424"/>
                </a:lnTo>
                <a:lnTo>
                  <a:pt x="129159" y="344424"/>
                </a:lnTo>
                <a:lnTo>
                  <a:pt x="129159" y="258318"/>
                </a:lnTo>
                <a:lnTo>
                  <a:pt x="130851" y="249908"/>
                </a:lnTo>
                <a:lnTo>
                  <a:pt x="135461" y="243046"/>
                </a:lnTo>
                <a:lnTo>
                  <a:pt x="142285" y="238422"/>
                </a:lnTo>
                <a:lnTo>
                  <a:pt x="150622" y="236727"/>
                </a:lnTo>
                <a:lnTo>
                  <a:pt x="279780" y="236727"/>
                </a:lnTo>
                <a:lnTo>
                  <a:pt x="279780" y="193801"/>
                </a:lnTo>
                <a:lnTo>
                  <a:pt x="172212" y="193801"/>
                </a:lnTo>
                <a:lnTo>
                  <a:pt x="155465" y="190412"/>
                </a:lnTo>
                <a:lnTo>
                  <a:pt x="141779" y="181165"/>
                </a:lnTo>
                <a:lnTo>
                  <a:pt x="132546" y="167441"/>
                </a:lnTo>
                <a:lnTo>
                  <a:pt x="129159" y="150622"/>
                </a:lnTo>
                <a:lnTo>
                  <a:pt x="132546" y="133875"/>
                </a:lnTo>
                <a:lnTo>
                  <a:pt x="141779" y="120189"/>
                </a:lnTo>
                <a:lnTo>
                  <a:pt x="155465" y="110956"/>
                </a:lnTo>
                <a:lnTo>
                  <a:pt x="172212" y="107569"/>
                </a:lnTo>
                <a:lnTo>
                  <a:pt x="295199" y="107569"/>
                </a:lnTo>
                <a:lnTo>
                  <a:pt x="172212" y="0"/>
                </a:lnTo>
                <a:close/>
              </a:path>
              <a:path w="344804" h="344805">
                <a:moveTo>
                  <a:pt x="279780" y="236727"/>
                </a:moveTo>
                <a:lnTo>
                  <a:pt x="193675" y="236727"/>
                </a:lnTo>
                <a:lnTo>
                  <a:pt x="202084" y="238422"/>
                </a:lnTo>
                <a:lnTo>
                  <a:pt x="208946" y="243046"/>
                </a:lnTo>
                <a:lnTo>
                  <a:pt x="213570" y="249908"/>
                </a:lnTo>
                <a:lnTo>
                  <a:pt x="215265" y="258318"/>
                </a:lnTo>
                <a:lnTo>
                  <a:pt x="215265" y="344424"/>
                </a:lnTo>
                <a:lnTo>
                  <a:pt x="258318" y="344424"/>
                </a:lnTo>
                <a:lnTo>
                  <a:pt x="266707" y="342729"/>
                </a:lnTo>
                <a:lnTo>
                  <a:pt x="273526" y="338105"/>
                </a:lnTo>
                <a:lnTo>
                  <a:pt x="278106" y="331243"/>
                </a:lnTo>
                <a:lnTo>
                  <a:pt x="279780" y="322834"/>
                </a:lnTo>
                <a:lnTo>
                  <a:pt x="279780" y="236727"/>
                </a:lnTo>
                <a:close/>
              </a:path>
              <a:path w="344804" h="344805">
                <a:moveTo>
                  <a:pt x="295199" y="107569"/>
                </a:moveTo>
                <a:lnTo>
                  <a:pt x="172212" y="107569"/>
                </a:lnTo>
                <a:lnTo>
                  <a:pt x="188958" y="110956"/>
                </a:lnTo>
                <a:lnTo>
                  <a:pt x="202644" y="120189"/>
                </a:lnTo>
                <a:lnTo>
                  <a:pt x="211877" y="133875"/>
                </a:lnTo>
                <a:lnTo>
                  <a:pt x="215265" y="150622"/>
                </a:lnTo>
                <a:lnTo>
                  <a:pt x="211877" y="167441"/>
                </a:lnTo>
                <a:lnTo>
                  <a:pt x="202644" y="181165"/>
                </a:lnTo>
                <a:lnTo>
                  <a:pt x="188958" y="190412"/>
                </a:lnTo>
                <a:lnTo>
                  <a:pt x="172212" y="193801"/>
                </a:lnTo>
                <a:lnTo>
                  <a:pt x="279780" y="193801"/>
                </a:lnTo>
                <a:lnTo>
                  <a:pt x="279780" y="172212"/>
                </a:lnTo>
                <a:lnTo>
                  <a:pt x="322834" y="172212"/>
                </a:lnTo>
                <a:lnTo>
                  <a:pt x="344424" y="150622"/>
                </a:lnTo>
                <a:lnTo>
                  <a:pt x="295199" y="107569"/>
                </a:lnTo>
                <a:close/>
              </a:path>
            </a:pathLst>
          </a:custGeom>
          <a:solidFill>
            <a:srgbClr val="FFFFFF"/>
          </a:solidFill>
        </p:spPr>
        <p:txBody>
          <a:bodyPr wrap="square" lIns="0" tIns="0" rIns="0" bIns="0" rtlCol="0"/>
          <a:lstStyle/>
          <a:p/>
        </p:txBody>
      </p:sp>
      <p:sp>
        <p:nvSpPr>
          <p:cNvPr id="16" name="object 16"/>
          <p:cNvSpPr txBox="1"/>
          <p:nvPr/>
        </p:nvSpPr>
        <p:spPr>
          <a:xfrm rot="19860000">
            <a:off x="605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7" name="object 17"/>
          <p:cNvSpPr txBox="1"/>
          <p:nvPr/>
        </p:nvSpPr>
        <p:spPr>
          <a:xfrm rot="19860000">
            <a:off x="4288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8" name="object 18"/>
          <p:cNvSpPr txBox="1"/>
          <p:nvPr/>
        </p:nvSpPr>
        <p:spPr>
          <a:xfrm rot="19860000">
            <a:off x="7971782" y="11339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19" name="object 19"/>
          <p:cNvSpPr txBox="1"/>
          <p:nvPr/>
        </p:nvSpPr>
        <p:spPr>
          <a:xfrm rot="19860000">
            <a:off x="605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0" name="object 20"/>
          <p:cNvSpPr txBox="1"/>
          <p:nvPr/>
        </p:nvSpPr>
        <p:spPr>
          <a:xfrm rot="19860000">
            <a:off x="4288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1" name="object 21"/>
          <p:cNvSpPr txBox="1"/>
          <p:nvPr/>
        </p:nvSpPr>
        <p:spPr>
          <a:xfrm rot="19860000">
            <a:off x="7971782" y="35342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2" name="object 22"/>
          <p:cNvSpPr txBox="1"/>
          <p:nvPr/>
        </p:nvSpPr>
        <p:spPr>
          <a:xfrm rot="19860000">
            <a:off x="605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3" name="object 23"/>
          <p:cNvSpPr txBox="1"/>
          <p:nvPr/>
        </p:nvSpPr>
        <p:spPr>
          <a:xfrm rot="19860000">
            <a:off x="4288782"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
        <p:nvSpPr>
          <p:cNvPr id="24" name="object 24"/>
          <p:cNvSpPr txBox="1"/>
          <p:nvPr/>
        </p:nvSpPr>
        <p:spPr>
          <a:xfrm rot="19860000">
            <a:off x="7971781" y="5896448"/>
            <a:ext cx="1817421" cy="152400"/>
          </a:xfrm>
          <a:prstGeom prst="rect">
            <a:avLst/>
          </a:prstGeom>
        </p:spPr>
        <p:txBody>
          <a:bodyPr vert="horz" wrap="square" lIns="0" tIns="0" rIns="0" bIns="0" rtlCol="0">
            <a:spAutoFit/>
          </a:bodyPr>
          <a:lstStyle/>
          <a:p>
            <a:pPr>
              <a:lnSpc>
                <a:spcPts val="1200"/>
              </a:lnSpc>
            </a:pPr>
            <a:r>
              <a:rPr sz="1800" spc="-7" baseline="-6944">
                <a:solidFill>
                  <a:srgbClr val="7F7F7F"/>
                </a:solidFill>
                <a:latin typeface="微软雅黑"/>
                <a:cs typeface="微软雅黑"/>
              </a:rPr>
              <a:t>©亿欧智库-韩</a:t>
            </a:r>
            <a:r>
              <a:rPr sz="1800" baseline="-6944">
                <a:solidFill>
                  <a:srgbClr val="7F7F7F"/>
                </a:solidFill>
                <a:latin typeface="微软雅黑"/>
                <a:cs typeface="微软雅黑"/>
              </a:rPr>
              <a:t>宇</a:t>
            </a:r>
            <a:r>
              <a:rPr sz="1800" spc="-157" baseline="-6944">
                <a:solidFill>
                  <a:srgbClr val="7F7F7F"/>
                </a:solidFill>
                <a:latin typeface="微软雅黑"/>
                <a:cs typeface="微软雅黑"/>
              </a:rPr>
              <a:t> </a:t>
            </a:r>
            <a:r>
              <a:rPr sz="1200" spc="-5">
                <a:solidFill>
                  <a:srgbClr val="7F7F7F"/>
                </a:solidFill>
                <a:latin typeface="微软雅黑"/>
                <a:cs typeface="微软雅黑"/>
              </a:rPr>
              <a:t>(181775)</a:t>
            </a:r>
            <a:endParaRPr sz="120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https://d.book118.com/957143026014006030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534</Paragraphs>
  <Slides>17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Wingdings</vt:lpstr>
      <vt:lpstr>Verdana</vt:lpstr>
      <vt:lpstr>Times New Roman</vt:lpstr>
      <vt:lpstr>΢</vt:lpstr>
      <vt:lpstr>Office Theme</vt:lpstr>
      <vt:lpstr>2023中国智慧医院研究报告：DRG/DIP篇</vt:lpstr>
      <vt:lpstr>报告核心发现</vt:lpstr>
      <vt:lpstr>PowerPoint Presentation</vt:lpstr>
      <vt:lpstr>医保支付方式改革大背景下，医院需要进行收入结构调整，提升医疗服务收入的占比</vt:lpstr>
      <vt:lpstr>付费方式改革催生于患者、医院和医保局对医疗服务质量、效率和成本的不同需求</vt:lpstr>
      <vt:lpstr>DRG/DIP作为在我国并行的付费方式，其关注重点与使用范围存在一定差异</vt:lpstr>
      <vt:lpstr>医保基金是驱动医疗机构以及医药企业正向转动的引擎齿轮</vt:lpstr>
      <vt:lpstr>医保信息化、数据标准化以及监管相关政策保证了DRG/DIP的落地</vt:lpstr>
      <vt:lpstr>PowerPoint Presentation</vt:lpstr>
      <vt:lpstr>DRG/DIP的支付方式在我国已进入了深度推广及执行阶段</vt:lpstr>
      <vt:lpstr>DRG/DIP付费改革后效果显著，在多个城市中实现了医保基金结余的增长</vt:lpstr>
      <vt:lpstr>DRG/DIP推行过程中出现的问题</vt:lpstr>
      <vt:lpstr>DRG/DIP推行过程中出现的问题原因分析</vt:lpstr>
      <vt:lpstr>DRG/DIP推行过程中出现的问题对应解决方案</vt:lpstr>
      <vt:lpstr>PowerPoint Presentation</vt:lpstr>
      <vt:lpstr>DRG/DIP需求方主要包含医保局端与医院端，而二者对于系统的需求有一定差异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2024-09-01T12:30:36.704</cp:lastPrinted>
  <dcterms:created xsi:type="dcterms:W3CDTF">2024-09-01T04:30:36Z</dcterms:created>
  <dcterms:modified xsi:type="dcterms:W3CDTF">2024-09-01T04:30:38Z</dcterms:modified>
</cp:coreProperties>
</file>