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16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5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51FE92-43F7-4B7B-B2B5-783765852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70588D-6C12-4CCA-8EE2-41FF38F30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93A031-372F-4980-9D3E-FFE7DDF38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59C8A0-D6EC-4644-B40B-0D0279749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104B43-E06F-4ACE-8170-73A875958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E4A682-2C79-4271-9985-D625A3421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636631-23A7-4383-A01E-7F605FEBFC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C9105B-63C5-4F74-A44E-41A8E9BDD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263A2C-310E-428C-BC5C-55440E91A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2DC139-D052-4535-A31A-2C6C550D9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E13A53-FBF4-4AA4-9567-72FACF9AE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6152" r:id="rId2"/>
    <p:sldLayoutId id="2147496153" r:id="rId3"/>
    <p:sldLayoutId id="2147496154" r:id="rId4"/>
    <p:sldLayoutId id="2147496155" r:id="rId5"/>
    <p:sldLayoutId id="2147496156" r:id="rId6"/>
    <p:sldLayoutId id="2147496157" r:id="rId7"/>
    <p:sldLayoutId id="2147496158" r:id="rId8"/>
    <p:sldLayoutId id="2147496159" r:id="rId9"/>
    <p:sldLayoutId id="2147496160" r:id="rId10"/>
    <p:sldLayoutId id="214749616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16" Type="http://schemas.openxmlformats.org/officeDocument/2006/relationships/tags" Target="../tags/tag129.xml" /><Relationship Id="rId17" Type="http://schemas.openxmlformats.org/officeDocument/2006/relationships/tags" Target="../tags/tag130.xml" /><Relationship Id="rId18" Type="http://schemas.openxmlformats.org/officeDocument/2006/relationships/tags" Target="../tags/tag131.xml" /><Relationship Id="rId19" Type="http://schemas.openxmlformats.org/officeDocument/2006/relationships/tags" Target="../tags/tag132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tags" Target="../tags/tag168.xml" /><Relationship Id="rId19" Type="http://schemas.openxmlformats.org/officeDocument/2006/relationships/tags" Target="../tags/tag169.xml" /><Relationship Id="rId2" Type="http://schemas.openxmlformats.org/officeDocument/2006/relationships/tags" Target="../tags/tag152.xml" /><Relationship Id="rId20" Type="http://schemas.openxmlformats.org/officeDocument/2006/relationships/tags" Target="../tags/tag170.xml" /><Relationship Id="rId21" Type="http://schemas.openxmlformats.org/officeDocument/2006/relationships/tags" Target="../tags/tag171.xml" /><Relationship Id="rId22" Type="http://schemas.openxmlformats.org/officeDocument/2006/relationships/tags" Target="../tags/tag172.xml" /><Relationship Id="rId23" Type="http://schemas.openxmlformats.org/officeDocument/2006/relationships/tags" Target="../tags/tag173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4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ags" Target="../tags/tag196.xml" /><Relationship Id="rId25" Type="http://schemas.openxmlformats.org/officeDocument/2006/relationships/tags" Target="../tags/tag197.xml" /><Relationship Id="rId26" Type="http://schemas.openxmlformats.org/officeDocument/2006/relationships/tags" Target="../tags/tag198.xml" /><Relationship Id="rId27" Type="http://schemas.openxmlformats.org/officeDocument/2006/relationships/tags" Target="../tags/tag199.xml" /><Relationship Id="rId28" Type="http://schemas.openxmlformats.org/officeDocument/2006/relationships/tags" Target="../tags/tag200.xml" /><Relationship Id="rId29" Type="http://schemas.openxmlformats.org/officeDocument/2006/relationships/tags" Target="../tags/tag201.xml" /><Relationship Id="rId3" Type="http://schemas.openxmlformats.org/officeDocument/2006/relationships/tags" Target="../tags/tag175.xml" /><Relationship Id="rId30" Type="http://schemas.openxmlformats.org/officeDocument/2006/relationships/tags" Target="../tags/tag202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16" Type="http://schemas.openxmlformats.org/officeDocument/2006/relationships/tags" Target="../tags/tag217.xml" /><Relationship Id="rId17" Type="http://schemas.openxmlformats.org/officeDocument/2006/relationships/tags" Target="../tags/tag218.xml" /><Relationship Id="rId18" Type="http://schemas.openxmlformats.org/officeDocument/2006/relationships/tags" Target="../tags/tag219.xml" /><Relationship Id="rId19" Type="http://schemas.openxmlformats.org/officeDocument/2006/relationships/tags" Target="../tags/tag220.xml" /><Relationship Id="rId2" Type="http://schemas.openxmlformats.org/officeDocument/2006/relationships/tags" Target="../tags/tag203.xml" /><Relationship Id="rId20" Type="http://schemas.openxmlformats.org/officeDocument/2006/relationships/tags" Target="../tags/tag221.xml" /><Relationship Id="rId21" Type="http://schemas.openxmlformats.org/officeDocument/2006/relationships/tags" Target="../tags/tag222.xml" /><Relationship Id="rId22" Type="http://schemas.openxmlformats.org/officeDocument/2006/relationships/tags" Target="../tags/tag223.xml" /><Relationship Id="rId23" Type="http://schemas.openxmlformats.org/officeDocument/2006/relationships/tags" Target="../tags/tag224.xml" /><Relationship Id="rId24" Type="http://schemas.openxmlformats.org/officeDocument/2006/relationships/tags" Target="../tags/tag225.xml" /><Relationship Id="rId25" Type="http://schemas.openxmlformats.org/officeDocument/2006/relationships/tags" Target="../tags/tag226.xml" /><Relationship Id="rId26" Type="http://schemas.openxmlformats.org/officeDocument/2006/relationships/tags" Target="../tags/tag227.xml" /><Relationship Id="rId27" Type="http://schemas.openxmlformats.org/officeDocument/2006/relationships/tags" Target="../tags/tag228.xml" /><Relationship Id="rId28" Type="http://schemas.openxmlformats.org/officeDocument/2006/relationships/tags" Target="../tags/tag229.xml" /><Relationship Id="rId29" Type="http://schemas.openxmlformats.org/officeDocument/2006/relationships/tags" Target="../tags/tag230.xml" /><Relationship Id="rId3" Type="http://schemas.openxmlformats.org/officeDocument/2006/relationships/tags" Target="../tags/tag204.xml" /><Relationship Id="rId30" Type="http://schemas.openxmlformats.org/officeDocument/2006/relationships/tags" Target="../tags/tag231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5415512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员工关怀专员2023年度总结及下一年规划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,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2023年工作总结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员工关怀活动开展情况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下一年度工作规划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与各部门合作情况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2023年工作总结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完成员工关怀活动数量及效果</a:t>
            </a:r>
            <a:endParaRPr lang="zh-CN" altLang="en-US"/>
          </a:p>
        </p:txBody>
      </p:sp>
      <p:sp>
        <p:nvSpPr>
          <p:cNvPr id="104897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活动形式：包括生日会、团建活动、健康讲座等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活动反馈：员工普遍表示满意，希望继续举办类似活动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2023年共完成员工关怀活动100次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活动效果：员工满意度提升20%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员工满意度调查结果</a:t>
            </a:r>
            <a:endParaRPr lang="zh-CN" altLang="en-US"/>
          </a:p>
        </p:txBody>
      </p:sp>
      <p:sp>
        <p:nvSpPr>
          <p:cNvPr id="1049036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调查时间：2023年1月-12月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调查对象：全体员工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调查方式：问卷调查、面对面访谈、在线调查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调查内容：工作环境、工作压力、薪酬福利、职业发展、企业文化等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调查结果：员工满意度较高，但仍有部分员工对薪酬福利、职业发展等方面存在不满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改进措施：针对员工提出的问题，制定相应的改进措施，提高员工满意度。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员工离职率变化情况</a:t>
            </a:r>
            <a:endParaRPr lang="zh-CN" altLang="en-US"/>
          </a:p>
        </p:txBody>
      </p:sp>
      <p:sp>
        <p:nvSpPr>
          <p:cNvPr id="1049106" name="矩形 31"/>
          <p:cNvSpPr/>
          <p:nvPr>
            <p:custDataLst>
              <p:tags r:id="rId2"/>
            </p:custDataLst>
          </p:nvPr>
        </p:nvSpPr>
        <p:spPr>
          <a:xfrm>
            <a:off x="3353427" y="1364400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2023年员工离职率较上一年有所下降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"/>
          <p:cNvSpPr/>
          <p:nvPr>
            <p:custDataLst>
              <p:tags r:id="rId3"/>
            </p:custDataLst>
          </p:nvPr>
        </p:nvSpPr>
        <p:spPr>
          <a:xfrm>
            <a:off x="3353427" y="2356206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离职原因分析：工作压力、薪资待遇、职业发展等因素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5"/>
          <p:cNvSpPr/>
          <p:nvPr>
            <p:custDataLst>
              <p:tags r:id="rId4"/>
            </p:custDataLst>
          </p:nvPr>
        </p:nvSpPr>
        <p:spPr>
          <a:xfrm>
            <a:off x="3353427" y="3348012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离职员工年龄、性别、职位分布情况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7"/>
          <p:cNvSpPr/>
          <p:nvPr>
            <p:custDataLst>
              <p:tags r:id="rId5"/>
            </p:custDataLst>
          </p:nvPr>
        </p:nvSpPr>
        <p:spPr>
          <a:xfrm>
            <a:off x="3353427" y="4339818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离职员工离职前表现及离职后去向分析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3"/>
          <p:cNvSpPr/>
          <p:nvPr>
            <p:custDataLst>
              <p:tags r:id="rId6"/>
            </p:custDataLst>
          </p:nvPr>
        </p:nvSpPr>
        <p:spPr>
          <a:xfrm>
            <a:off x="3353427" y="5331624"/>
            <a:ext cx="5485952" cy="8459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离职率变化对公司的影响及应对措施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工作中遇到的问题及解决方案</a:t>
            </a:r>
            <a:endParaRPr lang="zh-CN" altLang="en-US"/>
          </a:p>
        </p:txBody>
      </p:sp>
      <p:cxnSp>
        <p:nvCxnSpPr>
          <p:cNvPr id="3145729" name="直接连接符 28"/>
          <p:cNvCxnSpPr/>
          <p:nvPr>
            <p:custDataLst>
              <p:tags r:id="rId2"/>
            </p:custDataLst>
          </p:nvPr>
        </p:nvCxnSpPr>
        <p:spPr>
          <a:xfrm>
            <a:off x="2419583" y="3724438"/>
            <a:ext cx="7353500" cy="50553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1" name="直接连接符 29"/>
          <p:cNvCxnSpPr/>
          <p:nvPr>
            <p:custDataLst>
              <p:tags r:id="rId3"/>
            </p:custDataLst>
          </p:nvPr>
        </p:nvCxnSpPr>
        <p:spPr>
          <a:xfrm flipV="1">
            <a:off x="2419583" y="2454620"/>
            <a:ext cx="7353500" cy="8647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3" name="直接连接符 30"/>
          <p:cNvCxnSpPr/>
          <p:nvPr>
            <p:custDataLst>
              <p:tags r:id="rId4"/>
            </p:custDataLst>
          </p:nvPr>
        </p:nvCxnSpPr>
        <p:spPr>
          <a:xfrm>
            <a:off x="2419583" y="5068755"/>
            <a:ext cx="7353500" cy="35254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150" name="正文"/>
          <p:cNvSpPr txBox="1"/>
          <p:nvPr>
            <p:custDataLst>
              <p:tags r:id="rId5"/>
            </p:custDataLst>
          </p:nvPr>
        </p:nvSpPr>
        <p:spPr>
          <a:xfrm>
            <a:off x="2657050" y="1793437"/>
            <a:ext cx="6755508" cy="4629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解决方案：加强员工培训，提高员工技能水平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6"/>
            </p:custDataLst>
          </p:nvPr>
        </p:nvSpPr>
        <p:spPr>
          <a:xfrm>
            <a:off x="2657050" y="3100504"/>
            <a:ext cx="6755508" cy="4629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解决方案：优化薪酬福利制度，提高员工满意度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7"/>
            </p:custDataLst>
          </p:nvPr>
        </p:nvSpPr>
        <p:spPr>
          <a:xfrm>
            <a:off x="2655719" y="4407572"/>
            <a:ext cx="6755508" cy="4629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解决方案：加强员工沟通，建立有效的沟通机制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8"/>
            </p:custDataLst>
          </p:nvPr>
        </p:nvSpPr>
        <p:spPr>
          <a:xfrm>
            <a:off x="2655719" y="5714639"/>
            <a:ext cx="6755508" cy="4629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解决方案：合理安排工作任务，提供员工心理辅导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标题"/>
          <p:cNvSpPr txBox="1"/>
          <p:nvPr>
            <p:custDataLst>
              <p:tags r:id="rId9"/>
            </p:custDataLst>
          </p:nvPr>
        </p:nvSpPr>
        <p:spPr>
          <a:xfrm>
            <a:off x="2655719" y="2666146"/>
            <a:ext cx="6756174" cy="3804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1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问题：员工离职率上升 解决方案：优化薪酬福利制度，提高员工满意度</a:t>
            </a:r>
            <a:endParaRPr lang="zh-CN" altLang="en-US" sz="11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60" name="标题"/>
          <p:cNvSpPr txBox="1"/>
          <p:nvPr>
            <p:custDataLst>
              <p:tags r:id="rId10"/>
            </p:custDataLst>
          </p:nvPr>
        </p:nvSpPr>
        <p:spPr>
          <a:xfrm>
            <a:off x="2655054" y="5269637"/>
            <a:ext cx="6756174" cy="3804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问题：员工工作压力过大 解决方案：合理安排工作任务，提供员工心理辅导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62" name="标题"/>
          <p:cNvSpPr txBox="1"/>
          <p:nvPr>
            <p:custDataLst>
              <p:tags r:id="rId11"/>
            </p:custDataLst>
          </p:nvPr>
        </p:nvSpPr>
        <p:spPr>
          <a:xfrm>
            <a:off x="2655719" y="3967892"/>
            <a:ext cx="6756174" cy="3804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1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问题：员工沟通不畅 解决方案：加强员工沟通，建立有效的沟通机制</a:t>
            </a:r>
            <a:endParaRPr lang="zh-CN" altLang="en-US" sz="11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64" name="标题"/>
          <p:cNvSpPr txBox="1"/>
          <p:nvPr>
            <p:custDataLst>
              <p:tags r:id="rId12"/>
            </p:custDataLst>
          </p:nvPr>
        </p:nvSpPr>
        <p:spPr>
          <a:xfrm>
            <a:off x="2656385" y="1364400"/>
            <a:ext cx="6756174" cy="3804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1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问题：员工满意度下降 解决方案：加强员工培训，提高员工技能水平</a:t>
            </a:r>
            <a:endParaRPr lang="zh-CN" altLang="en-US" sz="11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员工关怀活动开展情况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活动种类及覆盖面</a:t>
            </a:r>
            <a:endParaRPr lang="zh-CN" altLang="en-US"/>
          </a:p>
        </p:txBody>
      </p:sp>
      <p:cxnSp>
        <p:nvCxnSpPr>
          <p:cNvPr id="3145735" name="直接箭头连接符 183"/>
          <p:cNvCxnSpPr/>
          <p:nvPr>
            <p:custDataLst>
              <p:tags r:id="rId2"/>
            </p:custDataLst>
          </p:nvPr>
        </p:nvCxnSpPr>
        <p:spPr>
          <a:xfrm>
            <a:off x="838200" y="3813947"/>
            <a:ext cx="10516209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4"/>
          <p:cNvCxnSpPr/>
          <p:nvPr>
            <p:custDataLst>
              <p:tags r:id="rId3"/>
            </p:custDataLst>
          </p:nvPr>
        </p:nvCxnSpPr>
        <p:spPr>
          <a:xfrm flipV="1">
            <a:off x="4662608" y="3809073"/>
            <a:ext cx="3655" cy="107458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64" name="正文"/>
          <p:cNvSpPr txBox="1"/>
          <p:nvPr>
            <p:custDataLst>
              <p:tags r:id="rId4"/>
            </p:custDataLst>
          </p:nvPr>
        </p:nvSpPr>
        <p:spPr>
          <a:xfrm>
            <a:off x="3776257" y="5104182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团队建设活动：每半年举办，覆盖全体员工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5"/>
            </p:custDataLst>
          </p:nvPr>
        </p:nvCxnSpPr>
        <p:spPr>
          <a:xfrm flipH="1">
            <a:off x="7509289" y="3854762"/>
            <a:ext cx="0" cy="53729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66" name="正文"/>
          <p:cNvSpPr txBox="1"/>
          <p:nvPr>
            <p:custDataLst>
              <p:tags r:id="rId6"/>
            </p:custDataLst>
          </p:nvPr>
        </p:nvSpPr>
        <p:spPr>
          <a:xfrm>
            <a:off x="6621110" y="4614404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员工家庭日：每年举办，覆盖全体员工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1" name="直接连接符 83"/>
          <p:cNvCxnSpPr/>
          <p:nvPr>
            <p:custDataLst>
              <p:tags r:id="rId7"/>
            </p:custDataLst>
          </p:nvPr>
        </p:nvCxnSpPr>
        <p:spPr>
          <a:xfrm flipH="1" flipV="1">
            <a:off x="10354142" y="3809073"/>
            <a:ext cx="609" cy="129267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68" name="正文"/>
          <p:cNvSpPr txBox="1"/>
          <p:nvPr>
            <p:custDataLst>
              <p:tags r:id="rId8"/>
            </p:custDataLst>
          </p:nvPr>
        </p:nvSpPr>
        <p:spPr>
          <a:xfrm>
            <a:off x="9465963" y="5336278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员工福利发放：根据公司政策发放，覆盖全体员工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9"/>
            </p:custDataLst>
          </p:nvPr>
        </p:nvSpPr>
        <p:spPr>
          <a:xfrm>
            <a:off x="931404" y="4214785"/>
            <a:ext cx="1776358" cy="8120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员工生日会：每月举办，覆盖全体员工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3" name="直接连接符 32"/>
          <p:cNvCxnSpPr/>
          <p:nvPr>
            <p:custDataLst>
              <p:tags r:id="rId10"/>
            </p:custDataLst>
          </p:nvPr>
        </p:nvCxnSpPr>
        <p:spPr>
          <a:xfrm flipH="1">
            <a:off x="3242619" y="2859368"/>
            <a:ext cx="0" cy="8967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2" name="正文"/>
          <p:cNvSpPr txBox="1"/>
          <p:nvPr>
            <p:custDataLst>
              <p:tags r:id="rId11"/>
            </p:custDataLst>
          </p:nvPr>
        </p:nvSpPr>
        <p:spPr>
          <a:xfrm>
            <a:off x="2229558" y="1771988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健康讲座：每季度举办，覆盖全体员工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5" name="直接连接符 96"/>
          <p:cNvCxnSpPr/>
          <p:nvPr>
            <p:custDataLst>
              <p:tags r:id="rId12"/>
            </p:custDataLst>
          </p:nvPr>
        </p:nvCxnSpPr>
        <p:spPr>
          <a:xfrm flipV="1">
            <a:off x="8929888" y="2472541"/>
            <a:ext cx="3655" cy="127805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4" name="正文"/>
          <p:cNvSpPr txBox="1"/>
          <p:nvPr>
            <p:custDataLst>
              <p:tags r:id="rId13"/>
            </p:custDataLst>
          </p:nvPr>
        </p:nvSpPr>
        <p:spPr>
          <a:xfrm>
            <a:off x="7919264" y="1394299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员工培训活动：根据需求举办，覆盖全体员工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7" name="直接连接符 4"/>
          <p:cNvCxnSpPr/>
          <p:nvPr>
            <p:custDataLst>
              <p:tags r:id="rId14"/>
            </p:custDataLst>
          </p:nvPr>
        </p:nvCxnSpPr>
        <p:spPr>
          <a:xfrm flipH="1">
            <a:off x="6085035" y="3497784"/>
            <a:ext cx="3655" cy="256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6" name="正文"/>
          <p:cNvSpPr txBox="1"/>
          <p:nvPr>
            <p:custDataLst>
              <p:tags r:id="rId15"/>
            </p:custDataLst>
          </p:nvPr>
        </p:nvSpPr>
        <p:spPr>
          <a:xfrm>
            <a:off x="5074411" y="2414060"/>
            <a:ext cx="2024902" cy="83030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节日庆祝活动：根据节日举办，覆盖全体员工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椭圆 17"/>
          <p:cNvSpPr/>
          <p:nvPr>
            <p:custDataLst>
              <p:tags r:id="rId16"/>
            </p:custDataLst>
          </p:nvPr>
        </p:nvSpPr>
        <p:spPr>
          <a:xfrm>
            <a:off x="4600472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80" name="椭圆 14"/>
          <p:cNvSpPr/>
          <p:nvPr>
            <p:custDataLst>
              <p:tags r:id="rId17"/>
            </p:custDataLst>
          </p:nvPr>
        </p:nvSpPr>
        <p:spPr>
          <a:xfrm>
            <a:off x="7445325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82" name="椭圆 21"/>
          <p:cNvSpPr/>
          <p:nvPr>
            <p:custDataLst>
              <p:tags r:id="rId18"/>
            </p:custDataLst>
          </p:nvPr>
        </p:nvSpPr>
        <p:spPr>
          <a:xfrm>
            <a:off x="10290178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84" name="椭圆 19"/>
          <p:cNvSpPr/>
          <p:nvPr>
            <p:custDataLst>
              <p:tags r:id="rId19"/>
            </p:custDataLst>
          </p:nvPr>
        </p:nvSpPr>
        <p:spPr>
          <a:xfrm>
            <a:off x="1755619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3145749" name="直接连接符 91"/>
          <p:cNvCxnSpPr/>
          <p:nvPr>
            <p:custDataLst>
              <p:tags r:id="rId20"/>
            </p:custDataLst>
          </p:nvPr>
        </p:nvCxnSpPr>
        <p:spPr>
          <a:xfrm flipV="1">
            <a:off x="1819583" y="3829176"/>
            <a:ext cx="609" cy="1766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6" name="椭圆 18"/>
          <p:cNvSpPr/>
          <p:nvPr>
            <p:custDataLst>
              <p:tags r:id="rId21"/>
            </p:custDataLst>
          </p:nvPr>
        </p:nvSpPr>
        <p:spPr>
          <a:xfrm>
            <a:off x="3178655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88" name="椭圆 13"/>
          <p:cNvSpPr/>
          <p:nvPr>
            <p:custDataLst>
              <p:tags r:id="rId22"/>
            </p:custDataLst>
          </p:nvPr>
        </p:nvSpPr>
        <p:spPr>
          <a:xfrm>
            <a:off x="8867752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90" name="椭圆 15"/>
          <p:cNvSpPr/>
          <p:nvPr>
            <p:custDataLst>
              <p:tags r:id="rId23"/>
            </p:custDataLst>
          </p:nvPr>
        </p:nvSpPr>
        <p:spPr>
          <a:xfrm>
            <a:off x="6022899" y="3749983"/>
            <a:ext cx="127927" cy="12792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活动策划及执行过程</a:t>
            </a:r>
            <a:endParaRPr lang="zh-CN" altLang="en-US"/>
          </a:p>
        </p:txBody>
      </p:sp>
      <p:sp>
        <p:nvSpPr>
          <p:cNvPr id="104932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2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3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3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3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3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4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4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34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活动策划：根据员工需求，制定活动方案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活动反馈：收集员工反馈，对活动进行改进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活动执行：按照活动方案，组织员工参与活动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活动宣传：通过各种渠道，宣传员工关怀活动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活动效果评估及改进措施</a:t>
            </a:r>
            <a:endParaRPr lang="zh-CN" altLang="en-US"/>
          </a:p>
        </p:txBody>
      </p:sp>
      <p:sp>
        <p:nvSpPr>
          <p:cNvPr id="1049404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6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8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0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2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6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4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员工满意度调查：了解员工对关怀活动的满意度和需求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改进措施：根据评估结果和反馈，制定改进措施，提高关怀活动的效果和满意度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活动效果反馈：收集员工对关怀活动的反馈和建议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活动参与度分析：评估员工参与活动的积极性和参与度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员工意见反馈及处理情况</a:t>
            </a:r>
            <a:endParaRPr lang="zh-CN" altLang="en-US"/>
          </a:p>
        </p:txBody>
      </p:sp>
      <p:sp>
        <p:nvSpPr>
          <p:cNvPr id="104948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处理意见：针对不同类别的意见，制定相应的解决方案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员工意见收集：通过问卷调查、座谈会等方式收集员工意见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意见分类：将收集到的意见进行分类，如工作压力、工作环境、福利待遇等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反馈结果：将处理意见的结果反馈给员工，并征求员工的意见和建议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下一年度工作规划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https://d.book118.com/957154155122006034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4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，请尽量言简意赅的阐述观点。单击此处输入你的智能图形项正文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，请尽量言简意赅的阐述观点。单击此处输入你的智能图形项正文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，请尽量言简意赅的阐述观点。单击此处输入你的智能图形项正文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，请尽量言简意赅的阐述观点。单击此处输入你的智能图形项正文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1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i*1_1"/>
  <p:tag name="KSO_WM_UNIT_INDEX" val="1_1"/>
  <p:tag name="KSO_WM_UNIT_LAYERLEVEL" val="1_1"/>
  <p:tag name="KSO_WM_UNIT_TYPE" val="m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1"/>
  <p:tag name="KSO_WM_UNIT_INDEX" val="1_3_1"/>
  <p:tag name="KSO_WM_UNIT_LAYERLEVEL" val="1_1_1"/>
  <p:tag name="KSO_WM_UNIT_LINE_FORE_SCHEMECOLOR_INDEX" val="5"/>
  <p:tag name="KSO_WM_UNIT_TYPE" val="m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1"/>
  <p:tag name="KSO_WM_UNIT_INDEX" val="1_5_1"/>
  <p:tag name="KSO_WM_UNIT_LAYERLEVEL" val="1_1_1"/>
  <p:tag name="KSO_WM_UNIT_LINE_FORE_SCHEMECOLOR_INDEX" val="5"/>
  <p:tag name="KSO_WM_UNIT_TYPE" val="m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1"/>
  <p:tag name="KSO_WM_UNIT_INDEX" val="1_7_1"/>
  <p:tag name="KSO_WM_UNIT_LAYERLEVEL" val="1_1_1"/>
  <p:tag name="KSO_WM_UNIT_LINE_FORE_SCHEMECOLOR_INDEX" val="5"/>
  <p:tag name="KSO_WM_UNIT_TYPE" val="m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1"/>
  <p:tag name="KSO_WM_UNIT_INDEX" val="1_2_1"/>
  <p:tag name="KSO_WM_UNIT_LAYERLEVEL" val="1_1_1"/>
  <p:tag name="KSO_WM_UNIT_LINE_FORE_SCHEMECOLOR_INDEX" val="5"/>
  <p:tag name="KSO_WM_UNIT_TYPE" val="m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1"/>
  <p:tag name="KSO_WM_UNIT_INDEX" val="1_6_1"/>
  <p:tag name="KSO_WM_UNIT_LAYERLEVEL" val="1_1_1"/>
  <p:tag name="KSO_WM_UNIT_LINE_FORE_SCHEMECOLOR_INDEX" val="5"/>
  <p:tag name="KSO_WM_UNIT_TYPE" val="m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1"/>
  <p:tag name="KSO_WM_UNIT_INDEX" val="1_4_1"/>
  <p:tag name="KSO_WM_UNIT_LAYERLEVEL" val="1_1_1"/>
  <p:tag name="KSO_WM_UNIT_LINE_FORE_SCHEMECOLOR_INDEX" val="5"/>
  <p:tag name="KSO_WM_UNIT_TYPE" val="m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3_2"/>
  <p:tag name="KSO_WM_UNIT_INDEX" val="1_3_2"/>
  <p:tag name="KSO_WM_UNIT_LAYERLEVEL" val="1_1_1"/>
  <p:tag name="KSO_WM_UNIT_LINE_FORE_SCHEMECOLOR_INDEX" val="5"/>
  <p:tag name="KSO_WM_UNIT_TYPE" val="m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5_2"/>
  <p:tag name="KSO_WM_UNIT_INDEX" val="1_5_2"/>
  <p:tag name="KSO_WM_UNIT_LAYERLEVEL" val="1_1_1"/>
  <p:tag name="KSO_WM_UNIT_LINE_FORE_SCHEMECOLOR_INDEX" val="5"/>
  <p:tag name="KSO_WM_UNIT_TYPE" val="m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7_2"/>
  <p:tag name="KSO_WM_UNIT_INDEX" val="1_7_2"/>
  <p:tag name="KSO_WM_UNIT_LAYERLEVEL" val="1_1_1"/>
  <p:tag name="KSO_WM_UNIT_LINE_FORE_SCHEMECOLOR_INDEX" val="5"/>
  <p:tag name="KSO_WM_UNIT_TYPE" val="m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1"/>
  <p:tag name="KSO_WM_UNIT_INDEX" val="1_1_1"/>
  <p:tag name="KSO_WM_UNIT_LAYERLEVEL" val="1_1_1"/>
  <p:tag name="KSO_WM_UNIT_LINE_FORE_SCHEMECOLOR_INDEX" val="5"/>
  <p:tag name="KSO_WM_UNIT_TYPE" val="m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1_2"/>
  <p:tag name="KSO_WM_UNIT_INDEX" val="1_1_2"/>
  <p:tag name="KSO_WM_UNIT_LAYERLEVEL" val="1_1_1"/>
  <p:tag name="KSO_WM_UNIT_LINE_FORE_SCHEMECOLOR_INDEX" val="5"/>
  <p:tag name="KSO_WM_UNIT_TYPE" val="m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2_2"/>
  <p:tag name="KSO_WM_UNIT_INDEX" val="1_2_2"/>
  <p:tag name="KSO_WM_UNIT_LAYERLEVEL" val="1_1_1"/>
  <p:tag name="KSO_WM_UNIT_LINE_FORE_SCHEMECOLOR_INDEX" val="5"/>
  <p:tag name="KSO_WM_UNIT_TYPE" val="m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6_2"/>
  <p:tag name="KSO_WM_UNIT_INDEX" val="1_6_2"/>
  <p:tag name="KSO_WM_UNIT_LAYERLEVEL" val="1_1_1"/>
  <p:tag name="KSO_WM_UNIT_LINE_FORE_SCHEMECOLOR_INDEX" val="5"/>
  <p:tag name="KSO_WM_UNIT_TYPE" val="m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6*m_h_i*1_4_2"/>
  <p:tag name="KSO_WM_UNIT_INDEX" val="1_4_2"/>
  <p:tag name="KSO_WM_UNIT_LAYERLEVEL" val="1_1_1"/>
  <p:tag name="KSO_WM_UNIT_LINE_FORE_SCHEMECOLOR_INDEX" val="5"/>
  <p:tag name="KSO_WM_UNIT_TYPE" val="m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50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25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Office Theme</vt:lpstr>
      <vt:lpstr>员工关怀专员2023年度总结及下一年规划</vt:lpstr>
      <vt:lpstr>目录</vt:lpstr>
      <vt:lpstr>单击添加章节标题</vt:lpstr>
      <vt:lpstr>2023年工作总结</vt:lpstr>
      <vt:lpstr>完成员工关怀活动数量及效果</vt:lpstr>
      <vt:lpstr>员工满意度调查结果</vt:lpstr>
      <vt:lpstr>员工离职率变化情况</vt:lpstr>
      <vt:lpstr>工作中遇到的问题及解决方案</vt:lpstr>
      <vt:lpstr>员工关怀活动开展情况</vt:lpstr>
      <vt:lpstr>活动种类及覆盖面</vt:lpstr>
      <vt:lpstr>活动策划及执行过程</vt:lpstr>
      <vt:lpstr>活动效果评估及改进措施</vt:lpstr>
      <vt:lpstr>员工意见反馈及处理情况</vt:lpstr>
      <vt:lpstr>下一年度工作规划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2024-09-08T15:19:53.577</cp:lastPrinted>
  <dcterms:created xsi:type="dcterms:W3CDTF">2024-09-08T07:19:53Z</dcterms:created>
  <dcterms:modified xsi:type="dcterms:W3CDTF">2024-09-08T07:19:56Z</dcterms:modified>
</cp:coreProperties>
</file>