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0" r:id="rId27"/>
  </p:sldIdLst>
  <p:sldSz cx="9144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emf" /><Relationship Id="rId2" Type="http://schemas.openxmlformats.org/officeDocument/2006/relationships/image" Target="../media/image22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emf" /><Relationship Id="rId2" Type="http://schemas.openxmlformats.org/officeDocument/2006/relationships/image" Target="../media/image22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7ADDE-9CF9-4F53-A505-D1D819550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F6685-68F1-4587-A0B6-131667325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0FCC0-63B9-4AA0-90EA-5A960A0C4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740AB2-ECA9-42E9-8D9E-C7D312EE8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E9732A-A998-49F1-9C04-D23C957CA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7F6FD3-E3DB-4FB7-8562-193AE7E22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75594B-2F64-4C94-A489-1BC3EDBBB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A71B4D-E27F-42DF-9B52-854C1CB7B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D85CC0-599B-4D33-8162-E8EDC6C6C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766F8-B2DA-44AD-99A5-B12C60969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9FFC8-B260-4987-8992-E7727BB25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BA77E-79E1-4CC3-A82D-61F0EF6A3F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71840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C8FAD-7E2E-45FC-B4F9-99F076599F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20892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9E413-E89C-4F53-9273-16C734A13B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31267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D6B76-9751-45D7-9381-2EF6B1706C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24884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BD9D6-8F3A-4D67-A9AC-A5DF68BE67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10755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05CB-2E7B-4CA5-BEE3-58A5E835B7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38213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14EF4-8696-45EF-870D-D79A6104A2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334431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08F0E-8023-4141-9B98-D231B93F74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96281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07B6E-D253-4A7A-9689-E108F13EDC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947907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6B4C4-510A-44A1-8883-1D0A57B28B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760884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35FC5-8EC2-4FBB-8CC9-F73BDF5251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7067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>
              <a:defRPr/>
            </a:pPr>
            <a:fld id="{3AF98316-71BB-455C-807B-611C7B436B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2.wmf" /><Relationship Id="rId4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gif" /><Relationship Id="rId3" Type="http://schemas.openxmlformats.org/officeDocument/2006/relationships/image" Target="../media/image19.gif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21.emf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22.emf" /><Relationship Id="rId6" Type="http://schemas.openxmlformats.org/officeDocument/2006/relationships/vmlDrawing" Target="../drawings/vmlDrawing2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4.bin" TargetMode="Internal" /><Relationship Id="rId3" Type="http://schemas.openxmlformats.org/officeDocument/2006/relationships/image" Target="../media/image23.emf" /><Relationship Id="rId4" Type="http://schemas.openxmlformats.org/officeDocument/2006/relationships/oleObject" Target="../embeddings/oleObject5.bin" TargetMode="Internal" /><Relationship Id="rId5" Type="http://schemas.openxmlformats.org/officeDocument/2006/relationships/image" Target="../media/image22.emf" /><Relationship Id="rId6" Type="http://schemas.openxmlformats.org/officeDocument/2006/relationships/vmlDrawing" Target="../drawings/vmlDrawing3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5513615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 bwMode="auto"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6" descr="BAN_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" y="1547813"/>
            <a:ext cx="7632700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63600" y="549275"/>
            <a:ext cx="7416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defRPr/>
            </a:pPr>
            <a:r>
              <a:rPr lang="zh-CN" altLang="en-US" sz="4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itchFamily="49" charset="-122"/>
                <a:ea typeface="隶书" pitchFamily="49" charset="-122"/>
              </a:rPr>
              <a:t>第六章   数 据 的 分 析</a:t>
            </a:r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1250950" y="2636838"/>
            <a:ext cx="64087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0" hangingPunct="0"/>
            <a:r>
              <a:rPr lang="zh-CN" altLang="en-US" sz="5400" b="1">
                <a:latin typeface="隶书" pitchFamily="49" charset="-122"/>
                <a:ea typeface="隶书" pitchFamily="49" charset="-122"/>
              </a:rPr>
              <a:t>从统计图分析数据的集中趋势</a:t>
            </a:r>
          </a:p>
        </p:txBody>
      </p:sp>
      <p:sp>
        <p:nvSpPr>
          <p:cNvPr id="7" name="矩形 6"/>
          <p:cNvSpPr/>
          <p:nvPr/>
        </p:nvSpPr>
        <p:spPr>
          <a:xfrm>
            <a:off x="4479647" y="5949950"/>
            <a:ext cx="184709" cy="424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defRPr/>
            </a:pPr>
            <a:endParaRPr lang="en-US" altLang="zh-CN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8313" y="908050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marL="342900" indent="-342900" algn="l">
              <a:spcBef>
                <a:spcPct val="20000"/>
              </a:spcBef>
              <a:buFontTx/>
              <a:buNone/>
            </a:pPr>
            <a:r>
              <a:rPr lang="zh-CN" altLang="en-US" sz="3200" b="1">
                <a:solidFill>
                  <a:srgbClr val="0000FF"/>
                </a:solidFill>
                <a:ea typeface="宋体" pitchFamily="2" charset="-122"/>
              </a:rPr>
              <a:t>我市上周各天的最高气温统计如下表：</a:t>
            </a:r>
          </a:p>
          <a:p>
            <a:pPr marL="342900" indent="-342900" algn="l">
              <a:spcBef>
                <a:spcPct val="20000"/>
              </a:spcBef>
              <a:buFontTx/>
              <a:buNone/>
            </a:pPr>
            <a:endParaRPr lang="zh-CN" altLang="en-US" sz="3200" b="1">
              <a:solidFill>
                <a:srgbClr val="0000FF"/>
              </a:solidFill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FontTx/>
              <a:buNone/>
            </a:pPr>
            <a:endParaRPr lang="zh-CN" altLang="en-US" sz="3200" b="1">
              <a:solidFill>
                <a:srgbClr val="0000FF"/>
              </a:solidFill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FontTx/>
              <a:buNone/>
            </a:pPr>
            <a:endParaRPr lang="zh-CN" altLang="en-US" sz="3200"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FontTx/>
              <a:buNone/>
            </a:pPr>
            <a:endParaRPr lang="zh-CN" altLang="en-US" sz="2800" b="1"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FontTx/>
              <a:buNone/>
            </a:pPr>
            <a:endParaRPr lang="zh-CN" altLang="en-US" sz="2800" b="1">
              <a:ea typeface="宋体" pitchFamily="2" charset="-122"/>
            </a:endParaRPr>
          </a:p>
          <a:p>
            <a:pPr marL="342900" indent="-342900" algn="l">
              <a:spcBef>
                <a:spcPct val="20000"/>
              </a:spcBef>
              <a:buFontTx/>
              <a:buNone/>
            </a:pPr>
            <a:r>
              <a:rPr lang="zh-CN" altLang="en-US" sz="2800" b="1">
                <a:ea typeface="宋体" pitchFamily="2" charset="-122"/>
              </a:rPr>
              <a:t>    </a:t>
            </a:r>
            <a:endParaRPr lang="zh-CN" altLang="en-US" sz="3200" b="1">
              <a:ea typeface="宋体" pitchFamily="2" charset="-122"/>
            </a:endParaRPr>
          </a:p>
        </p:txBody>
      </p:sp>
      <p:graphicFrame>
        <p:nvGraphicFramePr>
          <p:cNvPr id="4099" name="Group 3"/>
          <p:cNvGraphicFramePr>
            <a:graphicFrameLocks noGrp="1"/>
          </p:cNvGraphicFramePr>
          <p:nvPr/>
        </p:nvGraphicFramePr>
        <p:xfrm>
          <a:off x="539750" y="1989138"/>
          <a:ext cx="7848600" cy="1584325"/>
        </p:xfrm>
        <a:graphic>
          <a:graphicData uri="http://schemas.openxmlformats.org/drawingml/2006/table">
            <a:tbl>
              <a:tblPr/>
              <a:tblGrid>
                <a:gridCol w="2559050"/>
                <a:gridCol w="1428750"/>
                <a:gridCol w="1566863"/>
                <a:gridCol w="1150937"/>
                <a:gridCol w="1143000"/>
              </a:tblGrid>
              <a:tr h="7191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最高气温（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sym typeface="Arial" pitchFamily="34" charset="0"/>
                        </a:rPr>
                        <a:t>℃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5187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天数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07950" y="3789363"/>
            <a:ext cx="79216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3200" b="1"/>
              <a:t>            这组数据的</a:t>
            </a:r>
            <a:r>
              <a:rPr lang="zh-CN" altLang="en-US" sz="3200" b="1">
                <a:solidFill>
                  <a:srgbClr val="0000FF"/>
                </a:solidFill>
              </a:rPr>
              <a:t>中位数</a:t>
            </a:r>
            <a:r>
              <a:rPr lang="zh-CN" altLang="en-US" sz="3200" b="1"/>
              <a:t>是（        ），</a:t>
            </a:r>
            <a:r>
              <a:rPr lang="zh-CN" altLang="en-US" sz="3200" b="1">
                <a:solidFill>
                  <a:srgbClr val="0000FF"/>
                </a:solidFill>
              </a:rPr>
              <a:t>众   数</a:t>
            </a:r>
            <a:r>
              <a:rPr lang="zh-CN" altLang="en-US" sz="3200" b="1"/>
              <a:t>是（       ），</a:t>
            </a:r>
            <a:r>
              <a:rPr lang="zh-CN" altLang="en-US" sz="3200" b="1">
                <a:solidFill>
                  <a:srgbClr val="0000FF"/>
                </a:solidFill>
              </a:rPr>
              <a:t>平均数</a:t>
            </a:r>
            <a:r>
              <a:rPr lang="zh-CN" altLang="en-US" sz="3200" b="1"/>
              <a:t>约是（            ）</a:t>
            </a:r>
          </a:p>
          <a:p>
            <a:pPr eaLnBrk="1" hangingPunct="1"/>
            <a:r>
              <a:rPr lang="zh-CN" altLang="en-US" sz="2400"/>
              <a:t>   </a:t>
            </a:r>
          </a:p>
        </p:txBody>
      </p:sp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115200" imgH="217600" progId="">
                  <p:embed/>
                </p:oleObj>
              </mc:Choice>
              <mc:Fallback>
                <p:oleObj r:id="rId2" imgW="115200" imgH="217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" name="Text Box 3"/>
          <p:cNvSpPr txBox="1">
            <a:spLocks noChangeArrowheads="1"/>
          </p:cNvSpPr>
          <p:nvPr/>
        </p:nvSpPr>
        <p:spPr bwMode="auto">
          <a:xfrm>
            <a:off x="0" y="188913"/>
            <a:ext cx="41910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温故知新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5867400" y="3789363"/>
            <a:ext cx="8143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7</a:t>
            </a:r>
            <a:r>
              <a:rPr lang="zh-CN" altLang="en-US" sz="3200" b="1">
                <a:solidFill>
                  <a:srgbClr val="F21504"/>
                </a:solidFill>
                <a:sym typeface="Arial" pitchFamily="34" charset="0"/>
              </a:rPr>
              <a:t>℃</a:t>
            </a: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5867400" y="4365625"/>
            <a:ext cx="1377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6.43</a:t>
            </a:r>
            <a:r>
              <a:rPr lang="zh-CN" altLang="en-US" sz="3200" b="1">
                <a:solidFill>
                  <a:srgbClr val="F21504"/>
                </a:solidFill>
                <a:sym typeface="Arial" pitchFamily="34" charset="0"/>
              </a:rPr>
              <a:t>℃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1835150" y="4365625"/>
            <a:ext cx="814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8</a:t>
            </a:r>
            <a:r>
              <a:rPr lang="zh-CN" altLang="en-US" sz="3200" b="1">
                <a:solidFill>
                  <a:srgbClr val="F21504"/>
                </a:solidFill>
                <a:sym typeface="Arial" pitchFamily="34" charset="0"/>
              </a:rPr>
              <a:t>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1"/>
      <p:bldP spid="4123" grpId="0"/>
      <p:bldP spid="41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 descr="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981075"/>
            <a:ext cx="3311525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188913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统计图欣赏</a:t>
            </a:r>
          </a:p>
        </p:txBody>
      </p:sp>
      <p:pic>
        <p:nvPicPr>
          <p:cNvPr id="16388" name="Picture 2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3438" y="908050"/>
            <a:ext cx="3529012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 descr="Img3682397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350" y="3441700"/>
            <a:ext cx="47164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62000" y="1752600"/>
            <a:ext cx="7696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ea typeface="宋体" pitchFamily="2" charset="-122"/>
              </a:rPr>
              <a:t>1.经历从统计图分析数据集中趋势的活动，建立数据直觉，发展几何直观。</a:t>
            </a:r>
          </a:p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ea typeface="宋体" pitchFamily="2" charset="-122"/>
              </a:rPr>
              <a:t>2.能从条形统计图、扇形统计图等统计图中获取信息，求出或估计相关数据的平均数、中位数、众数。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57200" y="533400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教学目标：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2"/>
          <p:cNvSpPr>
            <a:spLocks noChangeArrowheads="1"/>
          </p:cNvSpPr>
          <p:nvPr/>
        </p:nvSpPr>
        <p:spPr bwMode="auto">
          <a:xfrm>
            <a:off x="107950" y="609600"/>
            <a:ext cx="3886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lnSpc>
                <a:spcPct val="125000"/>
              </a:lnSpc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某次射击比赛，甲队员的成绩如右图：</a:t>
            </a:r>
          </a:p>
        </p:txBody>
      </p:sp>
      <p:sp>
        <p:nvSpPr>
          <p:cNvPr id="7171" name="Rectangle 21"/>
          <p:cNvSpPr>
            <a:spLocks noChangeArrowheads="1"/>
          </p:cNvSpPr>
          <p:nvPr/>
        </p:nvSpPr>
        <p:spPr bwMode="auto">
          <a:xfrm>
            <a:off x="107950" y="4437063"/>
            <a:ext cx="82296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32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（1）根据统计图，确定10次射击成绩的众数是（   ）、中位数是（    ）。</a:t>
            </a:r>
          </a:p>
          <a:p>
            <a:pPr algn="l">
              <a:defRPr/>
            </a:pPr>
            <a:r>
              <a:rPr lang="zh-CN" altLang="en-US" sz="32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（2）先估计这10次射击成绩的平均数，再具体算一算，</a:t>
            </a: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看看你的估计水平如何。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0" y="188913"/>
            <a:ext cx="3429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活动一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55650" y="5013325"/>
            <a:ext cx="1368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9环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284663" y="5013325"/>
            <a:ext cx="13668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9环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804025" y="6092825"/>
            <a:ext cx="10810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21504"/>
                </a:solidFill>
              </a:rPr>
              <a:t>9环</a:t>
            </a:r>
          </a:p>
        </p:txBody>
      </p:sp>
      <p:grpSp>
        <p:nvGrpSpPr>
          <p:cNvPr id="18440" name="Group 8"/>
          <p:cNvGrpSpPr/>
          <p:nvPr/>
        </p:nvGrpSpPr>
        <p:grpSpPr>
          <a:xfrm>
            <a:off x="3997325" y="477838"/>
            <a:ext cx="5111750" cy="3960812"/>
            <a:chExt cx="6916" cy="4942"/>
          </a:xfrm>
        </p:grpSpPr>
        <p:pic>
          <p:nvPicPr>
            <p:cNvPr id="18442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6917" cy="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Text Box 10"/>
            <p:cNvSpPr txBox="1">
              <a:spLocks noChangeArrowheads="1"/>
            </p:cNvSpPr>
            <p:nvPr/>
          </p:nvSpPr>
          <p:spPr bwMode="auto">
            <a:xfrm>
              <a:off x="1360" y="227"/>
              <a:ext cx="798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21504"/>
                  </a:solidFill>
                </a:rPr>
                <a:t>/环</a:t>
              </a:r>
            </a:p>
          </p:txBody>
        </p:sp>
      </p:grpSp>
      <p:sp>
        <p:nvSpPr>
          <p:cNvPr id="7179" name="Text Box 17"/>
          <p:cNvSpPr txBox="1">
            <a:spLocks noChangeArrowheads="1"/>
          </p:cNvSpPr>
          <p:nvPr/>
        </p:nvSpPr>
        <p:spPr bwMode="auto">
          <a:xfrm>
            <a:off x="-76200" y="1890713"/>
            <a:ext cx="426085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defRPr/>
            </a:pPr>
            <a:r>
              <a:rPr lang="zh-CN" altLang="en-US" sz="3200" b="1" smtClean="0">
                <a:solidFill>
                  <a:srgbClr val="006600"/>
                </a:solidFill>
              </a:rPr>
              <a:t>   </a:t>
            </a:r>
            <a:r>
              <a:rPr lang="zh-CN" altLang="en-US" sz="2800" b="1" smtClean="0">
                <a:solidFill>
                  <a:srgbClr val="006600"/>
                </a:solidFill>
              </a:rPr>
              <a:t>    借助统计图描述数据的集中趋势时，要养成</a:t>
            </a:r>
            <a:r>
              <a:rPr lang="zh-CN" alt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先直觉估计，后精确计算</a:t>
            </a:r>
            <a:r>
              <a:rPr lang="zh-CN" altLang="en-US" sz="2800" b="1" smtClean="0">
                <a:solidFill>
                  <a:srgbClr val="006600"/>
                </a:solidFill>
              </a:rPr>
              <a:t>进行验证的好习惯</a:t>
            </a:r>
            <a:r>
              <a:rPr lang="zh-CN" altLang="en-US" sz="3200" b="1" smtClean="0">
                <a:solidFill>
                  <a:srgbClr val="006600"/>
                </a:solidFill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3" grpId="0"/>
      <p:bldP spid="7174" grpId="0"/>
      <p:bldP spid="7175" grpId="0"/>
      <p:bldP spid="71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250825" y="23495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endParaRPr lang="zh-CN" altLang="en-US" sz="3200" b="1">
              <a:ea typeface="宋体" pitchFamily="2" charset="-122"/>
            </a:endParaRP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  </a:t>
            </a:r>
            <a:r>
              <a:rPr lang="zh-CN" altLang="en-US" sz="2800" b="1">
                <a:ea typeface="宋体" pitchFamily="2" charset="-122"/>
              </a:rPr>
              <a:t>众数</a:t>
            </a:r>
            <a:r>
              <a:rPr lang="zh-CN" altLang="en-US" sz="2800">
                <a:ea typeface="宋体" pitchFamily="2" charset="-122"/>
              </a:rPr>
              <a:t>： _____________________________;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  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  </a:t>
            </a:r>
            <a:r>
              <a:rPr lang="zh-CN" altLang="en-US" sz="2800" b="1">
                <a:ea typeface="宋体" pitchFamily="2" charset="-122"/>
              </a:rPr>
              <a:t>中位数：</a:t>
            </a:r>
            <a:r>
              <a:rPr lang="zh-CN" altLang="en-US" sz="2800">
                <a:ea typeface="宋体" pitchFamily="2" charset="-122"/>
              </a:rPr>
              <a:t>___________________________;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  </a:t>
            </a:r>
            <a:r>
              <a:rPr lang="zh-CN" altLang="en-US" sz="2800" b="1">
                <a:ea typeface="宋体" pitchFamily="2" charset="-122"/>
              </a:rPr>
              <a:t>平均数：</a:t>
            </a:r>
            <a:r>
              <a:rPr lang="zh-CN" altLang="en-US" sz="2800">
                <a:ea typeface="宋体" pitchFamily="2" charset="-122"/>
              </a:rPr>
              <a:t>____________________________.</a:t>
            </a:r>
          </a:p>
          <a:p>
            <a:pPr algn="l" eaLnBrk="1" hangingPunct="1"/>
            <a:endParaRPr lang="zh-CN" altLang="en-US">
              <a:ea typeface="宋体" pitchFamily="2" charset="-122"/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763713" y="3213100"/>
            <a:ext cx="64087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同一水平线上出现次数最多的数据</a:t>
            </a:r>
            <a:endParaRPr lang="zh-CN" altLang="en-US" sz="2800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1908175" y="4005263"/>
            <a:ext cx="6948488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折线图上，从上到下(或从下到上)处于中间点所对应的数</a:t>
            </a:r>
            <a:endParaRPr lang="zh-CN" altLang="en-US" sz="2800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835150" y="5302250"/>
            <a:ext cx="633571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可以用</a:t>
            </a:r>
            <a:r>
              <a:rPr lang="zh-CN" altLang="en-US" sz="2800" b="1">
                <a:solidFill>
                  <a:srgbClr val="FF3300"/>
                </a:solidFill>
                <a:latin typeface="Calibri" pitchFamily="34" charset="0"/>
                <a:ea typeface="宋体" pitchFamily="2" charset="-122"/>
              </a:rPr>
              <a:t>中位数</a:t>
            </a: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与</a:t>
            </a:r>
            <a:r>
              <a:rPr lang="zh-CN" altLang="en-US" sz="2800" b="1">
                <a:solidFill>
                  <a:srgbClr val="FF3300"/>
                </a:solidFill>
                <a:latin typeface="Calibri" pitchFamily="34" charset="0"/>
                <a:ea typeface="宋体" pitchFamily="2" charset="-122"/>
              </a:rPr>
              <a:t>众数</a:t>
            </a: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估测</a:t>
            </a:r>
            <a:r>
              <a:rPr lang="zh-CN" altLang="en-US" sz="2800" b="1">
                <a:solidFill>
                  <a:srgbClr val="0000CC"/>
                </a:solidFill>
                <a:latin typeface="Calibri" pitchFamily="34" charset="0"/>
                <a:ea typeface="宋体" pitchFamily="2" charset="-122"/>
              </a:rPr>
              <a:t>平均数。具体计算时可以以这个数为基准用简便算法求平均数。</a:t>
            </a:r>
            <a:endParaRPr lang="zh-CN" altLang="en-US" sz="2800">
              <a:ea typeface="宋体" pitchFamily="2" charset="-122"/>
            </a:endParaRPr>
          </a:p>
        </p:txBody>
      </p:sp>
      <p:sp>
        <p:nvSpPr>
          <p:cNvPr id="19462" name="矩形 9"/>
          <p:cNvSpPr>
            <a:spLocks noChangeArrowheads="1"/>
          </p:cNvSpPr>
          <p:nvPr/>
        </p:nvSpPr>
        <p:spPr bwMode="auto">
          <a:xfrm>
            <a:off x="571500" y="0"/>
            <a:ext cx="27320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4000" b="1">
                <a:solidFill>
                  <a:srgbClr val="F21504"/>
                </a:solidFill>
                <a:ea typeface="黑体" pitchFamily="2" charset="-122"/>
              </a:rPr>
              <a:t>交流反思：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50825" y="765175"/>
            <a:ext cx="34353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200" b="1">
                <a:ea typeface="宋体" pitchFamily="2" charset="-122"/>
              </a:rPr>
              <a:t>在折线统计图中，</a:t>
            </a:r>
          </a:p>
          <a:p>
            <a:pPr algn="l" eaLnBrk="1" hangingPunct="1"/>
            <a:r>
              <a:rPr lang="zh-CN" altLang="en-US" sz="3200" b="1">
                <a:ea typeface="宋体" pitchFamily="2" charset="-122"/>
              </a:rPr>
              <a:t>可以怎样求一组</a:t>
            </a:r>
          </a:p>
          <a:p>
            <a:pPr algn="l" eaLnBrk="1" hangingPunct="1"/>
            <a:r>
              <a:rPr lang="zh-CN" altLang="en-US" sz="3200" b="1">
                <a:ea typeface="宋体" pitchFamily="2" charset="-122"/>
              </a:rPr>
              <a:t>数据的众数、</a:t>
            </a:r>
          </a:p>
          <a:p>
            <a:pPr algn="l" eaLnBrk="1" hangingPunct="1"/>
            <a:r>
              <a:rPr lang="zh-CN" altLang="en-US" sz="3200" b="1">
                <a:ea typeface="宋体" pitchFamily="2" charset="-122"/>
              </a:rPr>
              <a:t>中位数、平均数？</a:t>
            </a:r>
            <a:endParaRPr lang="zh-CN" altLang="en-US" sz="3200"/>
          </a:p>
        </p:txBody>
      </p:sp>
      <p:grpSp>
        <p:nvGrpSpPr>
          <p:cNvPr id="19464" name="Group 8"/>
          <p:cNvGrpSpPr/>
          <p:nvPr/>
        </p:nvGrpSpPr>
        <p:grpSpPr>
          <a:xfrm>
            <a:off x="4284663" y="333375"/>
            <a:ext cx="4319587" cy="2808288"/>
            <a:chExt cx="6916" cy="4942"/>
          </a:xfrm>
        </p:grpSpPr>
        <p:pic>
          <p:nvPicPr>
            <p:cNvPr id="19465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6917" cy="49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1360" y="227"/>
              <a:ext cx="79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21504"/>
                  </a:solidFill>
                </a:rPr>
                <a:t>/环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81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07950" y="1196975"/>
            <a:ext cx="41910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indent="304800" algn="l">
              <a:lnSpc>
                <a:spcPct val="125000"/>
              </a:lnSpc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  <a:cs typeface="Times New Roman" pitchFamily="18" charset="0"/>
              </a:rPr>
              <a:t>  为了检查面包的质量是否达标，随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  <a:cs typeface="Times New Roman" pitchFamily="18" charset="0"/>
              </a:rPr>
              <a:t>机抽取同种规格的面包10个，这10个面包的质量如图所示。</a:t>
            </a:r>
          </a:p>
        </p:txBody>
      </p:sp>
      <p:sp>
        <p:nvSpPr>
          <p:cNvPr id="9219" name="Rectangle 20"/>
          <p:cNvSpPr>
            <a:spLocks noChangeArrowheads="1"/>
          </p:cNvSpPr>
          <p:nvPr/>
        </p:nvSpPr>
        <p:spPr bwMode="auto">
          <a:xfrm>
            <a:off x="107950" y="4652963"/>
            <a:ext cx="9134475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（1）这10个面包质量的众数是（      ）、中位数是（      ）；</a:t>
            </a:r>
          </a:p>
          <a:p>
            <a:pPr algn="l">
              <a:defRPr/>
            </a:pP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（2）估计这10个面包的平均质量，再具体算一算，看看你的估计水平如何。</a:t>
            </a:r>
          </a:p>
        </p:txBody>
      </p:sp>
      <p:sp>
        <p:nvSpPr>
          <p:cNvPr id="9220" name="Text Box 18"/>
          <p:cNvSpPr txBox="1">
            <a:spLocks noChangeArrowheads="1"/>
          </p:cNvSpPr>
          <p:nvPr/>
        </p:nvSpPr>
        <p:spPr bwMode="auto">
          <a:xfrm>
            <a:off x="250825" y="117475"/>
            <a:ext cx="3429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学以致用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292725" y="4725988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FF0000"/>
                </a:solidFill>
                <a:ea typeface="宋体" pitchFamily="2" charset="-122"/>
              </a:rPr>
              <a:t>100克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39750" y="5157788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FF0000"/>
                </a:solidFill>
                <a:ea typeface="宋体" pitchFamily="2" charset="-122"/>
              </a:rPr>
              <a:t>100克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7235825" y="6021388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FF0000"/>
                </a:solidFill>
                <a:ea typeface="宋体" pitchFamily="2" charset="-122"/>
              </a:rPr>
              <a:t>99.8克</a:t>
            </a:r>
          </a:p>
        </p:txBody>
      </p:sp>
      <p:grpSp>
        <p:nvGrpSpPr>
          <p:cNvPr id="20488" name="Group 8"/>
          <p:cNvGrpSpPr/>
          <p:nvPr/>
        </p:nvGrpSpPr>
        <p:grpSpPr>
          <a:xfrm>
            <a:off x="4500563" y="404813"/>
            <a:ext cx="4638675" cy="3960812"/>
            <a:chExt cx="7306" cy="6236"/>
          </a:xfrm>
        </p:grpSpPr>
        <p:pic>
          <p:nvPicPr>
            <p:cNvPr id="20489" name="Picture 19" descr="无标题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7307" cy="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566" y="2835"/>
              <a:ext cx="1125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101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907" y="1588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105</a:t>
              </a:r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1700" y="3742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98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154" y="3062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100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2494" y="2268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103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3628" y="3062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100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5102" y="3062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100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4422" y="3402"/>
              <a:ext cx="1134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99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4762" y="3969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97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288" y="4536"/>
              <a:ext cx="112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ea typeface="宋体" pitchFamily="2" charset="-122"/>
                </a:rPr>
                <a:t>95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1692275" y="44450"/>
            <a:ext cx="73787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甲、乙、丙三支青年排球队各有12名队员，三队队员的年龄情况如下图：</a:t>
            </a:r>
          </a:p>
        </p:txBody>
      </p:sp>
      <p:sp>
        <p:nvSpPr>
          <p:cNvPr id="10243" name="Rectangle 17"/>
          <p:cNvSpPr>
            <a:spLocks noChangeArrowheads="1"/>
          </p:cNvSpPr>
          <p:nvPr/>
        </p:nvSpPr>
        <p:spPr bwMode="auto">
          <a:xfrm>
            <a:off x="468313" y="4365625"/>
            <a:ext cx="7596187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indent="304800" algn="l">
              <a:lnSpc>
                <a:spcPct val="105000"/>
              </a:lnSpc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(1)观察三幅图，你能从图中分别看出三支球  队队员年龄的众数吗？中位数呢？</a:t>
            </a:r>
          </a:p>
          <a:p>
            <a:pPr indent="304800" algn="l">
              <a:lnSpc>
                <a:spcPct val="105000"/>
              </a:lnSpc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(2)根据图表，你能大致估计出三支球队队员的平均年龄哪个大、哪个小吗？你是怎么估计的？与同伴交流。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348038" y="3644900"/>
            <a:ext cx="2044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>
                <a:solidFill>
                  <a:srgbClr val="FF0000"/>
                </a:solidFill>
                <a:ea typeface="宋体" pitchFamily="2" charset="-122"/>
              </a:rPr>
              <a:t>乙：</a:t>
            </a:r>
            <a:r>
              <a:rPr lang="zh-CN" altLang="en-US" b="1">
                <a:solidFill>
                  <a:srgbClr val="FF0000"/>
                </a:solidFill>
                <a:ea typeface="宋体" pitchFamily="2" charset="-122"/>
              </a:rPr>
              <a:t>众数:      19岁</a:t>
            </a:r>
          </a:p>
          <a:p>
            <a:pPr algn="l" eaLnBrk="1" hangingPunct="1"/>
            <a:r>
              <a:rPr lang="zh-CN" altLang="en-US" b="1">
                <a:solidFill>
                  <a:srgbClr val="FF0000"/>
                </a:solidFill>
                <a:ea typeface="宋体" pitchFamily="2" charset="-122"/>
              </a:rPr>
              <a:t>       中位数：19岁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68313" y="3644900"/>
            <a:ext cx="23637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000" b="1">
                <a:solidFill>
                  <a:srgbClr val="FF0000"/>
                </a:solidFill>
                <a:ea typeface="宋体" pitchFamily="2" charset="-122"/>
              </a:rPr>
              <a:t>甲：众数:    20岁；</a:t>
            </a:r>
          </a:p>
          <a:p>
            <a:pPr algn="l" eaLnBrk="1" hangingPunct="1"/>
            <a:r>
              <a:rPr lang="zh-CN" altLang="en-US" sz="2000" b="1">
                <a:solidFill>
                  <a:srgbClr val="FF0000"/>
                </a:solidFill>
                <a:ea typeface="宋体" pitchFamily="2" charset="-122"/>
              </a:rPr>
              <a:t>       中位数:20岁</a:t>
            </a:r>
          </a:p>
          <a:p>
            <a:pPr algn="l" eaLnBrk="1" hangingPunct="1"/>
            <a:endParaRPr lang="zh-CN" altLang="en-US" sz="2000" b="1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229350" y="3717925"/>
            <a:ext cx="2041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rgbClr val="FF0000"/>
                </a:solidFill>
                <a:ea typeface="宋体" pitchFamily="2" charset="-122"/>
              </a:rPr>
              <a:t>丙：</a:t>
            </a:r>
            <a:r>
              <a:rPr lang="zh-CN" altLang="en-US" b="1">
                <a:solidFill>
                  <a:srgbClr val="FF0000"/>
                </a:solidFill>
                <a:ea typeface="宋体" pitchFamily="2" charset="-122"/>
              </a:rPr>
              <a:t>众数:      21岁</a:t>
            </a:r>
          </a:p>
          <a:p>
            <a:pPr algn="l"/>
            <a:r>
              <a:rPr lang="zh-CN" altLang="en-US" b="1">
                <a:solidFill>
                  <a:srgbClr val="FF0000"/>
                </a:solidFill>
                <a:ea typeface="宋体" pitchFamily="2" charset="-122"/>
              </a:rPr>
              <a:t>       中位数：21岁</a:t>
            </a: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34925" y="44450"/>
            <a:ext cx="1666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活动二</a:t>
            </a:r>
          </a:p>
        </p:txBody>
      </p:sp>
      <p:pic>
        <p:nvPicPr>
          <p:cNvPr id="21512" name="Picture 8" descr="图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13" y="911225"/>
            <a:ext cx="9001125" cy="266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2997200"/>
            <a:ext cx="108791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0" hangingPunct="0">
              <a:lnSpc>
                <a:spcPct val="105000"/>
              </a:lnSpc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(3)计算出三支球队队员的平均年龄，看看你上面的</a:t>
            </a:r>
          </a:p>
          <a:p>
            <a:pPr algn="l" eaLnBrk="0" hangingPunct="0">
              <a:lnSpc>
                <a:spcPct val="105000"/>
              </a:lnSpc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估计是否准确？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4365625"/>
            <a:ext cx="8243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ea typeface="宋体" pitchFamily="2" charset="-122"/>
              </a:rPr>
              <a:t>甲：(18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x1+19X3+20x4+21X3+22X1)÷12=20(</a:t>
            </a:r>
            <a:r>
              <a:rPr lang="zh-CN" altLang="en-US" sz="2800" b="1">
                <a:solidFill>
                  <a:srgbClr val="0000FF"/>
                </a:solidFill>
                <a:ea typeface="宋体" pitchFamily="2" charset="-122"/>
              </a:rPr>
              <a:t>岁</a:t>
            </a:r>
            <a:r>
              <a:rPr lang="zh-CN" altLang="en-US" sz="2800" b="1">
                <a:solidFill>
                  <a:srgbClr val="0000FF"/>
                </a:solidFill>
                <a:ea typeface="黑体" pitchFamily="2" charset="-122"/>
              </a:rPr>
              <a:t>）</a:t>
            </a:r>
            <a:endParaRPr lang="zh-CN" altLang="en-US" b="1">
              <a:solidFill>
                <a:srgbClr val="0000FF"/>
              </a:solidFill>
              <a:ea typeface="黑体" pitchFamily="2" charset="-122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5013325"/>
            <a:ext cx="9278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rgbClr val="0000FF"/>
                </a:solidFill>
                <a:ea typeface="黑体" pitchFamily="2" charset="-122"/>
              </a:rPr>
              <a:t>乙:  </a:t>
            </a:r>
            <a:r>
              <a:rPr lang="zh-CN" altLang="en-US" sz="2800" b="1">
                <a:solidFill>
                  <a:srgbClr val="0000FF"/>
                </a:solidFill>
                <a:ea typeface="黑体" pitchFamily="2" charset="-122"/>
                <a:sym typeface="Wingdings" pitchFamily="2" charset="2"/>
              </a:rPr>
              <a:t>(18</a:t>
            </a:r>
            <a:r>
              <a:rPr lang="en-US" altLang="zh-CN" sz="2800" b="1">
                <a:solidFill>
                  <a:srgbClr val="0000FF"/>
                </a:solidFill>
                <a:ea typeface="黑体" pitchFamily="2" charset="-122"/>
                <a:sym typeface="Wingdings" pitchFamily="2" charset="2"/>
              </a:rPr>
              <a:t>X3+19X5+20x2+21X1+22x1) </a:t>
            </a:r>
            <a:r>
              <a:rPr lang="en-US" altLang="zh-CN" sz="2800" b="1">
                <a:solidFill>
                  <a:srgbClr val="0000FF"/>
                </a:solidFill>
                <a:ea typeface="黑体" pitchFamily="2" charset="-122"/>
              </a:rPr>
              <a:t>÷12 </a:t>
            </a:r>
            <a:r>
              <a:rPr lang="en-US" altLang="zh-CN" b="1">
                <a:solidFill>
                  <a:srgbClr val="0000FF"/>
                </a:solidFill>
                <a:ea typeface="黑体" pitchFamily="2" charset="-122"/>
              </a:rPr>
              <a:t>≈ </a:t>
            </a:r>
            <a:r>
              <a:rPr lang="en-US" altLang="zh-CN" sz="2800" b="1">
                <a:solidFill>
                  <a:srgbClr val="0000FF"/>
                </a:solidFill>
                <a:ea typeface="黑体" pitchFamily="2" charset="-122"/>
              </a:rPr>
              <a:t>19.3(</a:t>
            </a:r>
            <a:r>
              <a:rPr lang="zh-CN" altLang="en-US" sz="2800" b="1">
                <a:solidFill>
                  <a:srgbClr val="0000FF"/>
                </a:solidFill>
                <a:ea typeface="黑体" pitchFamily="2" charset="-122"/>
              </a:rPr>
              <a:t>岁）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5589588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rgbClr val="0000FF"/>
                </a:solidFill>
                <a:ea typeface="宋体" pitchFamily="2" charset="-122"/>
              </a:rPr>
              <a:t>丙（18</a:t>
            </a:r>
            <a:r>
              <a:rPr lang="en-US" altLang="zh-CN" sz="2800" b="1">
                <a:solidFill>
                  <a:srgbClr val="0000FF"/>
                </a:solidFill>
                <a:ea typeface="宋体" pitchFamily="2" charset="-122"/>
              </a:rPr>
              <a:t>X1+19x2+20x1+21X5+22x3) ÷12≈20.6(</a:t>
            </a:r>
            <a:r>
              <a:rPr lang="zh-CN" altLang="en-US" sz="2800" b="1">
                <a:solidFill>
                  <a:srgbClr val="0000FF"/>
                </a:solidFill>
                <a:ea typeface="宋体" pitchFamily="2" charset="-122"/>
              </a:rPr>
              <a:t>岁）</a:t>
            </a:r>
          </a:p>
        </p:txBody>
      </p:sp>
      <p:pic>
        <p:nvPicPr>
          <p:cNvPr id="22534" name="Picture 6" descr="图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0" y="260350"/>
            <a:ext cx="888365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250825" y="2925763"/>
            <a:ext cx="8001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endParaRPr lang="zh-CN" altLang="en-US" sz="2800" b="1">
              <a:ea typeface="宋体" pitchFamily="2" charset="-122"/>
            </a:endParaRP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众数</a:t>
            </a:r>
            <a:r>
              <a:rPr lang="zh-CN" altLang="en-US" sz="2800">
                <a:ea typeface="宋体" pitchFamily="2" charset="-122"/>
              </a:rPr>
              <a:t>： _____________________________;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中位数：</a:t>
            </a:r>
            <a:r>
              <a:rPr lang="zh-CN" altLang="en-US" sz="2800">
                <a:ea typeface="宋体" pitchFamily="2" charset="-122"/>
              </a:rPr>
              <a:t>___________________________;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  <a:r>
              <a:rPr lang="zh-CN" altLang="en-US" sz="2800" b="1">
                <a:ea typeface="宋体" pitchFamily="2" charset="-122"/>
              </a:rPr>
              <a:t>平均数：</a:t>
            </a:r>
            <a:r>
              <a:rPr lang="zh-CN" altLang="en-US" sz="2800">
                <a:ea typeface="宋体" pitchFamily="2" charset="-122"/>
              </a:rPr>
              <a:t>___________________________.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1331913" y="3717925"/>
            <a:ext cx="66976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柱子最高的小长方形所对应的数据</a:t>
            </a:r>
            <a:endParaRPr lang="zh-CN" altLang="en-US" sz="2800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1692275" y="4510088"/>
            <a:ext cx="6105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从左到右（或从右到左）找中间数</a:t>
            </a:r>
            <a:endParaRPr lang="zh-CN" altLang="en-US" sz="2800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1692275" y="5373688"/>
            <a:ext cx="59594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00"/>
                </a:solidFill>
                <a:latin typeface="Calibri" pitchFamily="34" charset="0"/>
                <a:ea typeface="宋体" pitchFamily="2" charset="-122"/>
              </a:rPr>
              <a:t>可以用</a:t>
            </a:r>
            <a:r>
              <a:rPr lang="zh-CN" altLang="en-US" sz="2800" b="1">
                <a:solidFill>
                  <a:srgbClr val="FF3300"/>
                </a:solidFill>
                <a:latin typeface="Calibri" pitchFamily="34" charset="0"/>
                <a:ea typeface="宋体" pitchFamily="2" charset="-122"/>
              </a:rPr>
              <a:t>中位数</a:t>
            </a:r>
            <a:r>
              <a:rPr lang="zh-CN" altLang="en-US" sz="2800" b="1">
                <a:solidFill>
                  <a:srgbClr val="000000"/>
                </a:solidFill>
                <a:latin typeface="Calibri" pitchFamily="34" charset="0"/>
                <a:ea typeface="宋体" pitchFamily="2" charset="-122"/>
              </a:rPr>
              <a:t>与</a:t>
            </a:r>
            <a:r>
              <a:rPr lang="zh-CN" altLang="en-US" sz="2800" b="1">
                <a:solidFill>
                  <a:srgbClr val="FF3300"/>
                </a:solidFill>
                <a:latin typeface="Calibri" pitchFamily="34" charset="0"/>
                <a:ea typeface="宋体" pitchFamily="2" charset="-122"/>
              </a:rPr>
              <a:t>众数</a:t>
            </a:r>
            <a:r>
              <a:rPr lang="zh-CN" altLang="en-US" sz="2800" b="1">
                <a:solidFill>
                  <a:srgbClr val="000000"/>
                </a:solidFill>
                <a:latin typeface="Calibri" pitchFamily="34" charset="0"/>
                <a:ea typeface="宋体" pitchFamily="2" charset="-122"/>
              </a:rPr>
              <a:t>估测</a:t>
            </a:r>
            <a:r>
              <a:rPr lang="zh-CN" altLang="en-US" sz="2800" b="1">
                <a:solidFill>
                  <a:srgbClr val="0000CC"/>
                </a:solidFill>
                <a:latin typeface="Calibri" pitchFamily="34" charset="0"/>
                <a:ea typeface="宋体" pitchFamily="2" charset="-122"/>
              </a:rPr>
              <a:t>平均数</a:t>
            </a:r>
            <a:endParaRPr lang="zh-CN" altLang="en-US" sz="2800">
              <a:ea typeface="宋体" pitchFamily="2" charset="-122"/>
            </a:endParaRPr>
          </a:p>
        </p:txBody>
      </p:sp>
      <p:sp>
        <p:nvSpPr>
          <p:cNvPr id="23558" name="矩形 9"/>
          <p:cNvSpPr>
            <a:spLocks noChangeArrowheads="1"/>
          </p:cNvSpPr>
          <p:nvPr/>
        </p:nvSpPr>
        <p:spPr bwMode="auto">
          <a:xfrm>
            <a:off x="323850" y="188913"/>
            <a:ext cx="2478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3600" b="1">
                <a:solidFill>
                  <a:srgbClr val="F21504"/>
                </a:solidFill>
                <a:ea typeface="黑体" pitchFamily="2" charset="-122"/>
              </a:rPr>
              <a:t>交流反思：</a:t>
            </a:r>
          </a:p>
        </p:txBody>
      </p:sp>
      <p:pic>
        <p:nvPicPr>
          <p:cNvPr id="23559" name="Picture 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4863" y="190500"/>
            <a:ext cx="3881437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23850" y="1125538"/>
            <a:ext cx="409416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ea typeface="宋体" pitchFamily="2" charset="-122"/>
              </a:rPr>
              <a:t>        在条形统计图中，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可以怎样求一组数据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的众数、中位数、平均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数呢？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  <p:bldP spid="122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14"/>
          <p:cNvSpPr>
            <a:spLocks noChangeArrowheads="1"/>
          </p:cNvSpPr>
          <p:nvPr/>
        </p:nvSpPr>
        <p:spPr bwMode="auto">
          <a:xfrm>
            <a:off x="533400" y="1295400"/>
            <a:ext cx="44196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    小明调查了班级里20位同学本学期计划购买课外书的花费情况，并将结果绘制成了下面的统计图：</a:t>
            </a:r>
          </a:p>
        </p:txBody>
      </p:sp>
      <p:sp>
        <p:nvSpPr>
          <p:cNvPr id="13315" name="Rectangle 17"/>
          <p:cNvSpPr>
            <a:spLocks noChangeArrowheads="1"/>
          </p:cNvSpPr>
          <p:nvPr/>
        </p:nvSpPr>
        <p:spPr bwMode="auto">
          <a:xfrm>
            <a:off x="611188" y="4076700"/>
            <a:ext cx="7543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(1)在这20位同学中,本学期计划购买课外书的花费的</a:t>
            </a:r>
            <a:r>
              <a:rPr lang="zh-CN" altLang="en-US" sz="2800" b="1">
                <a:solidFill>
                  <a:srgbClr val="F2150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众数、中位数</a:t>
            </a: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分别是多少？</a:t>
            </a:r>
          </a:p>
          <a:p>
            <a:pPr algn="l">
              <a:defRPr/>
            </a:pPr>
            <a:endParaRPr lang="zh-CN" altLang="en-US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  <a:ea typeface="宋体" pitchFamily="2" charset="-122"/>
            </a:endParaRPr>
          </a:p>
          <a:p>
            <a:pPr algn="l">
              <a:defRPr/>
            </a:pP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(2)计算这20位同学计划购买课外书的平均花费是多少？你是怎么计算的？与同伴交流。</a:t>
            </a:r>
          </a:p>
        </p:txBody>
      </p:sp>
      <p:pic>
        <p:nvPicPr>
          <p:cNvPr id="24580" name="Picture 4" descr="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1600" y="1219200"/>
            <a:ext cx="39624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57200" y="533400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活动三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651500" y="4508500"/>
            <a:ext cx="26257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21504"/>
                </a:solidFill>
              </a:rPr>
              <a:t>众数：50元</a:t>
            </a:r>
          </a:p>
          <a:p>
            <a:pPr eaLnBrk="1" hangingPunct="1"/>
            <a:r>
              <a:rPr lang="zh-CN" altLang="en-US" sz="2800" b="1">
                <a:solidFill>
                  <a:srgbClr val="F21504"/>
                </a:solidFill>
              </a:rPr>
              <a:t>中位数：50元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40200" y="0"/>
            <a:ext cx="4537075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23850" y="476250"/>
            <a:ext cx="374491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(2) 计算这20名同学计划购买课外书的平均花费，你是怎么计算的？</a:t>
            </a:r>
            <a:endParaRPr lang="zh-CN" altLang="en-US" sz="2800">
              <a:ea typeface="宋体" pitchFamily="2" charset="-122"/>
            </a:endParaRPr>
          </a:p>
        </p:txBody>
      </p:sp>
      <p:pic>
        <p:nvPicPr>
          <p:cNvPr id="14340" name="Picture 4" descr="T])OZH(2(8@{W[0OT)41SF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2997200"/>
            <a:ext cx="842486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ITUFX0~S9{TP%DW5A~}S3P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3789363"/>
            <a:ext cx="66976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Q8WFUQRAM_%{3T$DDZ%@`J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4652963"/>
            <a:ext cx="66976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79388" y="5084763"/>
            <a:ext cx="20224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=57（元）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79388" y="5516563"/>
            <a:ext cx="86756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ea typeface="宋体" pitchFamily="2" charset="-122"/>
              </a:rPr>
              <a:t>想一想：在上面的问题中，如果不知道调查的总人数，你还能求平均数吗？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250825" y="1412875"/>
            <a:ext cx="800100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ea typeface="宋体" pitchFamily="2" charset="-122"/>
              </a:rPr>
              <a:t>   在扇形统计图中，可以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怎样求一组数据的众数、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中位数、平均数？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众数</a:t>
            </a:r>
            <a:r>
              <a:rPr lang="zh-CN" altLang="en-US" sz="2800">
                <a:ea typeface="宋体" pitchFamily="2" charset="-122"/>
              </a:rPr>
              <a:t>： _____________________________;</a:t>
            </a: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中位数：</a:t>
            </a:r>
            <a:r>
              <a:rPr lang="zh-CN" altLang="en-US" sz="2800">
                <a:ea typeface="宋体" pitchFamily="2" charset="-122"/>
              </a:rPr>
              <a:t>___________________________;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  <a:p>
            <a:pPr algn="l" eaLnBrk="1" hangingPunct="1"/>
            <a:r>
              <a:rPr lang="zh-CN" altLang="en-US" sz="2800">
                <a:ea typeface="宋体" pitchFamily="2" charset="-122"/>
              </a:rPr>
              <a:t> </a:t>
            </a:r>
          </a:p>
          <a:p>
            <a:pPr algn="l" eaLnBrk="1" hangingPunct="1"/>
            <a:r>
              <a:rPr lang="zh-CN" altLang="en-US" sz="2800" b="1">
                <a:ea typeface="宋体" pitchFamily="2" charset="-122"/>
              </a:rPr>
              <a:t>平均数：</a:t>
            </a:r>
            <a:r>
              <a:rPr lang="zh-CN" altLang="en-US" sz="2800">
                <a:ea typeface="宋体" pitchFamily="2" charset="-122"/>
              </a:rPr>
              <a:t>____________________________.</a:t>
            </a:r>
          </a:p>
          <a:p>
            <a:pPr algn="l" eaLnBrk="1" hangingPunct="1"/>
            <a:endParaRPr lang="zh-CN" altLang="en-US" sz="2800">
              <a:ea typeface="宋体" pitchFamily="2" charset="-122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1547813" y="2925763"/>
            <a:ext cx="66976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宋体" pitchFamily="2" charset="-122"/>
              </a:rPr>
              <a:t>面积最大的扇形所对应的数据</a:t>
            </a:r>
            <a:endParaRPr lang="zh-CN" altLang="en-US" sz="2800">
              <a:solidFill>
                <a:srgbClr val="0000FF"/>
              </a:solidFill>
              <a:ea typeface="宋体" pitchFamily="2" charset="-122"/>
            </a:endParaRP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1692275" y="3573463"/>
            <a:ext cx="640715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FF"/>
                </a:solidFill>
              </a:rPr>
              <a:t>扇形图中各数据</a:t>
            </a:r>
            <a:r>
              <a:rPr lang="zh-CN" altLang="en-US" sz="2800" b="1">
                <a:solidFill>
                  <a:srgbClr val="F21504"/>
                </a:solidFill>
              </a:rPr>
              <a:t>按大小顺序排列</a:t>
            </a:r>
            <a:r>
              <a:rPr lang="zh-CN" altLang="en-US" sz="2800" b="1">
                <a:solidFill>
                  <a:srgbClr val="0000FF"/>
                </a:solidFill>
              </a:rPr>
              <a:t>，相应的百分比 </a:t>
            </a:r>
            <a:r>
              <a:rPr lang="zh-CN" altLang="en-US" sz="2800" b="1">
                <a:solidFill>
                  <a:srgbClr val="F21504"/>
                </a:solidFill>
              </a:rPr>
              <a:t>第50%、51%两个数据的平均数</a:t>
            </a:r>
            <a:r>
              <a:rPr lang="zh-CN" altLang="en-US" sz="2800" b="1">
                <a:solidFill>
                  <a:srgbClr val="0000FF"/>
                </a:solidFill>
              </a:rPr>
              <a:t>是中位数</a:t>
            </a: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1763713" y="5157788"/>
            <a:ext cx="5959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000000"/>
                </a:solidFill>
              </a:rPr>
              <a:t>可以利用</a:t>
            </a:r>
            <a:r>
              <a:rPr lang="zh-CN" altLang="en-US" sz="2800" b="1">
                <a:solidFill>
                  <a:srgbClr val="FF0000"/>
                </a:solidFill>
              </a:rPr>
              <a:t>加权平均数</a:t>
            </a:r>
            <a:r>
              <a:rPr lang="zh-CN" altLang="en-US" sz="2800" b="1">
                <a:solidFill>
                  <a:srgbClr val="000000"/>
                </a:solidFill>
              </a:rPr>
              <a:t>进行计算</a:t>
            </a:r>
          </a:p>
        </p:txBody>
      </p:sp>
      <p:sp>
        <p:nvSpPr>
          <p:cNvPr id="26630" name="矩形 9"/>
          <p:cNvSpPr>
            <a:spLocks noChangeArrowheads="1"/>
          </p:cNvSpPr>
          <p:nvPr/>
        </p:nvSpPr>
        <p:spPr bwMode="auto">
          <a:xfrm>
            <a:off x="323850" y="188913"/>
            <a:ext cx="2478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3600" b="1">
                <a:solidFill>
                  <a:srgbClr val="F21504"/>
                </a:solidFill>
                <a:ea typeface="黑体" pitchFamily="2" charset="-122"/>
              </a:rPr>
              <a:t>交流反思：</a:t>
            </a:r>
          </a:p>
        </p:txBody>
      </p:sp>
      <p:pic>
        <p:nvPicPr>
          <p:cNvPr id="26631" name="Picture 4" descr="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663" y="117475"/>
            <a:ext cx="4437062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153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Picture 2" descr="图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9125" y="1125538"/>
            <a:ext cx="424973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55650" y="188913"/>
            <a:ext cx="777716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ea typeface="宋体" pitchFamily="2" charset="-122"/>
              </a:rPr>
              <a:t>     </a:t>
            </a:r>
            <a:r>
              <a:rPr lang="zh-CN" altLang="en-US" sz="3200" b="1">
                <a:ea typeface="宋体" pitchFamily="2" charset="-122"/>
              </a:rPr>
              <a:t>某地连续统计了10天日最高气温，并绘制成如图6-4所示的扇形统计图</a:t>
            </a:r>
          </a:p>
          <a:p>
            <a:pPr algn="l" eaLnBrk="1" hangingPunct="1"/>
            <a:endParaRPr lang="zh-CN" altLang="en-US" sz="3200" b="1">
              <a:ea typeface="宋体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1628775"/>
            <a:ext cx="43561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2800" b="1">
                <a:ea typeface="宋体" pitchFamily="2" charset="-122"/>
              </a:rPr>
              <a:t>(1)这10天中，日最高</a:t>
            </a:r>
          </a:p>
          <a:p>
            <a:pPr algn="l"/>
            <a:r>
              <a:rPr lang="zh-CN" altLang="en-US" sz="2800" b="1">
                <a:ea typeface="宋体" pitchFamily="2" charset="-122"/>
              </a:rPr>
              <a:t>     气温的众数是多少？</a:t>
            </a:r>
          </a:p>
          <a:p>
            <a:pPr algn="l"/>
            <a:r>
              <a:rPr lang="zh-CN" altLang="en-US" sz="2800" b="1">
                <a:ea typeface="宋体" pitchFamily="2" charset="-122"/>
              </a:rPr>
              <a:t>(2)计算这10天日最高</a:t>
            </a:r>
          </a:p>
          <a:p>
            <a:pPr algn="l"/>
            <a:r>
              <a:rPr lang="zh-CN" altLang="en-US" sz="2800" b="1">
                <a:ea typeface="宋体" pitchFamily="2" charset="-122"/>
              </a:rPr>
              <a:t>     气温的平均值。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95288" y="220663"/>
            <a:ext cx="10001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ea typeface="黑体" pitchFamily="2" charset="-122"/>
              </a:rPr>
              <a:t>例：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79388" y="4292600"/>
            <a:ext cx="66976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rgbClr val="F21504"/>
                </a:solidFill>
                <a:latin typeface="黑体" pitchFamily="2" charset="-122"/>
                <a:ea typeface="黑体" pitchFamily="2" charset="-122"/>
              </a:rPr>
              <a:t>解:</a:t>
            </a: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  <a:sym typeface="Wingdings" pitchFamily="2" charset="2"/>
              </a:rPr>
              <a:t>(1)根据扇形统计图,35℃占的比例最大,因此日平均气温的众数是35℃.</a:t>
            </a:r>
          </a:p>
          <a:p>
            <a:pPr algn="l" eaLnBrk="1" hangingPunct="1"/>
            <a:endParaRPr lang="zh-CN" altLang="en-US" sz="2800" b="1">
              <a:solidFill>
                <a:srgbClr val="0000FF"/>
              </a:solidFill>
              <a:latin typeface="黑体" pitchFamily="2" charset="-122"/>
              <a:ea typeface="黑体" pitchFamily="2" charset="-122"/>
              <a:sym typeface="Wingdings" pitchFamily="2" charset="2"/>
            </a:endParaRPr>
          </a:p>
          <a:p>
            <a:pPr algn="l" eaLnBrk="1" hangingPunct="1"/>
            <a:endParaRPr lang="zh-CN" altLang="en-US" sz="2800" b="1">
              <a:solidFill>
                <a:srgbClr val="0000FF"/>
              </a:solidFill>
              <a:latin typeface="宋体" pitchFamily="2" charset="-122"/>
              <a:ea typeface="宋体" pitchFamily="2" charset="-122"/>
              <a:sym typeface="Wingdings" pitchFamily="2" charset="2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50825" y="5302250"/>
            <a:ext cx="85693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（2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  <a:sym typeface="Wingdings" pitchFamily="2" charset="2"/>
              </a:rPr>
              <a:t>）这10天日最高气温的平均值是：</a:t>
            </a:r>
          </a:p>
          <a:p>
            <a:pPr algn="l">
              <a:defRPr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  <a:sym typeface="Wingdings" pitchFamily="2" charset="2"/>
              </a:rPr>
              <a:t>32×10%+33×20%+34×20%+35×30%+36×20%</a:t>
            </a:r>
          </a:p>
          <a:p>
            <a:pPr algn="l">
              <a:defRPr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  <a:sym typeface="Wingdings" pitchFamily="2" charset="2"/>
              </a:rPr>
              <a:t>=34.3（℃）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Rectangle 83"/>
          <p:cNvSpPr>
            <a:spLocks noChangeArrowheads="1"/>
          </p:cNvSpPr>
          <p:nvPr/>
        </p:nvSpPr>
        <p:spPr bwMode="auto">
          <a:xfrm>
            <a:off x="323850" y="549275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2800" b="1">
                <a:ea typeface="宋体" pitchFamily="2" charset="-122"/>
              </a:rPr>
              <a:t>      在本节课的学习中，你有哪些收获？请谈谈怎样从条形统计图、扇形统计图等统计图中获取信息，求出或估计相关数据的平均数、中位数、众数。</a:t>
            </a:r>
          </a:p>
        </p:txBody>
      </p:sp>
      <p:sp>
        <p:nvSpPr>
          <p:cNvPr id="28675" name="Text Box 85"/>
          <p:cNvSpPr txBox="1">
            <a:spLocks noChangeArrowheads="1"/>
          </p:cNvSpPr>
          <p:nvPr/>
        </p:nvSpPr>
        <p:spPr bwMode="auto">
          <a:xfrm>
            <a:off x="323850" y="3573463"/>
            <a:ext cx="76327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F21504"/>
                </a:solidFill>
                <a:latin typeface="宋体" pitchFamily="2" charset="-122"/>
                <a:ea typeface="宋体" pitchFamily="2" charset="-122"/>
              </a:rPr>
              <a:t>(2)条形统计图中，</a:t>
            </a:r>
          </a:p>
          <a:p>
            <a:pPr algn="l" eaLnBrk="1" hangingPunct="1"/>
            <a:endParaRPr lang="zh-CN" altLang="en-US" sz="2400" b="1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8676" name="Text Box 86"/>
          <p:cNvSpPr txBox="1">
            <a:spLocks noChangeArrowheads="1"/>
          </p:cNvSpPr>
          <p:nvPr/>
        </p:nvSpPr>
        <p:spPr bwMode="auto">
          <a:xfrm>
            <a:off x="323850" y="5086350"/>
            <a:ext cx="75009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F21504"/>
                </a:solidFill>
                <a:latin typeface="宋体" pitchFamily="2" charset="-122"/>
                <a:ea typeface="宋体" pitchFamily="2" charset="-122"/>
              </a:rPr>
              <a:t>(3)扇形统计图中，</a:t>
            </a:r>
          </a:p>
          <a:p>
            <a:pPr algn="l" eaLnBrk="1" hangingPunct="1"/>
            <a:endParaRPr lang="zh-CN" altLang="en-US" sz="2800" b="1">
              <a:solidFill>
                <a:srgbClr val="0000FF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250825" y="0"/>
            <a:ext cx="35718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solidFill>
                  <a:srgbClr val="F21504"/>
                </a:solidFill>
                <a:ea typeface="宋体" pitchFamily="2" charset="-122"/>
              </a:rPr>
              <a:t>感悟收获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3850" y="1989138"/>
            <a:ext cx="2773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21504"/>
                </a:solidFill>
                <a:latin typeface="宋体" pitchFamily="2" charset="-122"/>
                <a:ea typeface="宋体" pitchFamily="2" charset="-122"/>
              </a:rPr>
              <a:t>(1)折线统计图中，</a:t>
            </a:r>
            <a:endParaRPr lang="zh-CN" altLang="en-US" sz="240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450975" y="2824163"/>
            <a:ext cx="311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66725" y="2420938"/>
            <a:ext cx="749776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众数：同一水平线上出现次数最多的数据；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中位数：从上到下（或从下到上）找中间点所对的数；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平均数：可以用中位数与众数估测平均数．</a:t>
            </a:r>
          </a:p>
          <a:p>
            <a:pPr algn="l" eaLnBrk="1" hangingPunct="1"/>
            <a:endParaRPr lang="zh-CN" altLang="en-US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468313" y="4005263"/>
            <a:ext cx="6710362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众数：是柱子最高的数据；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中位数：从左到右（或从右到左）找中间数；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平均数：可以用中位数与众数估测平均数．</a:t>
            </a:r>
            <a:endParaRPr lang="zh-CN" altLang="en-US" sz="2400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252413" y="5518150"/>
            <a:ext cx="902176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众数：为扇形面积最大的数据；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中位数：按顺序，看相应百分比，第50%与51%两个数据的平均数；</a:t>
            </a:r>
          </a:p>
          <a:p>
            <a:pPr algn="l" eaLnBrk="1" hangingPunct="1"/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平均数：可以利用加权平均数进行计算．</a:t>
            </a:r>
            <a:r>
              <a:rPr lang="zh-CN" altLang="en-US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</a:t>
            </a:r>
            <a:endParaRPr lang="zh-CN" altLang="en-US" b="1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  <a:p>
            <a:pPr algn="l" eaLnBrk="1" hangingPunct="1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  <p:bldP spid="17417" grpId="0"/>
      <p:bldP spid="174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50825" y="620713"/>
            <a:ext cx="8569325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2286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400" b="1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1.（2011四川成都，3分）为了解某小区“全民健身”活动的开展情况，某志愿者对居住在该小区的50名成年人一周的体育锻炼时间进行了统计，并绘制成如图所示的条形统计图．根据图中提供的信息，这50人一周的体育锻炼时间的众数和中位数分别是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 </a:t>
            </a:r>
            <a:r>
              <a:rPr lang="zh-CN" altLang="en-US" sz="2400" b="1">
                <a:latin typeface="宋体" pitchFamily="2" charset="-122"/>
                <a:ea typeface="宋体" pitchFamily="2" charset="-122"/>
                <a:sym typeface="宋体" pitchFamily="2" charset="-122"/>
              </a:rPr>
              <a:t>(   </a:t>
            </a:r>
            <a:r>
              <a:rPr lang="zh-CN" altLang="en-US" sz="3200" b="1">
                <a:latin typeface="宋体" pitchFamily="2" charset="-122"/>
                <a:ea typeface="宋体" pitchFamily="2" charset="-122"/>
                <a:sym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  <a:ea typeface="宋体" pitchFamily="2" charset="-122"/>
                <a:sym typeface="宋体" pitchFamily="2" charset="-122"/>
              </a:rPr>
              <a:t> )</a:t>
            </a:r>
          </a:p>
          <a:p>
            <a:pPr algn="l" eaLnBrk="1" hangingPunct="1"/>
            <a:r>
              <a:rPr lang="zh-CN" altLang="en-US" sz="2400" b="1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(A)6小时、6小时	         (B) 6小时、4小时</a:t>
            </a:r>
          </a:p>
          <a:p>
            <a:pPr algn="l" eaLnBrk="1" hangingPunct="1"/>
            <a:r>
              <a:rPr lang="zh-CN" altLang="en-US" sz="2400" b="1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(C) 4小时、4小时	         (D)4小时、6小时</a:t>
            </a:r>
            <a:endParaRPr lang="zh-CN" altLang="en-US" sz="2400" b="1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969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188" y="3357563"/>
            <a:ext cx="6983412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250825" y="0"/>
            <a:ext cx="35718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solidFill>
                  <a:srgbClr val="F21504"/>
                </a:solidFill>
                <a:ea typeface="宋体" pitchFamily="2" charset="-122"/>
              </a:rPr>
              <a:t>达标测试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825750" y="2060575"/>
            <a:ext cx="439738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21504"/>
                </a:solidFill>
              </a:rPr>
              <a:t>A</a:t>
            </a:r>
          </a:p>
          <a:p>
            <a:pPr eaLnBrk="1" hangingPunct="1"/>
            <a:endParaRPr lang="zh-CN" altLang="en-US" sz="2400" b="1">
              <a:solidFill>
                <a:srgbClr val="F21504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50825" y="909638"/>
            <a:ext cx="7921625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2800" b="1">
                <a:latin typeface="宋体" pitchFamily="2" charset="-122"/>
                <a:ea typeface="宋体" pitchFamily="2" charset="-122"/>
                <a:sym typeface="Times New Roman" pitchFamily="18" charset="0"/>
              </a:rPr>
              <a:t>2.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宋体" pitchFamily="2" charset="-122"/>
              </a:rPr>
              <a:t> （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Times New Roman" pitchFamily="18" charset="0"/>
              </a:rPr>
              <a:t>2011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宋体" pitchFamily="2" charset="-122"/>
              </a:rPr>
              <a:t>湖南怀化，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Times New Roman" pitchFamily="18" charset="0"/>
              </a:rPr>
              <a:t>3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宋体" pitchFamily="2" charset="-122"/>
              </a:rPr>
              <a:t>分）</a:t>
            </a:r>
            <a:r>
              <a:rPr lang="zh-CN" altLang="en-US" sz="2800" b="1">
                <a:latin typeface="宋体" pitchFamily="2" charset="-122"/>
                <a:ea typeface="宋体" pitchFamily="2" charset="-122"/>
                <a:sym typeface="Times New Roman" pitchFamily="18" charset="0"/>
              </a:rPr>
              <a:t>在一次爱心捐款中，某班有40名学生拿出自己的零花钱，有捐5元、10元、20元、50元的，图7反映了不同捐款的人数比例，那么这个班的学生平均每人捐款_________元，中位数是______元，众数是_________元.</a:t>
            </a:r>
          </a:p>
        </p:txBody>
      </p:sp>
      <p:pic>
        <p:nvPicPr>
          <p:cNvPr id="3072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4300" y="3213100"/>
            <a:ext cx="295275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032000" y="4271963"/>
            <a:ext cx="50800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endParaRPr lang="zh-CN" altLang="en-US" sz="1000" b="1">
              <a:solidFill>
                <a:srgbClr val="000000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  <a:p>
            <a:pPr algn="l" eaLnBrk="1" hangingPunct="1"/>
            <a:r>
              <a:rPr lang="zh-CN" altLang="en-US" sz="1000" b="1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 </a:t>
            </a:r>
            <a:endParaRPr lang="zh-CN" alt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632575" y="2133600"/>
            <a:ext cx="69056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21504"/>
                </a:solidFill>
              </a:rPr>
              <a:t>16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835150" y="2565400"/>
            <a:ext cx="863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21504"/>
                </a:solidFill>
              </a:rPr>
              <a:t>5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276850" y="2636838"/>
            <a:ext cx="4381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21504"/>
                </a:solidFill>
              </a:rPr>
              <a:t>5</a:t>
            </a:r>
          </a:p>
        </p:txBody>
      </p:sp>
      <p:sp>
        <p:nvSpPr>
          <p:cNvPr id="30728" name="TextBox 5"/>
          <p:cNvSpPr txBox="1">
            <a:spLocks noChangeArrowheads="1"/>
          </p:cNvSpPr>
          <p:nvPr/>
        </p:nvSpPr>
        <p:spPr bwMode="auto">
          <a:xfrm>
            <a:off x="250825" y="188913"/>
            <a:ext cx="35718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solidFill>
                  <a:srgbClr val="F21504"/>
                </a:solidFill>
                <a:ea typeface="宋体" pitchFamily="2" charset="-122"/>
              </a:rPr>
              <a:t>达标测试</a:t>
            </a:r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  <p:bldP spid="194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7315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某鞋厂为了解初中生穿鞋的尺码情况，对某校八年级（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）班的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名男生进行了调查，结果如图所示。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250825" y="2925763"/>
            <a:ext cx="4267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）写出这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个数据的平均数、中位数和众数；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）在平均数、中位数和众数中，鞋厂最感兴趣的是哪一个？</a:t>
            </a:r>
          </a:p>
        </p:txBody>
      </p:sp>
      <p:pic>
        <p:nvPicPr>
          <p:cNvPr id="3174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590800"/>
            <a:ext cx="44958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50825" y="188913"/>
            <a:ext cx="35718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solidFill>
                  <a:srgbClr val="F21504"/>
                </a:solidFill>
                <a:ea typeface="宋体" pitchFamily="2" charset="-122"/>
              </a:rPr>
              <a:t>达标测试</a:t>
            </a:r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1042988" y="692150"/>
            <a:ext cx="2895600" cy="1022350"/>
          </a:xfrm>
          <a:prstGeom prst="rect">
            <a:avLst/>
          </a:prstGeom>
          <a:noFill/>
          <a:ln w="15875">
            <a:solidFill>
              <a:srgbClr val="FF99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6000" b="1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6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作  业</a:t>
            </a:r>
          </a:p>
        </p:txBody>
      </p:sp>
      <p:pic>
        <p:nvPicPr>
          <p:cNvPr id="32771" name="Picture 5" descr="6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688" y="260350"/>
            <a:ext cx="19812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1044575" y="1917700"/>
            <a:ext cx="7416800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课本习题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6.4</a:t>
            </a:r>
          </a:p>
          <a:p>
            <a:pPr>
              <a:lnSpc>
                <a:spcPct val="200000"/>
              </a:lnSpc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     必做题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第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1,3 </a:t>
            </a: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题。</a:t>
            </a:r>
          </a:p>
          <a:p>
            <a:pPr>
              <a:lnSpc>
                <a:spcPct val="200000"/>
              </a:lnSpc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     选做题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第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4,5 </a:t>
            </a:r>
            <a:r>
              <a:rPr lang="zh-CN" alt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题</a:t>
            </a: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.</a:t>
            </a:r>
          </a:p>
          <a:p>
            <a:pPr>
              <a:lnSpc>
                <a:spcPct val="200000"/>
              </a:lnSpc>
              <a:defRPr/>
            </a:pP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32773" name="Picture 7" descr="gif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80645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 bwMode="auto"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555875" y="404813"/>
            <a:ext cx="58324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中宋" pitchFamily="2" charset="-122"/>
                <a:ea typeface="华文中宋" pitchFamily="2" charset="-122"/>
              </a:rPr>
              <a:t>祝愿同学们：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348038" y="1177925"/>
            <a:ext cx="5256212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中宋" pitchFamily="2" charset="-122"/>
                <a:ea typeface="华文中宋" pitchFamily="2" charset="-122"/>
              </a:rPr>
              <a:t>象雄鹰一样</a:t>
            </a:r>
          </a:p>
          <a:p>
            <a:pPr algn="l">
              <a:defRPr/>
            </a:pP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中宋" pitchFamily="2" charset="-122"/>
                <a:ea typeface="华文中宋" pitchFamily="2" charset="-122"/>
              </a:rPr>
              <a:t>飞的更高，</a:t>
            </a:r>
          </a:p>
          <a:p>
            <a:pPr algn="l">
              <a:defRPr/>
            </a:pP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中宋" pitchFamily="2" charset="-122"/>
                <a:ea typeface="华文中宋" pitchFamily="2" charset="-122"/>
              </a:rPr>
              <a:t>飞的更远！ </a:t>
            </a:r>
          </a:p>
        </p:txBody>
      </p:sp>
    </p:spTree>
  </p:cSld>
  <p:clrMapOvr>
    <a:masterClrMapping/>
  </p:clrMapOvr>
  <p:transition>
    <p:zoom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95288" y="4365625"/>
            <a:ext cx="8569325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（1）</a:t>
            </a:r>
            <a:r>
              <a:rPr lang="en-US" sz="3200" b="1" err="1">
                <a:effectLst>
                  <a:outerShdw blurRad="38100" dist="38100" dir="2700000" algn="tl">
                    <a:srgbClr val="C0C0C0"/>
                  </a:outerShdw>
                </a:effectLst>
              </a:rPr>
              <a:t>不计算，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你能判断哪一个班学生的体育成绩好一些吗 </a:t>
            </a: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？</a:t>
            </a:r>
          </a:p>
          <a:p>
            <a:pPr algn="l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（2）</a:t>
            </a:r>
            <a:r>
              <a:rPr lang="en-US" sz="3200" b="1" err="1">
                <a:effectLst>
                  <a:outerShdw blurRad="38100" dist="38100" dir="2700000" algn="tl">
                    <a:srgbClr val="C0C0C0"/>
                  </a:outerShdw>
                </a:effectLst>
              </a:rPr>
              <a:t>你能从图中观察出各班学生体育成绩等级的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“众数”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吗？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55" name="Text Box 23"/>
          <p:cNvSpPr txBox="1">
            <a:spLocks noChangeArrowheads="1"/>
          </p:cNvSpPr>
          <p:nvPr/>
        </p:nvSpPr>
        <p:spPr bwMode="auto">
          <a:xfrm>
            <a:off x="755650" y="319088"/>
            <a:ext cx="7632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2.下图反映了初三(1)班、(2)班的体育成绩：</a:t>
            </a:r>
          </a:p>
        </p:txBody>
      </p:sp>
      <p:graphicFrame>
        <p:nvGraphicFramePr>
          <p:cNvPr id="34820" name="Object 21"/>
          <p:cNvGraphicFramePr>
            <a:graphicFrameLocks noChangeAspect="1"/>
          </p:cNvGraphicFramePr>
          <p:nvPr/>
        </p:nvGraphicFramePr>
        <p:xfrm>
          <a:off x="0" y="1484313"/>
          <a:ext cx="4752975" cy="2857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2716920" imgH="1634040" progId="MSGraph.Chart.8">
                  <p:embed/>
                </p:oleObj>
              </mc:Choice>
              <mc:Fallback>
                <p:oleObj r:id="rId2" imgW="2716920" imgH="1634040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0" y="1484313"/>
                        <a:ext cx="4752975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22"/>
          <p:cNvGraphicFramePr>
            <a:graphicFrameLocks noChangeAspect="1"/>
          </p:cNvGraphicFramePr>
          <p:nvPr/>
        </p:nvGraphicFramePr>
        <p:xfrm>
          <a:off x="4391025" y="1484313"/>
          <a:ext cx="4752975" cy="2857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4" imgW="2716920" imgH="1634040" progId="MSGraph.Chart.8">
                  <p:embed/>
                </p:oleObj>
              </mc:Choice>
              <mc:Fallback>
                <p:oleObj r:id="rId4" imgW="2716920" imgH="1634040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391025" y="1484313"/>
                        <a:ext cx="4752975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5842" name="Object 26"/>
          <p:cNvGraphicFramePr>
            <a:graphicFrameLocks noChangeAspect="1"/>
          </p:cNvGraphicFramePr>
          <p:nvPr/>
        </p:nvGraphicFramePr>
        <p:xfrm>
          <a:off x="107950" y="1052513"/>
          <a:ext cx="4752975" cy="2857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" imgW="2716920" imgH="1634040" progId="MSGraph.Chart.8">
                  <p:embed/>
                </p:oleObj>
              </mc:Choice>
              <mc:Fallback>
                <p:oleObj r:id="rId2" imgW="2716920" imgH="1634040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7950" y="1052513"/>
                        <a:ext cx="4752975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28"/>
          <p:cNvGraphicFramePr>
            <a:graphicFrameLocks noChangeAspect="1"/>
          </p:cNvGraphicFramePr>
          <p:nvPr/>
        </p:nvGraphicFramePr>
        <p:xfrm>
          <a:off x="4356100" y="1076325"/>
          <a:ext cx="4752975" cy="2857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4" imgW="2716920" imgH="1634040" progId="MSGraph.Chart.8">
                  <p:embed/>
                </p:oleObj>
              </mc:Choice>
              <mc:Fallback>
                <p:oleObj r:id="rId4" imgW="2716920" imgH="1634040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356100" y="1076325"/>
                        <a:ext cx="4752975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29"/>
          <p:cNvSpPr txBox="1">
            <a:spLocks noChangeArrowheads="1"/>
          </p:cNvSpPr>
          <p:nvPr/>
        </p:nvSpPr>
        <p:spPr bwMode="auto">
          <a:xfrm>
            <a:off x="971550" y="476250"/>
            <a:ext cx="7632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2.下图反映了初三(1)班、(2)班的体育成绩：</a:t>
            </a:r>
          </a:p>
        </p:txBody>
      </p:sp>
      <p:sp>
        <p:nvSpPr>
          <p:cNvPr id="24581" name="Rectangle 25"/>
          <p:cNvSpPr>
            <a:spLocks noChangeArrowheads="1"/>
          </p:cNvSpPr>
          <p:nvPr/>
        </p:nvSpPr>
        <p:spPr bwMode="auto">
          <a:xfrm>
            <a:off x="611188" y="3860800"/>
            <a:ext cx="80645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(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)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如果依次将不及格、及格、中、良好、优秀记为55、65、75、85、95分，分别估算一下，两个班学生体育成绩的平均值大致是多少？算一算，看看你估计的结果怎么样？</a:t>
            </a:r>
          </a:p>
          <a:p>
            <a:pPr algn="l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(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)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初三（1）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班学生体育成绩的平均数，中位数和众数有什么关系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？你能说说其中的理由吗？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39750" y="260350"/>
            <a:ext cx="80645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Times New Roman" pitchFamily="18" charset="0"/>
                <a:ea typeface="宋体" pitchFamily="2" charset="-122"/>
              </a:rPr>
              <a:t>一交通管理人员星期天在市中心的某十字路口，对闯红灯的人次进行统计，根据上午各时间段（以</a:t>
            </a:r>
            <a:r>
              <a:rPr lang="zh-CN" altLang="en-US" sz="28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1小时为一个时间段）闯红灯的人次，制作了如图所示的条形统计图，则各时间段闯红灯人次的众数和中位数分别为（</a:t>
            </a:r>
            <a:r>
              <a:rPr lang="zh-CN" altLang="en-US" sz="2800" b="1">
                <a:latin typeface="Times New Roman" pitchFamily="18" charset="0"/>
                <a:ea typeface="宋体" pitchFamily="2" charset="-122"/>
              </a:rPr>
              <a:t>    ）</a:t>
            </a:r>
            <a:endParaRPr lang="zh-CN" altLang="en-US" sz="2400" b="1"/>
          </a:p>
          <a:p>
            <a:pPr algn="l" eaLnBrk="0" hangingPunct="0"/>
            <a:r>
              <a:rPr lang="en-US" altLang="zh-CN" sz="2800" b="1">
                <a:latin typeface="Times New Roman" pitchFamily="18" charset="0"/>
                <a:ea typeface="宋体" pitchFamily="2" charset="-122"/>
              </a:rPr>
              <a:t>A．15，15		B．10，15		</a:t>
            </a:r>
            <a:endParaRPr lang="en-US" altLang="zh-CN" sz="2400" b="1"/>
          </a:p>
          <a:p>
            <a:pPr algn="l" eaLnBrk="0" hangingPunct="0"/>
            <a:r>
              <a:rPr lang="en-US" altLang="zh-CN" sz="2800" b="1">
                <a:latin typeface="Times New Roman" pitchFamily="18" charset="0"/>
                <a:ea typeface="宋体" pitchFamily="2" charset="-122"/>
              </a:rPr>
              <a:t>C．15，20		D．10，20</a:t>
            </a:r>
          </a:p>
        </p:txBody>
      </p:sp>
      <p:grpSp>
        <p:nvGrpSpPr>
          <p:cNvPr id="36867" name="Group 3"/>
          <p:cNvGrpSpPr/>
          <p:nvPr/>
        </p:nvGrpSpPr>
        <p:grpSpPr>
          <a:xfrm>
            <a:off x="3059113" y="3429000"/>
            <a:ext cx="4681537" cy="2879725"/>
            <a:chExt cx="3610" cy="2045"/>
          </a:xfrm>
        </p:grpSpPr>
        <p:sp>
          <p:nvSpPr>
            <p:cNvPr id="36868" name="Rectangle 4"/>
            <p:cNvSpPr>
              <a:spLocks noChangeArrowheads="1"/>
            </p:cNvSpPr>
            <p:nvPr/>
          </p:nvSpPr>
          <p:spPr bwMode="auto">
            <a:xfrm>
              <a:off x="260" y="416"/>
              <a:ext cx="2645" cy="140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69" name="Line 5"/>
            <p:cNvSpPr>
              <a:spLocks noChangeShapeType="1"/>
            </p:cNvSpPr>
            <p:nvPr/>
          </p:nvSpPr>
          <p:spPr bwMode="auto">
            <a:xfrm>
              <a:off x="255" y="573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0" name="Line 6"/>
            <p:cNvSpPr>
              <a:spLocks noChangeShapeType="1"/>
            </p:cNvSpPr>
            <p:nvPr/>
          </p:nvSpPr>
          <p:spPr bwMode="auto">
            <a:xfrm>
              <a:off x="255" y="728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1" name="Line 7"/>
            <p:cNvSpPr>
              <a:spLocks noChangeShapeType="1"/>
            </p:cNvSpPr>
            <p:nvPr/>
          </p:nvSpPr>
          <p:spPr bwMode="auto">
            <a:xfrm>
              <a:off x="255" y="883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2" name="Line 8"/>
            <p:cNvSpPr>
              <a:spLocks noChangeShapeType="1"/>
            </p:cNvSpPr>
            <p:nvPr/>
          </p:nvSpPr>
          <p:spPr bwMode="auto">
            <a:xfrm>
              <a:off x="255" y="1038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3" name="Line 9"/>
            <p:cNvSpPr>
              <a:spLocks noChangeShapeType="1"/>
            </p:cNvSpPr>
            <p:nvPr/>
          </p:nvSpPr>
          <p:spPr bwMode="auto">
            <a:xfrm>
              <a:off x="255" y="1188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4" name="Line 10"/>
            <p:cNvSpPr>
              <a:spLocks noChangeShapeType="1"/>
            </p:cNvSpPr>
            <p:nvPr/>
          </p:nvSpPr>
          <p:spPr bwMode="auto">
            <a:xfrm>
              <a:off x="255" y="1353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>
              <a:off x="255" y="1513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>
              <a:off x="255" y="1663"/>
              <a:ext cx="26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77" name="Text Box 13"/>
            <p:cNvSpPr txBox="1">
              <a:spLocks noChangeArrowheads="1"/>
            </p:cNvSpPr>
            <p:nvPr/>
          </p:nvSpPr>
          <p:spPr bwMode="auto">
            <a:xfrm>
              <a:off x="0" y="85"/>
              <a:ext cx="49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sz="2000" b="1">
                  <a:latin typeface="Times New Roman" pitchFamily="18" charset="0"/>
                  <a:ea typeface="宋体" pitchFamily="2" charset="-122"/>
                </a:rPr>
                <a:t>人次</a:t>
              </a:r>
              <a:endParaRPr lang="zh-CN" altLang="en-US" sz="3600" b="1"/>
            </a:p>
          </p:txBody>
        </p:sp>
        <p:sp>
          <p:nvSpPr>
            <p:cNvPr id="36878" name="Text Box 14"/>
            <p:cNvSpPr txBox="1">
              <a:spLocks noChangeArrowheads="1"/>
            </p:cNvSpPr>
            <p:nvPr/>
          </p:nvSpPr>
          <p:spPr bwMode="auto">
            <a:xfrm>
              <a:off x="55" y="280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45</a:t>
              </a:r>
              <a:endParaRPr lang="zh-CN" altLang="en-US" sz="3600" b="1"/>
            </a:p>
          </p:txBody>
        </p:sp>
        <p:sp>
          <p:nvSpPr>
            <p:cNvPr id="36879" name="Text Box 15"/>
            <p:cNvSpPr txBox="1">
              <a:spLocks noChangeArrowheads="1"/>
            </p:cNvSpPr>
            <p:nvPr/>
          </p:nvSpPr>
          <p:spPr bwMode="auto">
            <a:xfrm>
              <a:off x="35" y="435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40</a:t>
              </a:r>
              <a:endParaRPr lang="zh-CN" altLang="en-US" sz="3600" b="1"/>
            </a:p>
          </p:txBody>
        </p:sp>
        <p:sp>
          <p:nvSpPr>
            <p:cNvPr id="36880" name="Text Box 16"/>
            <p:cNvSpPr txBox="1">
              <a:spLocks noChangeArrowheads="1"/>
            </p:cNvSpPr>
            <p:nvPr/>
          </p:nvSpPr>
          <p:spPr bwMode="auto">
            <a:xfrm>
              <a:off x="35" y="590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35</a:t>
              </a:r>
              <a:endParaRPr lang="zh-CN" altLang="en-US" sz="3600" b="1"/>
            </a:p>
          </p:txBody>
        </p:sp>
        <p:sp>
          <p:nvSpPr>
            <p:cNvPr id="36881" name="Text Box 17"/>
            <p:cNvSpPr txBox="1">
              <a:spLocks noChangeArrowheads="1"/>
            </p:cNvSpPr>
            <p:nvPr/>
          </p:nvSpPr>
          <p:spPr bwMode="auto">
            <a:xfrm>
              <a:off x="35" y="745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30</a:t>
              </a:r>
              <a:endParaRPr lang="zh-CN" altLang="en-US" sz="3600" b="1"/>
            </a:p>
          </p:txBody>
        </p:sp>
        <p:sp>
          <p:nvSpPr>
            <p:cNvPr id="36882" name="Text Box 18"/>
            <p:cNvSpPr txBox="1">
              <a:spLocks noChangeArrowheads="1"/>
            </p:cNvSpPr>
            <p:nvPr/>
          </p:nvSpPr>
          <p:spPr bwMode="auto">
            <a:xfrm>
              <a:off x="35" y="900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25</a:t>
              </a:r>
              <a:endParaRPr lang="zh-CN" altLang="en-US" sz="3600" b="1"/>
            </a:p>
          </p:txBody>
        </p:sp>
        <p:sp>
          <p:nvSpPr>
            <p:cNvPr id="36883" name="Text Box 19"/>
            <p:cNvSpPr txBox="1">
              <a:spLocks noChangeArrowheads="1"/>
            </p:cNvSpPr>
            <p:nvPr/>
          </p:nvSpPr>
          <p:spPr bwMode="auto">
            <a:xfrm>
              <a:off x="35" y="1055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20</a:t>
              </a:r>
              <a:endParaRPr lang="zh-CN" altLang="en-US" sz="3600" b="1"/>
            </a:p>
          </p:txBody>
        </p:sp>
        <p:sp>
          <p:nvSpPr>
            <p:cNvPr id="36884" name="Text Box 20"/>
            <p:cNvSpPr txBox="1">
              <a:spLocks noChangeArrowheads="1"/>
            </p:cNvSpPr>
            <p:nvPr/>
          </p:nvSpPr>
          <p:spPr bwMode="auto">
            <a:xfrm>
              <a:off x="35" y="1210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15</a:t>
              </a:r>
              <a:endParaRPr lang="zh-CN" altLang="en-US" sz="3600" b="1"/>
            </a:p>
          </p:txBody>
        </p:sp>
        <p:sp>
          <p:nvSpPr>
            <p:cNvPr id="36885" name="Text Box 21"/>
            <p:cNvSpPr txBox="1">
              <a:spLocks noChangeArrowheads="1"/>
            </p:cNvSpPr>
            <p:nvPr/>
          </p:nvSpPr>
          <p:spPr bwMode="auto">
            <a:xfrm>
              <a:off x="35" y="1365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10</a:t>
              </a:r>
              <a:endParaRPr lang="zh-CN" altLang="en-US" sz="3600" b="1"/>
            </a:p>
          </p:txBody>
        </p:sp>
        <p:sp>
          <p:nvSpPr>
            <p:cNvPr id="36886" name="Text Box 22"/>
            <p:cNvSpPr txBox="1">
              <a:spLocks noChangeArrowheads="1"/>
            </p:cNvSpPr>
            <p:nvPr/>
          </p:nvSpPr>
          <p:spPr bwMode="auto">
            <a:xfrm>
              <a:off x="100" y="1520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5</a:t>
              </a:r>
              <a:endParaRPr lang="zh-CN" altLang="en-US" sz="3600" b="1"/>
            </a:p>
          </p:txBody>
        </p:sp>
        <p:sp>
          <p:nvSpPr>
            <p:cNvPr id="36887" name="Text Box 23"/>
            <p:cNvSpPr txBox="1">
              <a:spLocks noChangeArrowheads="1"/>
            </p:cNvSpPr>
            <p:nvPr/>
          </p:nvSpPr>
          <p:spPr bwMode="auto">
            <a:xfrm>
              <a:off x="120" y="1675"/>
              <a:ext cx="1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0</a:t>
              </a:r>
              <a:endParaRPr lang="zh-CN" altLang="en-US" sz="3600" b="1"/>
            </a:p>
          </p:txBody>
        </p:sp>
        <p:sp>
          <p:nvSpPr>
            <p:cNvPr id="36888" name="Rectangle 24"/>
            <p:cNvSpPr>
              <a:spLocks noChangeArrowheads="1"/>
            </p:cNvSpPr>
            <p:nvPr/>
          </p:nvSpPr>
          <p:spPr bwMode="auto">
            <a:xfrm>
              <a:off x="405" y="1188"/>
              <a:ext cx="200" cy="63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89" name="Rectangle 25"/>
            <p:cNvSpPr>
              <a:spLocks noChangeArrowheads="1"/>
            </p:cNvSpPr>
            <p:nvPr/>
          </p:nvSpPr>
          <p:spPr bwMode="auto">
            <a:xfrm>
              <a:off x="945" y="1348"/>
              <a:ext cx="200" cy="47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90" name="Rectangle 26"/>
            <p:cNvSpPr>
              <a:spLocks noChangeArrowheads="1"/>
            </p:cNvSpPr>
            <p:nvPr/>
          </p:nvSpPr>
          <p:spPr bwMode="auto">
            <a:xfrm>
              <a:off x="1485" y="1513"/>
              <a:ext cx="200" cy="30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91" name="Rectangle 27"/>
            <p:cNvSpPr>
              <a:spLocks noChangeArrowheads="1"/>
            </p:cNvSpPr>
            <p:nvPr/>
          </p:nvSpPr>
          <p:spPr bwMode="auto">
            <a:xfrm>
              <a:off x="2015" y="1353"/>
              <a:ext cx="200" cy="46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92" name="Rectangle 28"/>
            <p:cNvSpPr>
              <a:spLocks noChangeArrowheads="1"/>
            </p:cNvSpPr>
            <p:nvPr/>
          </p:nvSpPr>
          <p:spPr bwMode="auto">
            <a:xfrm>
              <a:off x="2545" y="573"/>
              <a:ext cx="200" cy="124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93" name="Text Box 29"/>
            <p:cNvSpPr txBox="1">
              <a:spLocks noChangeArrowheads="1"/>
            </p:cNvSpPr>
            <p:nvPr/>
          </p:nvSpPr>
          <p:spPr bwMode="auto">
            <a:xfrm>
              <a:off x="830" y="0"/>
              <a:ext cx="157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sz="2000" b="1">
                  <a:latin typeface="Times New Roman" pitchFamily="18" charset="0"/>
                  <a:ea typeface="宋体" pitchFamily="2" charset="-122"/>
                </a:rPr>
                <a:t>闯红灯人次统计</a:t>
              </a:r>
              <a:endParaRPr lang="zh-CN" altLang="en-US" sz="3600" b="1"/>
            </a:p>
          </p:txBody>
        </p:sp>
        <p:sp>
          <p:nvSpPr>
            <p:cNvPr id="36894" name="Text Box 30"/>
            <p:cNvSpPr txBox="1">
              <a:spLocks noChangeArrowheads="1"/>
            </p:cNvSpPr>
            <p:nvPr/>
          </p:nvSpPr>
          <p:spPr bwMode="auto">
            <a:xfrm>
              <a:off x="395" y="1800"/>
              <a:ext cx="26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7-8</a:t>
              </a:r>
              <a:endParaRPr lang="zh-CN" altLang="en-US" sz="3600" b="1"/>
            </a:p>
          </p:txBody>
        </p:sp>
        <p:sp>
          <p:nvSpPr>
            <p:cNvPr id="36895" name="Text Box 31"/>
            <p:cNvSpPr txBox="1">
              <a:spLocks noChangeArrowheads="1"/>
            </p:cNvSpPr>
            <p:nvPr/>
          </p:nvSpPr>
          <p:spPr bwMode="auto">
            <a:xfrm>
              <a:off x="940" y="1800"/>
              <a:ext cx="26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8-9</a:t>
              </a:r>
              <a:endParaRPr lang="zh-CN" altLang="en-US" sz="3600" b="1"/>
            </a:p>
          </p:txBody>
        </p:sp>
        <p:sp>
          <p:nvSpPr>
            <p:cNvPr id="36896" name="Text Box 32"/>
            <p:cNvSpPr txBox="1">
              <a:spLocks noChangeArrowheads="1"/>
            </p:cNvSpPr>
            <p:nvPr/>
          </p:nvSpPr>
          <p:spPr bwMode="auto">
            <a:xfrm>
              <a:off x="1460" y="1800"/>
              <a:ext cx="34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9-10</a:t>
              </a:r>
              <a:endParaRPr lang="zh-CN" altLang="en-US" sz="3600" b="1"/>
            </a:p>
          </p:txBody>
        </p:sp>
        <p:sp>
          <p:nvSpPr>
            <p:cNvPr id="36897" name="Text Box 33"/>
            <p:cNvSpPr txBox="1">
              <a:spLocks noChangeArrowheads="1"/>
            </p:cNvSpPr>
            <p:nvPr/>
          </p:nvSpPr>
          <p:spPr bwMode="auto">
            <a:xfrm>
              <a:off x="1955" y="1800"/>
              <a:ext cx="42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10-11</a:t>
              </a:r>
              <a:endParaRPr lang="zh-CN" altLang="en-US" sz="3600" b="1"/>
            </a:p>
          </p:txBody>
        </p:sp>
        <p:sp>
          <p:nvSpPr>
            <p:cNvPr id="36898" name="Text Box 34"/>
            <p:cNvSpPr txBox="1">
              <a:spLocks noChangeArrowheads="1"/>
            </p:cNvSpPr>
            <p:nvPr/>
          </p:nvSpPr>
          <p:spPr bwMode="auto">
            <a:xfrm>
              <a:off x="2460" y="1800"/>
              <a:ext cx="42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11-12</a:t>
              </a:r>
              <a:endParaRPr lang="zh-CN" altLang="en-US" sz="3600" b="1"/>
            </a:p>
          </p:txBody>
        </p:sp>
        <p:sp>
          <p:nvSpPr>
            <p:cNvPr id="36899" name="Text Box 35"/>
            <p:cNvSpPr txBox="1">
              <a:spLocks noChangeArrowheads="1"/>
            </p:cNvSpPr>
            <p:nvPr/>
          </p:nvSpPr>
          <p:spPr bwMode="auto">
            <a:xfrm>
              <a:off x="2990" y="1800"/>
              <a:ext cx="62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1pPr>
              <a:lvl2pPr marL="742950" indent="-28575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2pPr>
              <a:lvl3pPr marL="11430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3pPr>
              <a:lvl4pPr marL="16002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4pPr>
              <a:lvl5pPr marL="2057400" indent="-228600" algn="ctr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5pPr>
              <a:lvl6pPr marL="25146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6pPr>
              <a:lvl7pPr marL="29718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7pPr>
              <a:lvl8pPr marL="34290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8pPr>
              <a:lvl9pPr marL="3886200" indent="-22860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楷体_GB2312" pitchFamily="49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b="1">
                  <a:latin typeface="Times New Roman" pitchFamily="18" charset="0"/>
                  <a:ea typeface="宋体" pitchFamily="2" charset="-122"/>
                </a:rPr>
                <a:t>时间段</a:t>
              </a:r>
              <a:endParaRPr lang="zh-CN" altLang="en-US" sz="3600" b="1"/>
            </a:p>
          </p:txBody>
        </p:sp>
      </p:grp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395288" y="1125538"/>
            <a:ext cx="80772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根据下列统计图，写出相应分数的平均数、众数和中位数。</a:t>
            </a:r>
          </a:p>
        </p:txBody>
      </p:sp>
      <p:pic>
        <p:nvPicPr>
          <p:cNvPr id="378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2276475"/>
            <a:ext cx="83058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250825" y="188913"/>
            <a:ext cx="35718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楷体_GB2312" pitchFamily="49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>
                <a:solidFill>
                  <a:srgbClr val="F21504"/>
                </a:solidFill>
                <a:ea typeface="宋体" pitchFamily="2" charset="-122"/>
              </a:rPr>
              <a:t>达标测试</a:t>
            </a:r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https://d.book118.com/957155136156006046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 主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>
    <ns0:spDef>
      <ns0:spPr bwMode="auto">
        <ns0:xfrm>
          <ns0:off x="0" y="0"/>
          <ns0:ext cx="1" cy="1"/>
        </ns0:xfrm>
        <ns0:custGeom>
          <ns0:avLst/>
          <ns0:gdLst/>
          <ns0:ahLst/>
          <ns0:cxnLst/>
          <ns0:rect l="0" t="0" r="0" b="0"/>
          <ns0:pathLst/>
        </ns0:custGeom>
        <ns0:solidFill>
          <ns0:schemeClr val="accent1"/>
        </ns0:solidFill>
        <ns0:ln w="38100" cap="flat" cmpd="sng" algn="ctr">
          <ns0:solidFill>
            <ns0:srgbClr val="FF00FF"/>
          </ns0:solidFill>
          <ns0:prstDash val="solid"/>
          <ns0:round/>
          <ns0:headEnd type="none" w="med" len="med"/>
          <ns0:tailEnd type="none" w="med" len="med"/>
        </ns0:ln>
        <ns0:effectLst/>
        <ns0:extLst>
          <ns0:ext uri="{AF507438-7753-43E0-B8FC-AC1667EBCBE1}">
            <ns1:hiddenEffects xmlns:ns1="http://schemas.microsoft.com/office/drawing/2010/main">
              <ns0:effectLst>
                <ns0:outerShdw dist="35921" dir="2700000" algn="ctr" rotWithShape="0">
                  <ns0:schemeClr val="bg2"/>
                </ns0:outerShdw>
              </ns0:effectLst>
            </ns1:hiddenEffects>
          </ns0:ext>
        </ns0:extLst>
      </ns0:spPr>
      <ns0:bodyPr vert="horz" wrap="square" lIns="91440" tIns="45720" rIns="91440" bIns="45720" numCol="1" anchor="t" anchorCtr="0" compatLnSpc="1">
        <ns0:prstTxWarp prst="textNoShape">
          <ns0:avLst/>
        </ns0:prstTxWarp>
      </ns0:bodyPr>
      <ns0:lstStyle>
        <ns0:defPPr marL="0" marR="0" indent="0" algn="ctr" defTabSz="914400" rtl="0" eaLnBrk="1" fontAlgn="base" latinLnBrk="0" hangingPunct="1">
          <ns0:lnSpc>
            <ns0:spcPct val="100000"/>
          </ns0:lnSpc>
          <ns0:spcBef>
            <ns0:spcPct val="0"/>
          </ns0:spcBef>
          <ns0:spcAft>
            <ns0:spcPct val="0"/>
          </ns0:spcAft>
          <ns0:buClrTx/>
          <ns0:buSzTx/>
          <ns0:buFont typeface="Arial" pitchFamily="34" charset="0"/>
          <ns0:buNone/>
          <ns0:tabLst/>
          <ns0:defRPr kumimoji="0" lang="zh-CN" sz="1800" b="0" i="0" u="none" strike="noStrike" cap="none" normalizeH="0" baseline="0" smtClean="0">
            <ns0:ln>
              <ns0:noFill/>
            </ns0:ln>
            <ns0:solidFill>
              <ns0:schemeClr val="tx1"/>
            </ns0:solidFill>
            <ns0:effectLst/>
            <ns0:latin typeface="Arial" pitchFamily="34" charset="0"/>
            <ns0:ea typeface="楷体_GB2312" pitchFamily="49" charset="-122"/>
          </ns0:defRPr>
        </ns0:defPPr>
      </ns0:lstStyle>
    </ns0:spDef>
    <ns0:lnDef>
      <ns0:spPr bwMode="auto">
        <ns0:xfrm>
          <ns0:off x="0" y="0"/>
          <ns0:ext cx="1" cy="1"/>
        </ns0:xfrm>
        <ns0:custGeom>
          <ns0:avLst/>
          <ns0:gdLst/>
          <ns0:ahLst/>
          <ns0:cxnLst/>
          <ns0:rect l="0" t="0" r="0" b="0"/>
          <ns0:pathLst/>
        </ns0:custGeom>
        <ns0:solidFill>
          <ns0:schemeClr val="accent1"/>
        </ns0:solidFill>
        <ns0:ln w="38100" cap="flat" cmpd="sng" algn="ctr">
          <ns0:solidFill>
            <ns0:srgbClr val="FF00FF"/>
          </ns0:solidFill>
          <ns0:prstDash val="solid"/>
          <ns0:round/>
          <ns0:headEnd type="none" w="med" len="med"/>
          <ns0:tailEnd type="none" w="med" len="med"/>
        </ns0:ln>
        <ns0:effectLst/>
        <ns0:extLst>
          <ns0:ext uri="{AF507438-7753-43E0-B8FC-AC1667EBCBE1}">
            <ns1:hiddenEffects xmlns:ns1="http://schemas.microsoft.com/office/drawing/2010/main">
              <ns0:effectLst>
                <ns0:outerShdw dist="35921" dir="2700000" algn="ctr" rotWithShape="0">
                  <ns0:schemeClr val="bg2"/>
                </ns0:outerShdw>
              </ns0:effectLst>
            </ns1:hiddenEffects>
          </ns0:ext>
        </ns0:extLst>
      </ns0:spPr>
      <ns0:bodyPr vert="horz" wrap="square" lIns="91440" tIns="45720" rIns="91440" bIns="45720" numCol="1" anchor="t" anchorCtr="0" compatLnSpc="1">
        <ns0:prstTxWarp prst="textNoShape">
          <ns0:avLst/>
        </ns0:prstTxWarp>
      </ns0:bodyPr>
      <ns0:lstStyle>
        <ns0:defPPr marL="0" marR="0" indent="0" algn="ctr" defTabSz="914400" rtl="0" eaLnBrk="1" fontAlgn="base" latinLnBrk="0" hangingPunct="1">
          <ns0:lnSpc>
            <ns0:spcPct val="100000"/>
          </ns0:lnSpc>
          <ns0:spcBef>
            <ns0:spcPct val="0"/>
          </ns0:spcBef>
          <ns0:spcAft>
            <ns0:spcPct val="0"/>
          </ns0:spcAft>
          <ns0:buClrTx/>
          <ns0:buSzTx/>
          <ns0:buFont typeface="Arial" pitchFamily="34" charset="0"/>
          <ns0:buNone/>
          <ns0:tabLst/>
          <ns0:defRPr kumimoji="0" lang="zh-CN" sz="1800" b="0" i="0" u="none" strike="noStrike" cap="none" normalizeH="0" baseline="0" smtClean="0">
            <ns0:ln>
              <ns0:noFill/>
            </ns0:ln>
            <ns0:solidFill>
              <ns0:schemeClr val="tx1"/>
            </ns0:solidFill>
            <ns0:effectLst/>
            <ns0:latin typeface="Arial" pitchFamily="34" charset="0"/>
            <ns0:ea typeface="楷体_GB2312" pitchFamily="49" charset="-122"/>
          </ns0:defRPr>
        </ns0:defPPr>
      </ns0:lstStyle>
    </ns0:lnDef>
  </ns0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180</Paragraphs>
  <Slides>25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6">
      <vt:lpstr>Arial</vt:lpstr>
      <vt:lpstr>Calibri</vt:lpstr>
      <vt:lpstr>宋体</vt:lpstr>
      <vt:lpstr>楷体_GB2312</vt:lpstr>
      <vt:lpstr>隶书</vt:lpstr>
      <vt:lpstr>微软雅黑</vt:lpstr>
      <vt:lpstr>黑体</vt:lpstr>
      <vt:lpstr>Times New Roman</vt:lpstr>
      <vt:lpstr>Wingdings</vt:lpstr>
      <vt:lpstr>华文中宋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2024-09-22T04:52:03.567</cp:lastPrinted>
  <dcterms:created xsi:type="dcterms:W3CDTF">2024-09-21T20:52:03Z</dcterms:created>
  <dcterms:modified xsi:type="dcterms:W3CDTF">2024-09-21T20:52:05Z</dcterms:modified>
</cp:coreProperties>
</file>