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C9900F-DC2B-4F84-B3DE-0F2EF91C7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5130B-CA3A-4BCC-B890-AF3633B9A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50E758-E764-48FA-AFDD-813E72BDD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8EECE0-EA3F-43EE-B07A-7EF78607D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71AEC6-B893-4EF8-B438-039E2E35F4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9BDB86-D4EA-4222-9E25-76BAB05713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F39EDA-49AF-4C49-A911-86A9D5A4A7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BA6E16-0EC9-4C7A-A483-5C8DF756A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D3A050-E324-4FB2-9BDD-1495B5ABF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1E503A-B91E-47C3-8F84-18BC5C58B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0421FC-0DAB-4DF8-B294-D879E5299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13.jpeg" /><Relationship Id="rId7" Type="http://schemas.openxmlformats.org/officeDocument/2006/relationships/image" Target="../media/image14.jpeg" /><Relationship Id="rId8"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15.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6202502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心衰的个案护理查房ppt课件</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2023-12-30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心衰概述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个案介绍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心衰护理措施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心衰的预防与控制</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护理查房总结与展望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心衰概述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12064" b="12064"/>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心衰是指心脏无法充分泵血以满足身体需要的一种状态。</a:t>
            </a:r>
            <a:endParaRPr lang="en-US" sz="1100"/>
          </a:p>
        </p:txBody>
      </p:sp>
      <p:sp>
        <p:nvSpPr>
          <p:cNvPr id="8" name="AutoShape 8"/>
          <p:cNvSpPr/>
          <p:nvPr/>
        </p:nvSpPr>
        <p:spPr>
          <a:xfrm>
            <a:off x="6803507" y="2973254"/>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心衰是由于各种原因导致心脏结构和功能受损所引起的一组临床综合征。</a:t>
            </a:r>
            <a:endParaRPr lang="en-US" sz="1100"/>
          </a:p>
        </p:txBody>
      </p:sp>
      <p:sp>
        <p:nvSpPr>
          <p:cNvPr id="9" name="AutoShape 9"/>
          <p:cNvSpPr/>
          <p:nvPr/>
        </p:nvSpPr>
        <p:spPr>
          <a:xfrm>
            <a:off x="6803507" y="4099755"/>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心衰是一种慢性、进行性疾病，需要长期治疗和管理。</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心衰的定义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根据心衰的严重程度，可分为轻度、中度和重度心衰。</a:t>
            </a:r>
            <a:endParaRPr lang="en-US" sz="1100"/>
          </a:p>
        </p:txBody>
      </p:sp>
      <p:sp>
        <p:nvSpPr>
          <p:cNvPr id="3" name="AutoShape 3"/>
          <p:cNvSpPr/>
          <p:nvPr/>
        </p:nvSpPr>
        <p:spPr>
          <a:xfrm>
            <a:off x="8684852" y="995439"/>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根据心衰的进展速度，可分为急性心衰和慢性心衰。</a:t>
            </a:r>
            <a:endParaRPr lang="en-US" sz="1100"/>
          </a:p>
        </p:txBody>
      </p:sp>
      <p:sp>
        <p:nvSpPr>
          <p:cNvPr id="4" name="AutoShape 4"/>
          <p:cNvSpPr/>
          <p:nvPr/>
        </p:nvSpPr>
        <p:spPr>
          <a:xfrm>
            <a:off x="8684852" y="3927704"/>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根据心衰的部位，可分为左心衰竭、右心衰竭和全心衰竭。</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心衰的分类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心衰的症状与表现</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水肿</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咳嗽</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双下肢水肿、胸腔积液、腹腔积液等。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干咳或有痰，有时伴有胸闷或胸痛。</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呼吸困难</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乏力</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食欲不振</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活动后气喘、夜间阵发性呼吸困难等。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活动耐量下降、容易疲劳等。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食欲减退、腹胀等消化系统症状。</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个案介绍</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alphaModFix/>
          </a:blip>
          <a:stretch>
            <a:fillRect/>
          </a:stretch>
        </a:blipFill>
      </p:bgPr>
    </p:bg>
    <p:spTree>
      <p:nvGrpSpPr>
        <p:cNvPr id="1" name=""/>
        <p:cNvGrpSpPr/>
        <p:nvPr/>
      </p:nvGrpSpPr>
      <p:grpSpPr>
        <a:xfrm>
          <a:off x="0" y="0"/>
          <a:ext cx="0" cy="0"/>
        </a:xfrm>
      </p:grpSpPr>
      <p:sp>
        <p:nvSpPr>
          <p:cNvPr id="2" name="AutoShape 2"/>
          <p:cNvSpPr/>
          <p:nvPr/>
        </p:nvSpPr>
        <p:spPr>
          <a:xfrm>
            <a:off x="3127963" y="1186098"/>
            <a:ext cx="1824006" cy="1572414"/>
          </a:xfrm>
          <a:prstGeom prst="hexagon">
            <a:avLst>
              <a:gd name="adj" fmla="val 25000"/>
              <a:gd name="vf" fmla="val 11547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8937" y="3649495"/>
            <a:ext cx="1824006" cy="1572414"/>
          </a:xfrm>
          <a:prstGeom prst="hexagon">
            <a:avLst>
              <a:gd name="adj" fmla="val 25000"/>
              <a:gd name="vf" fmla="val 11547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29015" y="3637737"/>
            <a:ext cx="1824006" cy="1572414"/>
          </a:xfrm>
          <a:prstGeom prst="hexagon">
            <a:avLst>
              <a:gd name="adj" fmla="val 25000"/>
              <a:gd name="vf" fmla="val 11547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09643" y="2018637"/>
            <a:ext cx="1824006" cy="1572414"/>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609643" y="3649495"/>
            <a:ext cx="1824006" cy="1572414"/>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628937" y="2018637"/>
            <a:ext cx="1824006" cy="1572414"/>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患者基本信息</a:t>
              </a:r>
            </a:p>
          </p:txBody>
        </p:sp>
      </p:grpSp>
      <p:grpSp>
        <p:nvGrpSpPr>
          <p:cNvPr id="30" name="Group 30"/>
          <p:cNvGrpSpPr/>
          <p:nvPr/>
        </p:nvGrpSpPr>
        <p:grpSpPr>
          <a:xfrm>
            <a:off x="1994082" y="3799593"/>
            <a:ext cx="1133881" cy="1197322"/>
            <a:chOff x="1994082" y="3799593"/>
            <a:chExt cx="1133881" cy="1197322"/>
          </a:xfrm>
        </p:grpSpPr>
        <p:sp>
          <p:nvSpPr>
            <p:cNvPr id="31" name="TextBox 31"/>
            <p:cNvSpPr txBox="1"/>
            <p:nvPr/>
          </p:nvSpPr>
          <p:spPr>
            <a:xfrm>
              <a:off x="1994082" y="3799593"/>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民族：汉族</a:t>
              </a:r>
            </a:p>
          </p:txBody>
        </p:sp>
      </p:grpSp>
      <p:grpSp>
        <p:nvGrpSpPr>
          <p:cNvPr id="32" name="Group 32"/>
          <p:cNvGrpSpPr/>
          <p:nvPr/>
        </p:nvGrpSpPr>
        <p:grpSpPr>
          <a:xfrm>
            <a:off x="3473025" y="1373644"/>
            <a:ext cx="1133881" cy="1197322"/>
            <a:chOff x="3473025" y="1373644"/>
            <a:chExt cx="1133881" cy="1197322"/>
          </a:xfrm>
        </p:grpSpPr>
        <p:sp>
          <p:nvSpPr>
            <p:cNvPr id="33" name="TextBox 33"/>
            <p:cNvSpPr txBox="1"/>
            <p:nvPr/>
          </p:nvSpPr>
          <p:spPr>
            <a:xfrm>
              <a:off x="3473025" y="1373644"/>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患者姓名：张三</a:t>
              </a:r>
            </a:p>
          </p:txBody>
        </p:sp>
      </p:grpSp>
      <p:grpSp>
        <p:nvGrpSpPr>
          <p:cNvPr id="34" name="Group 34"/>
          <p:cNvGrpSpPr/>
          <p:nvPr/>
        </p:nvGrpSpPr>
        <p:grpSpPr>
          <a:xfrm>
            <a:off x="4962123" y="2185765"/>
            <a:ext cx="1133881" cy="1197322"/>
            <a:chOff x="4962123" y="2185765"/>
            <a:chExt cx="1133881" cy="1197322"/>
          </a:xfrm>
        </p:grpSpPr>
        <p:sp>
          <p:nvSpPr>
            <p:cNvPr id="35" name="TextBox 35"/>
            <p:cNvSpPr txBox="1"/>
            <p:nvPr/>
          </p:nvSpPr>
          <p:spPr>
            <a:xfrm>
              <a:off x="4962123" y="2185765"/>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年龄：72岁</a:t>
              </a:r>
            </a:p>
          </p:txBody>
        </p:sp>
      </p:grpSp>
      <p:grpSp>
        <p:nvGrpSpPr>
          <p:cNvPr id="36" name="Group 36"/>
          <p:cNvGrpSpPr/>
          <p:nvPr/>
        </p:nvGrpSpPr>
        <p:grpSpPr>
          <a:xfrm>
            <a:off x="4962123" y="3799593"/>
            <a:ext cx="1133881" cy="1197322"/>
            <a:chOff x="4962123" y="3799593"/>
            <a:chExt cx="1133881" cy="1197322"/>
          </a:xfrm>
        </p:grpSpPr>
        <p:sp>
          <p:nvSpPr>
            <p:cNvPr id="37" name="TextBox 37"/>
            <p:cNvSpPr txBox="1"/>
            <p:nvPr/>
          </p:nvSpPr>
          <p:spPr>
            <a:xfrm>
              <a:off x="4962123" y="3799593"/>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职业：退休教师</a:t>
              </a:r>
            </a:p>
          </p:txBody>
        </p:sp>
      </p:grpSp>
      <p:grpSp>
        <p:nvGrpSpPr>
          <p:cNvPr id="38" name="Group 38"/>
          <p:cNvGrpSpPr/>
          <p:nvPr/>
        </p:nvGrpSpPr>
        <p:grpSpPr>
          <a:xfrm>
            <a:off x="7948979" y="2204631"/>
            <a:ext cx="1133881" cy="1197322"/>
            <a:chOff x="7948979" y="2204631"/>
            <a:chExt cx="1133881" cy="1197322"/>
          </a:xfrm>
        </p:grpSpPr>
        <p:sp>
          <p:nvSpPr>
            <p:cNvPr id="39" name="TextBox 39"/>
            <p:cNvSpPr txBox="1"/>
            <p:nvPr/>
          </p:nvSpPr>
          <p:spPr>
            <a:xfrm>
              <a:off x="7948979" y="2204631"/>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性别：男</a:t>
              </a:r>
            </a:p>
          </p:txBody>
        </p:sp>
      </p:grpSp>
      <p:grpSp>
        <p:nvGrpSpPr>
          <p:cNvPr id="40" name="Group 40"/>
          <p:cNvGrpSpPr/>
          <p:nvPr/>
        </p:nvGrpSpPr>
        <p:grpSpPr>
          <a:xfrm>
            <a:off x="7948979" y="3799593"/>
            <a:ext cx="1133881" cy="1197322"/>
            <a:chOff x="7948979" y="3799593"/>
            <a:chExt cx="1133881" cy="1197322"/>
          </a:xfrm>
        </p:grpSpPr>
        <p:sp>
          <p:nvSpPr>
            <p:cNvPr id="41" name="TextBox 41"/>
            <p:cNvSpPr txBox="1"/>
            <p:nvPr/>
          </p:nvSpPr>
          <p:spPr>
            <a:xfrm>
              <a:off x="7948979" y="3799593"/>
              <a:ext cx="1133881" cy="119732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婚姻状况：已婚</a:t>
              </a:r>
            </a:p>
          </p:txBody>
        </p:sp>
      </p:grpSp>
      <p:pic>
        <p:nvPicPr>
          <p:cNvPr id="42" name="Picture 42"/>
          <p:cNvPicPr>
            <a:picLocks noChangeAspect="1"/>
          </p:cNvPicPr>
          <p:nvPr/>
        </p:nvPicPr>
        <p:blipFill>
          <a:blip r:embed="rId2"/>
          <a:srcRect l="11285" r="11285"/>
          <a:stretch>
            <a:fillRect/>
          </a:stretch>
        </p:blipFill>
        <p:spPr>
          <a:xfrm>
            <a:off x="1575775" y="2039633"/>
            <a:ext cx="1824006" cy="1572414"/>
          </a:xfrm>
          <a:prstGeom prst="hexagon">
            <a:avLst/>
          </a:prstGeom>
        </p:spPr>
      </p:pic>
      <p:pic>
        <p:nvPicPr>
          <p:cNvPr id="43" name="Picture 43"/>
          <p:cNvPicPr>
            <a:picLocks noChangeAspect="1"/>
          </p:cNvPicPr>
          <p:nvPr/>
        </p:nvPicPr>
        <p:blipFill>
          <a:blip r:embed="rId3"/>
          <a:srcRect t="6897" b="6897"/>
          <a:stretch>
            <a:fillRect/>
          </a:stretch>
        </p:blipFill>
        <p:spPr>
          <a:xfrm>
            <a:off x="3127963" y="2851530"/>
            <a:ext cx="1824006" cy="1572414"/>
          </a:xfrm>
          <a:prstGeom prst="hexagon">
            <a:avLst/>
          </a:prstGeom>
        </p:spPr>
      </p:pic>
      <p:pic>
        <p:nvPicPr>
          <p:cNvPr id="44" name="Picture 44"/>
          <p:cNvPicPr>
            <a:picLocks noChangeAspect="1"/>
          </p:cNvPicPr>
          <p:nvPr/>
        </p:nvPicPr>
        <p:blipFill>
          <a:blip r:embed="rId4"/>
          <a:srcRect t="6897" b="6897"/>
          <a:stretch>
            <a:fillRect/>
          </a:stretch>
        </p:blipFill>
        <p:spPr>
          <a:xfrm>
            <a:off x="3127963" y="4495197"/>
            <a:ext cx="1824006" cy="1572414"/>
          </a:xfrm>
          <a:prstGeom prst="hexagon">
            <a:avLst/>
          </a:prstGeom>
        </p:spPr>
      </p:pic>
      <p:pic>
        <p:nvPicPr>
          <p:cNvPr id="45" name="Picture 45"/>
          <p:cNvPicPr>
            <a:picLocks noChangeAspect="1"/>
          </p:cNvPicPr>
          <p:nvPr/>
        </p:nvPicPr>
        <p:blipFill>
          <a:blip r:embed="rId5"/>
          <a:srcRect t="6897" b="6897"/>
          <a:stretch>
            <a:fillRect/>
          </a:stretch>
        </p:blipFill>
        <p:spPr>
          <a:xfrm>
            <a:off x="6124973" y="2863288"/>
            <a:ext cx="1824006" cy="1572414"/>
          </a:xfrm>
          <a:prstGeom prst="hexagon">
            <a:avLst/>
          </a:prstGeom>
        </p:spPr>
      </p:pic>
      <p:pic>
        <p:nvPicPr>
          <p:cNvPr id="46" name="Picture 46"/>
          <p:cNvPicPr>
            <a:picLocks noChangeAspect="1"/>
          </p:cNvPicPr>
          <p:nvPr/>
        </p:nvPicPr>
        <p:blipFill>
          <a:blip r:embed="rId6"/>
          <a:srcRect t="6897" b="6897"/>
          <a:stretch>
            <a:fillRect/>
          </a:stretch>
        </p:blipFill>
        <p:spPr>
          <a:xfrm>
            <a:off x="6096005" y="1186098"/>
            <a:ext cx="1824006" cy="1572414"/>
          </a:xfrm>
          <a:prstGeom prst="hexagon">
            <a:avLst/>
          </a:prstGeom>
        </p:spPr>
      </p:pic>
      <p:pic>
        <p:nvPicPr>
          <p:cNvPr id="47" name="Picture 47"/>
          <p:cNvPicPr>
            <a:picLocks noChangeAspect="1"/>
          </p:cNvPicPr>
          <p:nvPr/>
        </p:nvPicPr>
        <p:blipFill>
          <a:blip r:embed="rId7"/>
          <a:srcRect t="6897" b="6897"/>
          <a:stretch>
            <a:fillRect/>
          </a:stretch>
        </p:blipFill>
        <p:spPr>
          <a:xfrm>
            <a:off x="9142396" y="2863288"/>
            <a:ext cx="1824006" cy="1572414"/>
          </a:xfrm>
          <a:prstGeom prst="hexagon">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辅助检查</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心电图示房颤，心脏超声示左心室扩大，EF值降低。</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主诉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活动后胸闷、气短、乏力2年，加重1周。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病史</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患者2年前开始出现活动后胸闷、气短、乏力，休息后可缓解，未予重视。1周前，患者感冒后上述症状加重，休息后不缓解，遂来我院就诊。</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体征</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体温37.5℃，脉搏90次/分，呼吸20次/分，血压130/80mmHg。心界向左扩大，心率90次/分，心音低钝，心律不齐。双肺呼吸音粗，未闻及干湿啰音。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患者病情状况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4005" b="4005"/>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患者心衰症状得到缓解，生活质量得到提高。</a:t>
            </a:r>
            <a:endParaRPr lang="en-US" sz="1100"/>
          </a:p>
        </p:txBody>
      </p:sp>
      <p:sp>
        <p:nvSpPr>
          <p:cNvPr id="8" name="AutoShape 8"/>
          <p:cNvSpPr/>
          <p:nvPr/>
        </p:nvSpPr>
        <p:spPr>
          <a:xfrm>
            <a:off x="644377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药物治疗、饮食护理、心理护理、运动康复、病情监测等。</a:t>
            </a:r>
            <a:endParaRPr lang="en-US" sz="1100"/>
          </a:p>
        </p:txBody>
      </p:sp>
      <p:sp>
        <p:nvSpPr>
          <p:cNvPr id="9" name="AutoShape 9"/>
          <p:cNvSpPr/>
          <p:nvPr/>
        </p:nvSpPr>
        <p:spPr>
          <a:xfrm>
            <a:off x="644377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定期评价患者情况，及时调整护理措施。</a:t>
            </a:r>
            <a:endParaRPr lang="en-US" sz="1100"/>
          </a:p>
        </p:txBody>
      </p:sp>
      <p:sp>
        <p:nvSpPr>
          <p:cNvPr id="10" name="AutoShape 10"/>
          <p:cNvSpPr/>
          <p:nvPr/>
        </p:nvSpPr>
        <p:spPr>
          <a:xfrm>
            <a:off x="644377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护理目标</a:t>
            </a:r>
            <a:endParaRPr lang="en-US" sz="1100"/>
          </a:p>
        </p:txBody>
      </p:sp>
      <p:sp>
        <p:nvSpPr>
          <p:cNvPr id="11" name="AutoShape 11"/>
          <p:cNvSpPr/>
          <p:nvPr/>
        </p:nvSpPr>
        <p:spPr>
          <a:xfrm>
            <a:off x="644377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护理措施</a:t>
            </a:r>
            <a:endParaRPr lang="en-US" sz="1100"/>
          </a:p>
        </p:txBody>
      </p:sp>
      <p:sp>
        <p:nvSpPr>
          <p:cNvPr id="12" name="AutoShape 12"/>
          <p:cNvSpPr/>
          <p:nvPr/>
        </p:nvSpPr>
        <p:spPr>
          <a:xfrm>
            <a:off x="644377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护理评价</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患者护理计划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心衰护理措施</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https://d.book118.com/957162025020006025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2024-08-29T12:26:25.911</cp:lastPrinted>
  <dcterms:created xsi:type="dcterms:W3CDTF">2024-08-29T04:26:25Z</dcterms:created>
  <dcterms:modified xsi:type="dcterms:W3CDTF">2024-08-29T04:26:28Z</dcterms:modified>
</cp:coreProperties>
</file>