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61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38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A5C50-565F-4B7A-B37A-31691DC90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FBE3AB-E474-43FE-8321-0061C79CB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D6C6A-ABA0-415D-AF57-F1E74500A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932BD9-6955-4349-82EE-56FE7A62E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9AC74B-E485-4421-9E2A-482E89FFE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A6142C-2E6B-40BF-8A41-E3016A6DE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82E72C-007D-4910-8A75-B522EF7F8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BCF534-6498-41E2-8CAA-7244E54FF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D8636C-BD39-47CA-ADED-DC637DB3D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7762A-E67F-42DD-A5D8-4C7DF8A8A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46C9E-7297-4D47-AB50-A1B3146D2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601" r:id="rId2"/>
    <p:sldLayoutId id="2147489602" r:id="rId3"/>
    <p:sldLayoutId id="2147489603" r:id="rId4"/>
    <p:sldLayoutId id="2147489604" r:id="rId5"/>
    <p:sldLayoutId id="2147489605" r:id="rId6"/>
    <p:sldLayoutId id="2147489606" r:id="rId7"/>
    <p:sldLayoutId id="2147489607" r:id="rId8"/>
    <p:sldLayoutId id="2147489608" r:id="rId9"/>
    <p:sldLayoutId id="2147489609" r:id="rId10"/>
    <p:sldLayoutId id="214748961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tags" Target="../tags/tag132.xml" /><Relationship Id="rId20" Type="http://schemas.openxmlformats.org/officeDocument/2006/relationships/tags" Target="../tags/tag150.xml" /><Relationship Id="rId21" Type="http://schemas.openxmlformats.org/officeDocument/2006/relationships/tags" Target="../tags/tag151.xml" /><Relationship Id="rId22" Type="http://schemas.openxmlformats.org/officeDocument/2006/relationships/tags" Target="../tags/tag152.xml" /><Relationship Id="rId23" Type="http://schemas.openxmlformats.org/officeDocument/2006/relationships/tags" Target="../tags/tag153.xml" /><Relationship Id="rId24" Type="http://schemas.openxmlformats.org/officeDocument/2006/relationships/tags" Target="../tags/tag154.xml" /><Relationship Id="rId25" Type="http://schemas.openxmlformats.org/officeDocument/2006/relationships/tags" Target="../tags/tag155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18" Type="http://schemas.openxmlformats.org/officeDocument/2006/relationships/tags" Target="../tags/tag184.xml" /><Relationship Id="rId19" Type="http://schemas.openxmlformats.org/officeDocument/2006/relationships/tags" Target="../tags/tag18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tags" Target="../tags/tag193.xml" /><Relationship Id="rId20" Type="http://schemas.openxmlformats.org/officeDocument/2006/relationships/tags" Target="../tags/tag211.xml" /><Relationship Id="rId21" Type="http://schemas.openxmlformats.org/officeDocument/2006/relationships/tags" Target="../tags/tag212.xml" /><Relationship Id="rId22" Type="http://schemas.openxmlformats.org/officeDocument/2006/relationships/tags" Target="../tags/tag213.xml" /><Relationship Id="rId23" Type="http://schemas.openxmlformats.org/officeDocument/2006/relationships/tags" Target="../tags/tag214.xml" /><Relationship Id="rId24" Type="http://schemas.openxmlformats.org/officeDocument/2006/relationships/tags" Target="../tags/tag215.xml" /><Relationship Id="rId25" Type="http://schemas.openxmlformats.org/officeDocument/2006/relationships/tags" Target="../tags/tag216.xml" /><Relationship Id="rId26" Type="http://schemas.openxmlformats.org/officeDocument/2006/relationships/tags" Target="../tags/tag217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14" Type="http://schemas.openxmlformats.org/officeDocument/2006/relationships/tags" Target="../tags/tag230.xml" /><Relationship Id="rId15" Type="http://schemas.openxmlformats.org/officeDocument/2006/relationships/tags" Target="../tags/tag231.xml" /><Relationship Id="rId16" Type="http://schemas.openxmlformats.org/officeDocument/2006/relationships/tags" Target="../tags/tag232.xml" /><Relationship Id="rId17" Type="http://schemas.openxmlformats.org/officeDocument/2006/relationships/tags" Target="../tags/tag233.xml" /><Relationship Id="rId18" Type="http://schemas.openxmlformats.org/officeDocument/2006/relationships/tags" Target="../tags/tag234.xml" /><Relationship Id="rId19" Type="http://schemas.openxmlformats.org/officeDocument/2006/relationships/tags" Target="../tags/tag235.xml" /><Relationship Id="rId2" Type="http://schemas.openxmlformats.org/officeDocument/2006/relationships/tags" Target="../tags/tag218.xml" /><Relationship Id="rId20" Type="http://schemas.openxmlformats.org/officeDocument/2006/relationships/tags" Target="../tags/tag236.xml" /><Relationship Id="rId21" Type="http://schemas.openxmlformats.org/officeDocument/2006/relationships/tags" Target="../tags/tag237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16303316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如何开展内审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 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内审的定义和重要性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内审的流程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内审的方法和技巧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内审的风险和应对措施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内审的案例分析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内审的定义和重要性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内审的定义和目的</a:t>
            </a:r>
            <a:endParaRPr lang="zh-CN" altLang="en-US"/>
          </a:p>
        </p:txBody>
      </p:sp>
      <p:sp>
        <p:nvSpPr>
          <p:cNvPr id="1048904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71111"/>
          </a:bodyPr>
          <a:lstStyle/>
          <a:p>
            <a:r>
              <a:rPr lang="zh-CN" altLang="en-US"/>
              <a:t>内审的定义：内审是企业内部对其业务流程、内部控制和风险管理等方面进行独立、客观的审查和评估。</a:t>
            </a:r>
            <a:endParaRPr lang="zh-CN" altLang="en-US"/>
          </a:p>
          <a:p>
            <a:r>
              <a:rPr lang="zh-CN" altLang="en-US"/>
              <a:t>内审的目的：通过内审，企业可以发现潜在的风险和问题，改进业务流程，提高运营效率，确保企业合规经营。  内审的定义和重要性</a:t>
            </a:r>
            <a:endParaRPr lang="zh-CN" altLang="en-US"/>
          </a:p>
          <a:p>
            <a:pPr lvl="1"/>
            <a:r>
              <a:rPr lang="zh-CN" altLang="en-US"/>
              <a:t>内审的定义和重要性</a:t>
            </a:r>
            <a:endParaRPr lang="zh-CN" altLang="en-US"/>
          </a:p>
          <a:p>
            <a:r>
              <a:rPr lang="zh-CN" altLang="en-US"/>
              <a:t>内审的定义：内审是企业内部对其财务报表、内部控制和业务流程等方面进行独立、客观的审查和评估。</a:t>
            </a:r>
            <a:endParaRPr lang="zh-CN" altLang="en-US"/>
          </a:p>
          <a:p>
            <a:r>
              <a:rPr lang="zh-CN" altLang="en-US"/>
              <a:t>内审的重要性：通过内审，企业可以发现潜在的错误和舞弊，提高财务报表的准确性和可靠性，确保企业合规经营，并增强投资者和利益相关方的信心。  我正在写一份主题为“如何开展内审”的PPT,现在准备介绍“内审的流程和方法”,请帮我生成“内审的流程”为标题的内容 内审的流程</a:t>
            </a:r>
            <a:endParaRPr lang="zh-CN" altLang="en-US"/>
          </a:p>
          <a:p>
            <a:pPr lvl="1"/>
            <a:r>
              <a:rPr lang="zh-CN" altLang="en-US"/>
              <a:t>我正在写一份主题为“如何开展内审”的PPT,现在准备介绍“内审的流程和方法”,请帮我生成“内审的流程”为标题的内容</a:t>
            </a:r>
            <a:endParaRPr lang="zh-CN" altLang="en-US"/>
          </a:p>
          <a:p>
            <a:pPr lvl="1"/>
            <a:r>
              <a:rPr lang="zh-CN" altLang="en-US"/>
              <a:t>内审的流程</a:t>
            </a:r>
            <a:endParaRPr lang="zh-CN" altLang="en-US"/>
          </a:p>
          <a:p>
            <a:r>
              <a:rPr lang="zh-CN" altLang="en-US"/>
              <a:t>制定内审计划：明确内审目标、范围、时间和资源等。</a:t>
            </a:r>
            <a:endParaRPr lang="zh-CN" altLang="en-US"/>
          </a:p>
          <a:p>
            <a:r>
              <a:rPr lang="zh-CN" altLang="en-US"/>
              <a:t>组建内审团队：选择具备专业知识和经验的内审人员。</a:t>
            </a:r>
            <a:endParaRPr lang="zh-CN" altLang="en-US"/>
          </a:p>
          <a:p>
            <a:r>
              <a:rPr lang="zh-CN" altLang="en-US"/>
              <a:t>实施内审程序：收集、整理和分析相关数据和信息，评估内部控制的有效性。</a:t>
            </a:r>
            <a:endParaRPr lang="zh-CN" altLang="en-US"/>
          </a:p>
          <a:p>
            <a:r>
              <a:rPr lang="zh-CN" altLang="en-US"/>
              <a:t>形成内审报告：将审查结果和建议形成书面报告，向管理层和董事会报告。</a:t>
            </a:r>
            <a:endParaRPr lang="zh-CN" altLang="en-US"/>
          </a:p>
          <a:p>
            <a:r>
              <a:rPr lang="zh-CN" altLang="en-US"/>
              <a:t>跟踪和监控：对内审发现的问题进行跟踪和监控，确保整改措施得到有效执行。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内审的重要性</a:t>
            </a:r>
            <a:endParaRPr lang="zh-CN" altLang="en-US"/>
          </a:p>
        </p:txBody>
      </p:sp>
      <p:sp>
        <p:nvSpPr>
          <p:cNvPr id="104894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确保公司遵守法规和内部政策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促进公司内部流程的改进和优化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提高公司的透明度和信任度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识别和解决潜在的风险和问题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内审的流程</a:t>
            </a:r>
            <a:endParaRPr lang="zh-CN" altLang="en-US"/>
          </a:p>
        </p:txBody>
      </p:sp>
      <p:sp>
        <p:nvSpPr>
          <p:cNvPr id="104901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制定内审计划</a:t>
            </a:r>
            <a:endParaRPr lang="zh-CN" altLang="en-US"/>
          </a:p>
        </p:txBody>
      </p:sp>
      <p:sp>
        <p:nvSpPr>
          <p:cNvPr id="1049066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明确内审目标：确定内审的目的、范围和重点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确定内审流程：包括准备、实施、报告和跟踪等环节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确定内审人员：组建专业的内审团队，具备相关经验和技能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确定内审标准：根据公司的实际情况和行业标准，制定相应的内审标准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制定内审计划：明确内审的时间、地点、内容和方法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确定内审重点：针对公司的实际情况和行业特点，确定内审的重点领域和关键环节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组建内审团队</a:t>
            </a:r>
            <a:endParaRPr lang="zh-CN" altLang="en-US"/>
          </a:p>
        </p:txBody>
      </p:sp>
      <p:sp>
        <p:nvSpPr>
          <p:cNvPr id="1049148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50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5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确定团队成员：选择具备审计、财务、风险管理等专业知识的人员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56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5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明确职责分工：确保每个成员清楚自己的职责和任务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62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6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制定工作计划：确定内审的时间、范围和目标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68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7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培训与提升：定期组织培训，提高团队成员的专业素养和技能水平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实施内审</a:t>
            </a:r>
            <a:endParaRPr lang="zh-CN" altLang="en-US"/>
          </a:p>
        </p:txBody>
      </p:sp>
      <p:sp>
        <p:nvSpPr>
          <p:cNvPr id="1049206" name="矩形 38"/>
          <p:cNvSpPr/>
          <p:nvPr>
            <p:custDataLst>
              <p:tags r:id="rId2"/>
            </p:custDataLst>
          </p:nvPr>
        </p:nvSpPr>
        <p:spPr>
          <a:xfrm rot="204112">
            <a:off x="838200" y="1882583"/>
            <a:ext cx="3122314" cy="163041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39"/>
          <p:cNvSpPr/>
          <p:nvPr>
            <p:custDataLst>
              <p:tags r:id="rId3"/>
            </p:custDataLst>
          </p:nvPr>
        </p:nvSpPr>
        <p:spPr>
          <a:xfrm>
            <a:off x="841890" y="1883198"/>
            <a:ext cx="3122314" cy="16304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TextBox 2"/>
          <p:cNvSpPr txBox="1"/>
          <p:nvPr>
            <p:custDataLst>
              <p:tags r:id="rId4"/>
            </p:custDataLst>
          </p:nvPr>
        </p:nvSpPr>
        <p:spPr>
          <a:xfrm>
            <a:off x="1022706" y="2010507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明确内审目标和范围</a:t>
            </a:r>
            <a:endParaRPr lang="zh-CN" altLang="en-US" sz="3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12" name="矩形 100"/>
          <p:cNvSpPr/>
          <p:nvPr>
            <p:custDataLst>
              <p:tags r:id="rId5"/>
            </p:custDataLst>
          </p:nvPr>
        </p:nvSpPr>
        <p:spPr>
          <a:xfrm rot="204112">
            <a:off x="4533236" y="1882583"/>
            <a:ext cx="3122314" cy="163041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101"/>
          <p:cNvSpPr/>
          <p:nvPr>
            <p:custDataLst>
              <p:tags r:id="rId6"/>
            </p:custDataLst>
          </p:nvPr>
        </p:nvSpPr>
        <p:spPr>
          <a:xfrm>
            <a:off x="4536926" y="1883198"/>
            <a:ext cx="3122314" cy="163041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TextBox 2"/>
          <p:cNvSpPr txBox="1"/>
          <p:nvPr>
            <p:custDataLst>
              <p:tags r:id="rId7"/>
            </p:custDataLst>
          </p:nvPr>
        </p:nvSpPr>
        <p:spPr>
          <a:xfrm>
            <a:off x="4718357" y="2010507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组建内审团队</a:t>
            </a:r>
            <a:endParaRPr lang="zh-CN" altLang="en-US" sz="3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18" name="矩形 122"/>
          <p:cNvSpPr/>
          <p:nvPr>
            <p:custDataLst>
              <p:tags r:id="rId8"/>
            </p:custDataLst>
          </p:nvPr>
        </p:nvSpPr>
        <p:spPr>
          <a:xfrm rot="204112">
            <a:off x="8228272" y="1882583"/>
            <a:ext cx="3122314" cy="163041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矩形 123"/>
          <p:cNvSpPr/>
          <p:nvPr>
            <p:custDataLst>
              <p:tags r:id="rId9"/>
            </p:custDataLst>
          </p:nvPr>
        </p:nvSpPr>
        <p:spPr>
          <a:xfrm>
            <a:off x="8231962" y="1883198"/>
            <a:ext cx="3122314" cy="163041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TextBox 2"/>
          <p:cNvSpPr txBox="1"/>
          <p:nvPr>
            <p:custDataLst>
              <p:tags r:id="rId10"/>
            </p:custDataLst>
          </p:nvPr>
        </p:nvSpPr>
        <p:spPr>
          <a:xfrm>
            <a:off x="8412163" y="2010507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制定内审计划和方案</a:t>
            </a:r>
            <a:endParaRPr lang="zh-CN" altLang="en-US" sz="3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24" name="矩形 89"/>
          <p:cNvSpPr/>
          <p:nvPr>
            <p:custDataLst>
              <p:tags r:id="rId11"/>
            </p:custDataLst>
          </p:nvPr>
        </p:nvSpPr>
        <p:spPr>
          <a:xfrm rot="204112">
            <a:off x="838200" y="4029001"/>
            <a:ext cx="3122314" cy="163041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矩形 90"/>
          <p:cNvSpPr/>
          <p:nvPr>
            <p:custDataLst>
              <p:tags r:id="rId12"/>
            </p:custDataLst>
          </p:nvPr>
        </p:nvSpPr>
        <p:spPr>
          <a:xfrm>
            <a:off x="841890" y="4029616"/>
            <a:ext cx="3122314" cy="163041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TextBox 2"/>
          <p:cNvSpPr txBox="1"/>
          <p:nvPr>
            <p:custDataLst>
              <p:tags r:id="rId13"/>
            </p:custDataLst>
          </p:nvPr>
        </p:nvSpPr>
        <p:spPr>
          <a:xfrm>
            <a:off x="1022706" y="4156925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实施内审并记录结果</a:t>
            </a:r>
            <a:endParaRPr lang="zh-CN" altLang="en-US" sz="3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30" name="矩形 111"/>
          <p:cNvSpPr/>
          <p:nvPr>
            <p:custDataLst>
              <p:tags r:id="rId14"/>
            </p:custDataLst>
          </p:nvPr>
        </p:nvSpPr>
        <p:spPr>
          <a:xfrm rot="204112">
            <a:off x="4533236" y="4029001"/>
            <a:ext cx="3122314" cy="1630416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矩形 112"/>
          <p:cNvSpPr/>
          <p:nvPr>
            <p:custDataLst>
              <p:tags r:id="rId15"/>
            </p:custDataLst>
          </p:nvPr>
        </p:nvSpPr>
        <p:spPr>
          <a:xfrm>
            <a:off x="4536926" y="4029616"/>
            <a:ext cx="3122314" cy="163041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234" name="TextBox 2"/>
          <p:cNvSpPr txBox="1"/>
          <p:nvPr>
            <p:custDataLst>
              <p:tags r:id="rId16"/>
            </p:custDataLst>
          </p:nvPr>
        </p:nvSpPr>
        <p:spPr>
          <a:xfrm>
            <a:off x="4718357" y="4156925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提出改进建议并跟踪落实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36" name="矩形 8"/>
          <p:cNvSpPr/>
          <p:nvPr>
            <p:custDataLst>
              <p:tags r:id="rId17"/>
            </p:custDataLst>
          </p:nvPr>
        </p:nvSpPr>
        <p:spPr>
          <a:xfrm rot="204112">
            <a:off x="8228272" y="4029001"/>
            <a:ext cx="3122314" cy="1630416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矩形 9"/>
          <p:cNvSpPr/>
          <p:nvPr>
            <p:custDataLst>
              <p:tags r:id="rId18"/>
            </p:custDataLst>
          </p:nvPr>
        </p:nvSpPr>
        <p:spPr>
          <a:xfrm>
            <a:off x="8231962" y="4029616"/>
            <a:ext cx="3122314" cy="163041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240" name="TextBox 2"/>
          <p:cNvSpPr txBox="1"/>
          <p:nvPr>
            <p:custDataLst>
              <p:tags r:id="rId19"/>
            </p:custDataLst>
          </p:nvPr>
        </p:nvSpPr>
        <p:spPr>
          <a:xfrm>
            <a:off x="8413393" y="4156925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总结经验并持续改进</a:t>
            </a:r>
            <a:endParaRPr lang="zh-CN" altLang="en-US" sz="3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报告内审结果</a:t>
            </a:r>
            <a:endParaRPr lang="zh-CN" altLang="en-US"/>
          </a:p>
        </p:txBody>
      </p:sp>
      <p:sp>
        <p:nvSpPr>
          <p:cNvPr id="104927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审核结果概述：对审核结果进行简要介绍，包括发现的问题、改进建议等。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问题分析：对审核中发现的问题进行深入分析，包括产生原因、影响范围等。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改进措施：提出针对审核中发现的问题的改进措施，包括短期和长期解决方案。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跟踪与验证：对改进措施的执行情况进行跟踪和验证，确保问题得到有效解决。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内审的方法和技巧</a:t>
            </a:r>
            <a:endParaRPr lang="zh-CN" altLang="en-US"/>
          </a:p>
        </p:txBody>
      </p:sp>
      <p:sp>
        <p:nvSpPr>
          <p:cNvPr id="104931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审计方法</a:t>
            </a:r>
            <a:endParaRPr lang="zh-CN" altLang="en-US"/>
          </a:p>
        </p:txBody>
      </p:sp>
      <p:sp>
        <p:nvSpPr>
          <p:cNvPr id="1049370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488957" y="1975787"/>
            <a:ext cx="681562" cy="198204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506611" y="4184343"/>
            <a:ext cx="647919" cy="177960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任意多边形 4"/>
          <p:cNvSpPr/>
          <p:nvPr>
            <p:custDataLst>
              <p:tags r:id="rId4"/>
            </p:custDataLst>
          </p:nvPr>
        </p:nvSpPr>
        <p:spPr>
          <a:xfrm>
            <a:off x="940471" y="2623500"/>
            <a:ext cx="177960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任意多边形 5"/>
          <p:cNvSpPr/>
          <p:nvPr>
            <p:custDataLst>
              <p:tags r:id="rId5"/>
            </p:custDataLst>
          </p:nvPr>
        </p:nvSpPr>
        <p:spPr>
          <a:xfrm flipV="1">
            <a:off x="838200" y="2114583"/>
            <a:ext cx="1982040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940471" y="3188423"/>
            <a:ext cx="1779603" cy="160339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制定审计计划：明确审计目标、范围和时间表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0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5755098" y="1975178"/>
            <a:ext cx="681562" cy="198320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5772143" y="4184343"/>
            <a:ext cx="647919" cy="177960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任意多边形 18"/>
          <p:cNvSpPr/>
          <p:nvPr>
            <p:custDataLst>
              <p:tags r:id="rId9"/>
            </p:custDataLst>
          </p:nvPr>
        </p:nvSpPr>
        <p:spPr>
          <a:xfrm>
            <a:off x="5206003" y="2623500"/>
            <a:ext cx="177960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任意多边形 19"/>
          <p:cNvSpPr/>
          <p:nvPr>
            <p:custDataLst>
              <p:tags r:id="rId10"/>
            </p:custDataLst>
          </p:nvPr>
        </p:nvSpPr>
        <p:spPr>
          <a:xfrm flipV="1">
            <a:off x="5104341" y="2114583"/>
            <a:ext cx="1983201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5206003" y="3188423"/>
            <a:ext cx="1779603" cy="160339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分析证据：对收集到的证据进行整理、分类和分析，找出潜在的问题和风险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0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7888778" y="2005616"/>
            <a:ext cx="681562" cy="198204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7906432" y="4213563"/>
            <a:ext cx="647919" cy="178076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任意多边形 25"/>
          <p:cNvSpPr/>
          <p:nvPr>
            <p:custDataLst>
              <p:tags r:id="rId14"/>
            </p:custDataLst>
          </p:nvPr>
        </p:nvSpPr>
        <p:spPr>
          <a:xfrm>
            <a:off x="7339682" y="2653329"/>
            <a:ext cx="178076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6" name="任意多边形 26"/>
          <p:cNvSpPr/>
          <p:nvPr>
            <p:custDataLst>
              <p:tags r:id="rId15"/>
            </p:custDataLst>
          </p:nvPr>
        </p:nvSpPr>
        <p:spPr>
          <a:xfrm flipV="1">
            <a:off x="7238629" y="2144412"/>
            <a:ext cx="1982040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339682" y="3218252"/>
            <a:ext cx="1779603" cy="160339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编写审计报告：将分析结果以书面形式呈现，并提出改进建议和措施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00" name="五边形 9"/>
          <p:cNvSpPr/>
          <p:nvPr>
            <p:custDataLst>
              <p:tags r:id="rId17"/>
            </p:custDataLst>
          </p:nvPr>
        </p:nvSpPr>
        <p:spPr>
          <a:xfrm rot="16200000" flipH="1">
            <a:off x="3621419" y="1986136"/>
            <a:ext cx="681562" cy="198204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五边形 10"/>
          <p:cNvSpPr/>
          <p:nvPr>
            <p:custDataLst>
              <p:tags r:id="rId18"/>
            </p:custDataLst>
          </p:nvPr>
        </p:nvSpPr>
        <p:spPr>
          <a:xfrm rot="16200000" flipH="1">
            <a:off x="3639073" y="4195301"/>
            <a:ext cx="647919" cy="177960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任意多边形 11"/>
          <p:cNvSpPr/>
          <p:nvPr>
            <p:custDataLst>
              <p:tags r:id="rId19"/>
            </p:custDataLst>
          </p:nvPr>
        </p:nvSpPr>
        <p:spPr>
          <a:xfrm>
            <a:off x="3073541" y="2633241"/>
            <a:ext cx="177960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任意多边形 12"/>
          <p:cNvSpPr/>
          <p:nvPr>
            <p:custDataLst>
              <p:tags r:id="rId20"/>
            </p:custDataLst>
          </p:nvPr>
        </p:nvSpPr>
        <p:spPr>
          <a:xfrm flipV="1">
            <a:off x="2971271" y="2124932"/>
            <a:ext cx="1982040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072324" y="3198163"/>
            <a:ext cx="1779603" cy="160339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收集证据：通过访谈、问卷调查、文件审查等方式获取相关信息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10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10021848" y="2005616"/>
            <a:ext cx="681562" cy="198204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10038893" y="4213563"/>
            <a:ext cx="647919" cy="178076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任意多边形 25"/>
          <p:cNvSpPr/>
          <p:nvPr>
            <p:custDataLst>
              <p:tags r:id="rId24"/>
            </p:custDataLst>
          </p:nvPr>
        </p:nvSpPr>
        <p:spPr>
          <a:xfrm>
            <a:off x="9472144" y="2653329"/>
            <a:ext cx="178076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任意多边形 26"/>
          <p:cNvSpPr/>
          <p:nvPr>
            <p:custDataLst>
              <p:tags r:id="rId25"/>
            </p:custDataLst>
          </p:nvPr>
        </p:nvSpPr>
        <p:spPr>
          <a:xfrm flipV="1">
            <a:off x="9371700" y="2144412"/>
            <a:ext cx="1982040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9472144" y="3218252"/>
            <a:ext cx="1779603" cy="160339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跟踪和监控：对被审计单位进行持续的跟踪和监控，确保问题得到及时解决和改进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审计技巧</a:t>
            </a:r>
            <a:endParaRPr lang="zh-CN" altLang="en-US"/>
          </a:p>
        </p:txBody>
      </p:sp>
      <p:sp>
        <p:nvSpPr>
          <p:cNvPr id="1049454" name="对角圆角矩形 15"/>
          <p:cNvSpPr/>
          <p:nvPr>
            <p:custDataLst>
              <p:tags r:id="rId2"/>
            </p:custDataLst>
          </p:nvPr>
        </p:nvSpPr>
        <p:spPr>
          <a:xfrm>
            <a:off x="1372017" y="3481849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对角圆角矩形 16"/>
          <p:cNvSpPr/>
          <p:nvPr>
            <p:custDataLst>
              <p:tags r:id="rId3"/>
            </p:custDataLst>
          </p:nvPr>
        </p:nvSpPr>
        <p:spPr>
          <a:xfrm>
            <a:off x="1372017" y="3352838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直角三角形 17"/>
          <p:cNvSpPr/>
          <p:nvPr>
            <p:custDataLst>
              <p:tags r:id="rId4"/>
            </p:custDataLst>
          </p:nvPr>
        </p:nvSpPr>
        <p:spPr>
          <a:xfrm>
            <a:off x="1883567" y="3353479"/>
            <a:ext cx="77021" cy="12836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0" name="文本框 27"/>
          <p:cNvSpPr txBox="1"/>
          <p:nvPr>
            <p:custDataLst>
              <p:tags r:id="rId5"/>
            </p:custDataLst>
          </p:nvPr>
        </p:nvSpPr>
        <p:spPr>
          <a:xfrm>
            <a:off x="1916943" y="3491476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运用专业的审计工具和技术：如数据分析软件、审计抽样等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对角圆角矩形 52"/>
          <p:cNvSpPr/>
          <p:nvPr>
            <p:custDataLst>
              <p:tags r:id="rId6"/>
            </p:custDataLst>
          </p:nvPr>
        </p:nvSpPr>
        <p:spPr>
          <a:xfrm>
            <a:off x="1372017" y="1493411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对角圆角矩形 53"/>
          <p:cNvSpPr/>
          <p:nvPr>
            <p:custDataLst>
              <p:tags r:id="rId7"/>
            </p:custDataLst>
          </p:nvPr>
        </p:nvSpPr>
        <p:spPr>
          <a:xfrm>
            <a:off x="1372017" y="1364400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6" name="直角三角形 54"/>
          <p:cNvSpPr/>
          <p:nvPr>
            <p:custDataLst>
              <p:tags r:id="rId8"/>
            </p:custDataLst>
          </p:nvPr>
        </p:nvSpPr>
        <p:spPr>
          <a:xfrm>
            <a:off x="1883567" y="1365042"/>
            <a:ext cx="77021" cy="12836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8" name="文本框 56"/>
          <p:cNvSpPr txBox="1"/>
          <p:nvPr>
            <p:custDataLst>
              <p:tags r:id="rId9"/>
            </p:custDataLst>
          </p:nvPr>
        </p:nvSpPr>
        <p:spPr>
          <a:xfrm>
            <a:off x="1916943" y="1496620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制定详细的审计计划：明确审计目标、范围和时间表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对角圆角矩形 5"/>
          <p:cNvSpPr/>
          <p:nvPr>
            <p:custDataLst>
              <p:tags r:id="rId10"/>
            </p:custDataLst>
          </p:nvPr>
        </p:nvSpPr>
        <p:spPr>
          <a:xfrm>
            <a:off x="1372017" y="2487630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对角圆角矩形 6"/>
          <p:cNvSpPr/>
          <p:nvPr>
            <p:custDataLst>
              <p:tags r:id="rId11"/>
            </p:custDataLst>
          </p:nvPr>
        </p:nvSpPr>
        <p:spPr>
          <a:xfrm>
            <a:off x="1372017" y="2358619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4" name="直角三角形 7"/>
          <p:cNvSpPr/>
          <p:nvPr>
            <p:custDataLst>
              <p:tags r:id="rId12"/>
            </p:custDataLst>
          </p:nvPr>
        </p:nvSpPr>
        <p:spPr>
          <a:xfrm>
            <a:off x="1883567" y="2359261"/>
            <a:ext cx="77021" cy="12836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6" name="文本框 8"/>
          <p:cNvSpPr txBox="1"/>
          <p:nvPr>
            <p:custDataLst>
              <p:tags r:id="rId13"/>
            </p:custDataLst>
          </p:nvPr>
        </p:nvSpPr>
        <p:spPr>
          <a:xfrm>
            <a:off x="1916943" y="2497257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收集充分、适当的证据：通过访谈、问卷调查、文件审查等方式获取信息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对角圆角矩形 9"/>
          <p:cNvSpPr/>
          <p:nvPr>
            <p:custDataLst>
              <p:tags r:id="rId14"/>
            </p:custDataLst>
          </p:nvPr>
        </p:nvSpPr>
        <p:spPr>
          <a:xfrm>
            <a:off x="1372017" y="4476067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0" name="对角圆角矩形 10"/>
          <p:cNvSpPr/>
          <p:nvPr>
            <p:custDataLst>
              <p:tags r:id="rId15"/>
            </p:custDataLst>
          </p:nvPr>
        </p:nvSpPr>
        <p:spPr>
          <a:xfrm>
            <a:off x="1372017" y="4347056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2" name="直角三角形 11"/>
          <p:cNvSpPr/>
          <p:nvPr>
            <p:custDataLst>
              <p:tags r:id="rId16"/>
            </p:custDataLst>
          </p:nvPr>
        </p:nvSpPr>
        <p:spPr>
          <a:xfrm>
            <a:off x="1883567" y="4347698"/>
            <a:ext cx="77021" cy="12836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4" name="文本框 12"/>
          <p:cNvSpPr txBox="1"/>
          <p:nvPr>
            <p:custDataLst>
              <p:tags r:id="rId17"/>
            </p:custDataLst>
          </p:nvPr>
        </p:nvSpPr>
        <p:spPr>
          <a:xfrm>
            <a:off x="1916943" y="4485695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保持客观和公正：不受任何利益相关方的影响，确保审计结果的客观性和公正性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对角圆角矩形 14"/>
          <p:cNvSpPr/>
          <p:nvPr>
            <p:custDataLst>
              <p:tags r:id="rId18"/>
            </p:custDataLst>
          </p:nvPr>
        </p:nvSpPr>
        <p:spPr>
          <a:xfrm>
            <a:off x="1372017" y="5470286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8" name="对角圆角矩形 18"/>
          <p:cNvSpPr/>
          <p:nvPr>
            <p:custDataLst>
              <p:tags r:id="rId19"/>
            </p:custDataLst>
          </p:nvPr>
        </p:nvSpPr>
        <p:spPr>
          <a:xfrm>
            <a:off x="1372017" y="5341275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0" name="直角三角形 19"/>
          <p:cNvSpPr/>
          <p:nvPr>
            <p:custDataLst>
              <p:tags r:id="rId20"/>
            </p:custDataLst>
          </p:nvPr>
        </p:nvSpPr>
        <p:spPr>
          <a:xfrm>
            <a:off x="1883567" y="5341917"/>
            <a:ext cx="77021" cy="12836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2" name="文本框 20"/>
          <p:cNvSpPr txBox="1"/>
          <p:nvPr>
            <p:custDataLst>
              <p:tags r:id="rId21"/>
            </p:custDataLst>
          </p:nvPr>
        </p:nvSpPr>
        <p:spPr>
          <a:xfrm>
            <a:off x="1916943" y="5479914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及时沟通和报告：将审计结果及时报告给相关方，并就改进措施进行沟通和讨论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https://d.book118.com/957163033163006025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1"/>
  <p:tag name="KSO_WM_UNIT_INDEX" val="1_5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2"/>
  <p:tag name="KSO_WM_UNIT_INDEX" val="1_5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2"/>
  <p:tag name="KSO_WM_UNIT_INDEX" val="1_6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1"/>
  <p:tag name="KSO_WM_UNIT_INDEX" val="1_6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3"/>
  <p:tag name="KSO_WM_UNIT_INDEX" val="1_1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4"/>
  <p:tag name="KSO_WM_UNIT_INDEX" val="1_1_4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3"/>
  <p:tag name="KSO_WM_UNIT_INDEX" val="1_3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4"/>
  <p:tag name="KSO_WM_UNIT_INDEX" val="1_3_4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3"/>
  <p:tag name="KSO_WM_UNIT_INDEX" val="1_4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4"/>
  <p:tag name="KSO_WM_UNIT_INDEX" val="1_4_4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3"/>
  <p:tag name="KSO_WM_UNIT_INDEX" val="1_2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4"/>
  <p:tag name="KSO_WM_UNIT_INDEX" val="1_2_4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3"/>
  <p:tag name="KSO_WM_UNIT_INDEX" val="1_5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4"/>
  <p:tag name="KSO_WM_UNIT_INDEX" val="1_5_4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5_1"/>
  <p:tag name="KSO_WM_UNIT_INDEX" val="1_5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2"/>
  <p:tag name="KSO_WM_UNIT_INDEX" val="1_5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微软雅黑</vt:lpstr>
      <vt:lpstr>Calibri Light</vt:lpstr>
      <vt:lpstr>宋体</vt:lpstr>
      <vt:lpstr>Wingdings</vt:lpstr>
      <vt:lpstr>Office Theme</vt:lpstr>
      <vt:lpstr>如何开展内审</vt:lpstr>
      <vt:lpstr>目录</vt:lpstr>
      <vt:lpstr>添加章节标题</vt:lpstr>
      <vt:lpstr>内审的定义和重要性</vt:lpstr>
      <vt:lpstr>PowerPoint Presentation</vt:lpstr>
      <vt:lpstr>内审的定义和目的</vt:lpstr>
      <vt:lpstr>内审的重要性</vt:lpstr>
      <vt:lpstr>内审的流程</vt:lpstr>
      <vt:lpstr>PowerPoint Presentation</vt:lpstr>
      <vt:lpstr>制定内审计划</vt:lpstr>
      <vt:lpstr>组建内审团队</vt:lpstr>
      <vt:lpstr>实施内审</vt:lpstr>
      <vt:lpstr>报告内审结果</vt:lpstr>
      <vt:lpstr>内审的方法和技巧</vt:lpstr>
      <vt:lpstr>PowerPoint Presentation</vt:lpstr>
      <vt:lpstr>审计方法</vt:lpstr>
      <vt:lpstr>审计技巧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2024-08-30T17:45:28.451</cp:lastPrinted>
  <dcterms:created xsi:type="dcterms:W3CDTF">2024-08-30T09:45:28Z</dcterms:created>
  <dcterms:modified xsi:type="dcterms:W3CDTF">2024-08-30T09:45:30Z</dcterms:modified>
</cp:coreProperties>
</file>