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3" r:id="rId21"/>
    <p:sldId id="316" r:id="rId22"/>
    <p:sldId id="319" r:id="rId23"/>
    <p:sldId id="322" r:id="rId24"/>
    <p:sldId id="325" r:id="rId25"/>
    <p:sldId id="328" r:id="rId26"/>
    <p:sldId id="331" r:id="rId27"/>
    <p:sldId id="333" r:id="rId28"/>
  </p:sldIdLst>
  <p:sldSz cx="7559675" cy="10692130"/>
  <p:notesSz cx="6858000" cy="9144000"/>
  <p:custDataLst>
    <p:tags r:id="rId2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tags" Target="tags/tag1.xml" /><Relationship Id="rId3" Type="http://schemas.openxmlformats.org/officeDocument/2006/relationships/slide" Target="slides/slide1.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heme" Target="theme/theme1.xml" /><Relationship Id="rId33" Type="http://schemas.openxmlformats.org/officeDocument/2006/relationships/tableStyles" Target="tableStyles.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4134406-0EDB-4476-B4BB-038E9E90A65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8AF4D9D-8C48-4037-B9E4-BBB5A211082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DFBE81B-8F63-42A7-A47D-3A7F98FA1BF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21D38AF-6937-454C-A3F2-32D38C879F1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2FD9067-65C2-44AB-9D77-E9FDECECEC7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9F19901-8AAA-4D17-9923-BDB689A7286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AB9E581-72E4-4A59-9213-AB91EE54940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BDBA18B-7C19-434C-8674-3847A537798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EFD6F7E-59FD-4EFA-B773-945B1E21F48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6CC1EC3-E399-4609-A2A0-85327EB865A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C70CAAE-6D63-4330-A0F1-941B92BF98D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Title">
    <p:spTree>
      <p:nvGrpSpPr>
        <p:cNvPr id="1" name=""/>
        <p:cNvGrpSpPr/>
        <p:nvPr/>
      </p:nvGrpSpPr>
      <p:grpSpPr>
        <a:xfrm>
          <a:off x="0" y="0"/>
          <a:ext cx="0" cy="0"/>
        </a:xfrm>
      </p:grpSpPr>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Tree>
  </p:cSld>
  <p:clrMap bg1="lt1" tx1="dk1" bg2="lt2" tx2="dk2" accent1="accent1" accent2="accent2" accent3="accent3" accent4="accent4" accent5="accent5" accent6="accent6" hlink="hlink" folHlink="folHlink"/>
  <p:sldLayoutIdLst>
    <p:sldLayoutId id="2147483660" r:id="rId1"/>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3.jpe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4.jpeg" /><Relationship Id="rId3" Type="http://schemas.openxmlformats.org/officeDocument/2006/relationships/image" Target="../media/image5.jpeg"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5716606612500603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rot="21600000">
            <a:off x="152" y="68"/>
            <a:ext cx="7557836" cy="10691998"/>
          </a:xfrm>
          <a:prstGeom prst="rect">
            <a:avLst/>
          </a:prstGeom>
        </p:spPr>
      </p:pic>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textbox 4"/>
          <p:cNvSpPr/>
          <p:nvPr/>
        </p:nvSpPr>
        <p:spPr>
          <a:xfrm>
            <a:off x="1072692" y="1226934"/>
            <a:ext cx="5459729" cy="7442834"/>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90000"/>
              </a:lnSpc>
            </a:pPr>
            <a:endParaRPr lang="en-US" altLang="en-US" sz="100"/>
          </a:p>
          <a:p>
            <a:pPr marL="12700" algn="l" rtl="0" eaLnBrk="0">
              <a:lnSpc>
                <a:spcPct val="94000"/>
              </a:lnSpc>
            </a:pPr>
            <a:r>
              <a:rPr sz="2300" kern="0" spc="70">
                <a:solidFill>
                  <a:srgbClr val="0E57C5">
                    <a:alpha val="100000"/>
                  </a:srgbClr>
                </a:solidFill>
                <a:latin typeface="微软雅黑" panose="020b0503020204020204" charset="-122"/>
                <a:ea typeface="微软雅黑" panose="020b0503020204020204" charset="-122"/>
                <a:cs typeface="微软雅黑" panose="020b0503020204020204" charset="-122"/>
              </a:rPr>
              <a:t>摘要</a:t>
            </a:r>
            <a:endParaRPr lang="en-US" altLang="en-US" sz="2300"/>
          </a:p>
          <a:p>
            <a:pPr algn="l" rtl="0" eaLnBrk="0">
              <a:lnSpc>
                <a:spcPct val="108000"/>
              </a:lnSpc>
            </a:pPr>
            <a:endParaRPr lang="en-US" altLang="en-US" sz="1000"/>
          </a:p>
          <a:p>
            <a:pPr algn="l" rtl="0" eaLnBrk="0">
              <a:lnSpc>
                <a:spcPct val="108000"/>
              </a:lnSpc>
            </a:pPr>
            <a:endParaRPr lang="en-US" altLang="en-US" sz="1000"/>
          </a:p>
          <a:p>
            <a:pPr marL="343535" algn="l" rtl="0" eaLnBrk="0">
              <a:lnSpc>
                <a:spcPct val="83000"/>
              </a:lnSpc>
              <a:spcBef>
                <a:spcPts val="365"/>
              </a:spcBef>
            </a:pP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自</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2023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2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7</a:t>
            </a:r>
            <a:r>
              <a:rPr sz="1200" kern="0" spc="7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月的中共中央政治局会议提出一揽</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子化债方案以来，社会各界高</a:t>
            </a:r>
            <a:endParaRPr lang="en-US" altLang="en-US" sz="1200"/>
          </a:p>
          <a:p>
            <a:pPr marL="12700" algn="l" rtl="0" eaLnBrk="0">
              <a:lnSpc>
                <a:spcPct val="166000"/>
              </a:lnSpc>
              <a:spcBef>
                <a:spcPts val="10"/>
              </a:spcBef>
            </a:pP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度关注地方政府债务化解情况。中发〔</a:t>
            </a:r>
            <a:r>
              <a:rPr sz="1200" kern="0" spc="-10">
                <a:solidFill>
                  <a:srgbClr val="000000">
                    <a:alpha val="100000"/>
                  </a:srgbClr>
                </a:solidFill>
                <a:latin typeface="Times New Roman" panose="02020603050405020304"/>
                <a:ea typeface="Times New Roman" panose="02020603050405020304"/>
                <a:cs typeface="Times New Roman" panose="02020603050405020304"/>
              </a:rPr>
              <a:t>2018</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20">
                <a:solidFill>
                  <a:srgbClr val="000000">
                    <a:alpha val="100000"/>
                  </a:srgbClr>
                </a:solidFill>
                <a:latin typeface="Times New Roman" panose="02020603050405020304"/>
                <a:ea typeface="Times New Roman" panose="02020603050405020304"/>
                <a:cs typeface="Times New Roman" panose="02020603050405020304"/>
              </a:rPr>
              <a:t>27</a:t>
            </a:r>
            <a:r>
              <a:rPr sz="1200" kern="0" spc="70">
                <a:solidFill>
                  <a:srgbClr val="000000">
                    <a:alpha val="100000"/>
                  </a:srgbClr>
                </a:solidFill>
                <a:latin typeface="Times New Roman" panose="02020603050405020304"/>
                <a:ea typeface="Times New Roman" panose="02020603050405020304"/>
                <a:cs typeface="Times New Roman" panose="02020603050405020304"/>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号文开启了自</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2019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年开始的地方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政府十年化债之路。本报告分</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析了</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2019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年以来地方政府化债的政策背景、各地的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主要化债方式和化债效果，针对地方政府化债存在的问题提出了</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相应的对策。</a:t>
            </a:r>
            <a:endParaRPr lang="en-US" altLang="en-US" sz="1200"/>
          </a:p>
          <a:p>
            <a:pPr marL="318135" algn="l" rtl="0" eaLnBrk="0">
              <a:lnSpc>
                <a:spcPct val="83000"/>
              </a:lnSpc>
              <a:spcBef>
                <a:spcPts val="985"/>
              </a:spcBef>
            </a:pP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地方政府化债主要分为债务</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延缓类、债务压降类、提升现金流类和债务出表</a:t>
            </a:r>
            <a:endParaRPr lang="en-US" altLang="en-US" sz="1200"/>
          </a:p>
          <a:p>
            <a:pPr marL="13335" algn="l" rtl="0" eaLnBrk="0">
              <a:lnSpc>
                <a:spcPct val="164000"/>
              </a:lnSpc>
              <a:spcBef>
                <a:spcPts val="15"/>
              </a:spcBef>
            </a:pP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类四种方式。</a:t>
            </a:r>
            <a:r>
              <a:rPr sz="1200" kern="0" spc="10">
                <a:solidFill>
                  <a:srgbClr val="000000">
                    <a:alpha val="100000"/>
                  </a:srgbClr>
                </a:solidFill>
                <a:latin typeface="Times New Roman" panose="02020603050405020304"/>
                <a:ea typeface="Times New Roman" panose="02020603050405020304"/>
                <a:cs typeface="Times New Roman" panose="02020603050405020304"/>
              </a:rPr>
              <a:t>1</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）所有省市都有使用债务延缓类的化债方式。</a:t>
            </a:r>
            <a:r>
              <a:rPr sz="1200" kern="0" spc="10">
                <a:solidFill>
                  <a:srgbClr val="000000">
                    <a:alpha val="100000"/>
                  </a:srgbClr>
                </a:solidFill>
                <a:latin typeface="Times New Roman" panose="02020603050405020304"/>
                <a:ea typeface="Times New Roman" panose="02020603050405020304"/>
                <a:cs typeface="Times New Roman" panose="02020603050405020304"/>
              </a:rPr>
              <a:t>2</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）债务压降类化债</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方式主要通过卖地和缩减开支，卖地是北京、上海和广东重要的化债方式，其他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地区多依赖缩减开支腾挪预算</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内还债资金，但有一定的紧缩效果。</a:t>
            </a:r>
            <a:r>
              <a:rPr sz="1200" kern="0" spc="-10">
                <a:solidFill>
                  <a:srgbClr val="000000">
                    <a:alpha val="100000"/>
                  </a:srgbClr>
                </a:solidFill>
                <a:latin typeface="Times New Roman" panose="02020603050405020304"/>
                <a:ea typeface="Times New Roman" panose="02020603050405020304"/>
                <a:cs typeface="Times New Roman" panose="02020603050405020304"/>
              </a:rPr>
              <a:t>3</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）提升现金流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类化债方式通常和债务出表相配合，</a:t>
            </a:r>
            <a:r>
              <a:rPr sz="1200" kern="0" spc="-3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目前较为成功的案例多集中在北</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京、上海、 广东、安徽，其他地区存在城</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投债务国企化的问题。</a:t>
            </a:r>
            <a:r>
              <a:rPr sz="1200" kern="0" spc="-10">
                <a:solidFill>
                  <a:srgbClr val="000000">
                    <a:alpha val="100000"/>
                  </a:srgbClr>
                </a:solidFill>
                <a:latin typeface="Times New Roman" panose="02020603050405020304"/>
                <a:ea typeface="Times New Roman" panose="02020603050405020304"/>
                <a:cs typeface="Times New Roman" panose="02020603050405020304"/>
              </a:rPr>
              <a:t>4</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）考虑到监管、项目预期收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益、市场化退出等因素，债务</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出表类较少被单独使用。</a:t>
            </a:r>
            <a:r>
              <a:rPr sz="1200" kern="0" spc="-10">
                <a:solidFill>
                  <a:srgbClr val="000000">
                    <a:alpha val="100000"/>
                  </a:srgbClr>
                </a:solidFill>
                <a:latin typeface="Times New Roman" panose="02020603050405020304"/>
                <a:ea typeface="Times New Roman" panose="02020603050405020304"/>
                <a:cs typeface="Times New Roman" panose="02020603050405020304"/>
              </a:rPr>
              <a:t>5</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）贵州在化债方式上常常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首开先河。</a:t>
            </a:r>
            <a:endParaRPr lang="en-US" altLang="en-US" sz="1200"/>
          </a:p>
          <a:p>
            <a:pPr marL="318770" algn="l" rtl="0" eaLnBrk="0">
              <a:lnSpc>
                <a:spcPct val="83000"/>
              </a:lnSpc>
              <a:spcBef>
                <a:spcPts val="980"/>
              </a:spcBef>
            </a:pP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本报告对</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2018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年各地隐债余额进行了一个简单测算，结果显示</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20">
                <a:solidFill>
                  <a:srgbClr val="000000">
                    <a:alpha val="100000"/>
                  </a:srgbClr>
                </a:solidFill>
                <a:latin typeface="Times New Roman" panose="02020603050405020304"/>
                <a:ea typeface="Times New Roman" panose="02020603050405020304"/>
                <a:cs typeface="Times New Roman" panose="02020603050405020304"/>
              </a:rPr>
              <a:t>2018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年的隐</a:t>
            </a:r>
            <a:endParaRPr lang="en-US" altLang="en-US" sz="1200"/>
          </a:p>
          <a:p>
            <a:pPr marL="12700" indent="635" algn="l" rtl="0" eaLnBrk="0">
              <a:lnSpc>
                <a:spcPct val="165000"/>
              </a:lnSpc>
              <a:spcBef>
                <a:spcPts val="25"/>
              </a:spcBef>
            </a:pP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债余额约为</a:t>
            </a:r>
            <a:r>
              <a:rPr sz="1200" kern="0" spc="-1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30">
                <a:solidFill>
                  <a:srgbClr val="000000">
                    <a:alpha val="100000"/>
                  </a:srgbClr>
                </a:solidFill>
                <a:latin typeface="Times New Roman" panose="02020603050405020304"/>
                <a:ea typeface="Times New Roman" panose="02020603050405020304"/>
                <a:cs typeface="Times New Roman" panose="02020603050405020304"/>
              </a:rPr>
              <a:t>15.5</a:t>
            </a:r>
            <a:r>
              <a:rPr sz="1200" kern="0" spc="80">
                <a:solidFill>
                  <a:srgbClr val="000000">
                    <a:alpha val="100000"/>
                  </a:srgbClr>
                </a:solidFill>
                <a:latin typeface="Times New Roman" panose="02020603050405020304"/>
                <a:ea typeface="Times New Roman" panose="02020603050405020304"/>
                <a:cs typeface="Times New Roman" panose="02020603050405020304"/>
              </a:rPr>
              <a:t> </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万亿元，这是十年化债的基准。</a:t>
            </a:r>
            <a:r>
              <a:rPr sz="1200" kern="0" spc="-30">
                <a:solidFill>
                  <a:srgbClr val="000000">
                    <a:alpha val="100000"/>
                  </a:srgbClr>
                </a:solidFill>
                <a:latin typeface="Times New Roman" panose="02020603050405020304"/>
                <a:ea typeface="Times New Roman" panose="02020603050405020304"/>
                <a:cs typeface="Times New Roman" panose="02020603050405020304"/>
              </a:rPr>
              <a:t>2019 </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年至</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30">
                <a:solidFill>
                  <a:srgbClr val="000000">
                    <a:alpha val="100000"/>
                  </a:srgbClr>
                </a:solidFill>
                <a:latin typeface="Times New Roman" panose="02020603050405020304"/>
                <a:ea typeface="Times New Roman" panose="02020603050405020304"/>
                <a:cs typeface="Times New Roman" panose="02020603050405020304"/>
              </a:rPr>
              <a:t>2022 </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年化债进度为</a:t>
            </a:r>
            <a:r>
              <a:rPr sz="1200" kern="0" spc="-1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30">
                <a:solidFill>
                  <a:srgbClr val="000000">
                    <a:alpha val="100000"/>
                  </a:srgbClr>
                </a:solidFill>
                <a:latin typeface="Times New Roman" panose="02020603050405020304"/>
                <a:ea typeface="Times New Roman" panose="02020603050405020304"/>
                <a:cs typeface="Times New Roman" panose="02020603050405020304"/>
              </a:rPr>
              <a:t>1/3</a:t>
            </a:r>
            <a:r>
              <a:rPr sz="1200" kern="0" spc="-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明显慢于时序进度，两者的缺口主要通过债务延缓置后还债压力；多数地区可动 用预算内“真金白银</a:t>
            </a:r>
            <a:r>
              <a:rPr sz="1200" kern="0" spc="-4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”化债的资金有限；除</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宁夏、天津、青海外，其他地区城投 平台的带息债务规模都呈扩张趋势，地方化债并未限制城投平台</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债务的扩张。</a:t>
            </a:r>
            <a:endParaRPr lang="en-US" altLang="en-US" sz="1200"/>
          </a:p>
          <a:p>
            <a:pPr marL="315595" algn="l" rtl="0" eaLnBrk="0">
              <a:lnSpc>
                <a:spcPct val="83000"/>
              </a:lnSpc>
              <a:spcBef>
                <a:spcPts val="980"/>
              </a:spcBef>
            </a:pPr>
            <a:r>
              <a:rPr sz="1200" kern="0" spc="10">
                <a:solidFill>
                  <a:srgbClr val="000000">
                    <a:alpha val="100000"/>
                  </a:srgbClr>
                </a:solidFill>
                <a:latin typeface="Times New Roman" panose="02020603050405020304"/>
                <a:ea typeface="Times New Roman" panose="02020603050405020304"/>
                <a:cs typeface="Times New Roman" panose="02020603050405020304"/>
              </a:rPr>
              <a:t>2019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年以来的地方化债存在城投</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平台债务国企化、城投平台债务与金融风险</a:t>
            </a:r>
            <a:endParaRPr lang="en-US" altLang="en-US" sz="1200"/>
          </a:p>
          <a:p>
            <a:pPr marL="12700" indent="3175" algn="l" rtl="0" eaLnBrk="0">
              <a:lnSpc>
                <a:spcPct val="164000"/>
              </a:lnSpc>
              <a:spcBef>
                <a:spcPts val="60"/>
              </a:spcBef>
            </a:pP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交织、地方化债有一定的紧缩效应、土</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地收入下降影响“真金白银</a:t>
            </a:r>
            <a:r>
              <a:rPr sz="1200" kern="0" spc="-4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”化债资金等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问题。对于政府来说，建议将国企债务纳入统一监管体系、加强风险预警前瞻性 分析、注重各项政策之间的协同联动、推进土地财政转型；对于企业来说，以承 接政府项目为主的企业要做好应对回款时间变长和营收下降的措施；对于个人来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说，谨慎投资底层标的是地方基建项目</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的理财产品。</a:t>
            </a:r>
            <a:endParaRPr lang="en-US" altLang="en-US" sz="1200"/>
          </a:p>
        </p:txBody>
      </p:sp>
      <p:sp>
        <p:nvSpPr>
          <p:cNvPr id="6" name="textbox 6"/>
          <p:cNvSpPr/>
          <p:nvPr/>
        </p:nvSpPr>
        <p:spPr>
          <a:xfrm>
            <a:off x="1072730" y="9106889"/>
            <a:ext cx="3390265" cy="59626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1000"/>
              </a:lnSpc>
            </a:pPr>
            <a:endParaRPr lang="en-US" altLang="en-US" sz="100"/>
          </a:p>
          <a:p>
            <a:pPr marL="13970" algn="l" rtl="0" eaLnBrk="0">
              <a:lnSpc>
                <a:spcPct val="95000"/>
              </a:lnSpc>
            </a:pPr>
            <a:r>
              <a:rPr sz="9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北大汇丰智库经济组（撰</a:t>
            </a:r>
            <a:r>
              <a:rPr sz="9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稿人：邹欣）</a:t>
            </a:r>
            <a:endParaRPr lang="en-US" altLang="en-US" sz="900"/>
          </a:p>
          <a:p>
            <a:pPr algn="l" rtl="0" eaLnBrk="0">
              <a:lnSpc>
                <a:spcPct val="100000"/>
              </a:lnSpc>
            </a:pPr>
            <a:endParaRPr lang="en-US" altLang="en-US" sz="600"/>
          </a:p>
          <a:p>
            <a:pPr marL="12700" algn="l" rtl="0" eaLnBrk="0">
              <a:lnSpc>
                <a:spcPct val="127000"/>
              </a:lnSpc>
              <a:spcBef>
                <a:spcPts val="5"/>
              </a:spcBef>
            </a:pPr>
            <a:r>
              <a:rPr sz="9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成稿时间：</a:t>
            </a:r>
            <a:r>
              <a:rPr sz="900" kern="0" spc="-20">
                <a:solidFill>
                  <a:srgbClr val="000000">
                    <a:alpha val="100000"/>
                  </a:srgbClr>
                </a:solidFill>
                <a:latin typeface="Times New Roman" panose="02020603050405020304"/>
                <a:ea typeface="Times New Roman" panose="02020603050405020304"/>
                <a:cs typeface="Times New Roman" panose="02020603050405020304"/>
              </a:rPr>
              <a:t>2024 </a:t>
            </a:r>
            <a:r>
              <a:rPr sz="9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900" kern="0" spc="-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900" kern="0" spc="-20">
                <a:solidFill>
                  <a:srgbClr val="000000">
                    <a:alpha val="100000"/>
                  </a:srgbClr>
                </a:solidFill>
                <a:latin typeface="Times New Roman" panose="02020603050405020304"/>
                <a:ea typeface="Times New Roman" panose="02020603050405020304"/>
                <a:cs typeface="Times New Roman" panose="02020603050405020304"/>
              </a:rPr>
              <a:t>1</a:t>
            </a:r>
            <a:r>
              <a:rPr sz="900" kern="0" spc="60">
                <a:solidFill>
                  <a:srgbClr val="000000">
                    <a:alpha val="100000"/>
                  </a:srgbClr>
                </a:solidFill>
                <a:latin typeface="Times New Roman" panose="02020603050405020304"/>
                <a:ea typeface="Times New Roman" panose="02020603050405020304"/>
                <a:cs typeface="Times New Roman" panose="02020603050405020304"/>
              </a:rPr>
              <a:t> </a:t>
            </a:r>
            <a:r>
              <a:rPr sz="9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a:t>
            </a:r>
            <a:r>
              <a:rPr sz="900" kern="0" spc="-2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900" kern="0" spc="-20">
                <a:solidFill>
                  <a:srgbClr val="000000">
                    <a:alpha val="100000"/>
                  </a:srgbClr>
                </a:solidFill>
                <a:latin typeface="Times New Roman" panose="02020603050405020304"/>
                <a:ea typeface="Times New Roman" panose="02020603050405020304"/>
                <a:cs typeface="Times New Roman" panose="02020603050405020304"/>
              </a:rPr>
              <a:t>22  </a:t>
            </a:r>
            <a:r>
              <a:rPr sz="9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日 </a:t>
            </a:r>
            <a:r>
              <a:rPr sz="900" kern="0" spc="-20">
                <a:solidFill>
                  <a:srgbClr val="000000">
                    <a:alpha val="100000"/>
                  </a:srgbClr>
                </a:solidFill>
                <a:latin typeface="Times New Roman" panose="02020603050405020304"/>
                <a:ea typeface="Times New Roman" panose="02020603050405020304"/>
                <a:cs typeface="Times New Roman" panose="02020603050405020304"/>
              </a:rPr>
              <a:t>|  </a:t>
            </a:r>
            <a:r>
              <a:rPr sz="9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总第</a:t>
            </a:r>
            <a:r>
              <a:rPr sz="900" kern="0" spc="-1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900" kern="0" spc="-20">
                <a:solidFill>
                  <a:srgbClr val="000000">
                    <a:alpha val="100000"/>
                  </a:srgbClr>
                </a:solidFill>
                <a:latin typeface="Times New Roman" panose="02020603050405020304"/>
                <a:ea typeface="Times New Roman" panose="02020603050405020304"/>
                <a:cs typeface="Times New Roman" panose="02020603050405020304"/>
              </a:rPr>
              <a:t>87</a:t>
            </a:r>
            <a:r>
              <a:rPr sz="900" kern="0" spc="30">
                <a:solidFill>
                  <a:srgbClr val="000000">
                    <a:alpha val="100000"/>
                  </a:srgbClr>
                </a:solidFill>
                <a:latin typeface="Times New Roman" panose="02020603050405020304"/>
                <a:ea typeface="Times New Roman" panose="02020603050405020304"/>
                <a:cs typeface="Times New Roman" panose="02020603050405020304"/>
              </a:rPr>
              <a:t> </a:t>
            </a:r>
            <a:r>
              <a:rPr sz="9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期</a:t>
            </a:r>
            <a:r>
              <a:rPr sz="900" kern="0" spc="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900" kern="0" spc="-20">
                <a:solidFill>
                  <a:srgbClr val="000000">
                    <a:alpha val="100000"/>
                  </a:srgbClr>
                </a:solidFill>
                <a:latin typeface="Times New Roman" panose="02020603050405020304"/>
                <a:ea typeface="Times New Roman" panose="02020603050405020304"/>
                <a:cs typeface="Times New Roman" panose="02020603050405020304"/>
              </a:rPr>
              <a:t>| 2023-2024</a:t>
            </a:r>
            <a:r>
              <a:rPr sz="900" kern="0" spc="30">
                <a:solidFill>
                  <a:srgbClr val="000000">
                    <a:alpha val="100000"/>
                  </a:srgbClr>
                </a:solidFill>
                <a:latin typeface="Times New Roman" panose="02020603050405020304"/>
                <a:ea typeface="Times New Roman" panose="02020603050405020304"/>
                <a:cs typeface="Times New Roman" panose="02020603050405020304"/>
              </a:rPr>
              <a:t> </a:t>
            </a:r>
            <a:r>
              <a:rPr sz="9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学年第</a:t>
            </a:r>
            <a:r>
              <a:rPr sz="900" kern="0" spc="-1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900" kern="0" spc="-20">
                <a:solidFill>
                  <a:srgbClr val="000000">
                    <a:alpha val="100000"/>
                  </a:srgbClr>
                </a:solidFill>
                <a:latin typeface="Times New Roman" panose="02020603050405020304"/>
                <a:ea typeface="Times New Roman" panose="02020603050405020304"/>
                <a:cs typeface="Times New Roman" panose="02020603050405020304"/>
              </a:rPr>
              <a:t>13</a:t>
            </a:r>
            <a:r>
              <a:rPr sz="900" kern="0" spc="40">
                <a:solidFill>
                  <a:srgbClr val="000000">
                    <a:alpha val="100000"/>
                  </a:srgbClr>
                </a:solidFill>
                <a:latin typeface="Times New Roman" panose="02020603050405020304"/>
                <a:ea typeface="Times New Roman" panose="02020603050405020304"/>
                <a:cs typeface="Times New Roman" panose="02020603050405020304"/>
              </a:rPr>
              <a:t> </a:t>
            </a:r>
            <a:r>
              <a:rPr sz="9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期</a:t>
            </a:r>
            <a:r>
              <a:rPr sz="9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联系人：程云（</a:t>
            </a:r>
            <a:r>
              <a:rPr sz="900" kern="0" spc="0">
                <a:solidFill>
                  <a:srgbClr val="000000">
                    <a:alpha val="100000"/>
                  </a:srgbClr>
                </a:solidFill>
                <a:latin typeface="Times New Roman" panose="02020603050405020304"/>
                <a:ea typeface="Times New Roman" panose="02020603050405020304"/>
                <a:cs typeface="Times New Roman" panose="02020603050405020304"/>
              </a:rPr>
              <a:t>0755-26032270</a:t>
            </a:r>
            <a:r>
              <a:rPr sz="900" kern="0" spc="-140">
                <a:solidFill>
                  <a:srgbClr val="000000">
                    <a:alpha val="100000"/>
                  </a:srgbClr>
                </a:solidFill>
                <a:latin typeface="Times New Roman" panose="02020603050405020304"/>
                <a:ea typeface="Times New Roman" panose="02020603050405020304"/>
                <a:cs typeface="Times New Roman" panose="02020603050405020304"/>
              </a:rPr>
              <a:t> </a:t>
            </a:r>
            <a:r>
              <a:rPr sz="9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900" kern="0" spc="0">
                <a:solidFill>
                  <a:srgbClr val="000000">
                    <a:alpha val="100000"/>
                  </a:srgbClr>
                </a:solidFill>
                <a:latin typeface="Times New Roman" panose="02020603050405020304"/>
                <a:ea typeface="Times New Roman" panose="02020603050405020304"/>
                <a:cs typeface="Times New Roman" panose="02020603050405020304"/>
              </a:rPr>
              <a:t>chengyun@</a:t>
            </a:r>
            <a:r>
              <a:rPr sz="900" kern="0" spc="-10">
                <a:solidFill>
                  <a:srgbClr val="000000">
                    <a:alpha val="100000"/>
                  </a:srgbClr>
                </a:solidFill>
                <a:latin typeface="Times New Roman" panose="02020603050405020304"/>
                <a:ea typeface="Times New Roman" panose="02020603050405020304"/>
                <a:cs typeface="Times New Roman" panose="02020603050405020304"/>
              </a:rPr>
              <a:t>phbs.pku.edu.cn</a:t>
            </a:r>
            <a:r>
              <a:rPr sz="9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lang="en-US" altLang="en-US" sz="900"/>
          </a:p>
        </p:txBody>
      </p:sp>
      <p:pic>
        <p:nvPicPr>
          <p:cNvPr id="8" name="picture 8"/>
          <p:cNvPicPr>
            <a:picLocks noChangeAspect="1"/>
          </p:cNvPicPr>
          <p:nvPr/>
        </p:nvPicPr>
        <p:blipFill>
          <a:blip r:embed="rId2"/>
          <a:stretch>
            <a:fillRect/>
          </a:stretch>
        </p:blipFill>
        <p:spPr>
          <a:xfrm rot="21600000">
            <a:off x="1079715" y="9031203"/>
            <a:ext cx="3317015" cy="6350"/>
          </a:xfrm>
          <a:prstGeom prst="rect">
            <a:avLst/>
          </a:prstGeom>
        </p:spPr>
      </p:pic>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0" name="textbox 10"/>
          <p:cNvSpPr/>
          <p:nvPr/>
        </p:nvSpPr>
        <p:spPr>
          <a:xfrm>
            <a:off x="1071016" y="974103"/>
            <a:ext cx="5422265" cy="8519794"/>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6000"/>
              </a:lnSpc>
            </a:pPr>
            <a:endParaRPr lang="en-US" altLang="en-US" sz="100"/>
          </a:p>
          <a:p>
            <a:pPr marL="320040" algn="l" rtl="0" eaLnBrk="0">
              <a:lnSpc>
                <a:spcPct val="83000"/>
              </a:lnSpc>
            </a:pP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地方政府债务问题一直是社</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会舆论关注热点。一方面，地方政府债务关系到</a:t>
            </a:r>
            <a:endParaRPr lang="en-US" altLang="en-US" sz="1200"/>
          </a:p>
          <a:p>
            <a:pPr marL="15240" algn="l" rtl="0" eaLnBrk="0">
              <a:lnSpc>
                <a:spcPct val="164000"/>
              </a:lnSpc>
              <a:spcBef>
                <a:spcPts val="20"/>
              </a:spcBef>
            </a:pP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地方财政的可持续性，</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影响地方政府能否更好地发展当地经济和改善地区民生福</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祉。另一方面，庞大的</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地方政府债务规模会导致系统性风险，推进地方化债刻不</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容缓，所以，在</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20</a:t>
            </a:r>
            <a:r>
              <a:rPr sz="1200" kern="0" spc="-10">
                <a:solidFill>
                  <a:srgbClr val="000000">
                    <a:alpha val="100000"/>
                  </a:srgbClr>
                </a:solidFill>
                <a:latin typeface="Times New Roman" panose="02020603050405020304"/>
                <a:ea typeface="Times New Roman" panose="02020603050405020304"/>
                <a:cs typeface="Times New Roman" panose="02020603050405020304"/>
              </a:rPr>
              <a:t>23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7</a:t>
            </a:r>
            <a:r>
              <a:rPr sz="1200" kern="0" spc="8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月的中共中央政治局会议上，明确提到要制定一揽子化</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债方案。同时，根据海</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外的教训，美国、英国等发达国家都有地方政府破产的案</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例，但是，中国不允许地方政府破产，地方政</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府的债务风险最终会传导至中央，</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可能会对中国的主权信</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用产生冲击。因此，研究地方化债的现状和问题具有重要</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的现实意义。</a:t>
            </a:r>
            <a:endParaRPr lang="en-US" altLang="en-US" sz="1200"/>
          </a:p>
          <a:p>
            <a:pPr marL="15240" algn="l" rtl="0" eaLnBrk="0">
              <a:lnSpc>
                <a:spcPct val="96000"/>
              </a:lnSpc>
              <a:spcBef>
                <a:spcPts val="1235"/>
              </a:spcBef>
            </a:pPr>
            <a:r>
              <a:rPr sz="1500" b="1" kern="0" spc="80">
                <a:solidFill>
                  <a:srgbClr val="0E57C5">
                    <a:alpha val="100000"/>
                  </a:srgbClr>
                </a:solidFill>
                <a:latin typeface="微软雅黑" panose="020b0503020204020204" charset="-122"/>
                <a:ea typeface="微软雅黑" panose="020b0503020204020204" charset="-122"/>
                <a:cs typeface="微软雅黑" panose="020b0503020204020204" charset="-122"/>
              </a:rPr>
              <a:t>一、</a:t>
            </a:r>
            <a:r>
              <a:rPr sz="1500" b="1" kern="0" spc="-320">
                <a:solidFill>
                  <a:srgbClr val="0E57C5">
                    <a:alpha val="100000"/>
                  </a:srgbClr>
                </a:solidFill>
                <a:latin typeface="微软雅黑" panose="020b0503020204020204" charset="-122"/>
                <a:ea typeface="微软雅黑" panose="020b0503020204020204" charset="-122"/>
                <a:cs typeface="微软雅黑" panose="020b0503020204020204" charset="-122"/>
              </a:rPr>
              <a:t> </a:t>
            </a:r>
            <a:r>
              <a:rPr sz="1500" b="1" kern="0" spc="80">
                <a:solidFill>
                  <a:srgbClr val="0E57C5">
                    <a:alpha val="100000"/>
                  </a:srgbClr>
                </a:solidFill>
                <a:latin typeface="Times New Roman" panose="02020603050405020304"/>
                <a:ea typeface="Times New Roman" panose="02020603050405020304"/>
                <a:cs typeface="Times New Roman" panose="02020603050405020304"/>
              </a:rPr>
              <a:t>2019 </a:t>
            </a:r>
            <a:r>
              <a:rPr sz="1500" b="1" kern="0" spc="80">
                <a:solidFill>
                  <a:srgbClr val="0E57C5">
                    <a:alpha val="100000"/>
                  </a:srgbClr>
                </a:solidFill>
                <a:latin typeface="微软雅黑" panose="020b0503020204020204" charset="-122"/>
                <a:ea typeface="微软雅黑" panose="020b0503020204020204" charset="-122"/>
                <a:cs typeface="微软雅黑" panose="020b0503020204020204" charset="-122"/>
              </a:rPr>
              <a:t>年以</a:t>
            </a:r>
            <a:r>
              <a:rPr sz="1500" b="1" kern="0" spc="70">
                <a:solidFill>
                  <a:srgbClr val="0E57C5">
                    <a:alpha val="100000"/>
                  </a:srgbClr>
                </a:solidFill>
                <a:latin typeface="微软雅黑" panose="020b0503020204020204" charset="-122"/>
                <a:ea typeface="微软雅黑" panose="020b0503020204020204" charset="-122"/>
                <a:cs typeface="微软雅黑" panose="020b0503020204020204" charset="-122"/>
              </a:rPr>
              <a:t>来地方化债的政策背景</a:t>
            </a:r>
            <a:endParaRPr lang="en-US" altLang="en-US" sz="1500"/>
          </a:p>
          <a:p>
            <a:pPr algn="r" rtl="0" eaLnBrk="0">
              <a:lnSpc>
                <a:spcPct val="83000"/>
              </a:lnSpc>
              <a:spcBef>
                <a:spcPts val="1130"/>
              </a:spcBef>
            </a:pP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根据政策文件，目前地方化债可以大致分为两个阶段：</a:t>
            </a:r>
            <a:r>
              <a:rPr sz="1200" kern="0" spc="-10">
                <a:solidFill>
                  <a:srgbClr val="000000">
                    <a:alpha val="100000"/>
                  </a:srgbClr>
                </a:solidFill>
                <a:latin typeface="Times New Roman" panose="02020603050405020304"/>
                <a:ea typeface="Times New Roman" panose="02020603050405020304"/>
                <a:cs typeface="Times New Roman" panose="02020603050405020304"/>
              </a:rPr>
              <a:t>2015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年至</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2018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年以及</a:t>
            </a:r>
            <a:endParaRPr lang="en-US" altLang="en-US" sz="1200"/>
          </a:p>
          <a:p>
            <a:pPr marL="13970" indent="-1905" algn="l" rtl="0" eaLnBrk="0">
              <a:lnSpc>
                <a:spcPct val="168000"/>
              </a:lnSpc>
              <a:spcBef>
                <a:spcPts val="5"/>
              </a:spcBef>
            </a:pPr>
            <a:r>
              <a:rPr sz="1200" kern="0" spc="0">
                <a:solidFill>
                  <a:srgbClr val="000000">
                    <a:alpha val="100000"/>
                  </a:srgbClr>
                </a:solidFill>
                <a:latin typeface="Times New Roman" panose="02020603050405020304"/>
                <a:ea typeface="Times New Roman" panose="02020603050405020304"/>
                <a:cs typeface="Times New Roman" panose="02020603050405020304"/>
              </a:rPr>
              <a:t>2019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年以来。</a:t>
            </a:r>
            <a:r>
              <a:rPr sz="1200" kern="0" spc="0">
                <a:solidFill>
                  <a:srgbClr val="000000">
                    <a:alpha val="100000"/>
                  </a:srgbClr>
                </a:solidFill>
                <a:latin typeface="Times New Roman" panose="02020603050405020304"/>
                <a:ea typeface="Times New Roman" panose="02020603050405020304"/>
                <a:cs typeface="Times New Roman" panose="02020603050405020304"/>
              </a:rPr>
              <a:t>2015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年至</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2018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年的化债是以</a:t>
            </a:r>
            <a:r>
              <a:rPr sz="1200" kern="0" spc="-2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2014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2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9</a:t>
            </a:r>
            <a:r>
              <a:rPr sz="1200" kern="0" spc="7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月出台的《关于加强地方政</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府性债务管理的意见》（国发〔</a:t>
            </a:r>
            <a:r>
              <a:rPr sz="1200" kern="0" spc="-40">
                <a:solidFill>
                  <a:srgbClr val="000000">
                    <a:alpha val="100000"/>
                  </a:srgbClr>
                </a:solidFill>
                <a:latin typeface="Times New Roman" panose="02020603050405020304"/>
                <a:ea typeface="Times New Roman" panose="02020603050405020304"/>
                <a:cs typeface="Times New Roman" panose="02020603050405020304"/>
              </a:rPr>
              <a:t>2014</a:t>
            </a:r>
            <a:r>
              <a:rPr sz="1200" kern="0" spc="-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40">
                <a:solidFill>
                  <a:srgbClr val="000000">
                    <a:alpha val="100000"/>
                  </a:srgbClr>
                </a:solidFill>
                <a:latin typeface="Times New Roman" panose="02020603050405020304"/>
                <a:ea typeface="Times New Roman" panose="02020603050405020304"/>
                <a:cs typeface="Times New Roman" panose="02020603050405020304"/>
              </a:rPr>
              <a:t>43</a:t>
            </a:r>
            <a:r>
              <a:rPr sz="1200" kern="0" spc="90">
                <a:solidFill>
                  <a:srgbClr val="000000">
                    <a:alpha val="100000"/>
                  </a:srgbClr>
                </a:solidFill>
                <a:latin typeface="Times New Roman" panose="02020603050405020304"/>
                <a:ea typeface="Times New Roman" panose="02020603050405020304"/>
                <a:cs typeface="Times New Roman" panose="02020603050405020304"/>
              </a:rPr>
              <a:t> </a:t>
            </a:r>
            <a:r>
              <a:rPr sz="1200" kern="0" spc="-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号）为指导，</a:t>
            </a:r>
            <a:r>
              <a:rPr sz="1200" kern="0" spc="-40">
                <a:solidFill>
                  <a:srgbClr val="000000">
                    <a:alpha val="100000"/>
                  </a:srgbClr>
                </a:solidFill>
                <a:latin typeface="Times New Roman" panose="02020603050405020304"/>
                <a:ea typeface="Times New Roman" panose="02020603050405020304"/>
                <a:cs typeface="Times New Roman" panose="02020603050405020304"/>
              </a:rPr>
              <a:t>2019 </a:t>
            </a:r>
            <a:r>
              <a:rPr sz="1200" kern="0" spc="-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年以来的化债是以</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40">
                <a:solidFill>
                  <a:srgbClr val="000000">
                    <a:alpha val="100000"/>
                  </a:srgbClr>
                </a:solidFill>
                <a:latin typeface="Times New Roman" panose="02020603050405020304"/>
                <a:ea typeface="Times New Roman" panose="02020603050405020304"/>
                <a:cs typeface="Times New Roman" panose="02020603050405020304"/>
              </a:rPr>
              <a:t>2018</a:t>
            </a:r>
            <a:endParaRPr lang="en-US" altLang="en-US" sz="1200"/>
          </a:p>
          <a:p>
            <a:pPr marL="15875" algn="l" rtl="0" eaLnBrk="0">
              <a:lnSpc>
                <a:spcPct val="94000"/>
              </a:lnSpc>
              <a:spcBef>
                <a:spcPts val="1430"/>
              </a:spcBef>
            </a:pP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年出台的《中共中央</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国务院关于防范化解地</a:t>
            </a:r>
            <a:r>
              <a:rPr sz="12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政府隐性债务风险的意见》（中发</a:t>
            </a:r>
            <a:endParaRPr lang="en-US" altLang="en-US" sz="1200"/>
          </a:p>
          <a:p>
            <a:pPr algn="r" rtl="0" eaLnBrk="0">
              <a:lnSpc>
                <a:spcPct val="83000"/>
              </a:lnSpc>
              <a:spcBef>
                <a:spcPts val="1320"/>
              </a:spcBef>
            </a:pP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30">
                <a:solidFill>
                  <a:srgbClr val="000000">
                    <a:alpha val="100000"/>
                  </a:srgbClr>
                </a:solidFill>
                <a:latin typeface="Times New Roman" panose="02020603050405020304"/>
                <a:ea typeface="Times New Roman" panose="02020603050405020304"/>
                <a:cs typeface="Times New Roman" panose="02020603050405020304"/>
              </a:rPr>
              <a:t>2018</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30">
                <a:solidFill>
                  <a:srgbClr val="000000">
                    <a:alpha val="100000"/>
                  </a:srgbClr>
                </a:solidFill>
                <a:latin typeface="Times New Roman" panose="02020603050405020304"/>
                <a:ea typeface="Times New Roman" panose="02020603050405020304"/>
                <a:cs typeface="Times New Roman" panose="02020603050405020304"/>
              </a:rPr>
              <a:t>27</a:t>
            </a:r>
            <a:r>
              <a:rPr sz="1200" kern="0" spc="70">
                <a:solidFill>
                  <a:srgbClr val="000000">
                    <a:alpha val="100000"/>
                  </a:srgbClr>
                </a:solidFill>
                <a:latin typeface="Times New Roman" panose="02020603050405020304"/>
                <a:ea typeface="Times New Roman" panose="02020603050405020304"/>
                <a:cs typeface="Times New Roman" panose="02020603050405020304"/>
              </a:rPr>
              <a:t> </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号，密文）为指导。报告对</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30">
                <a:solidFill>
                  <a:srgbClr val="000000">
                    <a:alpha val="100000"/>
                  </a:srgbClr>
                </a:solidFill>
                <a:latin typeface="Times New Roman" panose="02020603050405020304"/>
                <a:ea typeface="Times New Roman" panose="02020603050405020304"/>
                <a:cs typeface="Times New Roman" panose="02020603050405020304"/>
              </a:rPr>
              <a:t>2019 </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年以来地方化债的主要政</a:t>
            </a:r>
            <a:r>
              <a:rPr sz="1200" kern="0" spc="-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策进行了梳</a:t>
            </a:r>
            <a:endParaRPr lang="en-US" altLang="en-US" sz="1200"/>
          </a:p>
          <a:p>
            <a:pPr marL="17145" algn="l" rtl="0" eaLnBrk="0">
              <a:lnSpc>
                <a:spcPts val="2340"/>
              </a:lnSpc>
            </a:pP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理，并与</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2015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年至</a:t>
            </a:r>
            <a:r>
              <a:rPr sz="1200" kern="0" spc="-2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2018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年的大规模债务置</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换在主要特点上进行了对比。</a:t>
            </a:r>
            <a:endParaRPr lang="en-US" altLang="en-US" sz="1200"/>
          </a:p>
          <a:p>
            <a:pPr marL="31750" algn="l" rtl="0" eaLnBrk="0">
              <a:lnSpc>
                <a:spcPct val="91000"/>
              </a:lnSpc>
              <a:spcBef>
                <a:spcPts val="1445"/>
              </a:spcBef>
            </a:pPr>
            <a:r>
              <a:rPr sz="1500" kern="0" spc="-10">
                <a:solidFill>
                  <a:srgbClr val="0E57C5">
                    <a:alpha val="100000"/>
                  </a:srgbClr>
                </a:solidFill>
                <a:latin typeface="Times New Roman" panose="02020603050405020304"/>
                <a:ea typeface="Times New Roman" panose="02020603050405020304"/>
                <a:cs typeface="Times New Roman" panose="02020603050405020304"/>
              </a:rPr>
              <a:t>1.  </a:t>
            </a:r>
            <a:r>
              <a:rPr sz="1500" kern="0" spc="-10">
                <a:solidFill>
                  <a:srgbClr val="0E57C5">
                    <a:alpha val="100000"/>
                  </a:srgbClr>
                </a:solidFill>
                <a:latin typeface="微软雅黑" panose="020b0503020204020204" charset="-122"/>
                <a:ea typeface="微软雅黑" panose="020b0503020204020204" charset="-122"/>
                <a:cs typeface="微软雅黑" panose="020b0503020204020204" charset="-122"/>
              </a:rPr>
              <a:t>国家层面相</a:t>
            </a:r>
            <a:r>
              <a:rPr sz="1500" kern="0" spc="-20">
                <a:solidFill>
                  <a:srgbClr val="0E57C5">
                    <a:alpha val="100000"/>
                  </a:srgbClr>
                </a:solidFill>
                <a:latin typeface="微软雅黑" panose="020b0503020204020204" charset="-122"/>
                <a:ea typeface="微软雅黑" panose="020b0503020204020204" charset="-122"/>
                <a:cs typeface="微软雅黑" panose="020b0503020204020204" charset="-122"/>
              </a:rPr>
              <a:t>关政策回顾</a:t>
            </a:r>
            <a:endParaRPr lang="en-US" altLang="en-US" sz="1500"/>
          </a:p>
          <a:p>
            <a:pPr marL="322580" algn="l" rtl="0" eaLnBrk="0">
              <a:lnSpc>
                <a:spcPct val="94000"/>
              </a:lnSpc>
              <a:spcBef>
                <a:spcPts val="1185"/>
              </a:spcBef>
            </a:pP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如附表</a:t>
            </a:r>
            <a:r>
              <a:rPr sz="1200" kern="0" spc="-9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1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所示，中央对化解地方政府债务风险的政策主要有以下</a:t>
            </a:r>
            <a:r>
              <a:rPr sz="1200" kern="0" spc="-2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5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大特点：</a:t>
            </a:r>
            <a:endParaRPr lang="en-US" altLang="en-US" sz="1200"/>
          </a:p>
          <a:p>
            <a:pPr marL="321945" algn="l" rtl="0" eaLnBrk="0">
              <a:lnSpc>
                <a:spcPct val="83000"/>
              </a:lnSpc>
              <a:spcBef>
                <a:spcPts val="985"/>
              </a:spcBef>
            </a:pP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从化债对象来看，</a:t>
            </a:r>
            <a:r>
              <a:rPr sz="1200" b="1" kern="0" spc="10">
                <a:solidFill>
                  <a:srgbClr val="000000">
                    <a:alpha val="100000"/>
                  </a:srgbClr>
                </a:solidFill>
                <a:latin typeface="Times New Roman" panose="02020603050405020304"/>
                <a:ea typeface="Times New Roman" panose="02020603050405020304"/>
                <a:cs typeface="Times New Roman" panose="02020603050405020304"/>
              </a:rPr>
              <a:t>2019 </a:t>
            </a: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年开始的化债针对的是地方政府的隐性债务</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新预算</a:t>
            </a:r>
            <a:endParaRPr lang="en-US" altLang="en-US" sz="1200"/>
          </a:p>
          <a:p>
            <a:pPr marL="15240" algn="l" rtl="0" eaLnBrk="0">
              <a:lnSpc>
                <a:spcPct val="164000"/>
              </a:lnSpc>
              <a:spcBef>
                <a:spcPts val="55"/>
              </a:spcBef>
            </a:pP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法（</a:t>
            </a:r>
            <a:r>
              <a:rPr sz="1200" b="1" kern="0" spc="10">
                <a:solidFill>
                  <a:srgbClr val="000000">
                    <a:alpha val="100000"/>
                  </a:srgbClr>
                </a:solidFill>
                <a:latin typeface="Times New Roman" panose="02020603050405020304"/>
                <a:ea typeface="Times New Roman" panose="02020603050405020304"/>
                <a:cs typeface="Times New Roman" panose="02020603050405020304"/>
              </a:rPr>
              <a:t>2014 </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年版）</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将地方政</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府负有偿还责任的债务纳入预算管理，地方政府显性债</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务（一般债</a:t>
            </a:r>
            <a:r>
              <a:rPr sz="1200" kern="0" spc="0">
                <a:solidFill>
                  <a:srgbClr val="000000">
                    <a:alpha val="100000"/>
                  </a:srgbClr>
                </a:solidFill>
                <a:latin typeface="Times New Roman" panose="02020603050405020304"/>
                <a:ea typeface="Times New Roman" panose="02020603050405020304"/>
                <a:cs typeface="Times New Roman" panose="02020603050405020304"/>
              </a:rPr>
              <a:t>+</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专项债）风险得到</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有效控制。但是，由于稳增长压力较大以及规则的 </a:t>
            </a:r>
            <a:r>
              <a:rPr sz="1200" kern="0" spc="-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漏洞，地方政府的隐性债务还在不断增加。</a:t>
            </a:r>
            <a:r>
              <a:rPr sz="1200" b="1" kern="0" spc="-40">
                <a:solidFill>
                  <a:srgbClr val="000000">
                    <a:alpha val="100000"/>
                  </a:srgbClr>
                </a:solidFill>
                <a:latin typeface="Times New Roman" panose="02020603050405020304"/>
                <a:ea typeface="Times New Roman" panose="02020603050405020304"/>
                <a:cs typeface="Times New Roman" panose="02020603050405020304"/>
              </a:rPr>
              <a:t>2017 </a:t>
            </a:r>
            <a:r>
              <a:rPr sz="1200" kern="0" spc="-4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b="1" kern="0" spc="-40">
                <a:solidFill>
                  <a:srgbClr val="000000">
                    <a:alpha val="100000"/>
                  </a:srgbClr>
                </a:solidFill>
                <a:latin typeface="Times New Roman" panose="02020603050405020304"/>
                <a:ea typeface="Times New Roman" panose="02020603050405020304"/>
                <a:cs typeface="Times New Roman" panose="02020603050405020304"/>
              </a:rPr>
              <a:t>7</a:t>
            </a:r>
            <a:r>
              <a:rPr sz="1200" b="1" kern="0" spc="70">
                <a:solidFill>
                  <a:srgbClr val="000000">
                    <a:alpha val="100000"/>
                  </a:srgbClr>
                </a:solidFill>
                <a:latin typeface="Times New Roman" panose="02020603050405020304"/>
                <a:ea typeface="Times New Roman" panose="02020603050405020304"/>
                <a:cs typeface="Times New Roman" panose="02020603050405020304"/>
              </a:rPr>
              <a:t> </a:t>
            </a:r>
            <a:r>
              <a:rPr sz="1200" kern="0" spc="-4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月的中央</a:t>
            </a:r>
            <a:r>
              <a:rPr sz="1200" kern="0" spc="-5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政治局会议</a:t>
            </a:r>
            <a:r>
              <a:rPr sz="1200" kern="0" spc="-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提出，</a:t>
            </a:r>
            <a:r>
              <a:rPr sz="1200" kern="0" spc="-50">
                <a:solidFill>
                  <a:srgbClr val="000000">
                    <a:alpha val="100000"/>
                  </a:srgbClr>
                </a:solidFill>
                <a:latin typeface="Times New Roman" panose="02020603050405020304"/>
                <a:ea typeface="Times New Roman" panose="02020603050405020304"/>
                <a:cs typeface="Times New Roman" panose="02020603050405020304"/>
              </a:rPr>
              <a:t>“</a:t>
            </a:r>
            <a:r>
              <a:rPr sz="1200" kern="0" spc="-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坚</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决遏制隐性债务增量</a:t>
            </a:r>
            <a:r>
              <a:rPr sz="1200" kern="0" spc="0">
                <a:solidFill>
                  <a:srgbClr val="000000">
                    <a:alpha val="100000"/>
                  </a:srgbClr>
                </a:solidFill>
                <a:latin typeface="Times New Roman" panose="02020603050405020304"/>
                <a:ea typeface="Times New Roman" panose="02020603050405020304"/>
                <a:cs typeface="Times New Roman" panose="02020603050405020304"/>
              </a:rPr>
              <a:t>”</a:t>
            </a:r>
            <a:r>
              <a:rPr sz="1200" kern="0" spc="-170">
                <a:solidFill>
                  <a:srgbClr val="000000">
                    <a:alpha val="100000"/>
                  </a:srgbClr>
                </a:solidFill>
                <a:latin typeface="Times New Roman" panose="02020603050405020304"/>
                <a:ea typeface="Times New Roman" panose="02020603050405020304"/>
                <a:cs typeface="Times New Roman" panose="02020603050405020304"/>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，这是政</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府首次提出隐性债务的概念。也就是从这次会议开</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始，政府明确了化解地方政府债务风险针对的是地方政府</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的隐性债务。</a:t>
            </a:r>
            <a:endParaRPr lang="en-US" altLang="en-US" sz="1200"/>
          </a:p>
          <a:p>
            <a:pPr marL="321945" algn="l" rtl="0" eaLnBrk="0">
              <a:lnSpc>
                <a:spcPct val="83000"/>
              </a:lnSpc>
              <a:spcBef>
                <a:spcPts val="985"/>
              </a:spcBef>
            </a:pP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从化债前期准备工作来</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看，先明确化债计划、问责办法、化债途径，再开展</a:t>
            </a:r>
            <a:endParaRPr lang="en-US" altLang="en-US" sz="1200"/>
          </a:p>
          <a:p>
            <a:pPr marL="14605" indent="1270" algn="l" rtl="0" eaLnBrk="0">
              <a:lnSpc>
                <a:spcPct val="165000"/>
              </a:lnSpc>
              <a:spcBef>
                <a:spcPts val="20"/>
              </a:spcBef>
            </a:pP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后续化债工作</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中发〔</a:t>
            </a:r>
            <a:r>
              <a:rPr sz="1200" b="1" kern="0" spc="-10">
                <a:solidFill>
                  <a:srgbClr val="000000">
                    <a:alpha val="100000"/>
                  </a:srgbClr>
                </a:solidFill>
                <a:latin typeface="Times New Roman" panose="02020603050405020304"/>
                <a:ea typeface="Times New Roman" panose="02020603050405020304"/>
                <a:cs typeface="Times New Roman" panose="02020603050405020304"/>
              </a:rPr>
              <a:t>2018</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b="1" kern="0" spc="-10">
                <a:solidFill>
                  <a:srgbClr val="000000">
                    <a:alpha val="100000"/>
                  </a:srgbClr>
                </a:solidFill>
                <a:latin typeface="Times New Roman" panose="02020603050405020304"/>
                <a:ea typeface="Times New Roman" panose="02020603050405020304"/>
                <a:cs typeface="Times New Roman" panose="02020603050405020304"/>
              </a:rPr>
              <a:t>27</a:t>
            </a:r>
            <a:r>
              <a:rPr sz="1200" b="1" kern="0" spc="70">
                <a:solidFill>
                  <a:srgbClr val="000000">
                    <a:alpha val="100000"/>
                  </a:srgbClr>
                </a:solidFill>
                <a:latin typeface="Times New Roman" panose="02020603050405020304"/>
                <a:ea typeface="Times New Roman" panose="02020603050405020304"/>
                <a:cs typeface="Times New Roman" panose="02020603050405020304"/>
              </a:rPr>
              <a:t> </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号文</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（密文）是</a:t>
            </a:r>
            <a:r>
              <a:rPr sz="1200" kern="0" spc="-2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a:t>
            </a:r>
            <a:r>
              <a:rPr sz="1200" kern="0" spc="-20">
                <a:solidFill>
                  <a:srgbClr val="000000">
                    <a:alpha val="100000"/>
                  </a:srgbClr>
                </a:solidFill>
                <a:latin typeface="Times New Roman" panose="02020603050405020304"/>
                <a:ea typeface="Times New Roman" panose="02020603050405020304"/>
                <a:cs typeface="Times New Roman" panose="02020603050405020304"/>
              </a:rPr>
              <a:t>19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年以来地方化债的系统性和</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全面性的纲领性文件，明确给出了隐性债务的定义，提出在</a:t>
            </a:r>
            <a:r>
              <a:rPr sz="1200" kern="0" spc="-2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5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年到</a:t>
            </a:r>
            <a:r>
              <a:rPr sz="1200" kern="0" spc="-1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10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年内完成化</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解隐性债务风险。根据媒</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体报道，地方政府隐性债务是指地方政府在法定债务预</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算之外，直接或间接以财</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政资金偿还，以及违法提供担保等方式举借的债务。实</a:t>
            </a:r>
            <a:endParaRPr lang="en-US" altLang="en-US" sz="1200"/>
          </a:p>
        </p:txBody>
      </p:sp>
      <p:sp>
        <p:nvSpPr>
          <p:cNvPr id="12" name="textbox 12"/>
          <p:cNvSpPr/>
          <p:nvPr/>
        </p:nvSpPr>
        <p:spPr>
          <a:xfrm>
            <a:off x="3747578" y="9878110"/>
            <a:ext cx="73660" cy="12700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1000"/>
              </a:lnSpc>
            </a:pPr>
            <a:endParaRPr lang="en-US" altLang="en-US" sz="100"/>
          </a:p>
          <a:p>
            <a:pPr marL="12700" algn="l" rtl="0" eaLnBrk="0">
              <a:lnSpc>
                <a:spcPct val="74000"/>
              </a:lnSpc>
            </a:pPr>
            <a:r>
              <a:rPr sz="900" kern="0" spc="-10">
                <a:solidFill>
                  <a:srgbClr val="000000">
                    <a:alpha val="100000"/>
                  </a:srgbClr>
                </a:solidFill>
                <a:latin typeface="Calibri"/>
                <a:ea typeface="Calibri" panose="020f0502020204030204"/>
                <a:cs typeface="Calibri" panose="020f0502020204030204"/>
              </a:rPr>
              <a:t>1</a:t>
            </a:r>
            <a:endParaRPr lang="en-US" altLang="en-US" sz="900"/>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4" name="textbox 14"/>
          <p:cNvSpPr/>
          <p:nvPr/>
        </p:nvSpPr>
        <p:spPr>
          <a:xfrm>
            <a:off x="1073150" y="974103"/>
            <a:ext cx="5471159" cy="8519794"/>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6000"/>
              </a:lnSpc>
            </a:pPr>
            <a:endParaRPr lang="en-US" altLang="en-US" sz="100"/>
          </a:p>
          <a:p>
            <a:pPr marL="12700" algn="l" rtl="0" eaLnBrk="0">
              <a:lnSpc>
                <a:spcPct val="83000"/>
              </a:lnSpc>
            </a:pP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操中，地方政府的隐性债</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务主要是地方政府负有担保责任以及可能需要承担救助</a:t>
            </a:r>
            <a:endParaRPr lang="en-US" altLang="en-US" sz="1200"/>
          </a:p>
          <a:p>
            <a:pPr marL="12700" indent="5715" algn="l" rtl="0" eaLnBrk="0">
              <a:lnSpc>
                <a:spcPct val="164000"/>
              </a:lnSpc>
              <a:spcBef>
                <a:spcPts val="60"/>
              </a:spcBef>
            </a:pP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责任的两类债务。</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中办发〔</a:t>
            </a:r>
            <a:r>
              <a:rPr sz="1200" b="1" kern="0" spc="-10">
                <a:solidFill>
                  <a:srgbClr val="000000">
                    <a:alpha val="100000"/>
                  </a:srgbClr>
                </a:solidFill>
                <a:latin typeface="Times New Roman" panose="02020603050405020304"/>
                <a:ea typeface="Times New Roman" panose="02020603050405020304"/>
                <a:cs typeface="Times New Roman" panose="02020603050405020304"/>
              </a:rPr>
              <a:t>2018</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b="1" kern="0" spc="-10">
                <a:solidFill>
                  <a:srgbClr val="000000">
                    <a:alpha val="100000"/>
                  </a:srgbClr>
                </a:solidFill>
                <a:latin typeface="Times New Roman" panose="02020603050405020304"/>
                <a:ea typeface="Times New Roman" panose="02020603050405020304"/>
                <a:cs typeface="Times New Roman" panose="02020603050405020304"/>
              </a:rPr>
              <a:t>46</a:t>
            </a:r>
            <a:r>
              <a:rPr sz="1200" b="1" kern="0" spc="70">
                <a:solidFill>
                  <a:srgbClr val="000000">
                    <a:alpha val="100000"/>
                  </a:srgbClr>
                </a:solidFill>
                <a:latin typeface="Times New Roman" panose="02020603050405020304"/>
                <a:ea typeface="Times New Roman" panose="02020603050405020304"/>
                <a:cs typeface="Times New Roman" panose="02020603050405020304"/>
              </a:rPr>
              <a:t> </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号文</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强调地方政府违</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规举债要</a:t>
            </a:r>
            <a:r>
              <a:rPr sz="1200" kern="0" spc="-20">
                <a:solidFill>
                  <a:srgbClr val="000000">
                    <a:alpha val="100000"/>
                  </a:srgbClr>
                </a:solidFill>
                <a:latin typeface="Times New Roman" panose="02020603050405020304"/>
                <a:ea typeface="Times New Roman" panose="02020603050405020304"/>
                <a:cs typeface="Times New Roman" panose="02020603050405020304"/>
              </a:rPr>
              <a:t>“</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终身问责、倒</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查责任</a:t>
            </a:r>
            <a:r>
              <a:rPr sz="1200" kern="0" spc="0">
                <a:solidFill>
                  <a:srgbClr val="000000">
                    <a:alpha val="100000"/>
                  </a:srgbClr>
                </a:solidFill>
                <a:latin typeface="Times New Roman" panose="02020603050405020304"/>
                <a:ea typeface="Times New Roman" panose="02020603050405020304"/>
                <a:cs typeface="Times New Roman" panose="02020603050405020304"/>
              </a:rPr>
              <a:t>”</a:t>
            </a:r>
            <a:r>
              <a:rPr sz="1200" kern="0" spc="-160">
                <a:solidFill>
                  <a:srgbClr val="000000">
                    <a:alpha val="100000"/>
                  </a:srgbClr>
                </a:solidFill>
                <a:latin typeface="Times New Roman" panose="02020603050405020304"/>
                <a:ea typeface="Times New Roman" panose="02020603050405020304"/>
                <a:cs typeface="Times New Roman" panose="02020603050405020304"/>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，明确对了中央处置地</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方政府违规举债的底线，起到威慑作用。随后，</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财</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政部</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跟进摸底</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2015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年以来新增的隐性债务</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，发布《财政部地方全口径债务清查统</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计填报说明》，提出</a:t>
            </a:r>
            <a:r>
              <a:rPr sz="1200" kern="0" spc="-1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6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类化债途径，但是，财政部并未公布</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2018</a:t>
            </a:r>
            <a:r>
              <a:rPr sz="1200" kern="0" spc="7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年对地方债务摸</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底的具体数据。</a:t>
            </a:r>
            <a:endParaRPr lang="en-US" altLang="en-US" sz="1200"/>
          </a:p>
          <a:p>
            <a:pPr marL="319405" algn="l" rtl="0" eaLnBrk="0">
              <a:lnSpc>
                <a:spcPct val="83000"/>
              </a:lnSpc>
              <a:spcBef>
                <a:spcPts val="980"/>
              </a:spcBef>
            </a:pP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从化债措施来看，多方</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参与化债：金融机构配合地方隐债的展期、降息和置</a:t>
            </a:r>
            <a:endParaRPr lang="en-US" altLang="en-US" sz="1200"/>
          </a:p>
          <a:p>
            <a:pPr marL="12700" indent="1270" algn="l" rtl="0" eaLnBrk="0">
              <a:lnSpc>
                <a:spcPct val="163000"/>
              </a:lnSpc>
              <a:spcBef>
                <a:spcPts val="35"/>
              </a:spcBef>
            </a:pP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换，国企主要是盘活国有资产和控制债务，鼓励民间资本参与化债</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金融机构方</a:t>
            </a:r>
            <a:r>
              <a:rPr sz="1200" kern="0" spc="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面</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，国函办〔</a:t>
            </a:r>
            <a:r>
              <a:rPr sz="1200" kern="0" spc="0">
                <a:solidFill>
                  <a:srgbClr val="000000">
                    <a:alpha val="100000"/>
                  </a:srgbClr>
                </a:solidFill>
                <a:latin typeface="Times New Roman" panose="02020603050405020304"/>
                <a:ea typeface="Times New Roman" panose="02020603050405020304"/>
                <a:cs typeface="Times New Roman" panose="02020603050405020304"/>
              </a:rPr>
              <a:t>2019</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0">
                <a:solidFill>
                  <a:srgbClr val="000000">
                    <a:alpha val="100000"/>
                  </a:srgbClr>
                </a:solidFill>
                <a:latin typeface="Times New Roman" panose="02020603050405020304"/>
                <a:ea typeface="Times New Roman" panose="02020603050405020304"/>
                <a:cs typeface="Times New Roman" panose="02020603050405020304"/>
              </a:rPr>
              <a:t>40</a:t>
            </a:r>
            <a:r>
              <a:rPr sz="1200" kern="0" spc="150">
                <a:solidFill>
                  <a:srgbClr val="000000">
                    <a:alpha val="100000"/>
                  </a:srgbClr>
                </a:solidFill>
                <a:latin typeface="Times New Roman" panose="02020603050405020304"/>
                <a:ea typeface="Times New Roman" panose="02020603050405020304"/>
                <a:cs typeface="Times New Roman" panose="02020603050405020304"/>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号文（密文）指导金融机构参与地方政府隐性债务的置换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工作，降低债务成本，</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延长债务期限，但由于地方隐债还在不断增加，银保监会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10">
                <a:solidFill>
                  <a:srgbClr val="000000">
                    <a:alpha val="100000"/>
                  </a:srgbClr>
                </a:solidFill>
                <a:latin typeface="Times New Roman" panose="02020603050405020304"/>
                <a:ea typeface="Times New Roman" panose="02020603050405020304"/>
                <a:cs typeface="Times New Roman" panose="02020603050405020304"/>
              </a:rPr>
              <a:t>2021</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10">
                <a:solidFill>
                  <a:srgbClr val="000000">
                    <a:alpha val="100000"/>
                  </a:srgbClr>
                </a:solidFill>
                <a:latin typeface="Times New Roman" panose="02020603050405020304"/>
                <a:ea typeface="Times New Roman" panose="02020603050405020304"/>
                <a:cs typeface="Times New Roman" panose="02020603050405020304"/>
              </a:rPr>
              <a:t>15</a:t>
            </a:r>
            <a:r>
              <a:rPr sz="1200" kern="0" spc="7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号文进一步规范金融机构化债的行为，</a:t>
            </a:r>
            <a:r>
              <a:rPr sz="1200" kern="0" spc="-10">
                <a:solidFill>
                  <a:srgbClr val="000000">
                    <a:alpha val="100000"/>
                  </a:srgbClr>
                </a:solidFill>
                <a:latin typeface="Times New Roman" panose="02020603050405020304"/>
                <a:ea typeface="Times New Roman" panose="02020603050405020304"/>
                <a:cs typeface="Times New Roman" panose="02020603050405020304"/>
              </a:rPr>
              <a:t>“</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严禁新增或虚假</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化解地方政府</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隐性债务，切实把控好金融</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闸门</a:t>
            </a:r>
            <a:r>
              <a:rPr sz="1200" kern="0" spc="-20">
                <a:solidFill>
                  <a:srgbClr val="000000">
                    <a:alpha val="100000"/>
                  </a:srgbClr>
                </a:solidFill>
                <a:latin typeface="Times New Roman" panose="02020603050405020304"/>
                <a:ea typeface="Times New Roman" panose="02020603050405020304"/>
                <a:cs typeface="Times New Roman" panose="02020603050405020304"/>
              </a:rPr>
              <a:t>”</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20">
                <a:solidFill>
                  <a:srgbClr val="000000">
                    <a:alpha val="100000"/>
                  </a:srgbClr>
                </a:solidFill>
                <a:latin typeface="Times New Roman" panose="02020603050405020304"/>
                <a:ea typeface="Times New Roman" panose="02020603050405020304"/>
                <a:cs typeface="Times New Roman" panose="02020603050405020304"/>
              </a:rPr>
              <a:t>“</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对新增或虚假化解的银行保险机构和负有责任</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的个人依法从严处罚</a:t>
            </a:r>
            <a:r>
              <a:rPr sz="1200" kern="0" spc="10">
                <a:solidFill>
                  <a:srgbClr val="000000">
                    <a:alpha val="100000"/>
                  </a:srgbClr>
                </a:solidFill>
                <a:latin typeface="Times New Roman" panose="02020603050405020304"/>
                <a:ea typeface="Times New Roman" panose="02020603050405020304"/>
                <a:cs typeface="Times New Roman" panose="02020603050405020304"/>
              </a:rPr>
              <a:t>”</a:t>
            </a:r>
            <a:r>
              <a:rPr sz="1200" kern="0" spc="-13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；同时，对城投债的发行也进一步规范，财预〔</a:t>
            </a:r>
            <a:r>
              <a:rPr sz="1200" kern="0" spc="10">
                <a:solidFill>
                  <a:srgbClr val="000000">
                    <a:alpha val="100000"/>
                  </a:srgbClr>
                </a:solidFill>
                <a:latin typeface="Times New Roman" panose="02020603050405020304"/>
                <a:ea typeface="Times New Roman" panose="02020603050405020304"/>
                <a:cs typeface="Times New Roman" panose="02020603050405020304"/>
              </a:rPr>
              <a:t>2020</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0">
                <a:solidFill>
                  <a:srgbClr val="000000">
                    <a:alpha val="100000"/>
                  </a:srgbClr>
                </a:solidFill>
                <a:latin typeface="Times New Roman" panose="02020603050405020304"/>
                <a:ea typeface="Times New Roman" panose="02020603050405020304"/>
                <a:cs typeface="Times New Roman" panose="02020603050405020304"/>
              </a:rPr>
              <a:t>118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号文（密文）划定了地方法定债务率红橙黄绿四个档次</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，作为之后交易商协会、</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沪深交易所制定城投债发行分级分类监管政策的依据。</a:t>
            </a:r>
            <a:r>
              <a:rPr sz="1200" kern="0" spc="5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国企</a:t>
            </a:r>
            <a:r>
              <a:rPr sz="1200" kern="0" spc="4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方面</a:t>
            </a:r>
            <a:r>
              <a:rPr sz="1200" kern="0" spc="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，发改投资规 </a:t>
            </a:r>
            <a:r>
              <a:rPr sz="1200" kern="0" spc="-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50">
                <a:solidFill>
                  <a:srgbClr val="000000">
                    <a:alpha val="100000"/>
                  </a:srgbClr>
                </a:solidFill>
                <a:latin typeface="Times New Roman" panose="02020603050405020304"/>
                <a:ea typeface="Times New Roman" panose="02020603050405020304"/>
                <a:cs typeface="Times New Roman" panose="02020603050405020304"/>
              </a:rPr>
              <a:t>2021</a:t>
            </a:r>
            <a:r>
              <a:rPr sz="1200" kern="0" spc="-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50">
                <a:solidFill>
                  <a:srgbClr val="000000">
                    <a:alpha val="100000"/>
                  </a:srgbClr>
                </a:solidFill>
                <a:latin typeface="Times New Roman" panose="02020603050405020304"/>
                <a:ea typeface="Times New Roman" panose="02020603050405020304"/>
                <a:cs typeface="Times New Roman" panose="02020603050405020304"/>
              </a:rPr>
              <a:t>252</a:t>
            </a:r>
            <a:r>
              <a:rPr sz="1200" kern="0" spc="70">
                <a:solidFill>
                  <a:srgbClr val="000000">
                    <a:alpha val="100000"/>
                  </a:srgbClr>
                </a:solidFill>
                <a:latin typeface="Times New Roman" panose="02020603050405020304"/>
                <a:ea typeface="Times New Roman" panose="02020603050405020304"/>
                <a:cs typeface="Times New Roman" panose="02020603050405020304"/>
              </a:rPr>
              <a:t> </a:t>
            </a:r>
            <a:r>
              <a:rPr sz="1200" kern="0" spc="-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号文和国办发〔</a:t>
            </a:r>
            <a:r>
              <a:rPr sz="1200" kern="0" spc="-50">
                <a:solidFill>
                  <a:srgbClr val="000000">
                    <a:alpha val="100000"/>
                  </a:srgbClr>
                </a:solidFill>
                <a:latin typeface="Times New Roman" panose="02020603050405020304"/>
                <a:ea typeface="Times New Roman" panose="02020603050405020304"/>
                <a:cs typeface="Times New Roman" panose="02020603050405020304"/>
              </a:rPr>
              <a:t>2022</a:t>
            </a:r>
            <a:r>
              <a:rPr sz="1200" kern="0" spc="-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50">
                <a:solidFill>
                  <a:srgbClr val="000000">
                    <a:alpha val="100000"/>
                  </a:srgbClr>
                </a:solidFill>
                <a:latin typeface="Times New Roman" panose="02020603050405020304"/>
                <a:ea typeface="Times New Roman" panose="02020603050405020304"/>
                <a:cs typeface="Times New Roman" panose="02020603050405020304"/>
              </a:rPr>
              <a:t>19</a:t>
            </a:r>
            <a:r>
              <a:rPr sz="1200" kern="0" spc="80">
                <a:solidFill>
                  <a:srgbClr val="000000">
                    <a:alpha val="100000"/>
                  </a:srgbClr>
                </a:solidFill>
                <a:latin typeface="Times New Roman" panose="02020603050405020304"/>
                <a:ea typeface="Times New Roman" panose="02020603050405020304"/>
                <a:cs typeface="Times New Roman" panose="02020603050405020304"/>
              </a:rPr>
              <a:t> </a:t>
            </a:r>
            <a:r>
              <a:rPr sz="1200" kern="0" spc="-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号文支持采用不动产投资信托基金（</a:t>
            </a:r>
            <a:r>
              <a:rPr sz="1200" kern="0" spc="-50">
                <a:solidFill>
                  <a:srgbClr val="000000">
                    <a:alpha val="100000"/>
                  </a:srgbClr>
                </a:solidFill>
                <a:latin typeface="Times New Roman" panose="02020603050405020304"/>
                <a:ea typeface="Times New Roman" panose="02020603050405020304"/>
                <a:cs typeface="Times New Roman" panose="02020603050405020304"/>
              </a:rPr>
              <a:t>REIT</a:t>
            </a:r>
            <a:r>
              <a:rPr sz="1200" kern="0" spc="-60">
                <a:solidFill>
                  <a:srgbClr val="000000">
                    <a:alpha val="100000"/>
                  </a:srgbClr>
                </a:solidFill>
                <a:latin typeface="Times New Roman" panose="02020603050405020304"/>
                <a:ea typeface="Times New Roman" panose="02020603050405020304"/>
                <a:cs typeface="Times New Roman" panose="02020603050405020304"/>
              </a:rPr>
              <a:t>s</a:t>
            </a:r>
            <a:r>
              <a:rPr sz="1200" kern="0" spc="-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政府和社会资本合作（</a:t>
            </a:r>
            <a:r>
              <a:rPr sz="1200" kern="0" spc="-10">
                <a:solidFill>
                  <a:srgbClr val="000000">
                    <a:alpha val="100000"/>
                  </a:srgbClr>
                </a:solidFill>
                <a:latin typeface="Times New Roman" panose="02020603050405020304"/>
                <a:ea typeface="Times New Roman" panose="02020603050405020304"/>
                <a:cs typeface="Times New Roman" panose="02020603050405020304"/>
              </a:rPr>
              <a:t>PPP</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）等方式盘活国有存量资产；同时，高度重视国企债务</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问题，《关于印发</a:t>
            </a:r>
            <a:r>
              <a:rPr sz="1200" kern="0" spc="-20">
                <a:solidFill>
                  <a:srgbClr val="000000">
                    <a:alpha val="100000"/>
                  </a:srgbClr>
                </a:solidFill>
                <a:latin typeface="Times New Roman" panose="02020603050405020304"/>
                <a:ea typeface="Times New Roman" panose="02020603050405020304"/>
                <a:cs typeface="Times New Roman" panose="02020603050405020304"/>
              </a:rPr>
              <a:t>&lt;</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关于加强地方国有企业债务风险管控工作的指导意</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见</a:t>
            </a:r>
            <a:r>
              <a:rPr sz="1200" kern="0" spc="-30">
                <a:solidFill>
                  <a:srgbClr val="000000">
                    <a:alpha val="100000"/>
                  </a:srgbClr>
                </a:solidFill>
                <a:latin typeface="Times New Roman" panose="02020603050405020304"/>
                <a:ea typeface="Times New Roman" panose="02020603050405020304"/>
                <a:cs typeface="Times New Roman" panose="02020603050405020304"/>
              </a:rPr>
              <a:t>&gt;</a:t>
            </a:r>
            <a:r>
              <a:rPr sz="1200" kern="0" spc="-170">
                <a:solidFill>
                  <a:srgbClr val="000000">
                    <a:alpha val="100000"/>
                  </a:srgbClr>
                </a:solidFill>
                <a:latin typeface="Times New Roman" panose="02020603050405020304"/>
                <a:ea typeface="Times New Roman" panose="02020603050405020304"/>
                <a:cs typeface="Times New Roman" panose="02020603050405020304"/>
              </a:rPr>
              <a:t> </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的通知》</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要求</a:t>
            </a:r>
            <a:r>
              <a:rPr sz="1200" kern="0" spc="-10">
                <a:solidFill>
                  <a:srgbClr val="000000">
                    <a:alpha val="100000"/>
                  </a:srgbClr>
                </a:solidFill>
                <a:latin typeface="Times New Roman" panose="02020603050405020304"/>
                <a:ea typeface="Times New Roman" panose="02020603050405020304"/>
                <a:cs typeface="Times New Roman" panose="02020603050405020304"/>
              </a:rPr>
              <a:t>“</a:t>
            </a:r>
            <a:r>
              <a:rPr sz="1200" kern="0" spc="-17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防范地方国有企业债券违约，作为债务风险管控的重中之重</a:t>
            </a:r>
            <a:r>
              <a:rPr sz="1200" kern="0" spc="-10">
                <a:solidFill>
                  <a:srgbClr val="000000">
                    <a:alpha val="100000"/>
                  </a:srgbClr>
                </a:solidFill>
                <a:latin typeface="Times New Roman" panose="02020603050405020304"/>
                <a:ea typeface="Times New Roman" panose="02020603050405020304"/>
                <a:cs typeface="Times New Roman" panose="02020603050405020304"/>
              </a:rPr>
              <a:t>”</a:t>
            </a:r>
            <a:r>
              <a:rPr sz="1200" kern="0" spc="-16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，国发〔</a:t>
            </a:r>
            <a:r>
              <a:rPr sz="1200" kern="0" spc="-10">
                <a:solidFill>
                  <a:srgbClr val="000000">
                    <a:alpha val="100000"/>
                  </a:srgbClr>
                </a:solidFill>
                <a:latin typeface="Times New Roman" panose="02020603050405020304"/>
                <a:ea typeface="Times New Roman" panose="02020603050405020304"/>
                <a:cs typeface="Times New Roman" panose="02020603050405020304"/>
              </a:rPr>
              <a:t>2021</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5</a:t>
            </a:r>
            <a:r>
              <a:rPr sz="1200" kern="0" spc="7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号文指出</a:t>
            </a:r>
            <a:r>
              <a:rPr sz="1200" kern="0" spc="-10">
                <a:solidFill>
                  <a:srgbClr val="000000">
                    <a:alpha val="100000"/>
                  </a:srgbClr>
                </a:solidFill>
                <a:latin typeface="Times New Roman" panose="02020603050405020304"/>
                <a:ea typeface="Times New Roman" panose="02020603050405020304"/>
                <a:cs typeface="Times New Roman" panose="02020603050405020304"/>
              </a:rPr>
              <a:t>“</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严禁地方政府以企业债务形</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式增加隐性债务</a:t>
            </a:r>
            <a:r>
              <a:rPr sz="1200" kern="0" spc="-20">
                <a:solidFill>
                  <a:srgbClr val="000000">
                    <a:alpha val="100000"/>
                  </a:srgbClr>
                </a:solidFill>
                <a:latin typeface="Times New Roman" panose="02020603050405020304"/>
                <a:ea typeface="Times New Roman" panose="02020603050405020304"/>
                <a:cs typeface="Times New Roman" panose="02020603050405020304"/>
              </a:rPr>
              <a:t>”</a:t>
            </a:r>
            <a:r>
              <a:rPr sz="1200" kern="0" spc="-130">
                <a:solidFill>
                  <a:srgbClr val="000000">
                    <a:alpha val="100000"/>
                  </a:srgbClr>
                </a:solidFill>
                <a:latin typeface="Times New Roman" panose="02020603050405020304"/>
                <a:ea typeface="Times New Roman" panose="02020603050405020304"/>
                <a:cs typeface="Times New Roman" panose="02020603050405020304"/>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，《当前经济工作的几个</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重大问题》强调</a:t>
            </a:r>
            <a:r>
              <a:rPr sz="1200" kern="0" spc="10">
                <a:solidFill>
                  <a:srgbClr val="000000">
                    <a:alpha val="100000"/>
                  </a:srgbClr>
                </a:solidFill>
                <a:latin typeface="Times New Roman" panose="02020603050405020304"/>
                <a:ea typeface="Times New Roman" panose="02020603050405020304"/>
                <a:cs typeface="Times New Roman" panose="02020603050405020304"/>
              </a:rPr>
              <a:t>“</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要禁止各种变相举债行为，防范地方国有企事业</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单位</a:t>
            </a:r>
            <a:r>
              <a:rPr sz="1200" kern="0" spc="0">
                <a:solidFill>
                  <a:srgbClr val="000000">
                    <a:alpha val="100000"/>
                  </a:srgbClr>
                </a:solidFill>
                <a:latin typeface="Times New Roman" panose="02020603050405020304"/>
                <a:ea typeface="Times New Roman" panose="02020603050405020304"/>
                <a:cs typeface="Times New Roman" panose="02020603050405020304"/>
              </a:rPr>
              <a:t>‘</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平台化</a:t>
            </a:r>
            <a:r>
              <a:rPr sz="1200" kern="0" spc="0">
                <a:solidFill>
                  <a:srgbClr val="000000">
                    <a:alpha val="100000"/>
                  </a:srgbClr>
                </a:solidFill>
                <a:latin typeface="Times New Roman" panose="02020603050405020304"/>
                <a:ea typeface="Times New Roman" panose="02020603050405020304"/>
                <a:cs typeface="Times New Roman" panose="02020603050405020304"/>
              </a:rPr>
              <a:t>’”</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《国务院关于金融工作情况的报告</a:t>
            </a:r>
            <a:r>
              <a:rPr sz="1200" kern="0" spc="-10">
                <a:solidFill>
                  <a:srgbClr val="000000">
                    <a:alpha val="100000"/>
                  </a:srgbClr>
                </a:solidFill>
                <a:latin typeface="Times New Roman" panose="02020603050405020304"/>
                <a:ea typeface="Times New Roman" panose="02020603050405020304"/>
                <a:cs typeface="Times New Roman" panose="02020603050405020304"/>
              </a:rPr>
              <a:t>——2023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1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10</a:t>
            </a:r>
            <a:r>
              <a:rPr sz="1200" kern="0" spc="9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21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日在第十四届全国人民代</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表大会常务委员会第六次会</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议上》提到</a:t>
            </a:r>
            <a:r>
              <a:rPr sz="1200" kern="0" spc="-20">
                <a:solidFill>
                  <a:srgbClr val="000000">
                    <a:alpha val="100000"/>
                  </a:srgbClr>
                </a:solidFill>
                <a:latin typeface="Times New Roman" panose="02020603050405020304"/>
                <a:ea typeface="Times New Roman" panose="02020603050405020304"/>
                <a:cs typeface="Times New Roman" panose="02020603050405020304"/>
              </a:rPr>
              <a:t>“</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完善对大型企业集团债务风险的监测</a:t>
            </a:r>
            <a:r>
              <a:rPr sz="1200" kern="0" spc="-20">
                <a:solidFill>
                  <a:srgbClr val="000000">
                    <a:alpha val="100000"/>
                  </a:srgbClr>
                </a:solidFill>
                <a:latin typeface="Times New Roman" panose="02020603050405020304"/>
                <a:ea typeface="Times New Roman" panose="02020603050405020304"/>
                <a:cs typeface="Times New Roman" panose="02020603050405020304"/>
              </a:rPr>
              <a:t>”</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民</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间资本方面</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，主要是鼓励民</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间资本通过参与盘活国有资产、政策购买服务等方式，</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缓解地方政府的资金压力。</a:t>
            </a:r>
            <a:endParaRPr lang="en-US" altLang="en-US" sz="1200"/>
          </a:p>
          <a:p>
            <a:pPr algn="r" rtl="0" eaLnBrk="0">
              <a:lnSpc>
                <a:spcPct val="83000"/>
              </a:lnSpc>
              <a:spcBef>
                <a:spcPts val="985"/>
              </a:spcBef>
            </a:pPr>
            <a:r>
              <a:rPr sz="1200" kern="0" spc="-3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从存量债务（主要指隐性债务）置</a:t>
            </a:r>
            <a:r>
              <a:rPr sz="1200" kern="0" spc="-4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换来看，</a:t>
            </a:r>
            <a:r>
              <a:rPr sz="1200" b="1" kern="0" spc="-40">
                <a:solidFill>
                  <a:srgbClr val="000000">
                    <a:alpha val="100000"/>
                  </a:srgbClr>
                </a:solidFill>
                <a:latin typeface="Times New Roman" panose="02020603050405020304"/>
                <a:ea typeface="Times New Roman" panose="02020603050405020304"/>
                <a:cs typeface="Times New Roman" panose="02020603050405020304"/>
              </a:rPr>
              <a:t>2019 </a:t>
            </a:r>
            <a:r>
              <a:rPr sz="1200" kern="0" spc="-4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年以来主要有三轮隐债置换，</a:t>
            </a:r>
            <a:endParaRPr lang="en-US" altLang="en-US" sz="1200"/>
          </a:p>
          <a:p>
            <a:pPr marL="12700" algn="l" rtl="0" eaLnBrk="0">
              <a:lnSpc>
                <a:spcPct val="166000"/>
              </a:lnSpc>
              <a:spcBef>
                <a:spcPts val="15"/>
              </a:spcBef>
            </a:pPr>
            <a:r>
              <a:rPr sz="1200" kern="0" spc="-3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合计置换超过</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b="1" kern="0" spc="-30">
                <a:solidFill>
                  <a:srgbClr val="000000">
                    <a:alpha val="100000"/>
                  </a:srgbClr>
                </a:solidFill>
                <a:latin typeface="Times New Roman" panose="02020603050405020304"/>
                <a:ea typeface="Times New Roman" panose="02020603050405020304"/>
                <a:cs typeface="Times New Roman" panose="02020603050405020304"/>
              </a:rPr>
              <a:t>2.6</a:t>
            </a:r>
            <a:r>
              <a:rPr sz="1200" b="1" kern="0" spc="80">
                <a:solidFill>
                  <a:srgbClr val="000000">
                    <a:alpha val="100000"/>
                  </a:srgbClr>
                </a:solidFill>
                <a:latin typeface="Times New Roman" panose="02020603050405020304"/>
                <a:ea typeface="Times New Roman" panose="02020603050405020304"/>
                <a:cs typeface="Times New Roman" panose="02020603050405020304"/>
              </a:rPr>
              <a:t> </a:t>
            </a:r>
            <a:r>
              <a:rPr sz="1200" kern="0" spc="-3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万亿元，但体量较为有限</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。如表</a:t>
            </a:r>
            <a:r>
              <a:rPr sz="1200" kern="0" spc="-1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30">
                <a:solidFill>
                  <a:srgbClr val="000000">
                    <a:alpha val="100000"/>
                  </a:srgbClr>
                </a:solidFill>
                <a:latin typeface="Times New Roman" panose="02020603050405020304"/>
                <a:ea typeface="Times New Roman" panose="02020603050405020304"/>
                <a:cs typeface="Times New Roman" panose="02020603050405020304"/>
              </a:rPr>
              <a:t>1 </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所示，</a:t>
            </a:r>
            <a:r>
              <a:rPr sz="1200" kern="0" spc="-30">
                <a:solidFill>
                  <a:srgbClr val="000000">
                    <a:alpha val="100000"/>
                  </a:srgbClr>
                </a:solidFill>
                <a:latin typeface="Times New Roman" panose="02020603050405020304"/>
                <a:ea typeface="Times New Roman" panose="02020603050405020304"/>
                <a:cs typeface="Times New Roman" panose="02020603050405020304"/>
              </a:rPr>
              <a:t>2019 </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年以来（截至</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30">
                <a:solidFill>
                  <a:srgbClr val="000000">
                    <a:alpha val="100000"/>
                  </a:srgbClr>
                </a:solidFill>
                <a:latin typeface="Times New Roman" panose="02020603050405020304"/>
                <a:ea typeface="Times New Roman" panose="02020603050405020304"/>
                <a:cs typeface="Times New Roman" panose="02020603050405020304"/>
              </a:rPr>
              <a:t>2</a:t>
            </a:r>
            <a:r>
              <a:rPr sz="1200" kern="0" spc="-40">
                <a:solidFill>
                  <a:srgbClr val="000000">
                    <a:alpha val="100000"/>
                  </a:srgbClr>
                </a:solidFill>
                <a:latin typeface="Times New Roman" panose="02020603050405020304"/>
                <a:ea typeface="Times New Roman" panose="02020603050405020304"/>
                <a:cs typeface="Times New Roman" panose="02020603050405020304"/>
              </a:rPr>
              <a:t>023</a:t>
            </a:r>
            <a:r>
              <a:rPr sz="1200" kern="0" spc="0">
                <a:solidFill>
                  <a:srgbClr val="000000">
                    <a:alpha val="100000"/>
                  </a:srgbClr>
                </a:solidFill>
                <a:latin typeface="Times New Roman" panose="02020603050405020304"/>
                <a:ea typeface="Times New Roman" panose="02020603050405020304"/>
                <a:cs typeface="Times New Roman" panose="02020603050405020304"/>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1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12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31</a:t>
            </a:r>
            <a:r>
              <a:rPr sz="1200" kern="0" spc="230">
                <a:solidFill>
                  <a:srgbClr val="000000">
                    <a:alpha val="100000"/>
                  </a:srgbClr>
                </a:solidFill>
                <a:latin typeface="Times New Roman" panose="02020603050405020304"/>
                <a:ea typeface="Times New Roman" panose="02020603050405020304"/>
                <a:cs typeface="Times New Roman" panose="02020603050405020304"/>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日</a:t>
            </a:r>
            <a:r>
              <a:rPr sz="1200" kern="0" spc="-5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我国通过建制县隐债化解试点共开展了三轮地方存量债务的置换，</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三轮置换金额分别为</a:t>
            </a:r>
            <a:r>
              <a:rPr sz="1200" kern="0" spc="-1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1429.2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亿元</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20">
                <a:solidFill>
                  <a:srgbClr val="000000">
                    <a:alpha val="100000"/>
                  </a:srgbClr>
                </a:solidFill>
                <a:latin typeface="Times New Roman" panose="02020603050405020304"/>
                <a:ea typeface="Times New Roman" panose="02020603050405020304"/>
                <a:cs typeface="Times New Roman" panose="02020603050405020304"/>
              </a:rPr>
              <a:t>1.</a:t>
            </a:r>
            <a:r>
              <a:rPr sz="1200" kern="0" spc="-160">
                <a:solidFill>
                  <a:srgbClr val="000000">
                    <a:alpha val="100000"/>
                  </a:srgbClr>
                </a:solidFill>
                <a:latin typeface="Times New Roman" panose="02020603050405020304"/>
                <a:ea typeface="Times New Roman" panose="02020603050405020304"/>
                <a:cs typeface="Times New Roman" panose="02020603050405020304"/>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13</a:t>
            </a:r>
            <a:r>
              <a:rPr sz="1200" kern="0" spc="70">
                <a:solidFill>
                  <a:srgbClr val="000000">
                    <a:alpha val="100000"/>
                  </a:srgbClr>
                </a:solidFill>
                <a:latin typeface="Times New Roman" panose="02020603050405020304"/>
                <a:ea typeface="Times New Roman" panose="02020603050405020304"/>
                <a:cs typeface="Times New Roman" panose="02020603050405020304"/>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万亿元和</a:t>
            </a:r>
            <a:r>
              <a:rPr sz="1200" kern="0" spc="-1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1.37</a:t>
            </a:r>
            <a:r>
              <a:rPr sz="1200" kern="0" spc="80">
                <a:solidFill>
                  <a:srgbClr val="000000">
                    <a:alpha val="100000"/>
                  </a:srgbClr>
                </a:solidFill>
                <a:latin typeface="Times New Roman" panose="02020603050405020304"/>
                <a:ea typeface="Times New Roman" panose="02020603050405020304"/>
                <a:cs typeface="Times New Roman" panose="02020603050405020304"/>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万亿元。第一轮置换（</a:t>
            </a:r>
            <a:r>
              <a:rPr sz="1200" kern="0" spc="-20">
                <a:solidFill>
                  <a:srgbClr val="000000">
                    <a:alpha val="100000"/>
                  </a:srgbClr>
                </a:solidFill>
                <a:latin typeface="Times New Roman" panose="02020603050405020304"/>
                <a:ea typeface="Times New Roman" panose="02020603050405020304"/>
                <a:cs typeface="Times New Roman" panose="02020603050405020304"/>
              </a:rPr>
              <a:t>2019</a:t>
            </a:r>
            <a:endParaRPr lang="en-US" altLang="en-US" sz="1200"/>
          </a:p>
        </p:txBody>
      </p:sp>
      <p:sp>
        <p:nvSpPr>
          <p:cNvPr id="16" name="textbox 16"/>
          <p:cNvSpPr/>
          <p:nvPr/>
        </p:nvSpPr>
        <p:spPr>
          <a:xfrm>
            <a:off x="3744263" y="9665602"/>
            <a:ext cx="76835" cy="12763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6000"/>
              </a:lnSpc>
            </a:pPr>
            <a:endParaRPr lang="en-US" altLang="en-US" sz="100"/>
          </a:p>
          <a:p>
            <a:pPr marL="12700" algn="l" rtl="0" eaLnBrk="0">
              <a:lnSpc>
                <a:spcPct val="74000"/>
              </a:lnSpc>
            </a:pPr>
            <a:r>
              <a:rPr sz="900" kern="0" spc="-10">
                <a:solidFill>
                  <a:srgbClr val="000000">
                    <a:alpha val="100000"/>
                  </a:srgbClr>
                </a:solidFill>
                <a:latin typeface="Calibri"/>
                <a:ea typeface="Calibri" panose="020f0502020204030204"/>
                <a:cs typeface="Calibri" panose="020f0502020204030204"/>
              </a:rPr>
              <a:t>2</a:t>
            </a:r>
            <a:endParaRPr lang="en-US" altLang="en-US" sz="9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8" name="textbox 18"/>
          <p:cNvSpPr/>
          <p:nvPr/>
        </p:nvSpPr>
        <p:spPr>
          <a:xfrm>
            <a:off x="1071016" y="4197362"/>
            <a:ext cx="5483859" cy="534987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6000"/>
              </a:lnSpc>
            </a:pPr>
            <a:endParaRPr lang="en-US" altLang="en-US" sz="100"/>
          </a:p>
          <a:p>
            <a:pPr algn="r" rtl="0" eaLnBrk="0">
              <a:lnSpc>
                <a:spcPct val="83000"/>
              </a:lnSpc>
            </a:pPr>
            <a:r>
              <a:rPr sz="1200" kern="0" spc="-3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从责任划分来看，地方化债的责任由中央主导转为省级政府挑大梁</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。事实上</a:t>
            </a:r>
            <a:r>
              <a:rPr sz="1200" kern="0" spc="-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lang="en-US" altLang="en-US" sz="1200"/>
          </a:p>
          <a:p>
            <a:pPr marL="14605" indent="1270" algn="l" rtl="0" eaLnBrk="0">
              <a:lnSpc>
                <a:spcPct val="163000"/>
              </a:lnSpc>
              <a:spcBef>
                <a:spcPts val="85"/>
              </a:spcBef>
            </a:pP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早在</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2014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国发〔</a:t>
            </a:r>
            <a:r>
              <a:rPr sz="1200" b="1" kern="0" spc="10">
                <a:solidFill>
                  <a:srgbClr val="000000">
                    <a:alpha val="100000"/>
                  </a:srgbClr>
                </a:solidFill>
                <a:latin typeface="Times New Roman" panose="02020603050405020304"/>
                <a:ea typeface="Times New Roman" panose="02020603050405020304"/>
                <a:cs typeface="Times New Roman" panose="02020603050405020304"/>
              </a:rPr>
              <a:t>2014</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b="1" kern="0" spc="10">
                <a:solidFill>
                  <a:srgbClr val="000000">
                    <a:alpha val="100000"/>
                  </a:srgbClr>
                </a:solidFill>
                <a:latin typeface="Times New Roman" panose="02020603050405020304"/>
                <a:ea typeface="Times New Roman" panose="02020603050405020304"/>
                <a:cs typeface="Times New Roman" panose="02020603050405020304"/>
              </a:rPr>
              <a:t>4</a:t>
            </a:r>
            <a:r>
              <a:rPr sz="1200" b="1" kern="0" spc="0">
                <a:solidFill>
                  <a:srgbClr val="000000">
                    <a:alpha val="100000"/>
                  </a:srgbClr>
                </a:solidFill>
                <a:latin typeface="Times New Roman" panose="02020603050405020304"/>
                <a:ea typeface="Times New Roman" panose="02020603050405020304"/>
                <a:cs typeface="Times New Roman" panose="02020603050405020304"/>
              </a:rPr>
              <a:t>3 </a:t>
            </a: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号文</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就明确提到，</a:t>
            </a:r>
            <a:r>
              <a:rPr sz="1200" kern="0" spc="0">
                <a:solidFill>
                  <a:srgbClr val="000000">
                    <a:alpha val="100000"/>
                  </a:srgbClr>
                </a:solidFill>
                <a:latin typeface="Times New Roman" panose="02020603050405020304"/>
                <a:ea typeface="Times New Roman" panose="02020603050405020304"/>
                <a:cs typeface="Times New Roman" panose="02020603050405020304"/>
              </a:rPr>
              <a:t>“</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地方政府对其举借的债务负有  偿还责任，中央政府实行不救助原则</a:t>
            </a:r>
            <a:r>
              <a:rPr sz="1200" kern="0" spc="0">
                <a:solidFill>
                  <a:srgbClr val="000000">
                    <a:alpha val="100000"/>
                  </a:srgbClr>
                </a:solidFill>
                <a:latin typeface="Times New Roman" panose="02020603050405020304"/>
                <a:ea typeface="Times New Roman" panose="02020603050405020304"/>
                <a:cs typeface="Times New Roman" panose="02020603050405020304"/>
              </a:rPr>
              <a:t>”</a:t>
            </a:r>
            <a:r>
              <a:rPr sz="1200" kern="0" spc="-120">
                <a:solidFill>
                  <a:srgbClr val="000000">
                    <a:alpha val="100000"/>
                  </a:srgbClr>
                </a:solidFill>
                <a:latin typeface="Times New Roman" panose="02020603050405020304"/>
                <a:ea typeface="Times New Roman" panose="02020603050405020304"/>
                <a:cs typeface="Times New Roman" panose="02020603050405020304"/>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，但是，</a:t>
            </a:r>
            <a:r>
              <a:rPr sz="1200" kern="0" spc="0">
                <a:solidFill>
                  <a:srgbClr val="000000">
                    <a:alpha val="100000"/>
                  </a:srgbClr>
                </a:solidFill>
                <a:latin typeface="Times New Roman" panose="02020603050405020304"/>
                <a:ea typeface="Times New Roman" panose="02020603050405020304"/>
                <a:cs typeface="Times New Roman" panose="02020603050405020304"/>
              </a:rPr>
              <a:t>2015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年至</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2018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年的大规模债务置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换实质上是注入中央信用</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，并未彻底贯彻地方政府承担地方化债第一责任人的精</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神，地方政府对于隐债偿还存在侥幸心</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理。</a:t>
            </a:r>
            <a:r>
              <a:rPr sz="1200" b="1" kern="0" spc="-20">
                <a:solidFill>
                  <a:srgbClr val="000000">
                    <a:alpha val="100000"/>
                  </a:srgbClr>
                </a:solidFill>
                <a:latin typeface="Times New Roman" panose="02020603050405020304"/>
                <a:ea typeface="Times New Roman" panose="02020603050405020304"/>
                <a:cs typeface="Times New Roman" panose="02020603050405020304"/>
              </a:rPr>
              <a:t>2021 </a:t>
            </a: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2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b="1" kern="0" spc="-20">
                <a:solidFill>
                  <a:srgbClr val="000000">
                    <a:alpha val="100000"/>
                  </a:srgbClr>
                </a:solidFill>
                <a:latin typeface="Times New Roman" panose="02020603050405020304"/>
                <a:ea typeface="Times New Roman" panose="02020603050405020304"/>
                <a:cs typeface="Times New Roman" panose="02020603050405020304"/>
              </a:rPr>
              <a:t>12</a:t>
            </a:r>
            <a:r>
              <a:rPr sz="1200" b="1" kern="0" spc="70">
                <a:solidFill>
                  <a:srgbClr val="000000">
                    <a:alpha val="100000"/>
                  </a:srgbClr>
                </a:solidFill>
                <a:latin typeface="Times New Roman" panose="02020603050405020304"/>
                <a:ea typeface="Times New Roman" panose="02020603050405020304"/>
                <a:cs typeface="Times New Roman" panose="02020603050405020304"/>
              </a:rPr>
              <a:t> </a:t>
            </a: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月的国务院政策例行吹风会</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上，时任财政部副部长许</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宏才强调，化解地方政府隐性债务要坚持中央不救助原</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则，做到</a:t>
            </a:r>
            <a:r>
              <a:rPr sz="1200" kern="0" spc="-10">
                <a:solidFill>
                  <a:srgbClr val="000000">
                    <a:alpha val="100000"/>
                  </a:srgbClr>
                </a:solidFill>
                <a:latin typeface="Times New Roman" panose="02020603050405020304"/>
                <a:ea typeface="Times New Roman" panose="02020603050405020304"/>
                <a:cs typeface="Times New Roman" panose="02020603050405020304"/>
              </a:rPr>
              <a:t>“</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谁家的孩子</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谁抱</a:t>
            </a:r>
            <a:r>
              <a:rPr sz="1200" kern="0" spc="-20">
                <a:solidFill>
                  <a:srgbClr val="000000">
                    <a:alpha val="100000"/>
                  </a:srgbClr>
                </a:solidFill>
                <a:latin typeface="Times New Roman" panose="02020603050405020304"/>
                <a:ea typeface="Times New Roman" panose="02020603050405020304"/>
                <a:cs typeface="Times New Roman" panose="02020603050405020304"/>
              </a:rPr>
              <a:t>”</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20">
                <a:solidFill>
                  <a:srgbClr val="000000">
                    <a:alpha val="100000"/>
                  </a:srgbClr>
                </a:solidFill>
                <a:latin typeface="Times New Roman" panose="02020603050405020304"/>
                <a:ea typeface="Times New Roman" panose="02020603050405020304"/>
                <a:cs typeface="Times New Roman" panose="02020603050405020304"/>
              </a:rPr>
              <a:t>2022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2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5</a:t>
            </a:r>
            <a:r>
              <a:rPr sz="1200" kern="0" spc="80">
                <a:solidFill>
                  <a:srgbClr val="000000">
                    <a:alpha val="100000"/>
                  </a:srgbClr>
                </a:solidFill>
                <a:latin typeface="Times New Roman" panose="02020603050405020304"/>
                <a:ea typeface="Times New Roman" panose="02020603050405020304"/>
                <a:cs typeface="Times New Roman" panose="02020603050405020304"/>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a:t>
            </a: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国办发〔</a:t>
            </a:r>
            <a:r>
              <a:rPr sz="1200" b="1" kern="0" spc="-20">
                <a:solidFill>
                  <a:srgbClr val="000000">
                    <a:alpha val="100000"/>
                  </a:srgbClr>
                </a:solidFill>
                <a:latin typeface="Times New Roman" panose="02020603050405020304"/>
                <a:ea typeface="Times New Roman" panose="02020603050405020304"/>
                <a:cs typeface="Times New Roman" panose="02020603050405020304"/>
              </a:rPr>
              <a:t>2022</a:t>
            </a: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b="1" kern="0" spc="-20">
                <a:solidFill>
                  <a:srgbClr val="000000">
                    <a:alpha val="100000"/>
                  </a:srgbClr>
                </a:solidFill>
                <a:latin typeface="Times New Roman" panose="02020603050405020304"/>
                <a:ea typeface="Times New Roman" panose="02020603050405020304"/>
                <a:cs typeface="Times New Roman" panose="02020603050405020304"/>
              </a:rPr>
              <a:t>20</a:t>
            </a:r>
            <a:r>
              <a:rPr sz="1200" b="1" kern="0" spc="70">
                <a:solidFill>
                  <a:srgbClr val="000000">
                    <a:alpha val="100000"/>
                  </a:srgbClr>
                </a:solidFill>
                <a:latin typeface="Times New Roman" panose="02020603050405020304"/>
                <a:ea typeface="Times New Roman" panose="02020603050405020304"/>
                <a:cs typeface="Times New Roman" panose="02020603050405020304"/>
              </a:rPr>
              <a:t> </a:t>
            </a: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号文</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明确指出，</a:t>
            </a:r>
            <a:r>
              <a:rPr sz="1200" kern="0" spc="-20">
                <a:solidFill>
                  <a:srgbClr val="000000">
                    <a:alpha val="100000"/>
                  </a:srgbClr>
                </a:solidFill>
                <a:latin typeface="Times New Roman" panose="02020603050405020304"/>
                <a:ea typeface="Times New Roman" panose="02020603050405020304"/>
                <a:cs typeface="Times New Roman" panose="02020603050405020304"/>
              </a:rPr>
              <a:t>“</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坚</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持省级党委和政府对本地</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区债务风险负总责，省以下各级党委和政府按属地原则</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和管理权限各负其责</a:t>
            </a:r>
            <a:r>
              <a:rPr sz="1200" kern="0" spc="0">
                <a:solidFill>
                  <a:srgbClr val="000000">
                    <a:alpha val="100000"/>
                  </a:srgbClr>
                </a:solidFill>
                <a:latin typeface="Times New Roman" panose="02020603050405020304"/>
                <a:ea typeface="Times New Roman" panose="02020603050405020304"/>
                <a:cs typeface="Times New Roman" panose="02020603050405020304"/>
              </a:rPr>
              <a:t>”</a:t>
            </a:r>
            <a:r>
              <a:rPr sz="1200" kern="0" spc="-140">
                <a:solidFill>
                  <a:srgbClr val="000000">
                    <a:alpha val="100000"/>
                  </a:srgbClr>
                </a:solidFill>
                <a:latin typeface="Times New Roman" panose="02020603050405020304"/>
                <a:ea typeface="Times New Roman" panose="02020603050405020304"/>
                <a:cs typeface="Times New Roman" panose="02020603050405020304"/>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。中</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央再三强调压实省级政府化债责任，地方化债的责任逐</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渐转至省级政府，化债工作也开始</a:t>
            </a:r>
            <a:r>
              <a:rPr sz="1200" kern="0" spc="-10">
                <a:solidFill>
                  <a:srgbClr val="000000">
                    <a:alpha val="100000"/>
                  </a:srgbClr>
                </a:solidFill>
                <a:latin typeface="Times New Roman" panose="02020603050405020304"/>
                <a:ea typeface="Times New Roman" panose="02020603050405020304"/>
                <a:cs typeface="Times New Roman" panose="02020603050405020304"/>
              </a:rPr>
              <a:t>“</a:t>
            </a:r>
            <a:r>
              <a:rPr sz="1200" kern="0" spc="-17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因城</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施策</a:t>
            </a:r>
            <a:r>
              <a:rPr sz="1200" kern="0" spc="-20">
                <a:solidFill>
                  <a:srgbClr val="000000">
                    <a:alpha val="100000"/>
                  </a:srgbClr>
                </a:solidFill>
                <a:latin typeface="Times New Roman" panose="02020603050405020304"/>
                <a:ea typeface="Times New Roman" panose="02020603050405020304"/>
                <a:cs typeface="Times New Roman" panose="02020603050405020304"/>
              </a:rPr>
              <a:t>”</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。另外，</a:t>
            </a:r>
            <a:r>
              <a:rPr sz="1200" b="1" kern="0" spc="-20">
                <a:solidFill>
                  <a:srgbClr val="000000">
                    <a:alpha val="100000"/>
                  </a:srgbClr>
                </a:solidFill>
                <a:latin typeface="Times New Roman" panose="02020603050405020304"/>
                <a:ea typeface="Times New Roman" panose="02020603050405020304"/>
                <a:cs typeface="Times New Roman" panose="02020603050405020304"/>
              </a:rPr>
              <a:t>2023 </a:t>
            </a: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2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b="1" kern="0" spc="-20">
                <a:solidFill>
                  <a:srgbClr val="000000">
                    <a:alpha val="100000"/>
                  </a:srgbClr>
                </a:solidFill>
                <a:latin typeface="Times New Roman" panose="02020603050405020304"/>
                <a:ea typeface="Times New Roman" panose="02020603050405020304"/>
                <a:cs typeface="Times New Roman" panose="02020603050405020304"/>
              </a:rPr>
              <a:t>10</a:t>
            </a:r>
            <a:r>
              <a:rPr sz="1200" b="1" kern="0" spc="80">
                <a:solidFill>
                  <a:srgbClr val="000000">
                    <a:alpha val="100000"/>
                  </a:srgbClr>
                </a:solidFill>
                <a:latin typeface="Times New Roman" panose="02020603050405020304"/>
                <a:ea typeface="Times New Roman" panose="02020603050405020304"/>
                <a:cs typeface="Times New Roman" panose="02020603050405020304"/>
              </a:rPr>
              <a:t> </a:t>
            </a: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月的中央金融工</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作会议</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提到，</a:t>
            </a:r>
            <a:r>
              <a:rPr sz="1200" kern="0" spc="-10">
                <a:solidFill>
                  <a:srgbClr val="000000">
                    <a:alpha val="100000"/>
                  </a:srgbClr>
                </a:solidFill>
                <a:latin typeface="Times New Roman" panose="02020603050405020304"/>
                <a:ea typeface="Times New Roman" panose="02020603050405020304"/>
                <a:cs typeface="Times New Roman" panose="02020603050405020304"/>
              </a:rPr>
              <a:t>“</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发挥好地方</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党委金融委员会和金融工委的作用，落实属地责任</a:t>
            </a:r>
            <a:r>
              <a:rPr sz="1200" kern="0" spc="-20">
                <a:solidFill>
                  <a:srgbClr val="000000">
                    <a:alpha val="100000"/>
                  </a:srgbClr>
                </a:solidFill>
                <a:latin typeface="Times New Roman" panose="02020603050405020304"/>
                <a:ea typeface="Times New Roman" panose="02020603050405020304"/>
                <a:cs typeface="Times New Roman" panose="02020603050405020304"/>
              </a:rPr>
              <a:t>”</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，未</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来地方金融监管部门将配合省级政府协调辖区内金融机构承担更多地方化债责</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任。</a:t>
            </a:r>
            <a:endParaRPr lang="en-US" altLang="en-US" sz="1200"/>
          </a:p>
          <a:p>
            <a:pPr marL="13335" algn="l" rtl="0" eaLnBrk="0">
              <a:lnSpc>
                <a:spcPct val="91000"/>
              </a:lnSpc>
              <a:spcBef>
                <a:spcPts val="1285"/>
              </a:spcBef>
            </a:pPr>
            <a:r>
              <a:rPr sz="1500" kern="0" spc="0">
                <a:solidFill>
                  <a:srgbClr val="0E57C5">
                    <a:alpha val="100000"/>
                  </a:srgbClr>
                </a:solidFill>
                <a:latin typeface="Times New Roman" panose="02020603050405020304"/>
                <a:ea typeface="Times New Roman" panose="02020603050405020304"/>
                <a:cs typeface="Times New Roman" panose="02020603050405020304"/>
              </a:rPr>
              <a:t>2.  </a:t>
            </a:r>
            <a:r>
              <a:rPr sz="1500" kern="0" spc="0">
                <a:solidFill>
                  <a:srgbClr val="0E57C5">
                    <a:alpha val="100000"/>
                  </a:srgbClr>
                </a:solidFill>
                <a:latin typeface="微软雅黑" panose="020b0503020204020204" charset="-122"/>
                <a:ea typeface="微软雅黑" panose="020b0503020204020204" charset="-122"/>
                <a:cs typeface="微软雅黑" panose="020b0503020204020204" charset="-122"/>
              </a:rPr>
              <a:t>与 </a:t>
            </a:r>
            <a:r>
              <a:rPr sz="1500" kern="0" spc="0">
                <a:solidFill>
                  <a:srgbClr val="0E57C5">
                    <a:alpha val="100000"/>
                  </a:srgbClr>
                </a:solidFill>
                <a:latin typeface="Times New Roman" panose="02020603050405020304"/>
                <a:ea typeface="Times New Roman" panose="02020603050405020304"/>
                <a:cs typeface="Times New Roman" panose="02020603050405020304"/>
              </a:rPr>
              <a:t>2015</a:t>
            </a:r>
            <a:r>
              <a:rPr sz="1500" kern="0" spc="-10">
                <a:solidFill>
                  <a:srgbClr val="0E57C5">
                    <a:alpha val="100000"/>
                  </a:srgbClr>
                </a:solidFill>
                <a:latin typeface="Times New Roman" panose="02020603050405020304"/>
                <a:ea typeface="Times New Roman" panose="02020603050405020304"/>
                <a:cs typeface="Times New Roman" panose="02020603050405020304"/>
              </a:rPr>
              <a:t> </a:t>
            </a:r>
            <a:r>
              <a:rPr sz="1500" kern="0" spc="-10">
                <a:solidFill>
                  <a:srgbClr val="0E57C5">
                    <a:alpha val="100000"/>
                  </a:srgbClr>
                </a:solidFill>
                <a:latin typeface="微软雅黑" panose="020b0503020204020204" charset="-122"/>
                <a:ea typeface="微软雅黑" panose="020b0503020204020204" charset="-122"/>
                <a:cs typeface="微软雅黑" panose="020b0503020204020204" charset="-122"/>
              </a:rPr>
              <a:t>年至 </a:t>
            </a:r>
            <a:r>
              <a:rPr sz="1500" kern="0" spc="-10">
                <a:solidFill>
                  <a:srgbClr val="0E57C5">
                    <a:alpha val="100000"/>
                  </a:srgbClr>
                </a:solidFill>
                <a:latin typeface="Times New Roman" panose="02020603050405020304"/>
                <a:ea typeface="Times New Roman" panose="02020603050405020304"/>
                <a:cs typeface="Times New Roman" panose="02020603050405020304"/>
              </a:rPr>
              <a:t>2018 </a:t>
            </a:r>
            <a:r>
              <a:rPr sz="1500" kern="0" spc="-10">
                <a:solidFill>
                  <a:srgbClr val="0E57C5">
                    <a:alpha val="100000"/>
                  </a:srgbClr>
                </a:solidFill>
                <a:latin typeface="微软雅黑" panose="020b0503020204020204" charset="-122"/>
                <a:ea typeface="微软雅黑" panose="020b0503020204020204" charset="-122"/>
                <a:cs typeface="微软雅黑" panose="020b0503020204020204" charset="-122"/>
              </a:rPr>
              <a:t>年大规模债务置换的对比</a:t>
            </a:r>
            <a:endParaRPr lang="en-US" altLang="en-US" sz="1500"/>
          </a:p>
          <a:p>
            <a:pPr marL="317500" algn="l" rtl="0" eaLnBrk="0">
              <a:lnSpc>
                <a:spcPct val="83000"/>
              </a:lnSpc>
              <a:spcBef>
                <a:spcPts val="1185"/>
              </a:spcBef>
            </a:pPr>
            <a:r>
              <a:rPr sz="1200" kern="0" spc="10">
                <a:solidFill>
                  <a:srgbClr val="000000">
                    <a:alpha val="100000"/>
                  </a:srgbClr>
                </a:solidFill>
                <a:latin typeface="Times New Roman" panose="02020603050405020304"/>
                <a:ea typeface="Times New Roman" panose="02020603050405020304"/>
                <a:cs typeface="Times New Roman" panose="02020603050405020304"/>
              </a:rPr>
              <a:t>2019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年以来的地方</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政府化解隐性债务工作，与</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2015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年至</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2018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年的大规模存</a:t>
            </a:r>
            <a:endParaRPr lang="en-US" altLang="en-US" sz="1200"/>
          </a:p>
          <a:p>
            <a:pPr marL="15240" algn="l" rtl="0" eaLnBrk="0">
              <a:lnSpc>
                <a:spcPts val="2340"/>
              </a:lnSpc>
            </a:pP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量债务置换相比，主要有两个相同点和</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三个不同点。</a:t>
            </a:r>
            <a:endParaRPr lang="en-US" altLang="en-US" sz="1200"/>
          </a:p>
          <a:p>
            <a:pPr algn="r" rtl="0" eaLnBrk="0">
              <a:lnSpc>
                <a:spcPct val="83000"/>
              </a:lnSpc>
              <a:spcBef>
                <a:spcPts val="1145"/>
              </a:spcBef>
            </a:pP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相同点主要有两个：一</a:t>
            </a:r>
            <a:r>
              <a:rPr sz="1200" kern="0" spc="-3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是地方政府债务置换具有中央信用背书，违约风险低</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lang="en-US" altLang="en-US" sz="1200"/>
          </a:p>
          <a:p>
            <a:pPr marL="17145" indent="-4445" algn="l" rtl="0" eaLnBrk="0">
              <a:lnSpc>
                <a:spcPct val="168000"/>
              </a:lnSpc>
              <a:spcBef>
                <a:spcPts val="5"/>
              </a:spcBef>
            </a:pPr>
            <a:r>
              <a:rPr sz="1200" kern="0" spc="10">
                <a:solidFill>
                  <a:srgbClr val="000000">
                    <a:alpha val="100000"/>
                  </a:srgbClr>
                </a:solidFill>
                <a:latin typeface="Times New Roman" panose="02020603050405020304"/>
                <a:ea typeface="Times New Roman" panose="02020603050405020304"/>
                <a:cs typeface="Times New Roman" panose="02020603050405020304"/>
              </a:rPr>
              <a:t>2015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年至</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201</a:t>
            </a:r>
            <a:r>
              <a:rPr sz="1200" kern="0" spc="0">
                <a:solidFill>
                  <a:srgbClr val="000000">
                    <a:alpha val="100000"/>
                  </a:srgbClr>
                </a:solidFill>
                <a:latin typeface="Times New Roman" panose="02020603050405020304"/>
                <a:ea typeface="Times New Roman" panose="02020603050405020304"/>
                <a:cs typeface="Times New Roman" panose="02020603050405020304"/>
              </a:rPr>
              <a:t>8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年以及</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2019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年以来的两个阶段的债务置换，地方政府债务置换成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为显性债务后，在具有中央信用背书的前提下，一般不会出现违约风险。另外，</a:t>
            </a:r>
            <a:endParaRPr lang="en-US" altLang="en-US" sz="1200"/>
          </a:p>
        </p:txBody>
      </p:sp>
      <p:graphicFrame>
        <p:nvGraphicFramePr>
          <p:cNvPr id="20" name="table 20"/>
          <p:cNvGraphicFramePr>
            <a:graphicFrameLocks noGrp="1"/>
          </p:cNvGraphicFramePr>
          <p:nvPr/>
        </p:nvGraphicFramePr>
        <p:xfrm>
          <a:off x="567690" y="1805939"/>
          <a:ext cx="6424294" cy="2033270"/>
        </p:xfrm>
        <a:graphic>
          <a:graphicData uri="http://schemas.openxmlformats.org/drawingml/2006/table">
            <a:tbl>
              <a:tblPr/>
              <a:tblGrid>
                <a:gridCol w="810259"/>
                <a:gridCol w="900430"/>
                <a:gridCol w="899794"/>
                <a:gridCol w="3813809"/>
              </a:tblGrid>
              <a:tr h="228600">
                <a:tc>
                  <a:txBody>
                    <a:bodyPr vert="horz" wrap="square"/>
                    <a:lstStyle/>
                    <a:p>
                      <a:pPr algn="l" rtl="0" eaLnBrk="0">
                        <a:lnSpc>
                          <a:spcPct val="100000"/>
                        </a:lnSpc>
                      </a:pPr>
                      <a:endParaRPr lang="en-US" altLang="en-US" sz="10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7000"/>
                        </a:lnSpc>
                      </a:pPr>
                      <a:endParaRPr lang="en-US" altLang="en-US" sz="300"/>
                    </a:p>
                    <a:p>
                      <a:pPr marL="327660" algn="l" rtl="0" eaLnBrk="0">
                        <a:lnSpc>
                          <a:spcPct val="100000"/>
                        </a:lnSpc>
                      </a:pPr>
                      <a:r>
                        <a:rPr sz="10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时间</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7000"/>
                        </a:lnSpc>
                      </a:pPr>
                      <a:endParaRPr lang="en-US" altLang="en-US" sz="300"/>
                    </a:p>
                    <a:p>
                      <a:pPr marL="186690" algn="l" rtl="0" eaLnBrk="0">
                        <a:lnSpc>
                          <a:spcPct val="99000"/>
                        </a:lnSpc>
                        <a:spcBef>
                          <a:spcPct val="0"/>
                        </a:spcBef>
                      </a:pPr>
                      <a:r>
                        <a:rPr sz="10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置换金额</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7000"/>
                        </a:lnSpc>
                      </a:pPr>
                      <a:endParaRPr lang="en-US" altLang="en-US" sz="300"/>
                    </a:p>
                    <a:p>
                      <a:pPr marL="1778000" algn="l" rtl="0" eaLnBrk="0">
                        <a:lnSpc>
                          <a:spcPct val="99000"/>
                        </a:lnSpc>
                        <a:spcBef>
                          <a:spcPct val="0"/>
                        </a:spcBef>
                      </a:pPr>
                      <a:r>
                        <a:rPr sz="10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事件</a:t>
                      </a:r>
                      <a:endParaRPr lang="en-US" altLang="en-US" sz="10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402590">
                <a:tc>
                  <a:txBody>
                    <a:bodyPr vert="horz" wrap="square"/>
                    <a:lstStyle/>
                    <a:p>
                      <a:pPr algn="l" rtl="0" eaLnBrk="0">
                        <a:lnSpc>
                          <a:spcPct val="110000"/>
                        </a:lnSpc>
                      </a:pPr>
                      <a:endParaRPr lang="en-US" altLang="en-US" sz="800"/>
                    </a:p>
                    <a:p>
                      <a:pPr marL="77470" algn="l" rtl="0" eaLnBrk="0">
                        <a:lnSpc>
                          <a:spcPct val="99000"/>
                        </a:lnSpc>
                        <a:spcBef>
                          <a:spcPct val="0"/>
                        </a:spcBef>
                      </a:pPr>
                      <a:r>
                        <a:rPr sz="10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第一轮置换</a:t>
                      </a:r>
                      <a:endParaRPr lang="en-US" altLang="en-US" sz="10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20000"/>
                        </a:lnSpc>
                      </a:pPr>
                      <a:endParaRPr lang="en-US" altLang="en-US" sz="200"/>
                    </a:p>
                    <a:p>
                      <a:pPr marL="74295" algn="l" rtl="0" eaLnBrk="0">
                        <a:lnSpc>
                          <a:spcPct val="114000"/>
                        </a:lnSpc>
                        <a:spcBef>
                          <a:spcPct val="0"/>
                        </a:spcBef>
                      </a:pPr>
                      <a:r>
                        <a:rPr sz="10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2019</a:t>
                      </a:r>
                      <a:r>
                        <a:rPr sz="1000" kern="0" spc="-1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000" kern="0" spc="-19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a:t>
                      </a:r>
                      <a:r>
                        <a:rPr sz="1000" kern="0" spc="-1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a:t>
                      </a:r>
                      <a:r>
                        <a:rPr sz="10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至当年</a:t>
                      </a:r>
                      <a:r>
                        <a:rPr sz="1000" kern="0" spc="-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12</a:t>
                      </a:r>
                      <a:r>
                        <a:rPr sz="1000" kern="0" spc="-1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2000"/>
                        </a:lnSpc>
                      </a:pPr>
                      <a:endParaRPr lang="en-US" altLang="en-US" sz="1000"/>
                    </a:p>
                    <a:p>
                      <a:pPr marL="264795" algn="l" rtl="0" eaLnBrk="0">
                        <a:lnSpc>
                          <a:spcPct val="81000"/>
                        </a:lnSpc>
                        <a:spcBef>
                          <a:spcPts val="5"/>
                        </a:spcBef>
                      </a:pPr>
                      <a:r>
                        <a:rPr sz="10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1429.2</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20000"/>
                        </a:lnSpc>
                      </a:pPr>
                      <a:endParaRPr lang="en-US" altLang="en-US" sz="200"/>
                    </a:p>
                    <a:p>
                      <a:pPr marL="74295" indent="-1905" algn="l" rtl="0" eaLnBrk="0">
                        <a:lnSpc>
                          <a:spcPct val="114000"/>
                        </a:lnSpc>
                        <a:spcBef>
                          <a:spcPct val="0"/>
                        </a:spcBef>
                      </a:pPr>
                      <a:r>
                        <a:rPr sz="10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在贵州、云南、湖南、甘肃、内蒙古、辽宁六省（自治区）的部</a:t>
                      </a:r>
                      <a:r>
                        <a:rPr sz="10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分县市试点建制县隐性债务化解，共发行</a:t>
                      </a:r>
                      <a:r>
                        <a:rPr sz="1000" kern="0" spc="-1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1429.2</a:t>
                      </a:r>
                      <a:r>
                        <a:rPr sz="1000" kern="0" spc="-1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亿元置换债</a:t>
                      </a:r>
                      <a:endParaRPr lang="en-US" altLang="en-US" sz="10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798830">
                <a:tc>
                  <a:txBody>
                    <a:bodyPr vert="horz" wrap="square"/>
                    <a:lstStyle/>
                    <a:p>
                      <a:pPr algn="l" rtl="0" eaLnBrk="0">
                        <a:lnSpc>
                          <a:spcPct val="109000"/>
                        </a:lnSpc>
                      </a:pPr>
                      <a:endParaRPr lang="en-US" altLang="en-US" sz="1000"/>
                    </a:p>
                    <a:p>
                      <a:pPr algn="l" rtl="0" eaLnBrk="0">
                        <a:lnSpc>
                          <a:spcPct val="109000"/>
                        </a:lnSpc>
                      </a:pPr>
                      <a:endParaRPr lang="en-US" altLang="en-US" sz="1000"/>
                    </a:p>
                    <a:p>
                      <a:pPr marL="77470" algn="l" rtl="0" eaLnBrk="0">
                        <a:lnSpc>
                          <a:spcPct val="99000"/>
                        </a:lnSpc>
                      </a:pPr>
                      <a:r>
                        <a:rPr sz="10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第二轮置换</a:t>
                      </a:r>
                      <a:endParaRPr lang="en-US" altLang="en-US" sz="10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8000"/>
                        </a:lnSpc>
                      </a:pPr>
                      <a:endParaRPr lang="en-US" altLang="en-US" sz="800"/>
                    </a:p>
                    <a:p>
                      <a:pPr algn="l" rtl="0" eaLnBrk="0">
                        <a:lnSpc>
                          <a:spcPct val="6000"/>
                        </a:lnSpc>
                      </a:pPr>
                      <a:endParaRPr lang="en-US" altLang="en-US" sz="100"/>
                    </a:p>
                    <a:p>
                      <a:pPr marL="74295" algn="l" rtl="0" eaLnBrk="0">
                        <a:lnSpc>
                          <a:spcPct val="120000"/>
                        </a:lnSpc>
                      </a:pPr>
                      <a:r>
                        <a:rPr sz="10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2020</a:t>
                      </a:r>
                      <a:r>
                        <a:rPr sz="1000" kern="0" spc="-20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000" kern="0" spc="-1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12</a:t>
                      </a:r>
                      <a:r>
                        <a:rPr sz="1000" kern="0" spc="-1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a:t>
                      </a:r>
                      <a:r>
                        <a:rPr sz="10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至</a:t>
                      </a:r>
                      <a:r>
                        <a:rPr sz="1000" kern="0" spc="-1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2022</a:t>
                      </a:r>
                      <a:r>
                        <a:rPr sz="1000" kern="0" spc="-20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000" kern="0" spc="-1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   </a:t>
                      </a:r>
                      <a:r>
                        <a:rPr sz="10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9000"/>
                        </a:lnSpc>
                      </a:pPr>
                      <a:endParaRPr lang="en-US" altLang="en-US" sz="1000"/>
                    </a:p>
                    <a:p>
                      <a:pPr algn="l" rtl="0" eaLnBrk="0">
                        <a:lnSpc>
                          <a:spcPct val="109000"/>
                        </a:lnSpc>
                      </a:pPr>
                      <a:endParaRPr lang="en-US" altLang="en-US" sz="1000"/>
                    </a:p>
                    <a:p>
                      <a:pPr marL="113665" algn="l" rtl="0" eaLnBrk="0">
                        <a:lnSpc>
                          <a:spcPct val="99000"/>
                        </a:lnSpc>
                        <a:spcBef>
                          <a:spcPts val="5"/>
                        </a:spcBef>
                      </a:pPr>
                      <a:r>
                        <a:rPr sz="10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1.13</a:t>
                      </a:r>
                      <a:r>
                        <a:rPr sz="1000" kern="0" spc="-1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万亿元</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20000"/>
                        </a:lnSpc>
                      </a:pPr>
                      <a:endParaRPr lang="en-US" altLang="en-US" sz="200"/>
                    </a:p>
                    <a:p>
                      <a:pPr marL="76200" indent="-3810" algn="l" rtl="0" eaLnBrk="0">
                        <a:lnSpc>
                          <a:spcPct val="114000"/>
                        </a:lnSpc>
                      </a:pPr>
                      <a:r>
                        <a:rPr sz="10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在</a:t>
                      </a:r>
                      <a:r>
                        <a:rPr sz="1000" kern="0" spc="-10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2020</a:t>
                      </a:r>
                      <a:r>
                        <a:rPr sz="1000" kern="0" spc="-1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000" kern="0" spc="-1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12</a:t>
                      </a:r>
                      <a:r>
                        <a:rPr sz="1000" kern="0" spc="-1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月至</a:t>
                      </a:r>
                      <a:r>
                        <a:rPr sz="1000" kern="0" spc="-1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2021</a:t>
                      </a:r>
                      <a:r>
                        <a:rPr sz="1000" kern="0" spc="-20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000" kern="0" spc="-19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9</a:t>
                      </a:r>
                      <a:r>
                        <a:rPr sz="1000" kern="0" spc="-1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月，建制县隐债化解试点所在的省</a:t>
                      </a:r>
                      <a:r>
                        <a:rPr sz="10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市由</a:t>
                      </a:r>
                      <a:r>
                        <a:rPr sz="1000" kern="0" spc="-1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a:t>
                      </a:r>
                      <a:r>
                        <a:rPr sz="1000" kern="0" spc="-19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个扩容为</a:t>
                      </a:r>
                      <a:r>
                        <a:rPr sz="1000" kern="0" spc="-1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26</a:t>
                      </a:r>
                      <a:r>
                        <a:rPr sz="1000" kern="0" spc="-2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个，共发行</a:t>
                      </a:r>
                      <a:r>
                        <a:rPr sz="1000" kern="0" spc="-1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6278</a:t>
                      </a:r>
                      <a:r>
                        <a:rPr sz="1000" kern="0" spc="-20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亿</a:t>
                      </a:r>
                      <a:r>
                        <a:rPr sz="10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元特殊再融资债；</a:t>
                      </a:r>
                      <a:endParaRPr lang="en-US" altLang="en-US" sz="1000"/>
                    </a:p>
                    <a:p>
                      <a:pPr algn="l" rtl="0" eaLnBrk="0">
                        <a:lnSpc>
                          <a:spcPct val="106000"/>
                        </a:lnSpc>
                      </a:pPr>
                      <a:endParaRPr lang="en-US" altLang="en-US" sz="300"/>
                    </a:p>
                    <a:p>
                      <a:pPr marL="81280" indent="-8890" algn="l" rtl="0" eaLnBrk="0">
                        <a:lnSpc>
                          <a:spcPct val="114000"/>
                        </a:lnSpc>
                        <a:spcBef>
                          <a:spcPts val="5"/>
                        </a:spcBef>
                      </a:pPr>
                      <a:r>
                        <a:rPr sz="10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在</a:t>
                      </a:r>
                      <a:r>
                        <a:rPr sz="1000" kern="0" spc="-10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2021</a:t>
                      </a:r>
                      <a:r>
                        <a:rPr sz="1000" kern="0" spc="-19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000" kern="0" spc="-1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10</a:t>
                      </a:r>
                      <a:r>
                        <a:rPr sz="1000" kern="0" spc="-1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月至</a:t>
                      </a:r>
                      <a:r>
                        <a:rPr sz="1000" kern="0" spc="-1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2022</a:t>
                      </a:r>
                      <a:r>
                        <a:rPr sz="1000" kern="0" spc="-20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000" kern="0" spc="-19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a:t>
                      </a:r>
                      <a:r>
                        <a:rPr sz="1000" kern="0" spc="-1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月，北京、广东和上海开展全域无</a:t>
                      </a:r>
                      <a:r>
                        <a:rPr sz="10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隐债试点，共发行</a:t>
                      </a:r>
                      <a:r>
                        <a:rPr sz="1000" kern="0" spc="-1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5041.81</a:t>
                      </a:r>
                      <a:r>
                        <a:rPr sz="1000" kern="0" spc="-20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亿元特殊再融资债</a:t>
                      </a:r>
                      <a:endParaRPr lang="en-US" altLang="en-US" sz="10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603250">
                <a:tc>
                  <a:txBody>
                    <a:bodyPr vert="horz" wrap="square"/>
                    <a:lstStyle/>
                    <a:p>
                      <a:pPr algn="l" rtl="0" eaLnBrk="0">
                        <a:lnSpc>
                          <a:spcPct val="152000"/>
                        </a:lnSpc>
                      </a:pPr>
                      <a:endParaRPr lang="en-US" altLang="en-US" sz="1000"/>
                    </a:p>
                    <a:p>
                      <a:pPr algn="l" rtl="0" eaLnBrk="0">
                        <a:lnSpc>
                          <a:spcPct val="8000"/>
                        </a:lnSpc>
                      </a:pPr>
                      <a:endParaRPr lang="en-US" altLang="en-US" sz="100"/>
                    </a:p>
                    <a:p>
                      <a:pPr marL="77470" algn="l" rtl="0" eaLnBrk="0">
                        <a:lnSpc>
                          <a:spcPct val="99000"/>
                        </a:lnSpc>
                      </a:pPr>
                      <a:r>
                        <a:rPr sz="10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第三轮置换</a:t>
                      </a:r>
                      <a:endParaRPr lang="en-US" altLang="en-US" sz="10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9000"/>
                        </a:lnSpc>
                      </a:pPr>
                      <a:endParaRPr lang="en-US" altLang="en-US" sz="200"/>
                    </a:p>
                    <a:p>
                      <a:pPr marL="74295" algn="l" rtl="0" eaLnBrk="0">
                        <a:lnSpc>
                          <a:spcPct val="120000"/>
                        </a:lnSpc>
                        <a:spcBef>
                          <a:spcPct val="0"/>
                        </a:spcBef>
                      </a:pPr>
                      <a:r>
                        <a:rPr sz="10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2023</a:t>
                      </a:r>
                      <a:r>
                        <a:rPr sz="1000" kern="0" spc="-20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000" kern="0" spc="-1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10</a:t>
                      </a:r>
                      <a:r>
                        <a:rPr sz="1000" kern="0" spc="-1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a:t>
                      </a:r>
                      <a:r>
                        <a:rPr sz="10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至</a:t>
                      </a:r>
                      <a:r>
                        <a:rPr sz="1000" kern="0" spc="-1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2023</a:t>
                      </a:r>
                      <a:r>
                        <a:rPr sz="1000" kern="0" spc="-20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000" kern="0" spc="-1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12</a:t>
                      </a:r>
                      <a:r>
                        <a:rPr sz="10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53000"/>
                        </a:lnSpc>
                      </a:pPr>
                      <a:endParaRPr lang="en-US" altLang="en-US" sz="1000"/>
                    </a:p>
                    <a:p>
                      <a:pPr marL="113665" algn="l" rtl="0" eaLnBrk="0">
                        <a:lnSpc>
                          <a:spcPct val="99000"/>
                        </a:lnSpc>
                        <a:spcBef>
                          <a:spcPct val="0"/>
                        </a:spcBef>
                      </a:pPr>
                      <a:r>
                        <a:rPr sz="10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1.37</a:t>
                      </a:r>
                      <a:r>
                        <a:rPr sz="1000" kern="0" spc="-1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万亿元</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9000"/>
                        </a:lnSpc>
                      </a:pPr>
                      <a:endParaRPr lang="en-US" altLang="en-US" sz="200"/>
                    </a:p>
                    <a:p>
                      <a:pPr marL="72390" algn="l" rtl="0" eaLnBrk="0">
                        <a:lnSpc>
                          <a:spcPct val="120000"/>
                        </a:lnSpc>
                        <a:spcBef>
                          <a:spcPct val="0"/>
                        </a:spcBef>
                      </a:pPr>
                      <a:r>
                        <a:rPr sz="10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截至</a:t>
                      </a:r>
                      <a:r>
                        <a:rPr sz="1000" kern="0" spc="-1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12</a:t>
                      </a:r>
                      <a:r>
                        <a:rPr sz="1000" kern="0" spc="-2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a:t>
                      </a:r>
                      <a:r>
                        <a:rPr sz="1000" kern="0" spc="-1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13 日，已有</a:t>
                      </a:r>
                      <a:r>
                        <a:rPr sz="1000" kern="0" spc="-2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27</a:t>
                      </a:r>
                      <a:r>
                        <a:rPr sz="1000" kern="0" spc="-2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个</a:t>
                      </a:r>
                      <a:r>
                        <a:rPr sz="10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省市发行</a:t>
                      </a:r>
                      <a:r>
                        <a:rPr sz="1000" kern="0" spc="-1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1.37</a:t>
                      </a:r>
                      <a:r>
                        <a:rPr sz="1000" kern="0" spc="-2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万亿元特殊再融资债；</a:t>
                      </a:r>
                      <a:r>
                        <a:rPr sz="10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地方政府可以通过发行特殊再融资债置换纳入隐</a:t>
                      </a:r>
                      <a:r>
                        <a:rPr sz="1000" kern="0" spc="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债的高息非标</a:t>
                      </a:r>
                      <a:r>
                        <a:rPr sz="10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和城投债，以及拖欠款项</a:t>
                      </a:r>
                      <a:endParaRPr lang="en-US" altLang="en-US" sz="10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bl>
          </a:graphicData>
        </a:graphic>
      </p:graphicFrame>
      <p:sp>
        <p:nvSpPr>
          <p:cNvPr id="22" name="textbox 22"/>
          <p:cNvSpPr/>
          <p:nvPr/>
        </p:nvSpPr>
        <p:spPr>
          <a:xfrm>
            <a:off x="1073759" y="974103"/>
            <a:ext cx="5419090" cy="47498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6000"/>
              </a:lnSpc>
            </a:pPr>
            <a:endParaRPr lang="en-US" altLang="en-US" sz="100"/>
          </a:p>
          <a:p>
            <a:pPr marL="12700" algn="l" rtl="0" eaLnBrk="0">
              <a:lnSpc>
                <a:spcPct val="83000"/>
              </a:lnSpc>
            </a:pP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6</a:t>
            </a:r>
            <a:r>
              <a:rPr sz="1200" kern="0" spc="80">
                <a:solidFill>
                  <a:srgbClr val="000000">
                    <a:alpha val="100000"/>
                  </a:srgbClr>
                </a:solidFill>
                <a:latin typeface="Times New Roman" panose="02020603050405020304"/>
                <a:ea typeface="Times New Roman" panose="02020603050405020304"/>
                <a:cs typeface="Times New Roman" panose="02020603050405020304"/>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月至当年</a:t>
            </a:r>
            <a:r>
              <a:rPr sz="1200" kern="0" spc="-1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12</a:t>
            </a:r>
            <a:r>
              <a:rPr sz="1200" kern="0" spc="80">
                <a:solidFill>
                  <a:srgbClr val="000000">
                    <a:alpha val="100000"/>
                  </a:srgbClr>
                </a:solidFill>
                <a:latin typeface="Times New Roman" panose="02020603050405020304"/>
                <a:ea typeface="Times New Roman" panose="02020603050405020304"/>
                <a:cs typeface="Times New Roman" panose="02020603050405020304"/>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是发行置换债，第二轮（</a:t>
            </a:r>
            <a:r>
              <a:rPr sz="1200" kern="0" spc="-30">
                <a:solidFill>
                  <a:srgbClr val="000000">
                    <a:alpha val="100000"/>
                  </a:srgbClr>
                </a:solidFill>
                <a:latin typeface="Times New Roman" panose="02020603050405020304"/>
                <a:ea typeface="Times New Roman" panose="02020603050405020304"/>
                <a:cs typeface="Times New Roman" panose="02020603050405020304"/>
              </a:rPr>
              <a:t>2020 </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1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30">
                <a:solidFill>
                  <a:srgbClr val="000000">
                    <a:alpha val="100000"/>
                  </a:srgbClr>
                </a:solidFill>
                <a:latin typeface="Times New Roman" panose="02020603050405020304"/>
                <a:ea typeface="Times New Roman" panose="02020603050405020304"/>
                <a:cs typeface="Times New Roman" panose="02020603050405020304"/>
              </a:rPr>
              <a:t>12</a:t>
            </a:r>
            <a:r>
              <a:rPr sz="1200" kern="0" spc="70">
                <a:solidFill>
                  <a:srgbClr val="000000">
                    <a:alpha val="100000"/>
                  </a:srgbClr>
                </a:solidFill>
                <a:latin typeface="Times New Roman" panose="02020603050405020304"/>
                <a:ea typeface="Times New Roman" panose="02020603050405020304"/>
                <a:cs typeface="Times New Roman" panose="02020603050405020304"/>
              </a:rPr>
              <a:t> </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月至</a:t>
            </a:r>
            <a:r>
              <a:rPr sz="1200" kern="0" spc="-2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30">
                <a:solidFill>
                  <a:srgbClr val="000000">
                    <a:alpha val="100000"/>
                  </a:srgbClr>
                </a:solidFill>
                <a:latin typeface="Times New Roman" panose="02020603050405020304"/>
                <a:ea typeface="Times New Roman" panose="02020603050405020304"/>
                <a:cs typeface="Times New Roman" panose="02020603050405020304"/>
              </a:rPr>
              <a:t>2022 </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2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30">
                <a:solidFill>
                  <a:srgbClr val="000000">
                    <a:alpha val="100000"/>
                  </a:srgbClr>
                </a:solidFill>
                <a:latin typeface="Times New Roman" panose="02020603050405020304"/>
                <a:ea typeface="Times New Roman" panose="02020603050405020304"/>
                <a:cs typeface="Times New Roman" panose="02020603050405020304"/>
              </a:rPr>
              <a:t>6</a:t>
            </a:r>
            <a:r>
              <a:rPr sz="1200" kern="0" spc="70">
                <a:solidFill>
                  <a:srgbClr val="000000">
                    <a:alpha val="100000"/>
                  </a:srgbClr>
                </a:solidFill>
                <a:latin typeface="Times New Roman" panose="02020603050405020304"/>
                <a:ea typeface="Times New Roman" panose="02020603050405020304"/>
                <a:cs typeface="Times New Roman" panose="02020603050405020304"/>
              </a:rPr>
              <a:t> </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月）和第</a:t>
            </a:r>
            <a:endParaRPr lang="en-US" altLang="en-US" sz="1200"/>
          </a:p>
          <a:p>
            <a:pPr marL="12700" algn="l" rtl="0" eaLnBrk="0">
              <a:lnSpc>
                <a:spcPts val="2340"/>
              </a:lnSpc>
            </a:pP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三轮（</a:t>
            </a:r>
            <a:r>
              <a:rPr sz="1200" kern="0" spc="-10">
                <a:solidFill>
                  <a:srgbClr val="000000">
                    <a:alpha val="100000"/>
                  </a:srgbClr>
                </a:solidFill>
                <a:latin typeface="Times New Roman" panose="02020603050405020304"/>
                <a:ea typeface="Times New Roman" panose="02020603050405020304"/>
                <a:cs typeface="Times New Roman" panose="02020603050405020304"/>
              </a:rPr>
              <a:t>2023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1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10</a:t>
            </a:r>
            <a:r>
              <a:rPr sz="1200" kern="0" spc="7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月至</a:t>
            </a:r>
            <a:r>
              <a:rPr sz="1200" kern="0" spc="-2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a:t>
            </a:r>
            <a:r>
              <a:rPr sz="1200" kern="0" spc="-20">
                <a:solidFill>
                  <a:srgbClr val="000000">
                    <a:alpha val="100000"/>
                  </a:srgbClr>
                </a:solidFill>
                <a:latin typeface="Times New Roman" panose="02020603050405020304"/>
                <a:ea typeface="Times New Roman" panose="02020603050405020304"/>
                <a:cs typeface="Times New Roman" panose="02020603050405020304"/>
              </a:rPr>
              <a:t>023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1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12</a:t>
            </a:r>
            <a:r>
              <a:rPr sz="1200" kern="0" spc="70">
                <a:solidFill>
                  <a:srgbClr val="000000">
                    <a:alpha val="100000"/>
                  </a:srgbClr>
                </a:solidFill>
                <a:latin typeface="Times New Roman" panose="02020603050405020304"/>
                <a:ea typeface="Times New Roman" panose="02020603050405020304"/>
                <a:cs typeface="Times New Roman" panose="02020603050405020304"/>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月）是发行特殊再融资债。</a:t>
            </a:r>
            <a:endParaRPr lang="en-US" altLang="en-US" sz="1200"/>
          </a:p>
        </p:txBody>
      </p:sp>
      <p:sp>
        <p:nvSpPr>
          <p:cNvPr id="24" name="textbox 24"/>
          <p:cNvSpPr/>
          <p:nvPr/>
        </p:nvSpPr>
        <p:spPr>
          <a:xfrm>
            <a:off x="1073522" y="3859192"/>
            <a:ext cx="3333115" cy="17145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0000"/>
              </a:lnSpc>
            </a:pPr>
            <a:endParaRPr lang="en-US" altLang="en-US" sz="100"/>
          </a:p>
          <a:p>
            <a:pPr algn="r" rtl="0" eaLnBrk="0">
              <a:lnSpc>
                <a:spcPct val="96000"/>
              </a:lnSpc>
            </a:pPr>
            <a:r>
              <a:rPr sz="1000" kern="0" spc="20">
                <a:solidFill>
                  <a:srgbClr val="000000">
                    <a:alpha val="100000"/>
                  </a:srgbClr>
                </a:solidFill>
                <a:latin typeface="黑体" panose="02010609060101010101" charset="-122"/>
                <a:ea typeface="黑体" panose="02010609060101010101" charset="-122"/>
                <a:cs typeface="黑体" panose="02010609060101010101" charset="-122"/>
              </a:rPr>
              <a:t>数据来源：公开资料，企业预警通，北大汇丰智库整理。</a:t>
            </a:r>
            <a:endParaRPr lang="en-US" altLang="en-US" sz="1000"/>
          </a:p>
        </p:txBody>
      </p:sp>
      <p:sp>
        <p:nvSpPr>
          <p:cNvPr id="26" name="textbox 26"/>
          <p:cNvSpPr/>
          <p:nvPr/>
        </p:nvSpPr>
        <p:spPr>
          <a:xfrm>
            <a:off x="2486339" y="1628057"/>
            <a:ext cx="2592704" cy="177164"/>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6000"/>
              </a:lnSpc>
            </a:pPr>
            <a:endParaRPr lang="en-US" altLang="en-US" sz="100"/>
          </a:p>
          <a:p>
            <a:pPr marL="12700" algn="l" rtl="0" eaLnBrk="0">
              <a:lnSpc>
                <a:spcPct val="99000"/>
              </a:lnSpc>
            </a:pPr>
            <a:r>
              <a:rPr sz="1000" kern="0" spc="40">
                <a:ln w="3797" cap="flat" cmpd="sng">
                  <a:solidFill>
                    <a:srgbClr val="000000">
                      <a:alpha val="100000"/>
                    </a:srgbClr>
                  </a:solidFill>
                  <a:prstDash val="solid"/>
                  <a:bevel/>
                </a:ln>
                <a:solidFill>
                  <a:srgbClr val="000000">
                    <a:alpha val="100000"/>
                  </a:srgbClr>
                </a:solidFill>
                <a:latin typeface="黑体" panose="02010609060101010101" charset="-122"/>
                <a:ea typeface="黑体" panose="02010609060101010101" charset="-122"/>
                <a:cs typeface="黑体" panose="02010609060101010101" charset="-122"/>
              </a:rPr>
              <a:t>表</a:t>
            </a:r>
            <a:r>
              <a:rPr sz="1000" kern="0" spc="40">
                <a:solidFill>
                  <a:srgbClr val="000000">
                    <a:alpha val="100000"/>
                  </a:srgbClr>
                </a:solidFill>
                <a:latin typeface="黑体" panose="02010609060101010101" charset="-122"/>
                <a:ea typeface="黑体" panose="02010609060101010101" charset="-122"/>
                <a:cs typeface="黑体" panose="02010609060101010101" charset="-122"/>
              </a:rPr>
              <a:t> </a:t>
            </a:r>
            <a:r>
              <a:rPr sz="1000" b="1" kern="0" spc="40">
                <a:solidFill>
                  <a:srgbClr val="000000">
                    <a:alpha val="100000"/>
                  </a:srgbClr>
                </a:solidFill>
                <a:latin typeface="Times New Roman" panose="02020603050405020304"/>
                <a:ea typeface="Times New Roman" panose="02020603050405020304"/>
                <a:cs typeface="Times New Roman" panose="02020603050405020304"/>
              </a:rPr>
              <a:t>1</a:t>
            </a:r>
            <a:r>
              <a:rPr sz="1000" kern="0" spc="40">
                <a:ln w="3797" cap="flat" cmpd="sng">
                  <a:solidFill>
                    <a:srgbClr val="000000">
                      <a:alpha val="100000"/>
                    </a:srgbClr>
                  </a:solidFill>
                  <a:prstDash val="solid"/>
                  <a:bevel/>
                </a:ln>
                <a:solidFill>
                  <a:srgbClr val="000000">
                    <a:alpha val="100000"/>
                  </a:srgbClr>
                </a:solidFill>
                <a:latin typeface="黑体" panose="02010609060101010101" charset="-122"/>
                <a:ea typeface="黑体" panose="02010609060101010101" charset="-122"/>
                <a:cs typeface="黑体" panose="02010609060101010101" charset="-122"/>
              </a:rPr>
              <a:t>：</a:t>
            </a:r>
            <a:r>
              <a:rPr sz="1000" b="1" kern="0" spc="40">
                <a:solidFill>
                  <a:srgbClr val="000000">
                    <a:alpha val="100000"/>
                  </a:srgbClr>
                </a:solidFill>
                <a:latin typeface="Times New Roman" panose="02020603050405020304"/>
                <a:ea typeface="Times New Roman" panose="02020603050405020304"/>
                <a:cs typeface="Times New Roman" panose="02020603050405020304"/>
              </a:rPr>
              <a:t>2019 </a:t>
            </a:r>
            <a:r>
              <a:rPr sz="1000" kern="0" spc="40">
                <a:ln w="3797" cap="flat" cmpd="sng">
                  <a:solidFill>
                    <a:srgbClr val="000000">
                      <a:alpha val="100000"/>
                    </a:srgbClr>
                  </a:solidFill>
                  <a:prstDash val="solid"/>
                  <a:bevel/>
                </a:ln>
                <a:solidFill>
                  <a:srgbClr val="000000">
                    <a:alpha val="100000"/>
                  </a:srgbClr>
                </a:solidFill>
                <a:latin typeface="黑体" panose="02010609060101010101" charset="-122"/>
                <a:ea typeface="黑体" panose="02010609060101010101" charset="-122"/>
                <a:cs typeface="黑体" panose="02010609060101010101" charset="-122"/>
              </a:rPr>
              <a:t>年以来三轮隐债置换的基本情况</a:t>
            </a:r>
            <a:endParaRPr lang="en-US" altLang="en-US" sz="1000"/>
          </a:p>
        </p:txBody>
      </p:sp>
      <p:sp>
        <p:nvSpPr>
          <p:cNvPr id="28" name="textbox 28"/>
          <p:cNvSpPr/>
          <p:nvPr/>
        </p:nvSpPr>
        <p:spPr>
          <a:xfrm>
            <a:off x="3743578" y="9665602"/>
            <a:ext cx="78105" cy="12763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5000"/>
              </a:lnSpc>
            </a:pPr>
            <a:endParaRPr lang="en-US" altLang="en-US" sz="100"/>
          </a:p>
          <a:p>
            <a:pPr marL="12700" algn="l" rtl="0" eaLnBrk="0">
              <a:lnSpc>
                <a:spcPct val="74000"/>
              </a:lnSpc>
            </a:pPr>
            <a:r>
              <a:rPr sz="900" kern="0" spc="-10">
                <a:solidFill>
                  <a:srgbClr val="000000">
                    <a:alpha val="100000"/>
                  </a:srgbClr>
                </a:solidFill>
                <a:latin typeface="Calibri"/>
                <a:ea typeface="Calibri" panose="020f0502020204030204"/>
                <a:cs typeface="Calibri" panose="020f0502020204030204"/>
              </a:rPr>
              <a:t>3</a:t>
            </a:r>
            <a:endParaRPr lang="en-US" altLang="en-US" sz="9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0" name="textbox 30"/>
          <p:cNvSpPr/>
          <p:nvPr/>
        </p:nvSpPr>
        <p:spPr>
          <a:xfrm>
            <a:off x="1071016" y="974103"/>
            <a:ext cx="5461000" cy="849884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6000"/>
              </a:lnSpc>
            </a:pPr>
            <a:endParaRPr lang="en-US" altLang="en-US" sz="100"/>
          </a:p>
          <a:p>
            <a:pPr marL="12700" algn="l" rtl="0" eaLnBrk="0">
              <a:lnSpc>
                <a:spcPct val="83000"/>
              </a:lnSpc>
            </a:pPr>
            <a:r>
              <a:rPr sz="1200" kern="0" spc="10">
                <a:solidFill>
                  <a:srgbClr val="000000">
                    <a:alpha val="100000"/>
                  </a:srgbClr>
                </a:solidFill>
                <a:latin typeface="Times New Roman" panose="02020603050405020304"/>
                <a:ea typeface="Times New Roman" panose="02020603050405020304"/>
                <a:cs typeface="Times New Roman" panose="02020603050405020304"/>
              </a:rPr>
              <a:t>2018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2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4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月，地方政府</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公开发行的债券中首次出现再融资债券，用于偿还部分到</a:t>
            </a:r>
            <a:endParaRPr lang="en-US" altLang="en-US" sz="1200"/>
          </a:p>
          <a:p>
            <a:pPr marL="15875" indent="635" algn="l" rtl="0" eaLnBrk="0">
              <a:lnSpc>
                <a:spcPct val="166000"/>
              </a:lnSpc>
              <a:spcBef>
                <a:spcPts val="5"/>
              </a:spcBef>
            </a:pP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期地方政府债券本金，意味着在中央信用的背书下，地方政府的显性债务可以通</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过借新还旧偿还本金，地方政府只需要支付利息。虽然地方显性债务以地方财政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收入偿还，但只需要支付利息也大幅度降低了地方显性债</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务的违约风险。</a:t>
            </a:r>
            <a:endParaRPr lang="en-US" altLang="en-US" sz="1200"/>
          </a:p>
          <a:p>
            <a:pPr marL="322580" algn="l" rtl="0" eaLnBrk="0">
              <a:lnSpc>
                <a:spcPct val="83000"/>
              </a:lnSpc>
              <a:spcBef>
                <a:spcPts val="990"/>
              </a:spcBef>
            </a:pP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二是大部分城投平台</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的带息债务没有被纳入官方认定的隐性债务，主要是部</a:t>
            </a:r>
            <a:endParaRPr lang="en-US" altLang="en-US" sz="1200"/>
          </a:p>
          <a:p>
            <a:pPr marL="14605" indent="1905" algn="l" rtl="0" eaLnBrk="0">
              <a:lnSpc>
                <a:spcPct val="164000"/>
              </a:lnSpc>
              <a:spcBef>
                <a:spcPts val="15"/>
              </a:spcBef>
            </a:pP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分债务有对应的资产可以偿还</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3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目</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前，中央公开了</a:t>
            </a:r>
            <a:r>
              <a:rPr sz="1200" kern="0" spc="-2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2011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10">
                <a:solidFill>
                  <a:srgbClr val="000000">
                    <a:alpha val="100000"/>
                  </a:srgbClr>
                </a:solidFill>
                <a:latin typeface="Times New Roman" panose="02020603050405020304"/>
                <a:ea typeface="Times New Roman" panose="02020603050405020304"/>
                <a:cs typeface="Times New Roman" panose="02020603050405020304"/>
              </a:rPr>
              <a:t>2013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年和</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2014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年对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地方政府债务摸底的结果，其中，三次摸底负有担保责任和可能承担救助责任的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地方政府债务规模分别为</a:t>
            </a:r>
            <a:r>
              <a:rPr sz="1200" kern="0" spc="-2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4.01</a:t>
            </a:r>
            <a:r>
              <a:rPr sz="1200" kern="0" spc="80">
                <a:solidFill>
                  <a:srgbClr val="000000">
                    <a:alpha val="100000"/>
                  </a:srgbClr>
                </a:solidFill>
                <a:latin typeface="Times New Roman" panose="02020603050405020304"/>
                <a:ea typeface="Times New Roman" panose="02020603050405020304"/>
                <a:cs typeface="Times New Roman" panose="02020603050405020304"/>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万亿元、</a:t>
            </a:r>
            <a:r>
              <a:rPr sz="1200" kern="0" spc="-20">
                <a:solidFill>
                  <a:srgbClr val="000000">
                    <a:alpha val="100000"/>
                  </a:srgbClr>
                </a:solidFill>
                <a:latin typeface="Times New Roman" panose="02020603050405020304"/>
                <a:ea typeface="Times New Roman" panose="02020603050405020304"/>
                <a:cs typeface="Times New Roman" panose="02020603050405020304"/>
              </a:rPr>
              <a:t>2.57</a:t>
            </a:r>
            <a:r>
              <a:rPr sz="1200" kern="0" spc="80">
                <a:solidFill>
                  <a:srgbClr val="000000">
                    <a:alpha val="100000"/>
                  </a:srgbClr>
                </a:solidFill>
                <a:latin typeface="Times New Roman" panose="02020603050405020304"/>
                <a:ea typeface="Times New Roman" panose="02020603050405020304"/>
                <a:cs typeface="Times New Roman" panose="02020603050405020304"/>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万亿元、</a:t>
            </a:r>
            <a:r>
              <a:rPr sz="1200" kern="0" spc="-20">
                <a:solidFill>
                  <a:srgbClr val="000000">
                    <a:alpha val="100000"/>
                  </a:srgbClr>
                </a:solidFill>
                <a:latin typeface="Times New Roman" panose="02020603050405020304"/>
                <a:ea typeface="Times New Roman" panose="02020603050405020304"/>
                <a:cs typeface="Times New Roman" panose="02020603050405020304"/>
              </a:rPr>
              <a:t>8.6</a:t>
            </a:r>
            <a:r>
              <a:rPr sz="1200" kern="0" spc="70">
                <a:solidFill>
                  <a:srgbClr val="000000">
                    <a:alpha val="100000"/>
                  </a:srgbClr>
                </a:solidFill>
                <a:latin typeface="Times New Roman" panose="02020603050405020304"/>
                <a:ea typeface="Times New Roman" panose="02020603050405020304"/>
                <a:cs typeface="Times New Roman" panose="02020603050405020304"/>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万亿元，大幅低于机构和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学者对隐性债务的估算。</a:t>
            </a:r>
            <a:r>
              <a:rPr sz="1200" kern="0" spc="0">
                <a:solidFill>
                  <a:srgbClr val="000000">
                    <a:alpha val="100000"/>
                  </a:srgbClr>
                </a:solidFill>
                <a:latin typeface="Times New Roman" panose="02020603050405020304"/>
                <a:ea typeface="Times New Roman" panose="02020603050405020304"/>
                <a:cs typeface="Times New Roman" panose="02020603050405020304"/>
              </a:rPr>
              <a:t>2018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年财政部摸底的隐债规模虽然没有公布，但预计也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是大幅低于城投平台带息债务规模。至于具体的原因，考虑到城投平台有息债务 部分有对应的收益项目以及实物资产，城投平台可以通过项目收益和变卖资产偿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还部分债务，没有必要将城投平台的带息债务全部纳</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入隐性债务。</a:t>
            </a:r>
            <a:endParaRPr lang="en-US" altLang="en-US" sz="1200"/>
          </a:p>
          <a:p>
            <a:pPr marL="322580" algn="l" rtl="0" eaLnBrk="0">
              <a:lnSpc>
                <a:spcPct val="83000"/>
              </a:lnSpc>
              <a:spcBef>
                <a:spcPts val="980"/>
              </a:spcBef>
            </a:pP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不同点主要有三个：</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一是置换债务的性质由地方负有偿还责任的债务转为地</a:t>
            </a:r>
            <a:endParaRPr lang="en-US" altLang="en-US" sz="1200"/>
          </a:p>
          <a:p>
            <a:pPr marL="14605" indent="635" algn="l" rtl="0" eaLnBrk="0">
              <a:lnSpc>
                <a:spcPct val="164000"/>
              </a:lnSpc>
              <a:spcBef>
                <a:spcPts val="55"/>
              </a:spcBef>
            </a:pP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方隐性债务</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0">
                <a:solidFill>
                  <a:srgbClr val="000000">
                    <a:alpha val="100000"/>
                  </a:srgbClr>
                </a:solidFill>
                <a:latin typeface="Times New Roman" panose="02020603050405020304"/>
                <a:ea typeface="Times New Roman" panose="02020603050405020304"/>
                <a:cs typeface="Times New Roman" panose="02020603050405020304"/>
              </a:rPr>
              <a:t>2015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年至</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2018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年置换的是</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2014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年底之前地方政府负有偿还责任的</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债务，将地方政府预算外负有偿还责任的债务置换为预算内的显性债务，不改变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地方政府负有偿还责任债务的总额。</a:t>
            </a:r>
            <a:r>
              <a:rPr sz="1200" kern="0" spc="-10">
                <a:solidFill>
                  <a:srgbClr val="000000">
                    <a:alpha val="100000"/>
                  </a:srgbClr>
                </a:solidFill>
                <a:latin typeface="Times New Roman" panose="02020603050405020304"/>
                <a:ea typeface="Times New Roman" panose="02020603050405020304"/>
                <a:cs typeface="Times New Roman" panose="02020603050405020304"/>
              </a:rPr>
              <a:t>2019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年以来置换的是</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2015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年之后地方政府新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增的隐性债务，将地方政府负有担保责任或者救助责任的部分债务转为显性债务，</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会增加地方政府负有偿还责任</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债务的总额。</a:t>
            </a:r>
            <a:endParaRPr lang="en-US" altLang="en-US" sz="1200"/>
          </a:p>
          <a:p>
            <a:pPr marL="322580" algn="l" rtl="0" eaLnBrk="0">
              <a:lnSpc>
                <a:spcPct val="83000"/>
              </a:lnSpc>
              <a:spcBef>
                <a:spcPts val="985"/>
              </a:spcBef>
            </a:pP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二是化债的方式由中</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央信用背书转为地方主导、金融机构和中央共同参与化</a:t>
            </a:r>
            <a:endParaRPr lang="en-US" altLang="en-US" sz="1200"/>
          </a:p>
          <a:p>
            <a:pPr marL="14605" indent="635" algn="l" rtl="0" eaLnBrk="0">
              <a:lnSpc>
                <a:spcPct val="163000"/>
              </a:lnSpc>
              <a:spcBef>
                <a:spcPts val="115"/>
              </a:spcBef>
            </a:pP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债</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0">
                <a:solidFill>
                  <a:srgbClr val="000000">
                    <a:alpha val="100000"/>
                  </a:srgbClr>
                </a:solidFill>
                <a:latin typeface="Times New Roman" panose="02020603050405020304"/>
                <a:ea typeface="Times New Roman" panose="02020603050405020304"/>
                <a:cs typeface="Times New Roman" panose="02020603050405020304"/>
              </a:rPr>
              <a:t>2015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年至</a:t>
            </a:r>
            <a:r>
              <a:rPr sz="1200" kern="0" spc="-20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2018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年共发行了</a:t>
            </a:r>
            <a:r>
              <a:rPr sz="1200" kern="0" spc="-1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12.2</a:t>
            </a:r>
            <a:r>
              <a:rPr sz="1200" kern="0" spc="90">
                <a:solidFill>
                  <a:srgbClr val="000000">
                    <a:alpha val="100000"/>
                  </a:srgbClr>
                </a:solidFill>
                <a:latin typeface="Times New Roman" panose="02020603050405020304"/>
                <a:ea typeface="Times New Roman" panose="02020603050405020304"/>
                <a:cs typeface="Times New Roman" panose="02020603050405020304"/>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万亿元的置换债，本质上是依靠中央信用背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书将地方政府负有偿还责任的债务转为预算内的显性债务，本金通过发行再融资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债券借新还旧，地方财政只负责偿还利息。</a:t>
            </a:r>
            <a:r>
              <a:rPr sz="1200" kern="0" spc="0">
                <a:solidFill>
                  <a:srgbClr val="000000">
                    <a:alpha val="100000"/>
                  </a:srgbClr>
                </a:solidFill>
                <a:latin typeface="Times New Roman" panose="02020603050405020304"/>
                <a:ea typeface="Times New Roman" panose="02020603050405020304"/>
                <a:cs typeface="Times New Roman" panose="02020603050405020304"/>
              </a:rPr>
              <a:t>2019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年以来的三轮由中央信用背书的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债务置换规模都不高，而且中央也没有主动披露</a:t>
            </a:r>
            <a:r>
              <a:rPr sz="1200" kern="0" spc="-3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2018 </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年地方债务摸底的相关信息，</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从</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2019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年以来中央也没</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有再公开进行全国范围内的地方债务摸底工作，反而是省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级政府自行开展辖区内地方债务的摸底工作。因此，地方化债工作转向省级政府 挑大梁，通过预算内资金、盘活国有资产、协调金融机构等方式化解地方隐债风 </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险。</a:t>
            </a:r>
            <a:endParaRPr lang="en-US" altLang="en-US" sz="1200"/>
          </a:p>
          <a:p>
            <a:pPr marL="320040" algn="l" rtl="0" eaLnBrk="0">
              <a:lnSpc>
                <a:spcPct val="83000"/>
              </a:lnSpc>
              <a:spcBef>
                <a:spcPts val="975"/>
              </a:spcBef>
            </a:pP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三是债务置换降成本的效果明显降低</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。根</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据</a:t>
            </a:r>
            <a:r>
              <a:rPr sz="1200" kern="0" spc="-2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2015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1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12</a:t>
            </a:r>
            <a:r>
              <a:rPr sz="1200" kern="0" spc="90">
                <a:solidFill>
                  <a:srgbClr val="000000">
                    <a:alpha val="100000"/>
                  </a:srgbClr>
                </a:solidFill>
                <a:latin typeface="Times New Roman" panose="02020603050405020304"/>
                <a:ea typeface="Times New Roman" panose="02020603050405020304"/>
                <a:cs typeface="Times New Roman" panose="02020603050405020304"/>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月《国务院关于规范</a:t>
            </a:r>
            <a:endParaRPr lang="en-US" altLang="en-US" sz="1200"/>
          </a:p>
          <a:p>
            <a:pPr marL="15240" algn="l" rtl="0" eaLnBrk="0">
              <a:lnSpc>
                <a:spcPts val="2340"/>
              </a:lnSpc>
            </a:pP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地方政府债务管理工作情况的报告》披露，</a:t>
            </a:r>
            <a:r>
              <a:rPr sz="1200" kern="0" spc="-10">
                <a:solidFill>
                  <a:srgbClr val="000000">
                    <a:alpha val="100000"/>
                  </a:srgbClr>
                </a:solidFill>
                <a:latin typeface="Times New Roman" panose="02020603050405020304"/>
                <a:ea typeface="Times New Roman" panose="02020603050405020304"/>
                <a:cs typeface="Times New Roman" panose="02020603050405020304"/>
              </a:rPr>
              <a:t>“</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被置换的存量债务成本从平均约</a:t>
            </a:r>
            <a:r>
              <a:rPr sz="1200" kern="0" spc="-1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10%</a:t>
            </a:r>
            <a:endParaRPr lang="en-US" altLang="en-US" sz="1200"/>
          </a:p>
        </p:txBody>
      </p:sp>
      <p:sp>
        <p:nvSpPr>
          <p:cNvPr id="32" name="textbox 32"/>
          <p:cNvSpPr/>
          <p:nvPr/>
        </p:nvSpPr>
        <p:spPr>
          <a:xfrm>
            <a:off x="3740491" y="9666402"/>
            <a:ext cx="80644" cy="126364"/>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0000"/>
              </a:lnSpc>
            </a:pPr>
            <a:endParaRPr lang="en-US" altLang="en-US" sz="100"/>
          </a:p>
          <a:p>
            <a:pPr marL="12700" algn="l" rtl="0" eaLnBrk="0">
              <a:lnSpc>
                <a:spcPct val="74000"/>
              </a:lnSpc>
            </a:pPr>
            <a:r>
              <a:rPr sz="900" kern="0" spc="-10">
                <a:solidFill>
                  <a:srgbClr val="000000">
                    <a:alpha val="100000"/>
                  </a:srgbClr>
                </a:solidFill>
                <a:latin typeface="Calibri"/>
                <a:ea typeface="Calibri" panose="020f0502020204030204"/>
                <a:cs typeface="Calibri" panose="020f0502020204030204"/>
              </a:rPr>
              <a:t>4</a:t>
            </a:r>
            <a:endParaRPr lang="en-US" altLang="en-US" sz="900"/>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4" name="textbox 34"/>
          <p:cNvSpPr/>
          <p:nvPr/>
        </p:nvSpPr>
        <p:spPr>
          <a:xfrm>
            <a:off x="1073150" y="2492815"/>
            <a:ext cx="5482590" cy="680275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8000"/>
              </a:lnSpc>
            </a:pPr>
            <a:endParaRPr lang="en-US" altLang="en-US" sz="100"/>
          </a:p>
          <a:p>
            <a:pPr marL="13335" algn="l" rtl="0" eaLnBrk="0">
              <a:lnSpc>
                <a:spcPct val="96000"/>
              </a:lnSpc>
            </a:pPr>
            <a:r>
              <a:rPr sz="1500" b="1" kern="0" spc="90">
                <a:solidFill>
                  <a:srgbClr val="0E57C5">
                    <a:alpha val="100000"/>
                  </a:srgbClr>
                </a:solidFill>
                <a:latin typeface="微软雅黑" panose="020b0503020204020204" charset="-122"/>
                <a:ea typeface="微软雅黑" panose="020b0503020204020204" charset="-122"/>
                <a:cs typeface="微软雅黑" panose="020b0503020204020204" charset="-122"/>
              </a:rPr>
              <a:t>二、</a:t>
            </a:r>
            <a:r>
              <a:rPr sz="1500" b="1" kern="0" spc="-330">
                <a:solidFill>
                  <a:srgbClr val="0E57C5">
                    <a:alpha val="100000"/>
                  </a:srgbClr>
                </a:solidFill>
                <a:latin typeface="微软雅黑" panose="020b0503020204020204" charset="-122"/>
                <a:ea typeface="微软雅黑" panose="020b0503020204020204" charset="-122"/>
                <a:cs typeface="微软雅黑" panose="020b0503020204020204" charset="-122"/>
              </a:rPr>
              <a:t> </a:t>
            </a:r>
            <a:r>
              <a:rPr sz="1500" b="1" kern="0" spc="90">
                <a:solidFill>
                  <a:srgbClr val="0E57C5">
                    <a:alpha val="100000"/>
                  </a:srgbClr>
                </a:solidFill>
                <a:latin typeface="微软雅黑" panose="020b0503020204020204" charset="-122"/>
                <a:ea typeface="微软雅黑" panose="020b0503020204020204" charset="-122"/>
                <a:cs typeface="微软雅黑" panose="020b0503020204020204" charset="-122"/>
              </a:rPr>
              <a:t>地方化债主要方式</a:t>
            </a:r>
            <a:r>
              <a:rPr sz="1500" b="1" kern="0" spc="80">
                <a:solidFill>
                  <a:srgbClr val="0E57C5">
                    <a:alpha val="100000"/>
                  </a:srgbClr>
                </a:solidFill>
                <a:latin typeface="微软雅黑" panose="020b0503020204020204" charset="-122"/>
                <a:ea typeface="微软雅黑" panose="020b0503020204020204" charset="-122"/>
                <a:cs typeface="微软雅黑" panose="020b0503020204020204" charset="-122"/>
              </a:rPr>
              <a:t>的特点分析</a:t>
            </a:r>
            <a:endParaRPr lang="en-US" altLang="en-US" sz="1500"/>
          </a:p>
          <a:p>
            <a:pPr marL="325120" algn="l" rtl="0" eaLnBrk="0">
              <a:lnSpc>
                <a:spcPct val="83000"/>
              </a:lnSpc>
              <a:spcBef>
                <a:spcPts val="1130"/>
              </a:spcBef>
            </a:pP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虽然财政部提出了</a:t>
            </a:r>
            <a:r>
              <a:rPr sz="1200" kern="0" spc="-2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6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类化债的措施，但在地方政府实际化解隐性债务风</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险的</a:t>
            </a:r>
            <a:endParaRPr lang="en-US" altLang="en-US" sz="1200"/>
          </a:p>
          <a:p>
            <a:pPr marL="29845" indent="-16510" algn="l" rtl="0" eaLnBrk="0">
              <a:lnSpc>
                <a:spcPct val="168000"/>
              </a:lnSpc>
              <a:spcBef>
                <a:spcPts val="5"/>
              </a:spcBef>
            </a:pP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过程中，化债措施要更</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丰富一些，地方政府在化债过程中也是各显神通，大致可</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以分为四种方式，实践过程中基本上是这四种模式的组合。</a:t>
            </a:r>
            <a:endParaRPr lang="en-US" altLang="en-US" sz="1200"/>
          </a:p>
          <a:p>
            <a:pPr marL="320040" algn="l" rtl="0" eaLnBrk="0">
              <a:lnSpc>
                <a:spcPct val="83000"/>
              </a:lnSpc>
              <a:spcBef>
                <a:spcPts val="985"/>
              </a:spcBef>
            </a:pP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一是债务延缓类</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。包</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括依靠中央信用将地方存量债务转为显性债务（比如置</a:t>
            </a:r>
            <a:endParaRPr lang="en-US" altLang="en-US" sz="1200"/>
          </a:p>
          <a:p>
            <a:pPr marL="13335" algn="l" rtl="0" eaLnBrk="0">
              <a:lnSpc>
                <a:spcPct val="166000"/>
              </a:lnSpc>
              <a:spcBef>
                <a:spcPts val="15"/>
              </a:spcBef>
            </a:pP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换债、特殊再融资债）、对银行信贷进行债务展期或置换、成立资金池提</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供短期流</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动性、发行中资美元</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债等。这种方式通常可以降低债务成本、延缓还款期限、延</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缓偿债压力，但不能</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减少债务规模。</a:t>
            </a:r>
            <a:endParaRPr lang="en-US" altLang="en-US" sz="1200"/>
          </a:p>
          <a:p>
            <a:pPr marL="320040" algn="l" rtl="0" eaLnBrk="0">
              <a:lnSpc>
                <a:spcPct val="83000"/>
              </a:lnSpc>
              <a:spcBef>
                <a:spcPts val="980"/>
              </a:spcBef>
            </a:pP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二是债务压降类</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。包括</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盘活国有资产偿还债务（比如不动产处置、国企股份</a:t>
            </a:r>
            <a:endParaRPr lang="en-US" altLang="en-US" sz="1200"/>
          </a:p>
          <a:p>
            <a:pPr marL="12700" algn="l" rtl="0" eaLnBrk="0">
              <a:lnSpc>
                <a:spcPct val="165000"/>
              </a:lnSpc>
              <a:spcBef>
                <a:spcPts val="20"/>
              </a:spcBef>
            </a:pP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划转、国有资产处置、发行</a:t>
            </a:r>
            <a:r>
              <a:rPr sz="1200" kern="0" spc="-29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REIT</a:t>
            </a:r>
            <a:r>
              <a:rPr sz="1200" kern="0" spc="-20">
                <a:solidFill>
                  <a:srgbClr val="000000">
                    <a:alpha val="100000"/>
                  </a:srgbClr>
                </a:solidFill>
                <a:latin typeface="Times New Roman" panose="02020603050405020304"/>
                <a:ea typeface="Times New Roman" panose="02020603050405020304"/>
                <a:cs typeface="Times New Roman" panose="02020603050405020304"/>
              </a:rPr>
              <a:t>s</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基金募资等）、财政预算资金还款、项目结转结</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余收入还款、破产重组或清算、核销核减（由于</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统计错误、提前结束项目等原因）</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等。这种方式可以实质上减少债务规模，但考虑</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到促进地方经济发展的维度较多，</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地方政府有钱后的第一选择很难是偿</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还债务本金。</a:t>
            </a:r>
            <a:endParaRPr lang="en-US" altLang="en-US" sz="1200"/>
          </a:p>
          <a:p>
            <a:pPr marL="317500" algn="l" rtl="0" eaLnBrk="0">
              <a:lnSpc>
                <a:spcPct val="83000"/>
              </a:lnSpc>
              <a:spcBef>
                <a:spcPts val="985"/>
              </a:spcBef>
            </a:pP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三是提高现金流类</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。主要</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是通过向城投平台注入可以持续产生现金流收益的</a:t>
            </a:r>
            <a:endParaRPr lang="en-US" altLang="en-US" sz="1200"/>
          </a:p>
          <a:p>
            <a:pPr marL="12700" indent="6350" algn="l" rtl="0" eaLnBrk="0">
              <a:lnSpc>
                <a:spcPct val="165000"/>
              </a:lnSpc>
              <a:spcBef>
                <a:spcPts val="20"/>
              </a:spcBef>
            </a:pP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资产（比如特许经营权）、增加资本金、引入社会资本、收购上</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市公司、改进治理</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结构、城投平台兼并重</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组等手段，促使城投平台市场化转型。这种方式可以提高</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城投平台的持续经营能力，帮助城投平台自</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救，但受制于当地的经济发展水平，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大部分欠发达地区政府缺乏优质资产和资源帮助当地城</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投平台自救。</a:t>
            </a:r>
            <a:endParaRPr lang="en-US" altLang="en-US" sz="1200"/>
          </a:p>
          <a:p>
            <a:pPr marL="332105" algn="l" rtl="0" eaLnBrk="0">
              <a:lnSpc>
                <a:spcPct val="83000"/>
              </a:lnSpc>
              <a:spcBef>
                <a:spcPts val="985"/>
              </a:spcBef>
            </a:pP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四是债务出表类</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。包括改变债</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务性质（比如通过</a:t>
            </a:r>
            <a:r>
              <a:rPr sz="1200" kern="0" spc="-29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PPP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项目合规转为经营性债</a:t>
            </a:r>
            <a:endParaRPr lang="en-US" altLang="en-US" sz="1200"/>
          </a:p>
          <a:p>
            <a:pPr marL="13335" algn="l" rtl="0" eaLnBrk="0">
              <a:lnSpc>
                <a:spcPct val="165000"/>
              </a:lnSpc>
              <a:spcBef>
                <a:spcPts val="20"/>
              </a:spcBef>
            </a:pP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务、通过</a:t>
            </a:r>
            <a:r>
              <a:rPr sz="1200" kern="0" spc="-10">
                <a:solidFill>
                  <a:srgbClr val="000000">
                    <a:alpha val="100000"/>
                  </a:srgbClr>
                </a:solidFill>
                <a:latin typeface="Times New Roman" panose="02020603050405020304"/>
                <a:ea typeface="Times New Roman" panose="02020603050405020304"/>
                <a:cs typeface="Times New Roman" panose="02020603050405020304"/>
              </a:rPr>
              <a:t>“</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借新还旧</a:t>
            </a:r>
            <a:r>
              <a:rPr sz="1200" kern="0" spc="-10">
                <a:solidFill>
                  <a:srgbClr val="000000">
                    <a:alpha val="100000"/>
                  </a:srgbClr>
                </a:solidFill>
                <a:latin typeface="Times New Roman" panose="02020603050405020304"/>
                <a:ea typeface="Times New Roman" panose="02020603050405020304"/>
                <a:cs typeface="Times New Roman" panose="02020603050405020304"/>
              </a:rPr>
              <a:t>”</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核</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销债务、城投平台隐性债务转为经营性债务）、下级债务划</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转至上级、</a:t>
            </a:r>
            <a:r>
              <a:rPr sz="1200" kern="0" spc="0">
                <a:solidFill>
                  <a:srgbClr val="000000">
                    <a:alpha val="100000"/>
                  </a:srgbClr>
                </a:solidFill>
                <a:latin typeface="Times New Roman" panose="02020603050405020304"/>
                <a:ea typeface="Times New Roman" panose="02020603050405020304"/>
                <a:cs typeface="Times New Roman" panose="02020603050405020304"/>
              </a:rPr>
              <a:t>AMC</a:t>
            </a:r>
            <a:r>
              <a:rPr sz="1200" kern="0" spc="80">
                <a:solidFill>
                  <a:srgbClr val="000000">
                    <a:alpha val="100000"/>
                  </a:srgbClr>
                </a:solidFill>
                <a:latin typeface="Times New Roman" panose="02020603050405020304"/>
                <a:ea typeface="Times New Roman" panose="02020603050405020304"/>
                <a:cs typeface="Times New Roman" panose="02020603050405020304"/>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收</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购城投平台债权、债转股、漏报少报等。这种方式只是改变了</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债务的性质或者债权债</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务关系，但并不改变债务规模，而且很多时候还涉及到违</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规操作、虚假化债、国有资</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产流失等问题。</a:t>
            </a:r>
            <a:endParaRPr lang="en-US" altLang="en-US" sz="1200"/>
          </a:p>
        </p:txBody>
      </p:sp>
      <p:sp>
        <p:nvSpPr>
          <p:cNvPr id="36" name="textbox 36"/>
          <p:cNvSpPr/>
          <p:nvPr/>
        </p:nvSpPr>
        <p:spPr>
          <a:xfrm>
            <a:off x="1073150" y="974103"/>
            <a:ext cx="5471159" cy="1090294"/>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6000"/>
              </a:lnSpc>
            </a:pPr>
            <a:endParaRPr lang="en-US" altLang="en-US" sz="100"/>
          </a:p>
          <a:p>
            <a:pPr marL="24765" algn="l" rtl="0" eaLnBrk="0">
              <a:lnSpc>
                <a:spcPct val="83000"/>
              </a:lnSpc>
            </a:pP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降至</a:t>
            </a:r>
            <a:r>
              <a:rPr sz="1200" kern="0" spc="-1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3.5%</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左右，预计将为地方每年节省利息</a:t>
            </a:r>
            <a:r>
              <a:rPr sz="1200" kern="0" spc="-2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2000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亿元</a:t>
            </a:r>
            <a:r>
              <a:rPr sz="1200" kern="0" spc="-10">
                <a:solidFill>
                  <a:srgbClr val="000000">
                    <a:alpha val="100000"/>
                  </a:srgbClr>
                </a:solidFill>
                <a:latin typeface="Times New Roman" panose="02020603050405020304"/>
                <a:ea typeface="Times New Roman" panose="02020603050405020304"/>
                <a:cs typeface="Times New Roman" panose="02020603050405020304"/>
              </a:rPr>
              <a:t>”</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10">
                <a:solidFill>
                  <a:srgbClr val="000000">
                    <a:alpha val="100000"/>
                  </a:srgbClr>
                </a:solidFill>
                <a:latin typeface="Times New Roman" panose="02020603050405020304"/>
                <a:ea typeface="Times New Roman" panose="02020603050405020304"/>
                <a:cs typeface="Times New Roman" panose="02020603050405020304"/>
              </a:rPr>
              <a:t>2019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年开始的债务置换</a:t>
            </a:r>
            <a:endParaRPr lang="en-US" altLang="en-US" sz="1200"/>
          </a:p>
          <a:p>
            <a:pPr marL="12700" indent="-635" algn="l" rtl="0" eaLnBrk="0">
              <a:lnSpc>
                <a:spcPct val="166000"/>
              </a:lnSpc>
              <a:spcBef>
                <a:spcPts val="10"/>
              </a:spcBef>
            </a:pP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对银行贷款利率的压降</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效果有限，因为银行贷款利率本来就偏低，主要是对非标 和城投债有较好的降成本效果，但</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考虑到非标和高息城投债的占比有限，</a:t>
            </a:r>
            <a:r>
              <a:rPr sz="1200" kern="0" spc="0">
                <a:solidFill>
                  <a:srgbClr val="000000">
                    <a:alpha val="100000"/>
                  </a:srgbClr>
                </a:solidFill>
                <a:latin typeface="Times New Roman" panose="02020603050405020304"/>
                <a:ea typeface="Times New Roman" panose="02020603050405020304"/>
                <a:cs typeface="Times New Roman" panose="02020603050405020304"/>
              </a:rPr>
              <a:t>2019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开始的债务置换对降成本的效果会明显低于</a:t>
            </a:r>
            <a:r>
              <a:rPr sz="1200" kern="0" spc="-2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2015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年至</a:t>
            </a:r>
            <a:r>
              <a:rPr sz="1200" kern="0" spc="-29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2018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年的大规模债务置换。</a:t>
            </a:r>
            <a:endParaRPr lang="en-US" altLang="en-US" sz="1200"/>
          </a:p>
        </p:txBody>
      </p:sp>
      <p:sp>
        <p:nvSpPr>
          <p:cNvPr id="38" name="textbox 38"/>
          <p:cNvSpPr/>
          <p:nvPr/>
        </p:nvSpPr>
        <p:spPr>
          <a:xfrm>
            <a:off x="3743463" y="9666745"/>
            <a:ext cx="78105" cy="126364"/>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6000"/>
              </a:lnSpc>
            </a:pPr>
            <a:endParaRPr lang="en-US" altLang="en-US" sz="100"/>
          </a:p>
          <a:p>
            <a:pPr marL="12700" algn="l" rtl="0" eaLnBrk="0">
              <a:lnSpc>
                <a:spcPct val="73000"/>
              </a:lnSpc>
            </a:pPr>
            <a:r>
              <a:rPr sz="900" kern="0" spc="-10">
                <a:solidFill>
                  <a:srgbClr val="000000">
                    <a:alpha val="100000"/>
                  </a:srgbClr>
                </a:solidFill>
                <a:latin typeface="Calibri"/>
                <a:ea typeface="Calibri" panose="020f0502020204030204"/>
                <a:cs typeface="Calibri" panose="020f0502020204030204"/>
              </a:rPr>
              <a:t>5</a:t>
            </a:r>
            <a:endParaRPr lang="en-US" altLang="en-US" sz="9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0" name="textbox 40"/>
          <p:cNvSpPr/>
          <p:nvPr/>
        </p:nvSpPr>
        <p:spPr>
          <a:xfrm>
            <a:off x="1073150" y="1012255"/>
            <a:ext cx="5568950" cy="441960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6000"/>
              </a:lnSpc>
            </a:pPr>
            <a:endParaRPr lang="en-US" altLang="en-US" sz="100"/>
          </a:p>
          <a:p>
            <a:pPr marL="29210" algn="l" rtl="0" eaLnBrk="0">
              <a:lnSpc>
                <a:spcPct val="91000"/>
              </a:lnSpc>
            </a:pPr>
            <a:r>
              <a:rPr sz="1500" kern="0" spc="-10">
                <a:solidFill>
                  <a:srgbClr val="0E57C5">
                    <a:alpha val="100000"/>
                  </a:srgbClr>
                </a:solidFill>
                <a:latin typeface="Times New Roman" panose="02020603050405020304"/>
                <a:ea typeface="Times New Roman" panose="02020603050405020304"/>
                <a:cs typeface="Times New Roman" panose="02020603050405020304"/>
              </a:rPr>
              <a:t>1.  </a:t>
            </a:r>
            <a:r>
              <a:rPr sz="1500" kern="0" spc="-10">
                <a:solidFill>
                  <a:srgbClr val="0E57C5">
                    <a:alpha val="100000"/>
                  </a:srgbClr>
                </a:solidFill>
                <a:latin typeface="微软雅黑" panose="020b0503020204020204" charset="-122"/>
                <a:ea typeface="微软雅黑" panose="020b0503020204020204" charset="-122"/>
                <a:cs typeface="微软雅黑" panose="020b0503020204020204" charset="-122"/>
              </a:rPr>
              <a:t>债务延缓类：最普遍使用的化债方式</a:t>
            </a:r>
            <a:endParaRPr lang="en-US" altLang="en-US" sz="1500"/>
          </a:p>
          <a:p>
            <a:pPr marL="336550" algn="l" rtl="0" eaLnBrk="0">
              <a:lnSpc>
                <a:spcPct val="83000"/>
              </a:lnSpc>
              <a:spcBef>
                <a:spcPts val="1185"/>
              </a:spcBef>
            </a:pP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由于土地出让收入大幅下降，</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多数地区能够拿出“真金白银</a:t>
            </a:r>
            <a:r>
              <a:rPr sz="1200" kern="0" spc="-4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”化债的资金相</a:t>
            </a:r>
            <a:endParaRPr lang="en-US" altLang="en-US" sz="1200"/>
          </a:p>
          <a:p>
            <a:pPr marL="12700" algn="l" rtl="0" eaLnBrk="0">
              <a:lnSpc>
                <a:spcPct val="165000"/>
              </a:lnSpc>
              <a:spcBef>
                <a:spcPts val="20"/>
              </a:spcBef>
            </a:pP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对有限，所有省市都有使</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用债务延缓类的化债方式。一方面，基于建制县隐债化</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解试点进行债务置换，这部分隐性债务显性化，在</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政策允许的条件下“借新还旧</a:t>
            </a:r>
            <a:r>
              <a:rPr sz="1200" kern="0" spc="-4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偿还；另一方面，利用金</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融资源通过债务展期、置换、重组、短期周转等方式平</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滑偿债压力，这部分隐性债务仍然需要地</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方政府偿还。</a:t>
            </a:r>
            <a:endParaRPr lang="en-US" altLang="en-US" sz="1200"/>
          </a:p>
          <a:p>
            <a:pPr marL="317500" algn="l" rtl="0" eaLnBrk="0">
              <a:lnSpc>
                <a:spcPct val="83000"/>
              </a:lnSpc>
              <a:spcBef>
                <a:spcPts val="985"/>
              </a:spcBef>
            </a:pP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第一，北京、上海、广东主</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要是通过隐债置换化债，公开资料没有披露金融</a:t>
            </a:r>
            <a:endParaRPr lang="en-US" altLang="en-US" sz="1200"/>
          </a:p>
          <a:p>
            <a:pPr marL="12700" algn="l" rtl="0" eaLnBrk="0">
              <a:lnSpc>
                <a:spcPct val="163000"/>
              </a:lnSpc>
              <a:spcBef>
                <a:spcPts val="105"/>
              </a:spcBef>
            </a:pP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机构参与隐债化解的信息</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如表</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2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所示，</a:t>
            </a:r>
            <a:r>
              <a:rPr sz="1200" kern="0" spc="-20">
                <a:solidFill>
                  <a:srgbClr val="000000">
                    <a:alpha val="100000"/>
                  </a:srgbClr>
                </a:solidFill>
                <a:latin typeface="Times New Roman" panose="02020603050405020304"/>
                <a:ea typeface="Times New Roman" panose="02020603050405020304"/>
                <a:cs typeface="Times New Roman" panose="02020603050405020304"/>
              </a:rPr>
              <a:t>2021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1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10</a:t>
            </a:r>
            <a:r>
              <a:rPr sz="1200" kern="0" spc="70">
                <a:solidFill>
                  <a:srgbClr val="000000">
                    <a:alpha val="100000"/>
                  </a:srgbClr>
                </a:solidFill>
                <a:latin typeface="Times New Roman" panose="02020603050405020304"/>
                <a:ea typeface="Times New Roman" panose="02020603050405020304"/>
                <a:cs typeface="Times New Roman" panose="02020603050405020304"/>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月，首批全域无隐债试点开始</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后，广东集中在</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2021</a:t>
            </a:r>
            <a:r>
              <a:rPr sz="1200" kern="0" spc="8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1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10</a:t>
            </a:r>
            <a:r>
              <a:rPr sz="1200" kern="0" spc="10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月至当年</a:t>
            </a:r>
            <a:r>
              <a:rPr sz="1200" kern="0" spc="-1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12</a:t>
            </a:r>
            <a:r>
              <a:rPr sz="1200" kern="0" spc="11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月发行特殊再融资债券，并在</a:t>
            </a:r>
            <a:r>
              <a:rPr sz="1200" kern="0" spc="-2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2022</a:t>
            </a:r>
            <a:r>
              <a:rPr sz="1200" kern="0" spc="8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1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1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月宣布完成隐债清零工作</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；北京发行的特殊再融资债券规模最大，近八成特殊再</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融资债券都是在</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2021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1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12</a:t>
            </a:r>
            <a:r>
              <a:rPr sz="1200" kern="0" spc="9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月和</a:t>
            </a:r>
            <a:r>
              <a:rPr sz="1200" kern="0" spc="-2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2022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1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1</a:t>
            </a:r>
            <a:r>
              <a:rPr sz="1200" kern="0" spc="9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月发行；上海只在</a:t>
            </a:r>
            <a:r>
              <a:rPr sz="1200" kern="0" spc="-2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2022</a:t>
            </a:r>
            <a:r>
              <a:rPr sz="1200" kern="0" spc="8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2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5</a:t>
            </a:r>
            <a:r>
              <a:rPr sz="1200" kern="0" spc="8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月发行</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了</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654.8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亿元特殊再融资债券。考虑到北京、上海和广东隐债</a:t>
            </a:r>
            <a:r>
              <a:rPr sz="1200" kern="0" spc="0">
                <a:solidFill>
                  <a:srgbClr val="000000">
                    <a:alpha val="100000"/>
                  </a:srgbClr>
                </a:solidFill>
                <a:latin typeface="Times New Roman" panose="02020603050405020304"/>
                <a:ea typeface="Times New Roman" panose="02020603050405020304"/>
                <a:cs typeface="Times New Roman" panose="02020603050405020304"/>
              </a:rPr>
              <a:t>“</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清零</a:t>
            </a:r>
            <a:r>
              <a:rPr sz="1200" kern="0" spc="0">
                <a:solidFill>
                  <a:srgbClr val="000000">
                    <a:alpha val="100000"/>
                  </a:srgbClr>
                </a:solidFill>
                <a:latin typeface="Times New Roman" panose="02020603050405020304"/>
                <a:ea typeface="Times New Roman" panose="02020603050405020304"/>
                <a:cs typeface="Times New Roman" panose="02020603050405020304"/>
              </a:rPr>
              <a:t>”</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压力不大，</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中央</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分配的特殊再融资债券额</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度已经能够满足大部分化债需求，加上当地城投平台和</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国企可以用作抵押物的优</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质资产较多，银行信贷的续贷压力不大，不需要地方政</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府出面协调金融资源参</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与共同化债。</a:t>
            </a:r>
            <a:endParaRPr lang="en-US" altLang="en-US" sz="1200"/>
          </a:p>
        </p:txBody>
      </p:sp>
      <p:sp>
        <p:nvSpPr>
          <p:cNvPr id="42" name="textbox 42"/>
          <p:cNvSpPr/>
          <p:nvPr/>
        </p:nvSpPr>
        <p:spPr>
          <a:xfrm>
            <a:off x="1073150" y="7213503"/>
            <a:ext cx="5471159" cy="231902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0000"/>
              </a:lnSpc>
            </a:pPr>
            <a:endParaRPr lang="en-US" altLang="en-US" sz="100"/>
          </a:p>
          <a:p>
            <a:pPr marL="17145" algn="l" rtl="0" eaLnBrk="0">
              <a:lnSpc>
                <a:spcPct val="96000"/>
              </a:lnSpc>
            </a:pPr>
            <a:r>
              <a:rPr sz="1000" kern="0" spc="40">
                <a:solidFill>
                  <a:srgbClr val="000000">
                    <a:alpha val="100000"/>
                  </a:srgbClr>
                </a:solidFill>
                <a:latin typeface="黑体" panose="02010609060101010101" charset="-122"/>
                <a:ea typeface="黑体" panose="02010609060101010101" charset="-122"/>
                <a:cs typeface="黑体" panose="02010609060101010101" charset="-122"/>
              </a:rPr>
              <a:t>资料来源：企业预警通，北大汇丰智库整理。</a:t>
            </a:r>
            <a:endParaRPr lang="en-US" altLang="en-US" sz="1000"/>
          </a:p>
          <a:p>
            <a:pPr algn="r" rtl="0" eaLnBrk="0">
              <a:lnSpc>
                <a:spcPct val="83000"/>
              </a:lnSpc>
              <a:spcBef>
                <a:spcPts val="1505"/>
              </a:spcBef>
            </a:pP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第二，部分地区披露参</a:t>
            </a:r>
            <a:r>
              <a:rPr sz="1200" kern="0" spc="-3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与建制县隐债化解试点，主要是当地债务较重的地区</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lang="en-US" altLang="en-US" sz="1200"/>
          </a:p>
          <a:p>
            <a:pPr marL="12700" algn="l" rtl="0" eaLnBrk="0">
              <a:lnSpc>
                <a:spcPct val="164000"/>
              </a:lnSpc>
              <a:spcBef>
                <a:spcPts val="40"/>
              </a:spcBef>
            </a:pP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广西大新县、陕西商州区、</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陕西未央区、陕西灞桥区、陕西商南县、陕西榆林市、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河南商丘市、青海海东市、青海海西州部分地区（德令哈、天峻、乌兰）、贵</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州兴</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义市、重庆万盛经开区、江西湘东区、江西渝水区、吉</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林延吉市、吉林珲春市、</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云南芒市、云南大理市</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、云南龙陵县、云南文山市、山东牡丹区、山东菏泽市高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新区、新疆附县、新疆塔什</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库尔干县、河北平泉市、河北滦平县、河北曹妃甸区、</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福建马尾区、福建泉港</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区、内蒙古海拉尔区、内蒙古乌兰浩特市、辽宁东港市、</a:t>
            </a:r>
            <a:endParaRPr lang="en-US" altLang="en-US" sz="1200"/>
          </a:p>
        </p:txBody>
      </p:sp>
      <p:graphicFrame>
        <p:nvGraphicFramePr>
          <p:cNvPr id="44" name="table 44"/>
          <p:cNvGraphicFramePr>
            <a:graphicFrameLocks noGrp="1"/>
          </p:cNvGraphicFramePr>
          <p:nvPr/>
        </p:nvGraphicFramePr>
        <p:xfrm>
          <a:off x="363220" y="5768340"/>
          <a:ext cx="6832600" cy="1226184"/>
        </p:xfrm>
        <a:graphic>
          <a:graphicData uri="http://schemas.openxmlformats.org/drawingml/2006/table">
            <a:tbl>
              <a:tblPr/>
              <a:tblGrid>
                <a:gridCol w="416559"/>
                <a:gridCol w="574040"/>
                <a:gridCol w="572134"/>
                <a:gridCol w="597534"/>
                <a:gridCol w="540384"/>
                <a:gridCol w="539750"/>
                <a:gridCol w="536575"/>
                <a:gridCol w="543559"/>
                <a:gridCol w="540384"/>
                <a:gridCol w="539750"/>
                <a:gridCol w="737869"/>
                <a:gridCol w="694055"/>
              </a:tblGrid>
              <a:tr h="405764">
                <a:tc>
                  <a:txBody>
                    <a:bodyPr vert="horz" wrap="square"/>
                    <a:lstStyle/>
                    <a:p>
                      <a:pPr algn="l" rtl="0" eaLnBrk="0">
                        <a:lnSpc>
                          <a:spcPct val="100000"/>
                        </a:lnSpc>
                      </a:pPr>
                      <a:endParaRPr lang="en-US" altLang="en-US" sz="10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7000"/>
                        </a:lnSpc>
                      </a:pPr>
                      <a:endParaRPr lang="en-US" altLang="en-US" sz="1000"/>
                    </a:p>
                    <a:p>
                      <a:pPr marL="101600" algn="l" rtl="0" eaLnBrk="0">
                        <a:lnSpc>
                          <a:spcPct val="79000"/>
                        </a:lnSpc>
                        <a:spcBef>
                          <a:spcPts val="5"/>
                        </a:spcBef>
                      </a:pPr>
                      <a:r>
                        <a:rPr sz="900" kern="0" spc="-10">
                          <a:solidFill>
                            <a:srgbClr val="000000">
                              <a:alpha val="100000"/>
                            </a:srgbClr>
                          </a:solidFill>
                          <a:latin typeface="Times New Roman" panose="02020603050405020304"/>
                          <a:ea typeface="Times New Roman" panose="02020603050405020304"/>
                          <a:cs typeface="Times New Roman" panose="02020603050405020304"/>
                        </a:rPr>
                        <a:t>2021/10</a:t>
                      </a:r>
                      <a:endParaRPr lang="en-US" altLang="en-US" sz="9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7000"/>
                        </a:lnSpc>
                      </a:pPr>
                      <a:endParaRPr lang="en-US" altLang="en-US" sz="1000"/>
                    </a:p>
                    <a:p>
                      <a:pPr marL="100330" algn="l" rtl="0" eaLnBrk="0">
                        <a:lnSpc>
                          <a:spcPct val="79000"/>
                        </a:lnSpc>
                        <a:spcBef>
                          <a:spcPts val="5"/>
                        </a:spcBef>
                      </a:pPr>
                      <a:r>
                        <a:rPr sz="900" kern="0" spc="-10">
                          <a:solidFill>
                            <a:srgbClr val="000000">
                              <a:alpha val="100000"/>
                            </a:srgbClr>
                          </a:solidFill>
                          <a:latin typeface="Times New Roman" panose="02020603050405020304"/>
                          <a:ea typeface="Times New Roman" panose="02020603050405020304"/>
                          <a:cs typeface="Times New Roman" panose="02020603050405020304"/>
                        </a:rPr>
                        <a:t>2021/11</a:t>
                      </a:r>
                      <a:endParaRPr lang="en-US" altLang="en-US" sz="9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7000"/>
                        </a:lnSpc>
                      </a:pPr>
                      <a:endParaRPr lang="en-US" altLang="en-US" sz="1000"/>
                    </a:p>
                    <a:p>
                      <a:pPr marL="113665" algn="l" rtl="0" eaLnBrk="0">
                        <a:lnSpc>
                          <a:spcPct val="79000"/>
                        </a:lnSpc>
                        <a:spcBef>
                          <a:spcPts val="5"/>
                        </a:spcBef>
                      </a:pPr>
                      <a:r>
                        <a:rPr sz="900" kern="0" spc="-10">
                          <a:solidFill>
                            <a:srgbClr val="000000">
                              <a:alpha val="100000"/>
                            </a:srgbClr>
                          </a:solidFill>
                          <a:latin typeface="Times New Roman" panose="02020603050405020304"/>
                          <a:ea typeface="Times New Roman" panose="02020603050405020304"/>
                          <a:cs typeface="Times New Roman" panose="02020603050405020304"/>
                        </a:rPr>
                        <a:t>2021/12</a:t>
                      </a:r>
                      <a:endParaRPr lang="en-US" altLang="en-US" sz="9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7000"/>
                        </a:lnSpc>
                      </a:pPr>
                      <a:endParaRPr lang="en-US" altLang="en-US" sz="1000"/>
                    </a:p>
                    <a:p>
                      <a:pPr marL="113665" algn="l" rtl="0" eaLnBrk="0">
                        <a:lnSpc>
                          <a:spcPct val="79000"/>
                        </a:lnSpc>
                        <a:spcBef>
                          <a:spcPts val="5"/>
                        </a:spcBef>
                      </a:pPr>
                      <a:r>
                        <a:rPr sz="900" kern="0" spc="-10">
                          <a:solidFill>
                            <a:srgbClr val="000000">
                              <a:alpha val="100000"/>
                            </a:srgbClr>
                          </a:solidFill>
                          <a:latin typeface="Times New Roman" panose="02020603050405020304"/>
                          <a:ea typeface="Times New Roman" panose="02020603050405020304"/>
                          <a:cs typeface="Times New Roman" panose="02020603050405020304"/>
                        </a:rPr>
                        <a:t>2022/1</a:t>
                      </a:r>
                      <a:endParaRPr lang="en-US" altLang="en-US" sz="9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7000"/>
                        </a:lnSpc>
                      </a:pPr>
                      <a:endParaRPr lang="en-US" altLang="en-US" sz="1000"/>
                    </a:p>
                    <a:p>
                      <a:pPr marL="112395" algn="l" rtl="0" eaLnBrk="0">
                        <a:lnSpc>
                          <a:spcPct val="79000"/>
                        </a:lnSpc>
                        <a:spcBef>
                          <a:spcPts val="5"/>
                        </a:spcBef>
                      </a:pPr>
                      <a:r>
                        <a:rPr sz="900" kern="0" spc="-10">
                          <a:solidFill>
                            <a:srgbClr val="000000">
                              <a:alpha val="100000"/>
                            </a:srgbClr>
                          </a:solidFill>
                          <a:latin typeface="Times New Roman" panose="02020603050405020304"/>
                          <a:ea typeface="Times New Roman" panose="02020603050405020304"/>
                          <a:cs typeface="Times New Roman" panose="02020603050405020304"/>
                        </a:rPr>
                        <a:t>2022/2</a:t>
                      </a:r>
                      <a:endParaRPr lang="en-US" altLang="en-US" sz="9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7000"/>
                        </a:lnSpc>
                      </a:pPr>
                      <a:endParaRPr lang="en-US" altLang="en-US" sz="1000"/>
                    </a:p>
                    <a:p>
                      <a:pPr marL="111125" algn="l" rtl="0" eaLnBrk="0">
                        <a:lnSpc>
                          <a:spcPct val="79000"/>
                        </a:lnSpc>
                        <a:spcBef>
                          <a:spcPts val="5"/>
                        </a:spcBef>
                      </a:pPr>
                      <a:r>
                        <a:rPr sz="900" kern="0" spc="-10">
                          <a:solidFill>
                            <a:srgbClr val="000000">
                              <a:alpha val="100000"/>
                            </a:srgbClr>
                          </a:solidFill>
                          <a:latin typeface="Times New Roman" panose="02020603050405020304"/>
                          <a:ea typeface="Times New Roman" panose="02020603050405020304"/>
                          <a:cs typeface="Times New Roman" panose="02020603050405020304"/>
                        </a:rPr>
                        <a:t>2022/3</a:t>
                      </a:r>
                      <a:endParaRPr lang="en-US" altLang="en-US" sz="9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7000"/>
                        </a:lnSpc>
                      </a:pPr>
                      <a:endParaRPr lang="en-US" altLang="en-US" sz="1000"/>
                    </a:p>
                    <a:p>
                      <a:pPr marL="115570" algn="l" rtl="0" eaLnBrk="0">
                        <a:lnSpc>
                          <a:spcPct val="79000"/>
                        </a:lnSpc>
                        <a:spcBef>
                          <a:spcPts val="5"/>
                        </a:spcBef>
                      </a:pPr>
                      <a:r>
                        <a:rPr sz="900" kern="0" spc="-10">
                          <a:solidFill>
                            <a:srgbClr val="000000">
                              <a:alpha val="100000"/>
                            </a:srgbClr>
                          </a:solidFill>
                          <a:latin typeface="Times New Roman" panose="02020603050405020304"/>
                          <a:ea typeface="Times New Roman" panose="02020603050405020304"/>
                          <a:cs typeface="Times New Roman" panose="02020603050405020304"/>
                        </a:rPr>
                        <a:t>2022/4</a:t>
                      </a:r>
                      <a:endParaRPr lang="en-US" altLang="en-US" sz="9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7000"/>
                        </a:lnSpc>
                      </a:pPr>
                      <a:endParaRPr lang="en-US" altLang="en-US" sz="1000"/>
                    </a:p>
                    <a:p>
                      <a:pPr marL="113030" algn="l" rtl="0" eaLnBrk="0">
                        <a:lnSpc>
                          <a:spcPct val="79000"/>
                        </a:lnSpc>
                        <a:spcBef>
                          <a:spcPts val="5"/>
                        </a:spcBef>
                      </a:pPr>
                      <a:r>
                        <a:rPr sz="900" kern="0" spc="-10">
                          <a:solidFill>
                            <a:srgbClr val="000000">
                              <a:alpha val="100000"/>
                            </a:srgbClr>
                          </a:solidFill>
                          <a:latin typeface="Times New Roman" panose="02020603050405020304"/>
                          <a:ea typeface="Times New Roman" panose="02020603050405020304"/>
                          <a:cs typeface="Times New Roman" panose="02020603050405020304"/>
                        </a:rPr>
                        <a:t>2022/5</a:t>
                      </a:r>
                      <a:endParaRPr lang="en-US" altLang="en-US" sz="9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7000"/>
                        </a:lnSpc>
                      </a:pPr>
                      <a:endParaRPr lang="en-US" altLang="en-US" sz="1000"/>
                    </a:p>
                    <a:p>
                      <a:pPr marL="113665" algn="l" rtl="0" eaLnBrk="0">
                        <a:lnSpc>
                          <a:spcPct val="79000"/>
                        </a:lnSpc>
                        <a:spcBef>
                          <a:spcPts val="5"/>
                        </a:spcBef>
                      </a:pPr>
                      <a:r>
                        <a:rPr sz="900" kern="0" spc="-10">
                          <a:solidFill>
                            <a:srgbClr val="000000">
                              <a:alpha val="100000"/>
                            </a:srgbClr>
                          </a:solidFill>
                          <a:latin typeface="Times New Roman" panose="02020603050405020304"/>
                          <a:ea typeface="Times New Roman" panose="02020603050405020304"/>
                          <a:cs typeface="Times New Roman" panose="02020603050405020304"/>
                        </a:rPr>
                        <a:t>2022/6</a:t>
                      </a:r>
                      <a:endParaRPr lang="en-US" altLang="en-US" sz="9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6000"/>
                        </a:lnSpc>
                      </a:pPr>
                      <a:endParaRPr lang="en-US" altLang="en-US" sz="400"/>
                    </a:p>
                    <a:p>
                      <a:pPr marL="78105" algn="l" rtl="0" eaLnBrk="0">
                        <a:lnSpc>
                          <a:spcPts val="645"/>
                        </a:lnSpc>
                        <a:spcBef>
                          <a:spcPts val="5"/>
                        </a:spcBef>
                      </a:pPr>
                      <a:r>
                        <a:rPr sz="900" kern="0" spc="-10">
                          <a:solidFill>
                            <a:srgbClr val="000000">
                              <a:alpha val="100000"/>
                            </a:srgbClr>
                          </a:solidFill>
                          <a:latin typeface="Times New Roman" panose="02020603050405020304"/>
                          <a:ea typeface="Times New Roman" panose="02020603050405020304"/>
                          <a:cs typeface="Times New Roman" panose="02020603050405020304"/>
                        </a:rPr>
                        <a:t>2022/7-2023</a:t>
                      </a:r>
                      <a:endParaRPr lang="en-US" altLang="en-US" sz="900"/>
                    </a:p>
                    <a:p>
                      <a:pPr marL="295275" algn="l" rtl="0" eaLnBrk="0">
                        <a:lnSpc>
                          <a:spcPts val="1560"/>
                        </a:lnSpc>
                      </a:pPr>
                      <a:r>
                        <a:rPr sz="900" kern="0" spc="-10">
                          <a:solidFill>
                            <a:srgbClr val="000000">
                              <a:alpha val="100000"/>
                            </a:srgbClr>
                          </a:solidFill>
                          <a:latin typeface="Times New Roman" panose="02020603050405020304"/>
                          <a:ea typeface="Times New Roman" panose="02020603050405020304"/>
                          <a:cs typeface="Times New Roman" panose="02020603050405020304"/>
                        </a:rPr>
                        <a:t>/10</a:t>
                      </a:r>
                      <a:endParaRPr lang="en-US" altLang="en-US" sz="9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6000"/>
                        </a:lnSpc>
                      </a:pPr>
                      <a:endParaRPr lang="en-US" altLang="en-US" sz="900"/>
                    </a:p>
                    <a:p>
                      <a:pPr algn="l" rtl="0" eaLnBrk="0">
                        <a:lnSpc>
                          <a:spcPct val="7000"/>
                        </a:lnSpc>
                      </a:pPr>
                      <a:endParaRPr lang="en-US" altLang="en-US" sz="100"/>
                    </a:p>
                    <a:p>
                      <a:pPr marL="236855" algn="l" rtl="0" eaLnBrk="0">
                        <a:lnSpc>
                          <a:spcPct val="89000"/>
                        </a:lnSpc>
                      </a:pPr>
                      <a:r>
                        <a:rPr sz="900" kern="0" spc="-30">
                          <a:solidFill>
                            <a:srgbClr val="000000">
                              <a:alpha val="100000"/>
                            </a:srgbClr>
                          </a:solidFill>
                          <a:latin typeface="微软雅黑" panose="020b0503020204020204" charset="-122"/>
                          <a:ea typeface="微软雅黑" panose="020b0503020204020204" charset="-122"/>
                          <a:cs typeface="微软雅黑" panose="020b0503020204020204" charset="-122"/>
                        </a:rPr>
                        <a:t>合计</a:t>
                      </a:r>
                      <a:endParaRPr lang="en-US" altLang="en-US" sz="9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70">
                <a:tc>
                  <a:txBody>
                    <a:bodyPr vert="horz" wrap="square"/>
                    <a:lstStyle/>
                    <a:p>
                      <a:pPr algn="l" rtl="0" eaLnBrk="0">
                        <a:lnSpc>
                          <a:spcPct val="126000"/>
                        </a:lnSpc>
                      </a:pPr>
                      <a:endParaRPr lang="en-US" altLang="en-US" sz="200"/>
                    </a:p>
                    <a:p>
                      <a:pPr marL="85090" algn="l" rtl="0" eaLnBrk="0">
                        <a:lnSpc>
                          <a:spcPct val="98000"/>
                        </a:lnSpc>
                        <a:spcBef>
                          <a:spcPct val="0"/>
                        </a:spcBef>
                      </a:pPr>
                      <a:r>
                        <a:rPr sz="900" kern="0" spc="70">
                          <a:solidFill>
                            <a:srgbClr val="000000">
                              <a:alpha val="100000"/>
                            </a:srgbClr>
                          </a:solidFill>
                          <a:latin typeface="微软雅黑" panose="020b0503020204020204" charset="-122"/>
                          <a:ea typeface="微软雅黑" panose="020b0503020204020204" charset="-122"/>
                          <a:cs typeface="微软雅黑" panose="020b0503020204020204" charset="-122"/>
                        </a:rPr>
                        <a:t>北京</a:t>
                      </a:r>
                      <a:endParaRPr lang="en-US" altLang="en-US" sz="9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0000"/>
                        </a:lnSpc>
                      </a:pP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0000"/>
                        </a:lnSpc>
                      </a:pP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7000"/>
                        </a:lnSpc>
                      </a:pPr>
                      <a:endParaRPr lang="en-US" altLang="en-US" sz="400"/>
                    </a:p>
                    <a:p>
                      <a:pPr marL="126365" algn="l" rtl="0" eaLnBrk="0">
                        <a:lnSpc>
                          <a:spcPct val="77000"/>
                        </a:lnSpc>
                      </a:pPr>
                      <a:r>
                        <a:rPr sz="900" kern="0" spc="-40">
                          <a:solidFill>
                            <a:srgbClr val="000000">
                              <a:alpha val="100000"/>
                            </a:srgbClr>
                          </a:solidFill>
                          <a:latin typeface="Times New Roman" panose="02020603050405020304"/>
                          <a:ea typeface="Times New Roman" panose="02020603050405020304"/>
                          <a:cs typeface="Times New Roman" panose="02020603050405020304"/>
                        </a:rPr>
                        <a:t>1721.</a:t>
                      </a:r>
                      <a:r>
                        <a:rPr sz="900" kern="0" spc="-60">
                          <a:solidFill>
                            <a:srgbClr val="000000">
                              <a:alpha val="100000"/>
                            </a:srgbClr>
                          </a:solidFill>
                          <a:latin typeface="Times New Roman" panose="02020603050405020304"/>
                          <a:ea typeface="Times New Roman" panose="02020603050405020304"/>
                          <a:cs typeface="Times New Roman" panose="02020603050405020304"/>
                        </a:rPr>
                        <a:t> </a:t>
                      </a:r>
                      <a:r>
                        <a:rPr sz="900" kern="0" spc="-40">
                          <a:solidFill>
                            <a:srgbClr val="000000">
                              <a:alpha val="100000"/>
                            </a:srgbClr>
                          </a:solidFill>
                          <a:latin typeface="Times New Roman" panose="02020603050405020304"/>
                          <a:ea typeface="Times New Roman" panose="02020603050405020304"/>
                          <a:cs typeface="Times New Roman" panose="02020603050405020304"/>
                        </a:rPr>
                        <a:t>12</a:t>
                      </a:r>
                      <a:endParaRPr lang="en-US" altLang="en-US" sz="9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7000"/>
                        </a:lnSpc>
                      </a:pPr>
                      <a:endParaRPr lang="en-US" altLang="en-US" sz="400"/>
                    </a:p>
                    <a:p>
                      <a:pPr marL="119380" algn="l" rtl="0" eaLnBrk="0">
                        <a:lnSpc>
                          <a:spcPct val="77000"/>
                        </a:lnSpc>
                      </a:pPr>
                      <a:r>
                        <a:rPr sz="900" kern="0" spc="-10">
                          <a:solidFill>
                            <a:srgbClr val="000000">
                              <a:alpha val="100000"/>
                            </a:srgbClr>
                          </a:solidFill>
                          <a:latin typeface="Times New Roman" panose="02020603050405020304"/>
                          <a:ea typeface="Times New Roman" panose="02020603050405020304"/>
                          <a:cs typeface="Times New Roman" panose="02020603050405020304"/>
                        </a:rPr>
                        <a:t>849.16</a:t>
                      </a:r>
                      <a:endParaRPr lang="en-US" altLang="en-US" sz="9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7000"/>
                        </a:lnSpc>
                      </a:pPr>
                      <a:endParaRPr lang="en-US" altLang="en-US" sz="400"/>
                    </a:p>
                    <a:p>
                      <a:pPr marL="145415" algn="l" rtl="0" eaLnBrk="0">
                        <a:lnSpc>
                          <a:spcPct val="77000"/>
                        </a:lnSpc>
                      </a:pPr>
                      <a:r>
                        <a:rPr sz="900" kern="0" spc="-10">
                          <a:solidFill>
                            <a:srgbClr val="000000">
                              <a:alpha val="100000"/>
                            </a:srgbClr>
                          </a:solidFill>
                          <a:latin typeface="Times New Roman" panose="02020603050405020304"/>
                          <a:ea typeface="Times New Roman" panose="02020603050405020304"/>
                          <a:cs typeface="Times New Roman" panose="02020603050405020304"/>
                        </a:rPr>
                        <a:t>377.2</a:t>
                      </a:r>
                      <a:endParaRPr lang="en-US" altLang="en-US" sz="9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0000"/>
                        </a:lnSpc>
                      </a:pP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0000"/>
                        </a:lnSpc>
                      </a:pP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0000"/>
                        </a:lnSpc>
                      </a:pP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7000"/>
                        </a:lnSpc>
                      </a:pPr>
                      <a:endParaRPr lang="en-US" altLang="en-US" sz="400"/>
                    </a:p>
                    <a:p>
                      <a:pPr marL="117475" algn="l" rtl="0" eaLnBrk="0">
                        <a:lnSpc>
                          <a:spcPct val="77000"/>
                        </a:lnSpc>
                      </a:pPr>
                      <a:r>
                        <a:rPr sz="900" kern="0" spc="-10">
                          <a:solidFill>
                            <a:srgbClr val="000000">
                              <a:alpha val="100000"/>
                            </a:srgbClr>
                          </a:solidFill>
                          <a:latin typeface="Times New Roman" panose="02020603050405020304"/>
                          <a:ea typeface="Times New Roman" panose="02020603050405020304"/>
                          <a:cs typeface="Times New Roman" panose="02020603050405020304"/>
                        </a:rPr>
                        <a:t>304.78</a:t>
                      </a:r>
                      <a:endParaRPr lang="en-US" altLang="en-US" sz="9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0000"/>
                        </a:lnSpc>
                      </a:pP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7000"/>
                        </a:lnSpc>
                      </a:pPr>
                      <a:endParaRPr lang="en-US" altLang="en-US" sz="400"/>
                    </a:p>
                    <a:p>
                      <a:pPr marL="165735" algn="l" rtl="0" eaLnBrk="0">
                        <a:lnSpc>
                          <a:spcPct val="77000"/>
                        </a:lnSpc>
                      </a:pPr>
                      <a:r>
                        <a:rPr sz="900" kern="0" spc="-10">
                          <a:solidFill>
                            <a:srgbClr val="000000">
                              <a:alpha val="100000"/>
                            </a:srgbClr>
                          </a:solidFill>
                          <a:latin typeface="Times New Roman" panose="02020603050405020304"/>
                          <a:ea typeface="Times New Roman" panose="02020603050405020304"/>
                          <a:cs typeface="Times New Roman" panose="02020603050405020304"/>
                        </a:rPr>
                        <a:t>3252.26</a:t>
                      </a:r>
                      <a:endParaRPr lang="en-US" altLang="en-US" sz="9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69">
                <a:tc>
                  <a:txBody>
                    <a:bodyPr vert="horz" wrap="square"/>
                    <a:lstStyle/>
                    <a:p>
                      <a:pPr algn="l" rtl="0" eaLnBrk="0">
                        <a:lnSpc>
                          <a:spcPct val="127000"/>
                        </a:lnSpc>
                      </a:pPr>
                      <a:endParaRPr lang="en-US" altLang="en-US" sz="200"/>
                    </a:p>
                    <a:p>
                      <a:pPr marL="89535" algn="l" rtl="0" eaLnBrk="0">
                        <a:lnSpc>
                          <a:spcPct val="96000"/>
                        </a:lnSpc>
                        <a:spcBef>
                          <a:spcPct val="0"/>
                        </a:spcBef>
                      </a:pPr>
                      <a:r>
                        <a:rPr sz="900" kern="0" spc="50">
                          <a:solidFill>
                            <a:srgbClr val="000000">
                              <a:alpha val="100000"/>
                            </a:srgbClr>
                          </a:solidFill>
                          <a:latin typeface="微软雅黑" panose="020b0503020204020204" charset="-122"/>
                          <a:ea typeface="微软雅黑" panose="020b0503020204020204" charset="-122"/>
                          <a:cs typeface="微软雅黑" panose="020b0503020204020204" charset="-122"/>
                        </a:rPr>
                        <a:t>上海</a:t>
                      </a:r>
                      <a:endParaRPr lang="en-US" altLang="en-US" sz="9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0000"/>
                        </a:lnSpc>
                      </a:pP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0000"/>
                        </a:lnSpc>
                      </a:pP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0000"/>
                        </a:lnSpc>
                      </a:pP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0000"/>
                        </a:lnSpc>
                      </a:pP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0000"/>
                        </a:lnSpc>
                      </a:pP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0000"/>
                        </a:lnSpc>
                      </a:pP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0000"/>
                        </a:lnSpc>
                      </a:pP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6000"/>
                        </a:lnSpc>
                      </a:pPr>
                      <a:endParaRPr lang="en-US" altLang="en-US" sz="400"/>
                    </a:p>
                    <a:p>
                      <a:pPr marL="146050" algn="l" rtl="0" eaLnBrk="0">
                        <a:lnSpc>
                          <a:spcPct val="77000"/>
                        </a:lnSpc>
                        <a:spcBef>
                          <a:spcPts val="5"/>
                        </a:spcBef>
                      </a:pPr>
                      <a:r>
                        <a:rPr sz="900" kern="0" spc="-10">
                          <a:solidFill>
                            <a:srgbClr val="000000">
                              <a:alpha val="100000"/>
                            </a:srgbClr>
                          </a:solidFill>
                          <a:latin typeface="Times New Roman" panose="02020603050405020304"/>
                          <a:ea typeface="Times New Roman" panose="02020603050405020304"/>
                          <a:cs typeface="Times New Roman" panose="02020603050405020304"/>
                        </a:rPr>
                        <a:t>654.8</a:t>
                      </a:r>
                      <a:endParaRPr lang="en-US" altLang="en-US" sz="9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0000"/>
                        </a:lnSpc>
                      </a:pP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0000"/>
                        </a:lnSpc>
                      </a:pP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6000"/>
                        </a:lnSpc>
                      </a:pPr>
                      <a:endParaRPr lang="en-US" altLang="en-US" sz="400"/>
                    </a:p>
                    <a:p>
                      <a:pPr marL="223520" algn="l" rtl="0" eaLnBrk="0">
                        <a:lnSpc>
                          <a:spcPct val="77000"/>
                        </a:lnSpc>
                        <a:spcBef>
                          <a:spcPts val="5"/>
                        </a:spcBef>
                      </a:pPr>
                      <a:r>
                        <a:rPr sz="900" kern="0" spc="-10">
                          <a:solidFill>
                            <a:srgbClr val="000000">
                              <a:alpha val="100000"/>
                            </a:srgbClr>
                          </a:solidFill>
                          <a:latin typeface="Times New Roman" panose="02020603050405020304"/>
                          <a:ea typeface="Times New Roman" panose="02020603050405020304"/>
                          <a:cs typeface="Times New Roman" panose="02020603050405020304"/>
                        </a:rPr>
                        <a:t>654.8</a:t>
                      </a:r>
                      <a:endParaRPr lang="en-US" altLang="en-US" sz="9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70">
                <a:tc>
                  <a:txBody>
                    <a:bodyPr vert="horz" wrap="square"/>
                    <a:lstStyle/>
                    <a:p>
                      <a:pPr algn="l" rtl="0" eaLnBrk="0">
                        <a:lnSpc>
                          <a:spcPct val="121000"/>
                        </a:lnSpc>
                      </a:pPr>
                      <a:endParaRPr lang="en-US" altLang="en-US" sz="200"/>
                    </a:p>
                    <a:p>
                      <a:pPr marL="86995" algn="l" rtl="0" eaLnBrk="0">
                        <a:lnSpc>
                          <a:spcPct val="97000"/>
                        </a:lnSpc>
                        <a:spcBef>
                          <a:spcPct val="0"/>
                        </a:spcBef>
                      </a:pPr>
                      <a:r>
                        <a:rPr sz="900" kern="0" spc="60">
                          <a:solidFill>
                            <a:srgbClr val="000000">
                              <a:alpha val="100000"/>
                            </a:srgbClr>
                          </a:solidFill>
                          <a:latin typeface="微软雅黑" panose="020b0503020204020204" charset="-122"/>
                          <a:ea typeface="微软雅黑" panose="020b0503020204020204" charset="-122"/>
                          <a:cs typeface="微软雅黑" panose="020b0503020204020204" charset="-122"/>
                        </a:rPr>
                        <a:t>广东</a:t>
                      </a:r>
                      <a:endParaRPr lang="en-US" altLang="en-US" sz="9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6000"/>
                        </a:lnSpc>
                      </a:pPr>
                      <a:endParaRPr lang="en-US" altLang="en-US" sz="400"/>
                    </a:p>
                    <a:p>
                      <a:pPr marL="133985" algn="l" rtl="0" eaLnBrk="0">
                        <a:lnSpc>
                          <a:spcPct val="77000"/>
                        </a:lnSpc>
                        <a:spcBef>
                          <a:spcPct val="0"/>
                        </a:spcBef>
                      </a:pPr>
                      <a:r>
                        <a:rPr sz="900" kern="0" spc="-10">
                          <a:solidFill>
                            <a:srgbClr val="000000">
                              <a:alpha val="100000"/>
                            </a:srgbClr>
                          </a:solidFill>
                          <a:latin typeface="Times New Roman" panose="02020603050405020304"/>
                          <a:ea typeface="Times New Roman" panose="02020603050405020304"/>
                          <a:cs typeface="Times New Roman" panose="02020603050405020304"/>
                        </a:rPr>
                        <a:t>751.63</a:t>
                      </a:r>
                      <a:endParaRPr lang="en-US" altLang="en-US" sz="9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6000"/>
                        </a:lnSpc>
                      </a:pPr>
                      <a:endParaRPr lang="en-US" altLang="en-US" sz="400"/>
                    </a:p>
                    <a:p>
                      <a:pPr marL="130810" algn="l" rtl="0" eaLnBrk="0">
                        <a:lnSpc>
                          <a:spcPct val="77000"/>
                        </a:lnSpc>
                        <a:spcBef>
                          <a:spcPct val="0"/>
                        </a:spcBef>
                      </a:pPr>
                      <a:r>
                        <a:rPr sz="900" kern="0" spc="-10">
                          <a:solidFill>
                            <a:srgbClr val="000000">
                              <a:alpha val="100000"/>
                            </a:srgbClr>
                          </a:solidFill>
                          <a:latin typeface="Times New Roman" panose="02020603050405020304"/>
                          <a:ea typeface="Times New Roman" panose="02020603050405020304"/>
                          <a:cs typeface="Times New Roman" panose="02020603050405020304"/>
                        </a:rPr>
                        <a:t>208.16</a:t>
                      </a:r>
                      <a:endParaRPr lang="en-US" altLang="en-US" sz="9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6000"/>
                        </a:lnSpc>
                      </a:pPr>
                      <a:endParaRPr lang="en-US" altLang="en-US" sz="400"/>
                    </a:p>
                    <a:p>
                      <a:pPr marL="154940" algn="l" rtl="0" eaLnBrk="0">
                        <a:lnSpc>
                          <a:spcPct val="77000"/>
                        </a:lnSpc>
                        <a:spcBef>
                          <a:spcPct val="0"/>
                        </a:spcBef>
                      </a:pPr>
                      <a:r>
                        <a:rPr sz="900" kern="0" spc="-20">
                          <a:solidFill>
                            <a:srgbClr val="000000">
                              <a:alpha val="100000"/>
                            </a:srgbClr>
                          </a:solidFill>
                          <a:latin typeface="Times New Roman" panose="02020603050405020304"/>
                          <a:ea typeface="Times New Roman" panose="02020603050405020304"/>
                          <a:cs typeface="Times New Roman" panose="02020603050405020304"/>
                        </a:rPr>
                        <a:t>161.32</a:t>
                      </a:r>
                      <a:endParaRPr lang="en-US" altLang="en-US" sz="9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0000"/>
                        </a:lnSpc>
                      </a:pP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0000"/>
                        </a:lnSpc>
                      </a:pP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0000"/>
                        </a:lnSpc>
                      </a:pP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0000"/>
                        </a:lnSpc>
                      </a:pP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0000"/>
                        </a:lnSpc>
                      </a:pP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6000"/>
                        </a:lnSpc>
                      </a:pPr>
                      <a:endParaRPr lang="en-US" altLang="en-US" sz="400"/>
                    </a:p>
                    <a:p>
                      <a:pPr marL="153670" algn="l" rtl="0" eaLnBrk="0">
                        <a:lnSpc>
                          <a:spcPct val="77000"/>
                        </a:lnSpc>
                        <a:spcBef>
                          <a:spcPct val="0"/>
                        </a:spcBef>
                      </a:pPr>
                      <a:r>
                        <a:rPr sz="900" kern="0" spc="-30">
                          <a:solidFill>
                            <a:srgbClr val="000000">
                              <a:alpha val="100000"/>
                            </a:srgbClr>
                          </a:solidFill>
                          <a:latin typeface="Times New Roman" panose="02020603050405020304"/>
                          <a:ea typeface="Times New Roman" panose="02020603050405020304"/>
                          <a:cs typeface="Times New Roman" panose="02020603050405020304"/>
                        </a:rPr>
                        <a:t>13.64</a:t>
                      </a:r>
                      <a:endParaRPr lang="en-US" altLang="en-US" sz="9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0000"/>
                        </a:lnSpc>
                      </a:pP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6000"/>
                        </a:lnSpc>
                      </a:pPr>
                      <a:endParaRPr lang="en-US" altLang="en-US" sz="400"/>
                    </a:p>
                    <a:p>
                      <a:pPr marL="173990" algn="l" rtl="0" eaLnBrk="0">
                        <a:lnSpc>
                          <a:spcPct val="77000"/>
                        </a:lnSpc>
                        <a:spcBef>
                          <a:spcPct val="0"/>
                        </a:spcBef>
                      </a:pPr>
                      <a:r>
                        <a:rPr sz="900" kern="0" spc="-20">
                          <a:solidFill>
                            <a:srgbClr val="000000">
                              <a:alpha val="100000"/>
                            </a:srgbClr>
                          </a:solidFill>
                          <a:latin typeface="Times New Roman" panose="02020603050405020304"/>
                          <a:ea typeface="Times New Roman" panose="02020603050405020304"/>
                          <a:cs typeface="Times New Roman" panose="02020603050405020304"/>
                        </a:rPr>
                        <a:t>1134.75</a:t>
                      </a:r>
                      <a:endParaRPr lang="en-US" altLang="en-US" sz="9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7009">
                <a:tc>
                  <a:txBody>
                    <a:bodyPr vert="horz" wrap="square"/>
                    <a:lstStyle/>
                    <a:p>
                      <a:pPr algn="l" rtl="0" eaLnBrk="0">
                        <a:lnSpc>
                          <a:spcPct val="127000"/>
                        </a:lnSpc>
                      </a:pPr>
                      <a:endParaRPr lang="en-US" altLang="en-US" sz="200"/>
                    </a:p>
                    <a:p>
                      <a:pPr marL="85725" algn="l" rtl="0" eaLnBrk="0">
                        <a:lnSpc>
                          <a:spcPct val="97000"/>
                        </a:lnSpc>
                      </a:pPr>
                      <a:r>
                        <a:rPr sz="900" kern="0" spc="70">
                          <a:solidFill>
                            <a:srgbClr val="000000">
                              <a:alpha val="100000"/>
                            </a:srgbClr>
                          </a:solidFill>
                          <a:latin typeface="微软雅黑" panose="020b0503020204020204" charset="-122"/>
                          <a:ea typeface="微软雅黑" panose="020b0503020204020204" charset="-122"/>
                          <a:cs typeface="微软雅黑" panose="020b0503020204020204" charset="-122"/>
                        </a:rPr>
                        <a:t>合计</a:t>
                      </a:r>
                      <a:endParaRPr lang="en-US" altLang="en-US" sz="9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5000"/>
                        </a:lnSpc>
                      </a:pPr>
                      <a:endParaRPr lang="en-US" altLang="en-US" sz="400"/>
                    </a:p>
                    <a:p>
                      <a:pPr marL="133985" algn="l" rtl="0" eaLnBrk="0">
                        <a:lnSpc>
                          <a:spcPct val="77000"/>
                        </a:lnSpc>
                        <a:spcBef>
                          <a:spcPts val="5"/>
                        </a:spcBef>
                      </a:pPr>
                      <a:r>
                        <a:rPr sz="900" kern="0" spc="-10">
                          <a:solidFill>
                            <a:srgbClr val="000000">
                              <a:alpha val="100000"/>
                            </a:srgbClr>
                          </a:solidFill>
                          <a:latin typeface="Times New Roman" panose="02020603050405020304"/>
                          <a:ea typeface="Times New Roman" panose="02020603050405020304"/>
                          <a:cs typeface="Times New Roman" panose="02020603050405020304"/>
                        </a:rPr>
                        <a:t>751.63</a:t>
                      </a:r>
                      <a:endParaRPr lang="en-US" altLang="en-US" sz="9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5000"/>
                        </a:lnSpc>
                      </a:pPr>
                      <a:endParaRPr lang="en-US" altLang="en-US" sz="400"/>
                    </a:p>
                    <a:p>
                      <a:pPr marL="130810" algn="l" rtl="0" eaLnBrk="0">
                        <a:lnSpc>
                          <a:spcPct val="77000"/>
                        </a:lnSpc>
                        <a:spcBef>
                          <a:spcPts val="5"/>
                        </a:spcBef>
                      </a:pPr>
                      <a:r>
                        <a:rPr sz="900" kern="0" spc="-10">
                          <a:solidFill>
                            <a:srgbClr val="000000">
                              <a:alpha val="100000"/>
                            </a:srgbClr>
                          </a:solidFill>
                          <a:latin typeface="Times New Roman" panose="02020603050405020304"/>
                          <a:ea typeface="Times New Roman" panose="02020603050405020304"/>
                          <a:cs typeface="Times New Roman" panose="02020603050405020304"/>
                        </a:rPr>
                        <a:t>208.16</a:t>
                      </a:r>
                      <a:endParaRPr lang="en-US" altLang="en-US" sz="9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5000"/>
                        </a:lnSpc>
                      </a:pPr>
                      <a:endParaRPr lang="en-US" altLang="en-US" sz="400"/>
                    </a:p>
                    <a:p>
                      <a:pPr marL="126365" algn="l" rtl="0" eaLnBrk="0">
                        <a:lnSpc>
                          <a:spcPct val="77000"/>
                        </a:lnSpc>
                        <a:spcBef>
                          <a:spcPts val="5"/>
                        </a:spcBef>
                      </a:pPr>
                      <a:r>
                        <a:rPr sz="900" kern="0" spc="-20">
                          <a:solidFill>
                            <a:srgbClr val="000000">
                              <a:alpha val="100000"/>
                            </a:srgbClr>
                          </a:solidFill>
                          <a:latin typeface="Times New Roman" panose="02020603050405020304"/>
                          <a:ea typeface="Times New Roman" panose="02020603050405020304"/>
                          <a:cs typeface="Times New Roman" panose="02020603050405020304"/>
                        </a:rPr>
                        <a:t>1882.44</a:t>
                      </a:r>
                      <a:endParaRPr lang="en-US" altLang="en-US" sz="9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5000"/>
                        </a:lnSpc>
                      </a:pPr>
                      <a:endParaRPr lang="en-US" altLang="en-US" sz="400"/>
                    </a:p>
                    <a:p>
                      <a:pPr marL="119380" algn="l" rtl="0" eaLnBrk="0">
                        <a:lnSpc>
                          <a:spcPct val="77000"/>
                        </a:lnSpc>
                        <a:spcBef>
                          <a:spcPts val="5"/>
                        </a:spcBef>
                      </a:pPr>
                      <a:r>
                        <a:rPr sz="900" kern="0" spc="-10">
                          <a:solidFill>
                            <a:srgbClr val="000000">
                              <a:alpha val="100000"/>
                            </a:srgbClr>
                          </a:solidFill>
                          <a:latin typeface="Times New Roman" panose="02020603050405020304"/>
                          <a:ea typeface="Times New Roman" panose="02020603050405020304"/>
                          <a:cs typeface="Times New Roman" panose="02020603050405020304"/>
                        </a:rPr>
                        <a:t>849.16</a:t>
                      </a:r>
                      <a:endParaRPr lang="en-US" altLang="en-US" sz="9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5000"/>
                        </a:lnSpc>
                      </a:pPr>
                      <a:endParaRPr lang="en-US" altLang="en-US" sz="400"/>
                    </a:p>
                    <a:p>
                      <a:pPr marL="145415" algn="l" rtl="0" eaLnBrk="0">
                        <a:lnSpc>
                          <a:spcPct val="77000"/>
                        </a:lnSpc>
                        <a:spcBef>
                          <a:spcPts val="5"/>
                        </a:spcBef>
                      </a:pPr>
                      <a:r>
                        <a:rPr sz="900" kern="0" spc="-10">
                          <a:solidFill>
                            <a:srgbClr val="000000">
                              <a:alpha val="100000"/>
                            </a:srgbClr>
                          </a:solidFill>
                          <a:latin typeface="Times New Roman" panose="02020603050405020304"/>
                          <a:ea typeface="Times New Roman" panose="02020603050405020304"/>
                          <a:cs typeface="Times New Roman" panose="02020603050405020304"/>
                        </a:rPr>
                        <a:t>377.2</a:t>
                      </a:r>
                      <a:endParaRPr lang="en-US" altLang="en-US" sz="9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0000"/>
                        </a:lnSpc>
                      </a:pP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0000"/>
                        </a:lnSpc>
                      </a:pP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5000"/>
                        </a:lnSpc>
                      </a:pPr>
                      <a:endParaRPr lang="en-US" altLang="en-US" sz="400"/>
                    </a:p>
                    <a:p>
                      <a:pPr marL="146050" algn="l" rtl="0" eaLnBrk="0">
                        <a:lnSpc>
                          <a:spcPct val="77000"/>
                        </a:lnSpc>
                        <a:spcBef>
                          <a:spcPts val="5"/>
                        </a:spcBef>
                      </a:pPr>
                      <a:r>
                        <a:rPr sz="900" kern="0" spc="-10">
                          <a:solidFill>
                            <a:srgbClr val="000000">
                              <a:alpha val="100000"/>
                            </a:srgbClr>
                          </a:solidFill>
                          <a:latin typeface="Times New Roman" panose="02020603050405020304"/>
                          <a:ea typeface="Times New Roman" panose="02020603050405020304"/>
                          <a:cs typeface="Times New Roman" panose="02020603050405020304"/>
                        </a:rPr>
                        <a:t>654.8</a:t>
                      </a:r>
                      <a:endParaRPr lang="en-US" altLang="en-US" sz="9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5000"/>
                        </a:lnSpc>
                      </a:pPr>
                      <a:endParaRPr lang="en-US" altLang="en-US" sz="400"/>
                    </a:p>
                    <a:p>
                      <a:pPr marL="117475" algn="l" rtl="0" eaLnBrk="0">
                        <a:lnSpc>
                          <a:spcPct val="77000"/>
                        </a:lnSpc>
                        <a:spcBef>
                          <a:spcPts val="5"/>
                        </a:spcBef>
                      </a:pPr>
                      <a:r>
                        <a:rPr sz="900" kern="0" spc="-10">
                          <a:solidFill>
                            <a:srgbClr val="000000">
                              <a:alpha val="100000"/>
                            </a:srgbClr>
                          </a:solidFill>
                          <a:latin typeface="Times New Roman" panose="02020603050405020304"/>
                          <a:ea typeface="Times New Roman" panose="02020603050405020304"/>
                          <a:cs typeface="Times New Roman" panose="02020603050405020304"/>
                        </a:rPr>
                        <a:t>318.42</a:t>
                      </a:r>
                      <a:endParaRPr lang="en-US" altLang="en-US" sz="9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0000"/>
                        </a:lnSpc>
                      </a:pP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5000"/>
                        </a:lnSpc>
                      </a:pPr>
                      <a:endParaRPr lang="en-US" altLang="en-US" sz="400"/>
                    </a:p>
                    <a:p>
                      <a:pPr marL="166370" algn="l" rtl="0" eaLnBrk="0">
                        <a:lnSpc>
                          <a:spcPct val="77000"/>
                        </a:lnSpc>
                        <a:spcBef>
                          <a:spcPts val="5"/>
                        </a:spcBef>
                      </a:pPr>
                      <a:r>
                        <a:rPr sz="900" kern="0" spc="-10">
                          <a:solidFill>
                            <a:srgbClr val="000000">
                              <a:alpha val="100000"/>
                            </a:srgbClr>
                          </a:solidFill>
                          <a:latin typeface="Times New Roman" panose="02020603050405020304"/>
                          <a:ea typeface="Times New Roman" panose="02020603050405020304"/>
                          <a:cs typeface="Times New Roman" panose="02020603050405020304"/>
                        </a:rPr>
                        <a:t>5041.81</a:t>
                      </a:r>
                      <a:endParaRPr lang="en-US" altLang="en-US" sz="9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bl>
          </a:graphicData>
        </a:graphic>
      </p:graphicFrame>
      <p:sp>
        <p:nvSpPr>
          <p:cNvPr id="46" name="textbox 46"/>
          <p:cNvSpPr/>
          <p:nvPr/>
        </p:nvSpPr>
        <p:spPr>
          <a:xfrm>
            <a:off x="2033698" y="5590444"/>
            <a:ext cx="3479800" cy="177164"/>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6000"/>
              </a:lnSpc>
            </a:pPr>
            <a:endParaRPr lang="en-US" altLang="en-US" sz="100"/>
          </a:p>
          <a:p>
            <a:pPr algn="r" rtl="0" eaLnBrk="0">
              <a:lnSpc>
                <a:spcPct val="99000"/>
              </a:lnSpc>
            </a:pPr>
            <a:r>
              <a:rPr sz="1000" kern="0" spc="50">
                <a:ln w="3797" cap="flat" cmpd="sng">
                  <a:solidFill>
                    <a:srgbClr val="000000">
                      <a:alpha val="100000"/>
                    </a:srgbClr>
                  </a:solidFill>
                  <a:prstDash val="solid"/>
                  <a:bevel/>
                </a:ln>
                <a:solidFill>
                  <a:srgbClr val="000000">
                    <a:alpha val="100000"/>
                  </a:srgbClr>
                </a:solidFill>
                <a:latin typeface="黑体" panose="02010609060101010101" charset="-122"/>
                <a:ea typeface="黑体" panose="02010609060101010101" charset="-122"/>
                <a:cs typeface="黑体" panose="02010609060101010101" charset="-122"/>
              </a:rPr>
              <a:t>表</a:t>
            </a:r>
            <a:r>
              <a:rPr sz="1000" kern="0" spc="50">
                <a:solidFill>
                  <a:srgbClr val="000000">
                    <a:alpha val="100000"/>
                  </a:srgbClr>
                </a:solidFill>
                <a:latin typeface="黑体" panose="02010609060101010101" charset="-122"/>
                <a:ea typeface="黑体" panose="02010609060101010101" charset="-122"/>
                <a:cs typeface="黑体" panose="02010609060101010101" charset="-122"/>
              </a:rPr>
              <a:t> </a:t>
            </a:r>
            <a:r>
              <a:rPr sz="1000" b="1" kern="0" spc="50">
                <a:solidFill>
                  <a:srgbClr val="000000">
                    <a:alpha val="100000"/>
                  </a:srgbClr>
                </a:solidFill>
                <a:latin typeface="Times New Roman" panose="02020603050405020304"/>
                <a:ea typeface="Times New Roman" panose="02020603050405020304"/>
                <a:cs typeface="Times New Roman" panose="02020603050405020304"/>
              </a:rPr>
              <a:t>2</a:t>
            </a:r>
            <a:r>
              <a:rPr sz="1000" kern="0" spc="50">
                <a:ln w="3797" cap="flat" cmpd="sng">
                  <a:solidFill>
                    <a:srgbClr val="000000">
                      <a:alpha val="100000"/>
                    </a:srgbClr>
                  </a:solidFill>
                  <a:prstDash val="solid"/>
                  <a:bevel/>
                </a:ln>
                <a:solidFill>
                  <a:srgbClr val="000000">
                    <a:alpha val="100000"/>
                  </a:srgbClr>
                </a:solidFill>
                <a:latin typeface="黑体" panose="02010609060101010101" charset="-122"/>
                <a:ea typeface="黑体" panose="02010609060101010101" charset="-122"/>
                <a:cs typeface="黑体" panose="02010609060101010101" charset="-122"/>
              </a:rPr>
              <a:t>：北京、上海、广东特殊再融资债券</a:t>
            </a:r>
            <a:r>
              <a:rPr sz="1000" kern="0" spc="40">
                <a:ln w="3797" cap="flat" cmpd="sng">
                  <a:solidFill>
                    <a:srgbClr val="000000">
                      <a:alpha val="100000"/>
                    </a:srgbClr>
                  </a:solidFill>
                  <a:prstDash val="solid"/>
                  <a:bevel/>
                </a:ln>
                <a:solidFill>
                  <a:srgbClr val="000000">
                    <a:alpha val="100000"/>
                  </a:srgbClr>
                </a:solidFill>
                <a:latin typeface="黑体" panose="02010609060101010101" charset="-122"/>
                <a:ea typeface="黑体" panose="02010609060101010101" charset="-122"/>
                <a:cs typeface="黑体" panose="02010609060101010101" charset="-122"/>
              </a:rPr>
              <a:t>发行规模（亿元）</a:t>
            </a:r>
            <a:endParaRPr lang="en-US" altLang="en-US" sz="1000"/>
          </a:p>
        </p:txBody>
      </p:sp>
      <p:sp>
        <p:nvSpPr>
          <p:cNvPr id="48" name="textbox 48"/>
          <p:cNvSpPr/>
          <p:nvPr/>
        </p:nvSpPr>
        <p:spPr>
          <a:xfrm>
            <a:off x="1074584" y="7015396"/>
            <a:ext cx="3065145" cy="177164"/>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6000"/>
              </a:lnSpc>
            </a:pPr>
            <a:endParaRPr lang="en-US" altLang="en-US" sz="100"/>
          </a:p>
          <a:p>
            <a:pPr algn="r" rtl="0" eaLnBrk="0">
              <a:lnSpc>
                <a:spcPct val="99000"/>
              </a:lnSpc>
            </a:pPr>
            <a:r>
              <a:rPr sz="1000" kern="0" spc="20">
                <a:solidFill>
                  <a:srgbClr val="000000">
                    <a:alpha val="100000"/>
                  </a:srgbClr>
                </a:solidFill>
                <a:latin typeface="黑体" panose="02010609060101010101" charset="-122"/>
                <a:ea typeface="黑体" panose="02010609060101010101" charset="-122"/>
                <a:cs typeface="黑体" panose="02010609060101010101" charset="-122"/>
              </a:rPr>
              <a:t>注：空缺代表该时间段内没有发行特殊再融</a:t>
            </a:r>
            <a:r>
              <a:rPr sz="1000" kern="0" spc="10">
                <a:solidFill>
                  <a:srgbClr val="000000">
                    <a:alpha val="100000"/>
                  </a:srgbClr>
                </a:solidFill>
                <a:latin typeface="黑体" panose="02010609060101010101" charset="-122"/>
                <a:ea typeface="黑体" panose="02010609060101010101" charset="-122"/>
                <a:cs typeface="黑体" panose="02010609060101010101" charset="-122"/>
              </a:rPr>
              <a:t>资债券。</a:t>
            </a:r>
            <a:endParaRPr lang="en-US" altLang="en-US" sz="1000"/>
          </a:p>
        </p:txBody>
      </p:sp>
      <p:sp>
        <p:nvSpPr>
          <p:cNvPr id="50" name="textbox 50"/>
          <p:cNvSpPr/>
          <p:nvPr/>
        </p:nvSpPr>
        <p:spPr>
          <a:xfrm>
            <a:off x="3743806" y="9665602"/>
            <a:ext cx="77469" cy="12763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5000"/>
              </a:lnSpc>
            </a:pPr>
            <a:endParaRPr lang="en-US" altLang="en-US" sz="100"/>
          </a:p>
          <a:p>
            <a:pPr marL="12700" algn="l" rtl="0" eaLnBrk="0">
              <a:lnSpc>
                <a:spcPct val="74000"/>
              </a:lnSpc>
            </a:pPr>
            <a:r>
              <a:rPr sz="900" kern="0" spc="-10">
                <a:solidFill>
                  <a:srgbClr val="000000">
                    <a:alpha val="100000"/>
                  </a:srgbClr>
                </a:solidFill>
                <a:latin typeface="Calibri"/>
                <a:ea typeface="Calibri" panose="020f0502020204030204"/>
                <a:cs typeface="Calibri" panose="020f0502020204030204"/>
              </a:rPr>
              <a:t>6</a:t>
            </a:r>
            <a:endParaRPr lang="en-US" altLang="en-US" sz="9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2" name="textbox 52"/>
          <p:cNvSpPr/>
          <p:nvPr/>
        </p:nvSpPr>
        <p:spPr>
          <a:xfrm>
            <a:off x="1072540" y="974103"/>
            <a:ext cx="5483225" cy="8519794"/>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6000"/>
              </a:lnSpc>
            </a:pPr>
            <a:endParaRPr lang="en-US" altLang="en-US" sz="100"/>
          </a:p>
          <a:p>
            <a:pPr algn="r" rtl="0" eaLnBrk="0">
              <a:lnSpc>
                <a:spcPct val="83000"/>
              </a:lnSpc>
            </a:pP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辽宁凤城市、辽宁鲅鱼圈区、辽宁西市区、辽宁文圣</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区、山西（全部高风险地区）</a:t>
            </a:r>
            <a:endParaRPr lang="en-US" altLang="en-US" sz="1200"/>
          </a:p>
          <a:p>
            <a:pPr marL="12700" indent="1270" algn="l" rtl="0" eaLnBrk="0">
              <a:lnSpc>
                <a:spcPct val="168000"/>
              </a:lnSpc>
              <a:spcBef>
                <a:spcPts val="10"/>
              </a:spcBef>
            </a:pP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等在公开的财政预算</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执行和预算草案报告中披露，已经成功申请到建制县隐债化</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解试点，主要用于置换高息的“非标</a:t>
            </a:r>
            <a:r>
              <a:rPr sz="1200" kern="0" spc="-4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”和城投债。</a:t>
            </a:r>
            <a:endParaRPr lang="en-US" altLang="en-US" sz="1200"/>
          </a:p>
          <a:p>
            <a:pPr marL="318135" algn="l" rtl="0" eaLnBrk="0">
              <a:lnSpc>
                <a:spcPct val="83000"/>
              </a:lnSpc>
              <a:spcBef>
                <a:spcPts val="980"/>
              </a:spcBef>
            </a:pP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第三，多数地区通过协调金</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融机构参与隐债化解，主要方式包括降低债务成</a:t>
            </a:r>
            <a:endParaRPr lang="en-US" altLang="en-US" sz="1200"/>
          </a:p>
          <a:p>
            <a:pPr marL="12700" indent="1270" algn="l" rtl="0" eaLnBrk="0">
              <a:lnSpc>
                <a:spcPct val="162000"/>
              </a:lnSpc>
              <a:spcBef>
                <a:spcPts val="340"/>
              </a:spcBef>
            </a:pP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本、延长债务期限、提</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供短期流动性等</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10">
                <a:solidFill>
                  <a:srgbClr val="000000">
                    <a:alpha val="100000"/>
                  </a:srgbClr>
                </a:solidFill>
                <a:latin typeface="Times New Roman" panose="02020603050405020304"/>
                <a:ea typeface="Times New Roman" panose="02020603050405020304"/>
                <a:cs typeface="Times New Roman" panose="02020603050405020304"/>
              </a:rPr>
              <a:t>2022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1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10</a:t>
            </a:r>
            <a:r>
              <a:rPr sz="1200" kern="0" spc="8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月至</a:t>
            </a:r>
            <a:r>
              <a:rPr sz="1200" kern="0" spc="-1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12</a:t>
            </a:r>
            <a:r>
              <a:rPr sz="1200" kern="0" spc="7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月，十四届</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江苏</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省委</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第二轮巡视对</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22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个县（市、区）进行了常规</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巡视，多个县（市、区）在通报中提</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到持续压降债务规模，清</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退高成本债务，以及明确融资成本上限，开展高成本债</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务的</a:t>
            </a:r>
            <a:r>
              <a:rPr sz="1200" kern="0" spc="0">
                <a:solidFill>
                  <a:srgbClr val="000000">
                    <a:alpha val="100000"/>
                  </a:srgbClr>
                </a:solidFill>
                <a:latin typeface="Times New Roman" panose="02020603050405020304"/>
                <a:ea typeface="Times New Roman" panose="02020603050405020304"/>
                <a:cs typeface="Times New Roman" panose="02020603050405020304"/>
              </a:rPr>
              <a:t>“</a:t>
            </a:r>
            <a:r>
              <a:rPr sz="1200" kern="0" spc="-170">
                <a:solidFill>
                  <a:srgbClr val="000000">
                    <a:alpha val="100000"/>
                  </a:srgbClr>
                </a:solidFill>
                <a:latin typeface="Times New Roman" panose="02020603050405020304"/>
                <a:ea typeface="Times New Roman" panose="02020603050405020304"/>
                <a:cs typeface="Times New Roman" panose="02020603050405020304"/>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削峰行动</a:t>
            </a:r>
            <a:r>
              <a:rPr sz="1200" kern="0" spc="0">
                <a:solidFill>
                  <a:srgbClr val="000000">
                    <a:alpha val="100000"/>
                  </a:srgbClr>
                </a:solidFill>
                <a:latin typeface="Times New Roman" panose="02020603050405020304"/>
                <a:ea typeface="Times New Roman" panose="02020603050405020304"/>
                <a:cs typeface="Times New Roman" panose="02020603050405020304"/>
              </a:rPr>
              <a:t>”</a:t>
            </a:r>
            <a:r>
              <a:rPr sz="1200" kern="0" spc="-130">
                <a:solidFill>
                  <a:srgbClr val="000000">
                    <a:alpha val="100000"/>
                  </a:srgbClr>
                </a:solidFill>
                <a:latin typeface="Times New Roman" panose="02020603050405020304"/>
                <a:ea typeface="Times New Roman" panose="02020603050405020304"/>
                <a:cs typeface="Times New Roman" panose="02020603050405020304"/>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0">
                <a:solidFill>
                  <a:srgbClr val="000000">
                    <a:alpha val="100000"/>
                  </a:srgbClr>
                </a:solidFill>
                <a:latin typeface="Times New Roman" panose="02020603050405020304"/>
                <a:ea typeface="Times New Roman" panose="02020603050405020304"/>
                <a:cs typeface="Times New Roman" panose="02020603050405020304"/>
              </a:rPr>
              <a:t>2019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江苏南京</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市财政局召开隐性债务化债方案落实工</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作推</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进会，提到，市财政局将</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积极于国开行沟通，争取利用长期低息的政策型银行贷</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款进行置换。</a:t>
            </a: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江苏镇江市</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对</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2022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年预算执行</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审计的结果显示，通过存量置换、到</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期偿还等途径持续压降高成本融资，至</a:t>
            </a:r>
            <a:r>
              <a:rPr sz="1200" kern="0" spc="-2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2022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末，市直票面利率</a:t>
            </a:r>
            <a:r>
              <a:rPr sz="1200" kern="0" spc="-2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8%</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以上的高成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本融资全部清零，市本级</a:t>
            </a:r>
            <a:r>
              <a:rPr sz="1200" kern="0" spc="-29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4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个地区和单位隐性债务清零。</a:t>
            </a:r>
            <a:r>
              <a:rPr sz="1200" kern="0" spc="-20">
                <a:solidFill>
                  <a:srgbClr val="000000">
                    <a:alpha val="100000"/>
                  </a:srgbClr>
                </a:solidFill>
                <a:latin typeface="Times New Roman" panose="02020603050405020304"/>
                <a:ea typeface="Times New Roman" panose="02020603050405020304"/>
                <a:cs typeface="Times New Roman" panose="02020603050405020304"/>
              </a:rPr>
              <a:t>2021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2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3</a:t>
            </a:r>
            <a:r>
              <a:rPr sz="1200" kern="0" spc="80">
                <a:solidFill>
                  <a:srgbClr val="000000">
                    <a:alpha val="100000"/>
                  </a:srgbClr>
                </a:solidFill>
                <a:latin typeface="Times New Roman" panose="02020603050405020304"/>
                <a:ea typeface="Times New Roman" panose="02020603050405020304"/>
                <a:cs typeface="Times New Roman" panose="02020603050405020304"/>
              </a:rPr>
              <a:t> </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a:t>
            </a:r>
            <a:r>
              <a:rPr sz="1200" kern="0" spc="-2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30">
                <a:solidFill>
                  <a:srgbClr val="000000">
                    <a:alpha val="100000"/>
                  </a:srgbClr>
                </a:solidFill>
                <a:latin typeface="Times New Roman" panose="02020603050405020304"/>
                <a:ea typeface="Times New Roman" panose="02020603050405020304"/>
                <a:cs typeface="Times New Roman" panose="02020603050405020304"/>
              </a:rPr>
              <a:t>30  </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日，陕西</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交控集团与开发银行陕西分行</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签署</a:t>
            </a:r>
            <a:r>
              <a:rPr sz="1200" kern="0" spc="-20">
                <a:solidFill>
                  <a:srgbClr val="000000">
                    <a:alpha val="100000"/>
                  </a:srgbClr>
                </a:solidFill>
                <a:latin typeface="Times New Roman" panose="02020603050405020304"/>
                <a:ea typeface="Times New Roman" panose="02020603050405020304"/>
                <a:cs typeface="Times New Roman" panose="02020603050405020304"/>
              </a:rPr>
              <a:t>“</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十四五</a:t>
            </a:r>
            <a:r>
              <a:rPr sz="1200" kern="0" spc="-20">
                <a:solidFill>
                  <a:srgbClr val="000000">
                    <a:alpha val="100000"/>
                  </a:srgbClr>
                </a:solidFill>
                <a:latin typeface="Times New Roman" panose="02020603050405020304"/>
                <a:ea typeface="Times New Roman" panose="02020603050405020304"/>
                <a:cs typeface="Times New Roman" panose="02020603050405020304"/>
              </a:rPr>
              <a:t>”</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全面深化战略合作协议，双方将建立新</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型的开发性金融机构与产</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业集团全方位深度的新型战略合作伙伴关系，在存量贷</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款融资再安排、新增融资需求、综合交通金融</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服务、科技创新、国际业务合作、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土地资源开发利用等领域开展深度合作。</a:t>
            </a: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陕西商洛</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市</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在</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2020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年预算执行报告中提</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到，按照财政厅印发的《</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重点市县隐性债务风险化解工作方案》要求，分两期对</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隐性债务进行缓释，其中</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第一期国开行的债务重组工作已经完成，第二期高新区</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存量隐性债务置换正在与金融机构对接贷款事宜。</a:t>
            </a:r>
            <a:r>
              <a:rPr sz="1200" kern="0" spc="10">
                <a:solidFill>
                  <a:srgbClr val="000000">
                    <a:alpha val="100000"/>
                  </a:srgbClr>
                </a:solidFill>
                <a:latin typeface="Times New Roman" panose="02020603050405020304"/>
                <a:ea typeface="Times New Roman" panose="02020603050405020304"/>
                <a:cs typeface="Times New Roman" panose="02020603050405020304"/>
              </a:rPr>
              <a:t>2</a:t>
            </a:r>
            <a:r>
              <a:rPr sz="1200" kern="0" spc="0">
                <a:solidFill>
                  <a:srgbClr val="000000">
                    <a:alpha val="100000"/>
                  </a:srgbClr>
                </a:solidFill>
                <a:latin typeface="Times New Roman" panose="02020603050405020304"/>
                <a:ea typeface="Times New Roman" panose="02020603050405020304"/>
                <a:cs typeface="Times New Roman" panose="02020603050405020304"/>
              </a:rPr>
              <a:t>020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2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5</a:t>
            </a:r>
            <a:r>
              <a:rPr sz="1200" kern="0" spc="100">
                <a:solidFill>
                  <a:srgbClr val="000000">
                    <a:alpha val="100000"/>
                  </a:srgbClr>
                </a:solidFill>
                <a:latin typeface="Times New Roman" panose="02020603050405020304"/>
                <a:ea typeface="Times New Roman" panose="02020603050405020304"/>
                <a:cs typeface="Times New Roman" panose="02020603050405020304"/>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a:t>
            </a:r>
            <a:r>
              <a:rPr sz="1200" kern="0" spc="-2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25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日，</a:t>
            </a: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甘肃</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省内  </a:t>
            </a:r>
            <a:r>
              <a:rPr sz="1200" kern="0" spc="-10">
                <a:solidFill>
                  <a:srgbClr val="000000">
                    <a:alpha val="100000"/>
                  </a:srgbClr>
                </a:solidFill>
                <a:latin typeface="Times New Roman" panose="02020603050405020304"/>
                <a:ea typeface="Times New Roman" panose="02020603050405020304"/>
                <a:cs typeface="Times New Roman" panose="02020603050405020304"/>
              </a:rPr>
              <a:t>16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家主要银行与甘肃省公航旅集团（城投平台</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）在兰州举行</a:t>
            </a:r>
            <a:r>
              <a:rPr sz="1200" kern="0" spc="-1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1673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亿元债务重组协</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议签约仪式。</a:t>
            </a:r>
            <a:r>
              <a:rPr sz="1200" kern="0" spc="-10">
                <a:solidFill>
                  <a:srgbClr val="000000">
                    <a:alpha val="100000"/>
                  </a:srgbClr>
                </a:solidFill>
                <a:latin typeface="Times New Roman" panose="02020603050405020304"/>
                <a:ea typeface="Times New Roman" panose="02020603050405020304"/>
                <a:cs typeface="Times New Roman" panose="02020603050405020304"/>
              </a:rPr>
              <a:t>2019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江苏盐城市</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设立首期</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亿元市级债务风险化</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解周转金，帮</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助国有企业及时偿还到期债务。</a:t>
            </a:r>
            <a:r>
              <a:rPr sz="1200" kern="0" spc="0">
                <a:solidFill>
                  <a:srgbClr val="000000">
                    <a:alpha val="100000"/>
                  </a:srgbClr>
                </a:solidFill>
                <a:latin typeface="Times New Roman" panose="02020603050405020304"/>
                <a:ea typeface="Times New Roman" panose="02020603050405020304"/>
                <a:cs typeface="Times New Roman" panose="02020603050405020304"/>
              </a:rPr>
              <a:t>2020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2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3</a:t>
            </a:r>
            <a:r>
              <a:rPr sz="1200" kern="0" spc="90">
                <a:solidFill>
                  <a:srgbClr val="000000">
                    <a:alpha val="100000"/>
                  </a:srgbClr>
                </a:solidFill>
                <a:latin typeface="Times New Roman" panose="02020603050405020304"/>
                <a:ea typeface="Times New Roman" panose="02020603050405020304"/>
                <a:cs typeface="Times New Roman" panose="02020603050405020304"/>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月，国家开发银行牵头组织银团融资再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安排产品落地，工农中建交邮储六大行、浦发</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银行、招行、民生银行共同参团，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签署了</a:t>
            </a: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天津</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高速融资再安排银团贷款合同，贷款</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期限</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25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年，将原存量高速公路项</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目多元化的债务</a:t>
            </a:r>
            <a:r>
              <a:rPr sz="1200" kern="0" spc="-2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734.3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亿元，全部纳入置换范围。</a:t>
            </a:r>
            <a:r>
              <a:rPr sz="1200" kern="0" spc="10">
                <a:solidFill>
                  <a:srgbClr val="000000">
                    <a:alpha val="100000"/>
                  </a:srgbClr>
                </a:solidFill>
                <a:latin typeface="Times New Roman" panose="02020603050405020304"/>
                <a:ea typeface="Times New Roman" panose="02020603050405020304"/>
                <a:cs typeface="Times New Roman" panose="02020603050405020304"/>
              </a:rPr>
              <a:t>2023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陕西西安</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出台《西</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安  市关于进一步完善财政出资基金设</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立及运营管理机制的实施方案》，成立</a:t>
            </a:r>
            <a:r>
              <a:rPr sz="1200" kern="0" spc="-2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50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亿元</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区域稳定发展基金，为各</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市属、区属国有一级平台公司到期债务转换（续发）提</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供短期流动性支持。</a:t>
            </a:r>
            <a:endParaRPr lang="en-US" altLang="en-US" sz="1200"/>
          </a:p>
          <a:p>
            <a:pPr algn="l" rtl="0" eaLnBrk="0">
              <a:lnSpc>
                <a:spcPct val="102000"/>
              </a:lnSpc>
            </a:pPr>
            <a:endParaRPr lang="en-US" altLang="en-US" sz="800"/>
          </a:p>
          <a:p>
            <a:pPr algn="l" rtl="0" eaLnBrk="0">
              <a:lnSpc>
                <a:spcPct val="6000"/>
              </a:lnSpc>
            </a:pPr>
            <a:endParaRPr lang="en-US" altLang="en-US" sz="100"/>
          </a:p>
          <a:p>
            <a:pPr marL="318135" algn="l" rtl="0" eaLnBrk="0">
              <a:lnSpc>
                <a:spcPct val="94000"/>
              </a:lnSpc>
            </a:pP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第四，部分偿债压力较大地</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区需要省级政府统筹金融资源进行化债</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。由于金</a:t>
            </a:r>
            <a:endParaRPr lang="en-US" altLang="en-US" sz="1200"/>
          </a:p>
        </p:txBody>
      </p:sp>
      <p:sp>
        <p:nvSpPr>
          <p:cNvPr id="54" name="textbox 54"/>
          <p:cNvSpPr/>
          <p:nvPr/>
        </p:nvSpPr>
        <p:spPr>
          <a:xfrm>
            <a:off x="3743349" y="9666745"/>
            <a:ext cx="78105" cy="126364"/>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6000"/>
              </a:lnSpc>
            </a:pPr>
            <a:endParaRPr lang="en-US" altLang="en-US" sz="100"/>
          </a:p>
          <a:p>
            <a:pPr marL="12700" algn="l" rtl="0" eaLnBrk="0">
              <a:lnSpc>
                <a:spcPct val="73000"/>
              </a:lnSpc>
            </a:pPr>
            <a:r>
              <a:rPr sz="900" kern="0" spc="-10">
                <a:solidFill>
                  <a:srgbClr val="000000">
                    <a:alpha val="100000"/>
                  </a:srgbClr>
                </a:solidFill>
                <a:latin typeface="Calibri"/>
                <a:ea typeface="Calibri" panose="020f0502020204030204"/>
                <a:cs typeface="Calibri" panose="020f0502020204030204"/>
              </a:rPr>
              <a:t>7</a:t>
            </a:r>
            <a:endParaRPr lang="en-US" altLang="en-US" sz="9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6" name="textbox 56"/>
          <p:cNvSpPr/>
          <p:nvPr/>
        </p:nvSpPr>
        <p:spPr>
          <a:xfrm>
            <a:off x="1072540" y="974103"/>
            <a:ext cx="5471159" cy="822198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6000"/>
              </a:lnSpc>
            </a:pPr>
            <a:endParaRPr lang="en-US" altLang="en-US" sz="100"/>
          </a:p>
          <a:p>
            <a:pPr marL="17145" algn="l" rtl="0" eaLnBrk="0">
              <a:lnSpc>
                <a:spcPct val="83000"/>
              </a:lnSpc>
            </a:pP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融机构参与地方政府隐性债务化解工作通常要求有相应的资产作为抵押品，部分</a:t>
            </a:r>
            <a:endParaRPr lang="en-US" altLang="en-US" sz="1200"/>
          </a:p>
          <a:p>
            <a:pPr marL="12700" indent="4445" algn="l" rtl="0" eaLnBrk="0">
              <a:lnSpc>
                <a:spcPct val="163000"/>
              </a:lnSpc>
              <a:spcBef>
                <a:spcPts val="50"/>
              </a:spcBef>
            </a:pP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市县区级政府很难协调外部金融资源介入、参与当地的隐债化解工作。</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江苏淮安</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市淮安区</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在</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2020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年财政决算报告中提到，</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我区被剔除的隐性债务数额较大，特别</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是融资平台公司隐性债</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务全部被剔除，在隐性债务置换过程中，虽然省财政厅出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具相关意见，但金融机</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构因体制的原因，对被剔除隐性债务置换设置很多不能实 现的条件，导致债务置换失败。</a:t>
            </a:r>
            <a:r>
              <a:rPr sz="1200" kern="0" spc="10">
                <a:solidFill>
                  <a:srgbClr val="000000">
                    <a:alpha val="100000"/>
                  </a:srgbClr>
                </a:solidFill>
                <a:latin typeface="Times New Roman" panose="02020603050405020304"/>
                <a:ea typeface="Times New Roman" panose="02020603050405020304"/>
                <a:cs typeface="Times New Roman" panose="02020603050405020304"/>
              </a:rPr>
              <a:t>20</a:t>
            </a:r>
            <a:r>
              <a:rPr sz="1200" kern="0" spc="0">
                <a:solidFill>
                  <a:srgbClr val="000000">
                    <a:alpha val="100000"/>
                  </a:srgbClr>
                </a:solidFill>
                <a:latin typeface="Times New Roman" panose="02020603050405020304"/>
                <a:ea typeface="Times New Roman" panose="02020603050405020304"/>
                <a:cs typeface="Times New Roman" panose="02020603050405020304"/>
              </a:rPr>
              <a:t>22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广西</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多部门和中央金融监管机构联合出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台《推动财政金融联动引领广西金融供给侧结构性改革若干措施》，提出，全</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面掌</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握市县融资平台公司存</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量债务情况，在符合政策要求的前提下，协调金融机构按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照市场化、法治化原则合规向融资平台公司提供到期债务</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接续和新增融资支持，</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缓释短期债务偿还压力。</a:t>
            </a: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天津</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在</a:t>
            </a:r>
            <a:r>
              <a:rPr sz="1200" kern="0" spc="-2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2019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年市级决算报告中提到，</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建立银企对接平台，</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通过适当展期、债务重组等</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方式缓释集中到期债务，多措并举化解隐性债务规模，</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债务率降至合理区间。</a:t>
            </a: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辽宁</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在</a:t>
            </a:r>
            <a:r>
              <a:rPr sz="1200" kern="0" spc="-2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2022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年预算执行和</a:t>
            </a:r>
            <a:r>
              <a:rPr sz="1200" kern="0" spc="-2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2023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年预算草案报告中提到，</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推进“银政企</a:t>
            </a:r>
            <a:r>
              <a:rPr sz="1200" kern="0" spc="-4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”协作，帮助市县将非标高息或到期隐性债务进</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行展期或重组，缓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释到期债务风险。</a:t>
            </a:r>
            <a:r>
              <a:rPr sz="1200" kern="0" spc="-20">
                <a:solidFill>
                  <a:srgbClr val="000000">
                    <a:alpha val="100000"/>
                  </a:srgbClr>
                </a:solidFill>
                <a:latin typeface="Times New Roman" panose="02020603050405020304"/>
                <a:ea typeface="Times New Roman" panose="02020603050405020304"/>
                <a:cs typeface="Times New Roman" panose="02020603050405020304"/>
              </a:rPr>
              <a:t>2019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7</a:t>
            </a:r>
            <a:r>
              <a:rPr sz="1200" kern="0" spc="80">
                <a:solidFill>
                  <a:srgbClr val="000000">
                    <a:alpha val="100000"/>
                  </a:srgbClr>
                </a:solidFill>
                <a:latin typeface="Times New Roman" panose="02020603050405020304"/>
                <a:ea typeface="Times New Roman" panose="02020603050405020304"/>
                <a:cs typeface="Times New Roman" panose="02020603050405020304"/>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25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日，</a:t>
            </a: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贵州</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省地方金融监管局召开</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创新金融工具缓</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释地方政府隐性债务风</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险专题调研座谈会，提出，积极推动省级层面在强化统筹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协调、加快资产确权与</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交易、促进政银企信息互通等方面出台更具针对性和操作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性配套政策，帮助地方政府缓释隐</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性债务风险。</a:t>
            </a:r>
            <a:endParaRPr lang="en-US" altLang="en-US" sz="1200"/>
          </a:p>
          <a:p>
            <a:pPr algn="r" rtl="0" eaLnBrk="0">
              <a:lnSpc>
                <a:spcPct val="83000"/>
              </a:lnSpc>
              <a:spcBef>
                <a:spcPts val="985"/>
              </a:spcBef>
            </a:pP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第五，四川和内蒙古出</a:t>
            </a:r>
            <a:r>
              <a:rPr sz="1200" kern="0" spc="-3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现了财政重整，对高风险地区进行大规模的债务重组</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lang="en-US" altLang="en-US" sz="1200"/>
          </a:p>
          <a:p>
            <a:pPr marL="12700" indent="10795" algn="l" rtl="0" eaLnBrk="0">
              <a:lnSpc>
                <a:spcPct val="164000"/>
              </a:lnSpc>
              <a:spcBef>
                <a:spcPts val="60"/>
              </a:spcBef>
            </a:pP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当一般债务付息支出超过当年一般公共预算支出</a:t>
            </a:r>
            <a:r>
              <a:rPr sz="1200" kern="0" spc="-1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10%</a:t>
            </a:r>
            <a:r>
              <a:rPr sz="1200" kern="0" spc="-150">
                <a:solidFill>
                  <a:srgbClr val="000000">
                    <a:alpha val="100000"/>
                  </a:srgbClr>
                </a:solidFill>
                <a:latin typeface="Times New Roman" panose="02020603050405020304"/>
                <a:ea typeface="Times New Roman" panose="02020603050405020304"/>
                <a:cs typeface="Times New Roman" panose="02020603050405020304"/>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，或者专项债务付息</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支出超</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过当年政府性基金预算支出</a:t>
            </a:r>
            <a:r>
              <a:rPr sz="1200" kern="0" spc="-1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10%</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时，地方政府要</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进行财政重整。</a:t>
            </a: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四川</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和</a:t>
            </a: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内蒙古</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公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开披露出现了财政重整</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，财政重整一般是大规模的债务重组，通过对高风险地区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进行债务置换、降息、</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展期，降低债务风险，其中，应该也包括对高风险地区城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投平台债务的置换、降</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息、展期。</a:t>
            </a:r>
            <a:endParaRPr lang="en-US" altLang="en-US" sz="1200"/>
          </a:p>
          <a:p>
            <a:pPr marL="318135" algn="l" rtl="0" eaLnBrk="0">
              <a:lnSpc>
                <a:spcPct val="83000"/>
              </a:lnSpc>
              <a:spcBef>
                <a:spcPts val="980"/>
              </a:spcBef>
            </a:pP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第六，部分地方政府还通过城投平台发行中资美元债化债</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。根据</a:t>
            </a:r>
            <a:r>
              <a:rPr sz="1200" kern="0" spc="-29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Wind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数据库</a:t>
            </a:r>
            <a:endParaRPr lang="en-US" altLang="en-US" sz="1200"/>
          </a:p>
          <a:p>
            <a:pPr marL="13335" indent="3810" algn="l" rtl="0" eaLnBrk="0">
              <a:lnSpc>
                <a:spcPct val="165000"/>
              </a:lnSpc>
              <a:spcBef>
                <a:spcPts val="15"/>
              </a:spcBef>
            </a:pP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统计，截至</a:t>
            </a:r>
            <a:r>
              <a:rPr sz="1200" kern="0" spc="-2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30">
                <a:solidFill>
                  <a:srgbClr val="000000">
                    <a:alpha val="100000"/>
                  </a:srgbClr>
                </a:solidFill>
                <a:latin typeface="Times New Roman" panose="02020603050405020304"/>
                <a:ea typeface="Times New Roman" panose="02020603050405020304"/>
                <a:cs typeface="Times New Roman" panose="02020603050405020304"/>
              </a:rPr>
              <a:t>2023 </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1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30">
                <a:solidFill>
                  <a:srgbClr val="000000">
                    <a:alpha val="100000"/>
                  </a:srgbClr>
                </a:solidFill>
                <a:latin typeface="Times New Roman" panose="02020603050405020304"/>
                <a:ea typeface="Times New Roman" panose="02020603050405020304"/>
                <a:cs typeface="Times New Roman" panose="02020603050405020304"/>
              </a:rPr>
              <a:t>12</a:t>
            </a:r>
            <a:r>
              <a:rPr sz="1200" kern="0" spc="80">
                <a:solidFill>
                  <a:srgbClr val="000000">
                    <a:alpha val="100000"/>
                  </a:srgbClr>
                </a:solidFill>
                <a:latin typeface="Times New Roman" panose="02020603050405020304"/>
                <a:ea typeface="Times New Roman" panose="02020603050405020304"/>
                <a:cs typeface="Times New Roman" panose="02020603050405020304"/>
              </a:rPr>
              <a:t> </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a:t>
            </a:r>
            <a:r>
              <a:rPr sz="1200" kern="0" spc="-1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30">
                <a:solidFill>
                  <a:srgbClr val="000000">
                    <a:alpha val="100000"/>
                  </a:srgbClr>
                </a:solidFill>
                <a:latin typeface="Times New Roman" panose="02020603050405020304"/>
                <a:ea typeface="Times New Roman" panose="02020603050405020304"/>
                <a:cs typeface="Times New Roman" panose="02020603050405020304"/>
              </a:rPr>
              <a:t>18  </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日，现存中资美元城投债规模为</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30">
                <a:solidFill>
                  <a:srgbClr val="000000">
                    <a:alpha val="100000"/>
                  </a:srgbClr>
                </a:solidFill>
                <a:latin typeface="Times New Roman" panose="02020603050405020304"/>
                <a:ea typeface="Times New Roman" panose="02020603050405020304"/>
                <a:cs typeface="Times New Roman" panose="02020603050405020304"/>
              </a:rPr>
              <a:t>772.5 </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亿美元，其中，</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3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浙江、山东、江苏、四川、广东</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的发</a:t>
            </a:r>
            <a:r>
              <a:rPr sz="1200" kern="0" spc="-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行主体分别占比</a:t>
            </a:r>
            <a:r>
              <a:rPr sz="1200" kern="0" spc="-1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40">
                <a:solidFill>
                  <a:srgbClr val="000000">
                    <a:alpha val="100000"/>
                  </a:srgbClr>
                </a:solidFill>
                <a:latin typeface="Times New Roman" panose="02020603050405020304"/>
                <a:ea typeface="Times New Roman" panose="02020603050405020304"/>
                <a:cs typeface="Times New Roman" panose="02020603050405020304"/>
              </a:rPr>
              <a:t>18.2%</a:t>
            </a:r>
            <a:r>
              <a:rPr sz="1200" kern="0" spc="-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40">
                <a:solidFill>
                  <a:srgbClr val="000000">
                    <a:alpha val="100000"/>
                  </a:srgbClr>
                </a:solidFill>
                <a:latin typeface="Times New Roman" panose="02020603050405020304"/>
                <a:ea typeface="Times New Roman" panose="02020603050405020304"/>
                <a:cs typeface="Times New Roman" panose="02020603050405020304"/>
              </a:rPr>
              <a:t>15.6%</a:t>
            </a:r>
            <a:r>
              <a:rPr sz="1200" kern="0" spc="-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40">
                <a:solidFill>
                  <a:srgbClr val="000000">
                    <a:alpha val="100000"/>
                  </a:srgbClr>
                </a:solidFill>
                <a:latin typeface="Times New Roman" panose="02020603050405020304"/>
                <a:ea typeface="Times New Roman" panose="02020603050405020304"/>
                <a:cs typeface="Times New Roman" panose="02020603050405020304"/>
              </a:rPr>
              <a:t>11.5%</a:t>
            </a:r>
            <a:r>
              <a:rPr sz="1200" kern="0" spc="-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40">
                <a:solidFill>
                  <a:srgbClr val="000000">
                    <a:alpha val="100000"/>
                  </a:srgbClr>
                </a:solidFill>
                <a:latin typeface="Times New Roman" panose="02020603050405020304"/>
                <a:ea typeface="Times New Roman" panose="02020603050405020304"/>
                <a:cs typeface="Times New Roman" panose="02020603050405020304"/>
              </a:rPr>
              <a:t>8.8%</a:t>
            </a:r>
            <a:r>
              <a:rPr sz="1200" kern="0" spc="-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7.</a:t>
            </a:r>
            <a:r>
              <a:rPr sz="1200" kern="0" spc="-160">
                <a:solidFill>
                  <a:srgbClr val="000000">
                    <a:alpha val="100000"/>
                  </a:srgbClr>
                </a:solidFill>
                <a:latin typeface="Times New Roman" panose="02020603050405020304"/>
                <a:ea typeface="Times New Roman" panose="02020603050405020304"/>
                <a:cs typeface="Times New Roman" panose="02020603050405020304"/>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1%</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，合计</a:t>
            </a:r>
            <a:r>
              <a:rPr sz="1200" kern="0" spc="-2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61.2%</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。由于近期美联储加息导致发行中资美元债的融资成本</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不断上升</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以及监管趋严，</a:t>
            </a:r>
            <a:r>
              <a:rPr sz="1200" kern="0" spc="0">
                <a:solidFill>
                  <a:srgbClr val="000000">
                    <a:alpha val="100000"/>
                  </a:srgbClr>
                </a:solidFill>
                <a:latin typeface="Times New Roman" panose="02020603050405020304"/>
                <a:ea typeface="Times New Roman" panose="02020603050405020304"/>
                <a:cs typeface="Times New Roman" panose="02020603050405020304"/>
              </a:rPr>
              <a:t>2023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年地方城投平台发行中资美元债的热</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度大幅下降。</a:t>
            </a:r>
            <a:endParaRPr lang="en-US" altLang="en-US" sz="1200"/>
          </a:p>
        </p:txBody>
      </p:sp>
      <p:sp>
        <p:nvSpPr>
          <p:cNvPr id="58" name="textbox 58"/>
          <p:cNvSpPr/>
          <p:nvPr/>
        </p:nvSpPr>
        <p:spPr>
          <a:xfrm>
            <a:off x="3742434" y="9665602"/>
            <a:ext cx="78739" cy="12763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5000"/>
              </a:lnSpc>
            </a:pPr>
            <a:endParaRPr lang="en-US" altLang="en-US" sz="100"/>
          </a:p>
          <a:p>
            <a:pPr marL="12700" algn="l" rtl="0" eaLnBrk="0">
              <a:lnSpc>
                <a:spcPct val="74000"/>
              </a:lnSpc>
            </a:pPr>
            <a:r>
              <a:rPr sz="900" kern="0" spc="-10">
                <a:solidFill>
                  <a:srgbClr val="000000">
                    <a:alpha val="100000"/>
                  </a:srgbClr>
                </a:solidFill>
                <a:latin typeface="Calibri"/>
                <a:ea typeface="Calibri" panose="020f0502020204030204"/>
                <a:cs typeface="Calibri" panose="020f0502020204030204"/>
              </a:rPr>
              <a:t>8</a:t>
            </a:r>
            <a:endParaRPr lang="en-US" altLang="en-US" sz="900"/>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0" name="textbox 60"/>
          <p:cNvSpPr/>
          <p:nvPr/>
        </p:nvSpPr>
        <p:spPr>
          <a:xfrm>
            <a:off x="1071816" y="1012255"/>
            <a:ext cx="5482590" cy="8580119"/>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6000"/>
              </a:lnSpc>
            </a:pPr>
            <a:endParaRPr lang="en-US" altLang="en-US" sz="100"/>
          </a:p>
          <a:p>
            <a:pPr marL="12700" algn="l" rtl="0" eaLnBrk="0">
              <a:lnSpc>
                <a:spcPct val="91000"/>
              </a:lnSpc>
            </a:pPr>
            <a:r>
              <a:rPr sz="1500" kern="0" spc="0">
                <a:solidFill>
                  <a:srgbClr val="0E57C5">
                    <a:alpha val="100000"/>
                  </a:srgbClr>
                </a:solidFill>
                <a:latin typeface="Times New Roman" panose="02020603050405020304"/>
                <a:ea typeface="Times New Roman" panose="02020603050405020304"/>
                <a:cs typeface="Times New Roman" panose="02020603050405020304"/>
              </a:rPr>
              <a:t>2.  </a:t>
            </a:r>
            <a:r>
              <a:rPr sz="1500" kern="0" spc="0">
                <a:solidFill>
                  <a:srgbClr val="0E57C5">
                    <a:alpha val="100000"/>
                  </a:srgbClr>
                </a:solidFill>
                <a:latin typeface="微软雅黑" panose="020b0503020204020204" charset="-122"/>
                <a:ea typeface="微软雅黑" panose="020b0503020204020204" charset="-122"/>
                <a:cs typeface="微软雅黑" panose="020b0503020204020204" charset="-122"/>
              </a:rPr>
              <a:t>债务压降类：主要动用财政资金“真金</a:t>
            </a:r>
            <a:r>
              <a:rPr sz="1500" kern="0" spc="-10">
                <a:solidFill>
                  <a:srgbClr val="0E57C5">
                    <a:alpha val="100000"/>
                  </a:srgbClr>
                </a:solidFill>
                <a:latin typeface="微软雅黑" panose="020b0503020204020204" charset="-122"/>
                <a:ea typeface="微软雅黑" panose="020b0503020204020204" charset="-122"/>
                <a:cs typeface="微软雅黑" panose="020b0503020204020204" charset="-122"/>
              </a:rPr>
              <a:t>白银”偿债</a:t>
            </a:r>
            <a:endParaRPr lang="en-US" altLang="en-US" sz="1500"/>
          </a:p>
          <a:p>
            <a:pPr marL="320040" algn="l" rtl="0" eaLnBrk="0">
              <a:lnSpc>
                <a:spcPct val="83000"/>
              </a:lnSpc>
              <a:spcBef>
                <a:spcPts val="1185"/>
              </a:spcBef>
            </a:pP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债务压降类化债方式中使用预算内资金是真正能够通过“真金</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白银</a:t>
            </a:r>
            <a:r>
              <a:rPr sz="1200" kern="0" spc="-4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”降低隐</a:t>
            </a:r>
            <a:endParaRPr lang="en-US" altLang="en-US" sz="1200"/>
          </a:p>
          <a:p>
            <a:pPr marL="14605" algn="l" rtl="0" eaLnBrk="0">
              <a:lnSpc>
                <a:spcPct val="167000"/>
              </a:lnSpc>
              <a:spcBef>
                <a:spcPts val="30"/>
              </a:spcBef>
            </a:pP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债规模的，但由于房地</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产市场不景气，除个别经济较为发达地区外，多数地区卖</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地收入大幅下降，还需要配合缩减开支腾挪预算内</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的化债资金。</a:t>
            </a:r>
            <a:endParaRPr lang="en-US" altLang="en-US" sz="1200"/>
          </a:p>
          <a:p>
            <a:pPr marL="319405" algn="l" rtl="0" eaLnBrk="0">
              <a:lnSpc>
                <a:spcPct val="83000"/>
              </a:lnSpc>
              <a:spcBef>
                <a:spcPts val="990"/>
              </a:spcBef>
            </a:pP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第一，北京、上海和广东</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由于土地流动性较好，卖地或者盘活存量土地资源</a:t>
            </a:r>
            <a:endParaRPr lang="en-US" altLang="en-US" sz="1200"/>
          </a:p>
          <a:p>
            <a:pPr marL="13970" indent="2540" algn="l" rtl="0" eaLnBrk="0">
              <a:lnSpc>
                <a:spcPct val="163000"/>
              </a:lnSpc>
              <a:spcBef>
                <a:spcPts val="60"/>
              </a:spcBef>
            </a:pP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是重要的化债手段</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。虽然全国的房地产市场不景气，但一线城市所在省市的土地</a:t>
            </a:r>
            <a:r>
              <a:rPr sz="1200" kern="0" spc="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出让和出租，或者转变使</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用性质后出让和出租还是较为容易，可以为偿还政府存</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量债务筹措资金。</a:t>
            </a: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北京</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房山区</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披露，隐性债务类型主要为棚户区改造项目，要加</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快土地上市和安置房建设</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，利用土地出让收入和项目收益偿还债务，实现资金平</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衡。</a:t>
            </a: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北京顺义区</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2022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年决算草案报告披露，督促相关主管部门加大土地供应力度，</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确保项目入市成交收回土地成本，及时偿还到期</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债务。</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北京昌平区</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在</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2020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年的政</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府工作报告中指出，区属平台公司持有的产业空间累计达到</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248</a:t>
            </a:r>
            <a:r>
              <a:rPr sz="1200" kern="0" spc="10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万平方米</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，盘活  闲置或低效产业用地</a:t>
            </a:r>
            <a:r>
              <a:rPr sz="1200" kern="0" spc="-2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500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亩。</a:t>
            </a:r>
            <a:r>
              <a:rPr sz="1200" kern="0" spc="0">
                <a:solidFill>
                  <a:srgbClr val="000000">
                    <a:alpha val="100000"/>
                  </a:srgbClr>
                </a:solidFill>
                <a:latin typeface="Times New Roman" panose="02020603050405020304"/>
                <a:ea typeface="Times New Roman" panose="02020603050405020304"/>
                <a:cs typeface="Times New Roman" panose="02020603050405020304"/>
              </a:rPr>
              <a:t>2023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2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3</a:t>
            </a:r>
            <a:r>
              <a:rPr sz="1200" kern="0" spc="80">
                <a:solidFill>
                  <a:srgbClr val="000000">
                    <a:alpha val="100000"/>
                  </a:srgbClr>
                </a:solidFill>
                <a:latin typeface="Times New Roman" panose="02020603050405020304"/>
                <a:ea typeface="Times New Roman" panose="02020603050405020304"/>
                <a:cs typeface="Times New Roman" panose="02020603050405020304"/>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a:t>
            </a: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上海</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出台《市属国企存量土</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地资源盘</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活利用三年行动方案（</a:t>
            </a:r>
            <a:r>
              <a:rPr sz="1200" kern="0" spc="-30">
                <a:solidFill>
                  <a:srgbClr val="000000">
                    <a:alpha val="100000"/>
                  </a:srgbClr>
                </a:solidFill>
                <a:latin typeface="Times New Roman" panose="02020603050405020304"/>
                <a:ea typeface="Times New Roman" panose="02020603050405020304"/>
                <a:cs typeface="Times New Roman" panose="02020603050405020304"/>
              </a:rPr>
              <a:t>2023 </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30">
                <a:solidFill>
                  <a:srgbClr val="000000">
                    <a:alpha val="100000"/>
                  </a:srgbClr>
                </a:solidFill>
                <a:latin typeface="Times New Roman" panose="02020603050405020304"/>
                <a:ea typeface="Times New Roman" panose="02020603050405020304"/>
                <a:cs typeface="Times New Roman" panose="02020603050405020304"/>
              </a:rPr>
              <a:t>—2025 </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年）》，重点聚焦经历多轮</a:t>
            </a:r>
            <a:r>
              <a:rPr sz="1200" kern="0" spc="-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改革重组、历史沿</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革较为复杂、存量土地资</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源丰富的</a:t>
            </a:r>
            <a:r>
              <a:rPr sz="1200" kern="0" spc="-1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16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家市属企业，盘活国企存量土地资源。</a:t>
            </a:r>
            <a:r>
              <a:rPr sz="1200" kern="0" spc="-10">
                <a:solidFill>
                  <a:srgbClr val="000000">
                    <a:alpha val="100000"/>
                  </a:srgbClr>
                </a:solidFill>
                <a:latin typeface="Times New Roman" panose="02020603050405020304"/>
                <a:ea typeface="Times New Roman" panose="02020603050405020304"/>
                <a:cs typeface="Times New Roman" panose="02020603050405020304"/>
              </a:rPr>
              <a:t>2021</a:t>
            </a:r>
            <a:r>
              <a:rPr sz="1200" kern="0" spc="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上海嘉定区</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在《嘉定区</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财政改革与发展</a:t>
            </a:r>
            <a:r>
              <a:rPr sz="1200" kern="0" spc="-20">
                <a:solidFill>
                  <a:srgbClr val="000000">
                    <a:alpha val="100000"/>
                  </a:srgbClr>
                </a:solidFill>
                <a:latin typeface="Times New Roman" panose="02020603050405020304"/>
                <a:ea typeface="Times New Roman" panose="02020603050405020304"/>
                <a:cs typeface="Times New Roman" panose="02020603050405020304"/>
              </a:rPr>
              <a:t>“</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十四五</a:t>
            </a:r>
            <a:r>
              <a:rPr sz="1200" kern="0" spc="-20">
                <a:solidFill>
                  <a:srgbClr val="000000">
                    <a:alpha val="100000"/>
                  </a:srgbClr>
                </a:solidFill>
                <a:latin typeface="Times New Roman" panose="02020603050405020304"/>
                <a:ea typeface="Times New Roman" panose="02020603050405020304"/>
                <a:cs typeface="Times New Roman" panose="02020603050405020304"/>
              </a:rPr>
              <a:t>”</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规划》中指出，政府隐性债务</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化解任务较重，大量偿债资金依赖于</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国有土地使用权出让收入。</a:t>
            </a:r>
            <a:r>
              <a:rPr sz="1200" kern="0" spc="0">
                <a:solidFill>
                  <a:srgbClr val="000000">
                    <a:alpha val="100000"/>
                  </a:srgbClr>
                </a:solidFill>
                <a:latin typeface="Times New Roman" panose="02020603050405020304"/>
                <a:ea typeface="Times New Roman" panose="02020603050405020304"/>
                <a:cs typeface="Times New Roman" panose="02020603050405020304"/>
              </a:rPr>
              <a:t>2022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广东韶</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关曲江区</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在</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2021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年预算执行情况报告中提到，</a:t>
            </a:r>
            <a:r>
              <a:rPr sz="1200" kern="0" spc="-10">
                <a:solidFill>
                  <a:srgbClr val="000000">
                    <a:alpha val="100000"/>
                  </a:srgbClr>
                </a:solidFill>
                <a:latin typeface="Times New Roman" panose="02020603050405020304"/>
                <a:ea typeface="Times New Roman" panose="02020603050405020304"/>
                <a:cs typeface="Times New Roman" panose="02020603050405020304"/>
              </a:rPr>
              <a:t>2021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年共完成挂牌出</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让土地</a:t>
            </a:r>
            <a:r>
              <a:rPr sz="1200" kern="0" spc="-2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27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宗，</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成交价款</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4.6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亿元，当</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年偿还隐债</a:t>
            </a:r>
            <a:r>
              <a:rPr sz="1200" kern="0" spc="-2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6.48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亿元。</a:t>
            </a:r>
            <a:endParaRPr lang="en-US" altLang="en-US" sz="1200"/>
          </a:p>
          <a:p>
            <a:pPr marL="319405" algn="l" rtl="0" eaLnBrk="0">
              <a:lnSpc>
                <a:spcPct val="83000"/>
              </a:lnSpc>
              <a:spcBef>
                <a:spcPts val="990"/>
              </a:spcBef>
            </a:pP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第二，由于土地出让收入减</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少，多数地区可用于偿债的预算内资金空间越发</a:t>
            </a:r>
            <a:endParaRPr lang="en-US" altLang="en-US" sz="1200"/>
          </a:p>
          <a:p>
            <a:pPr marL="13970" algn="l" rtl="0" eaLnBrk="0">
              <a:lnSpc>
                <a:spcPct val="163000"/>
              </a:lnSpc>
              <a:spcBef>
                <a:spcPts val="100"/>
              </a:spcBef>
            </a:pP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逼仄，除争取中央转移支付外，越发依赖压缩开</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支</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。自</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2021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年下半年房地产市场</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不景气以来，地方的土地</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出让收入呈断崖式下降，特别是中西部欠发达地区，腾</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挪预算内偿债资金的方式主要是中央转移支付</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以及减少不必要的项目和行政开支。</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四川南充市</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在</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2022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年预算执行和</a:t>
            </a:r>
            <a:r>
              <a:rPr sz="1200" kern="0" spc="-2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2023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年预算草案报告中提到，土地出让收</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入严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重不及预期，导致政府债务还本付息压力</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加大，存在债务风险和财政重整风险。 </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内蒙古赤峰市</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在</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2021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年预算执行和</a:t>
            </a:r>
            <a:r>
              <a:rPr sz="1200" kern="0" spc="-2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2022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年预算草案报告中提到，市本级城</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建集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团和高铁公司土地出让收</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入大幅下降，化债来源不足，偿债面临较高风险。</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广西</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柳城县</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在</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2019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年决算报告中提到，通过控</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制项目规模、压缩公用经费、处置存量</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资产、引入社会资本等</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方式多渠道筹集资金消化存量政府隐性债务。</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甘肃张掖市</a:t>
            </a:r>
            <a:endParaRPr lang="en-US" altLang="en-US" sz="1200"/>
          </a:p>
        </p:txBody>
      </p:sp>
      <p:sp>
        <p:nvSpPr>
          <p:cNvPr id="62" name="textbox 62"/>
          <p:cNvSpPr/>
          <p:nvPr/>
        </p:nvSpPr>
        <p:spPr>
          <a:xfrm>
            <a:off x="3742434" y="9665602"/>
            <a:ext cx="78739" cy="12763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5000"/>
              </a:lnSpc>
            </a:pPr>
            <a:endParaRPr lang="en-US" altLang="en-US" sz="100"/>
          </a:p>
          <a:p>
            <a:pPr marL="12700" algn="l" rtl="0" eaLnBrk="0">
              <a:lnSpc>
                <a:spcPct val="74000"/>
              </a:lnSpc>
            </a:pPr>
            <a:r>
              <a:rPr sz="900" kern="0" spc="-10">
                <a:solidFill>
                  <a:srgbClr val="000000">
                    <a:alpha val="100000"/>
                  </a:srgbClr>
                </a:solidFill>
                <a:latin typeface="Calibri"/>
                <a:ea typeface="Calibri" panose="020f0502020204030204"/>
                <a:cs typeface="Calibri" panose="020f0502020204030204"/>
              </a:rPr>
              <a:t>9</a:t>
            </a:r>
            <a:endParaRPr lang="en-US" altLang="en-US" sz="900"/>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4" name="textbox 64"/>
          <p:cNvSpPr/>
          <p:nvPr/>
        </p:nvSpPr>
        <p:spPr>
          <a:xfrm>
            <a:off x="1073150" y="974103"/>
            <a:ext cx="5459095" cy="8519794"/>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6000"/>
              </a:lnSpc>
            </a:pPr>
            <a:endParaRPr lang="en-US" altLang="en-US" sz="100"/>
          </a:p>
          <a:p>
            <a:pPr algn="r" rtl="0" eaLnBrk="0">
              <a:lnSpc>
                <a:spcPct val="83000"/>
              </a:lnSpc>
            </a:pPr>
            <a:r>
              <a:rPr sz="1200" kern="0" spc="-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在</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40">
                <a:solidFill>
                  <a:srgbClr val="000000">
                    <a:alpha val="100000"/>
                  </a:srgbClr>
                </a:solidFill>
                <a:latin typeface="Times New Roman" panose="02020603050405020304"/>
                <a:ea typeface="Times New Roman" panose="02020603050405020304"/>
                <a:cs typeface="Times New Roman" panose="02020603050405020304"/>
              </a:rPr>
              <a:t>2019 </a:t>
            </a:r>
            <a:r>
              <a:rPr sz="1200" kern="0" spc="-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年预算执行报告中提到，通过压减项目支出、政府公用经费</a:t>
            </a:r>
            <a:r>
              <a:rPr sz="1200" kern="0" spc="-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、津补贴开支，</a:t>
            </a:r>
            <a:endParaRPr lang="en-US" altLang="en-US" sz="1200"/>
          </a:p>
          <a:p>
            <a:pPr marL="12700" algn="l" rtl="0" eaLnBrk="0">
              <a:lnSpc>
                <a:spcPct val="163000"/>
              </a:lnSpc>
              <a:spcBef>
                <a:spcPts val="65"/>
              </a:spcBef>
            </a:pP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盘活存量资金，统筹上级转移支付等方式多渠道筹措资金，切</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实化解存量债务。</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贵州</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在</a:t>
            </a:r>
            <a:r>
              <a:rPr sz="1200" kern="0" spc="-2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2022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年预算执行和</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2023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年预算草案中提到，开</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展省医观山湖院区建设项 目和贵州医科大学等</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三所高校建设项目等</a:t>
            </a:r>
            <a:r>
              <a:rPr sz="1200" kern="0" spc="-2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62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个重点项目支出预算评审，平均审减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率</a:t>
            </a:r>
            <a:r>
              <a:rPr sz="1200" kern="0" spc="-2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a:t>
            </a:r>
            <a:r>
              <a:rPr sz="1200" kern="0" spc="-12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重庆</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在</a:t>
            </a:r>
            <a:r>
              <a:rPr sz="1200" kern="0" spc="-2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2022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年预算执行和</a:t>
            </a:r>
            <a:r>
              <a:rPr sz="1200" kern="0" spc="-2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2023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年预算草案中提到，全市压减非急需、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非刚性支出</a:t>
            </a:r>
            <a:r>
              <a:rPr sz="1200" kern="0" spc="-1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120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亿元左右。</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江西九江市</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在</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2022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年决算报告中提到，全年审减政府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投资项目金额</a:t>
            </a:r>
            <a:r>
              <a:rPr sz="1200" kern="0" spc="-2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51.2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亿元，平均审</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减率</a:t>
            </a:r>
            <a:r>
              <a:rPr sz="1200" kern="0" spc="-1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12.8%</a:t>
            </a:r>
            <a:r>
              <a:rPr sz="1200" kern="0" spc="-13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吉林</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在</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2022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年预算执行和</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2023</a:t>
            </a:r>
            <a:r>
              <a:rPr sz="1200" kern="0" spc="7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预算草案中提到，省直部门项目支出预算压减</a:t>
            </a:r>
            <a:r>
              <a:rPr sz="1200" kern="0" spc="-1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15%</a:t>
            </a:r>
            <a:r>
              <a:rPr sz="1200" kern="0" spc="-150">
                <a:solidFill>
                  <a:srgbClr val="000000">
                    <a:alpha val="100000"/>
                  </a:srgbClr>
                </a:solidFill>
                <a:latin typeface="Times New Roman" panose="02020603050405020304"/>
                <a:ea typeface="Times New Roman" panose="02020603050405020304"/>
                <a:cs typeface="Times New Roman" panose="02020603050405020304"/>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，对省级预算安排的专</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项资金 和转移支付未下达部分资金统一压减</a:t>
            </a:r>
            <a:r>
              <a:rPr sz="1200" kern="0" spc="-1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10%</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4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15</a:t>
            </a:r>
            <a:r>
              <a:rPr sz="1200" kern="0" spc="-20">
                <a:solidFill>
                  <a:srgbClr val="000000">
                    <a:alpha val="100000"/>
                  </a:srgbClr>
                </a:solidFill>
                <a:latin typeface="Times New Roman" panose="02020603050405020304"/>
                <a:ea typeface="Times New Roman" panose="02020603050405020304"/>
                <a:cs typeface="Times New Roman" panose="02020603050405020304"/>
              </a:rPr>
              <a:t>%</a:t>
            </a:r>
            <a:r>
              <a:rPr sz="1200" kern="0" spc="-140">
                <a:solidFill>
                  <a:srgbClr val="000000">
                    <a:alpha val="100000"/>
                  </a:srgbClr>
                </a:solidFill>
                <a:latin typeface="Times New Roman" panose="02020603050405020304"/>
                <a:ea typeface="Times New Roman" panose="02020603050405020304"/>
                <a:cs typeface="Times New Roman" panose="02020603050405020304"/>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湖南长沙市</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在</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2022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年预算执行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和</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2023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年预算草案中</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提到，对整体和单个项目绩效评价结果为“</a:t>
            </a:r>
            <a:r>
              <a:rPr sz="1200" kern="0" spc="-4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中</a:t>
            </a:r>
            <a:r>
              <a:rPr sz="1200" kern="0" spc="-4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”及以下的，</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在编制</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2023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年预算时分别核减</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a:t>
            </a:r>
            <a:r>
              <a:rPr sz="1200" kern="0" spc="-17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10">
                <a:solidFill>
                  <a:srgbClr val="000000">
                    <a:alpha val="100000"/>
                  </a:srgbClr>
                </a:solidFill>
                <a:latin typeface="Times New Roman" panose="02020603050405020304"/>
                <a:ea typeface="Times New Roman" panose="02020603050405020304"/>
                <a:cs typeface="Times New Roman" panose="02020603050405020304"/>
              </a:rPr>
              <a:t>30%</a:t>
            </a:r>
            <a:r>
              <a:rPr sz="1200" kern="0" spc="-14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山东</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在</a:t>
            </a:r>
            <a:r>
              <a:rPr sz="1200" kern="0" spc="-2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2021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年预算执行和</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a:t>
            </a:r>
            <a:r>
              <a:rPr sz="1200" kern="0" spc="-20">
                <a:solidFill>
                  <a:srgbClr val="000000">
                    <a:alpha val="100000"/>
                  </a:srgbClr>
                </a:solidFill>
                <a:latin typeface="Times New Roman" panose="02020603050405020304"/>
                <a:ea typeface="Times New Roman" panose="02020603050405020304"/>
                <a:cs typeface="Times New Roman" panose="02020603050405020304"/>
              </a:rPr>
              <a:t>22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年预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算草案中提到，通过完善政策项目评估清理机制</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取消到期政策</a:t>
            </a:r>
            <a:r>
              <a:rPr sz="1200" kern="0" spc="-1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166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亿元。</a:t>
            </a: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湖北武</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汉市</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在</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2022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年预算执行和</a:t>
            </a:r>
            <a:r>
              <a:rPr sz="1200" kern="0" spc="-2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2023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年预算草案中提到，开展预算资金</a:t>
            </a:r>
            <a:r>
              <a:rPr sz="1200" kern="0" spc="-1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10</a:t>
            </a:r>
            <a:r>
              <a:rPr sz="1200" kern="0" spc="-20">
                <a:solidFill>
                  <a:srgbClr val="000000">
                    <a:alpha val="100000"/>
                  </a:srgbClr>
                </a:solidFill>
                <a:latin typeface="Times New Roman" panose="02020603050405020304"/>
                <a:ea typeface="Times New Roman" panose="02020603050405020304"/>
                <a:cs typeface="Times New Roman" panose="02020603050405020304"/>
              </a:rPr>
              <a:t>00</a:t>
            </a:r>
            <a:r>
              <a:rPr sz="1200" kern="0" spc="70">
                <a:solidFill>
                  <a:srgbClr val="000000">
                    <a:alpha val="100000"/>
                  </a:srgbClr>
                </a:solidFill>
                <a:latin typeface="Times New Roman" panose="02020603050405020304"/>
                <a:ea typeface="Times New Roman" panose="02020603050405020304"/>
                <a:cs typeface="Times New Roman" panose="02020603050405020304"/>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万元及以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上的支出政策和项目事</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前绩效评估。</a:t>
            </a:r>
            <a:endParaRPr lang="en-US" altLang="en-US" sz="1200"/>
          </a:p>
          <a:p>
            <a:pPr marL="317500" algn="l" rtl="0" eaLnBrk="0">
              <a:lnSpc>
                <a:spcPct val="83000"/>
              </a:lnSpc>
              <a:spcBef>
                <a:spcPts val="990"/>
              </a:spcBef>
            </a:pP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第三，通过压缩预算内支出</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化债可能会有一定的紧缩性效果</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。一方面，通过</a:t>
            </a:r>
            <a:endParaRPr lang="en-US" altLang="en-US" sz="1200"/>
          </a:p>
          <a:p>
            <a:pPr marL="12700" indent="1270" algn="l" rtl="0" eaLnBrk="0">
              <a:lnSpc>
                <a:spcPct val="163000"/>
              </a:lnSpc>
              <a:spcBef>
                <a:spcPts val="110"/>
              </a:spcBef>
            </a:pP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预算内资金化债可能会取消或者压缩在建的项目，对项目投</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资</a:t>
            </a:r>
            <a:r>
              <a:rPr sz="1200" kern="0" spc="0">
                <a:solidFill>
                  <a:srgbClr val="000000">
                    <a:alpha val="100000"/>
                  </a:srgbClr>
                </a:solidFill>
                <a:latin typeface="Times New Roman" panose="02020603050405020304"/>
                <a:ea typeface="Times New Roman" panose="02020603050405020304"/>
                <a:cs typeface="Times New Roman" panose="02020603050405020304"/>
              </a:rPr>
              <a:t>—</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企业收入</a:t>
            </a:r>
            <a:r>
              <a:rPr sz="1200" kern="0" spc="0">
                <a:solidFill>
                  <a:srgbClr val="000000">
                    <a:alpha val="100000"/>
                  </a:srgbClr>
                </a:solidFill>
                <a:latin typeface="Times New Roman" panose="02020603050405020304"/>
                <a:ea typeface="Times New Roman" panose="02020603050405020304"/>
                <a:cs typeface="Times New Roman" panose="02020603050405020304"/>
              </a:rPr>
              <a:t>—</a:t>
            </a:r>
            <a:r>
              <a:rPr sz="1200" kern="0" spc="-210">
                <a:solidFill>
                  <a:srgbClr val="000000">
                    <a:alpha val="100000"/>
                  </a:srgbClr>
                </a:solidFill>
                <a:latin typeface="Times New Roman" panose="02020603050405020304"/>
                <a:ea typeface="Times New Roman" panose="02020603050405020304"/>
                <a:cs typeface="Times New Roman" panose="02020603050405020304"/>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员工 消费的循环会有一定的负向冲击。比如，</a:t>
            </a: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广西田林县</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在</a:t>
            </a:r>
            <a:r>
              <a:rPr sz="1200" kern="0" spc="-20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2021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年决算报告中披露， 与债权人协商核销支出责任额度</a:t>
            </a:r>
            <a:r>
              <a:rPr sz="1200" kern="0" spc="-2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38200</a:t>
            </a:r>
            <a:r>
              <a:rPr sz="1200" kern="0" spc="80">
                <a:solidFill>
                  <a:srgbClr val="000000">
                    <a:alpha val="100000"/>
                  </a:srgbClr>
                </a:solidFill>
                <a:latin typeface="Times New Roman" panose="02020603050405020304"/>
                <a:ea typeface="Times New Roman" panose="02020603050405020304"/>
                <a:cs typeface="Times New Roman" panose="02020603050405020304"/>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万元，当年</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实际化解隐性债务</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42512.43</a:t>
            </a:r>
            <a:r>
              <a:rPr sz="1200" kern="0" spc="9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万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元；</a:t>
            </a: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广西武宣县</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在</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2020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年预算执行报告中提到，通过采取安排年度预算资金、企 业利用经营收入、协议变更核</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销支出等措施已完成全年化解任务的</a:t>
            </a:r>
            <a:r>
              <a:rPr sz="1200" kern="0" spc="-1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100%</a:t>
            </a:r>
            <a:r>
              <a:rPr sz="1200" kern="0" spc="-140">
                <a:solidFill>
                  <a:srgbClr val="000000">
                    <a:alpha val="100000"/>
                  </a:srgbClr>
                </a:solidFill>
                <a:latin typeface="Times New Roman" panose="02020603050405020304"/>
                <a:ea typeface="Times New Roman" panose="02020603050405020304"/>
                <a:cs typeface="Times New Roman" panose="02020603050405020304"/>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。另一方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面，地方财政供养人数众多，压缩体制内雇员的薪酬收入也会降低体制内雇员的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消费意愿和消费开支，对需求有一定的负向冲击。根据不完全统计，</a:t>
            </a:r>
            <a:r>
              <a:rPr sz="1200" kern="0" spc="0">
                <a:solidFill>
                  <a:srgbClr val="000000">
                    <a:alpha val="100000"/>
                  </a:srgbClr>
                </a:solidFill>
                <a:latin typeface="Times New Roman" panose="02020603050405020304"/>
                <a:ea typeface="Times New Roman" panose="02020603050405020304"/>
                <a:cs typeface="Times New Roman" panose="02020603050405020304"/>
              </a:rPr>
              <a:t>2022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年我国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公务员人数约</a:t>
            </a:r>
            <a:r>
              <a:rPr sz="1200" kern="0" spc="-2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710</a:t>
            </a:r>
            <a:r>
              <a:rPr sz="1200" kern="0" spc="11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万人，事业编</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制</a:t>
            </a:r>
            <a:r>
              <a:rPr sz="1200" kern="0" spc="-2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3100</a:t>
            </a:r>
            <a:r>
              <a:rPr sz="1200" kern="0" spc="110">
                <a:solidFill>
                  <a:srgbClr val="000000">
                    <a:alpha val="100000"/>
                  </a:srgbClr>
                </a:solidFill>
                <a:latin typeface="Times New Roman" panose="02020603050405020304"/>
                <a:ea typeface="Times New Roman" panose="02020603050405020304"/>
                <a:cs typeface="Times New Roman" panose="02020603050405020304"/>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万人，参公、党群、工会妇联等约</a:t>
            </a:r>
            <a:r>
              <a:rPr sz="1200" kern="0" spc="-1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1300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万人，合计超过</a:t>
            </a:r>
            <a:r>
              <a:rPr sz="1200" kern="0" spc="-2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50</a:t>
            </a:r>
            <a:r>
              <a:rPr sz="1200" kern="0" spc="-20">
                <a:solidFill>
                  <a:srgbClr val="000000">
                    <a:alpha val="100000"/>
                  </a:srgbClr>
                </a:solidFill>
                <a:latin typeface="Times New Roman" panose="02020603050405020304"/>
                <a:ea typeface="Times New Roman" panose="02020603050405020304"/>
                <a:cs typeface="Times New Roman" panose="02020603050405020304"/>
              </a:rPr>
              <a:t>00</a:t>
            </a:r>
            <a:r>
              <a:rPr sz="1200" kern="0" spc="80">
                <a:solidFill>
                  <a:srgbClr val="000000">
                    <a:alpha val="100000"/>
                  </a:srgbClr>
                </a:solidFill>
                <a:latin typeface="Times New Roman" panose="02020603050405020304"/>
                <a:ea typeface="Times New Roman" panose="02020603050405020304"/>
                <a:cs typeface="Times New Roman" panose="02020603050405020304"/>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万人。</a:t>
            </a:r>
            <a:endParaRPr lang="en-US" altLang="en-US" sz="1200"/>
          </a:p>
          <a:p>
            <a:pPr marL="317500" algn="l" rtl="0" eaLnBrk="0">
              <a:lnSpc>
                <a:spcPct val="83000"/>
              </a:lnSpc>
              <a:spcBef>
                <a:spcPts val="975"/>
              </a:spcBef>
            </a:pP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第四，除盘活土地资源外，</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北京、上海和广东市场化盘活国有资产的效果较</a:t>
            </a:r>
            <a:endParaRPr lang="en-US" altLang="en-US" sz="1200"/>
          </a:p>
          <a:p>
            <a:pPr marL="12700" algn="l" rtl="0" eaLnBrk="0">
              <a:lnSpc>
                <a:spcPct val="165000"/>
              </a:lnSpc>
              <a:spcBef>
                <a:spcPts val="25"/>
              </a:spcBef>
            </a:pP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好</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10">
                <a:solidFill>
                  <a:srgbClr val="000000">
                    <a:alpha val="100000"/>
                  </a:srgbClr>
                </a:solidFill>
                <a:latin typeface="Times New Roman" panose="02020603050405020304"/>
                <a:ea typeface="Times New Roman" panose="02020603050405020304"/>
                <a:cs typeface="Times New Roman" panose="02020603050405020304"/>
              </a:rPr>
              <a:t>2018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上海</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金山工业区管理委员会提</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出的《金山工业区</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2018-2028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年化解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政府债务明细表》中，计</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划通过处置可变现的安置房商铺、厂房、地块、</a:t>
            </a:r>
            <a:r>
              <a:rPr sz="1200" kern="0" spc="-3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自持物 </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业、剩余安置房，以及转让金联热电公司</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30">
                <a:solidFill>
                  <a:srgbClr val="000000">
                    <a:alpha val="100000"/>
                  </a:srgbClr>
                </a:solidFill>
                <a:latin typeface="Times New Roman" panose="02020603050405020304"/>
                <a:ea typeface="Times New Roman" panose="02020603050405020304"/>
                <a:cs typeface="Times New Roman" panose="02020603050405020304"/>
              </a:rPr>
              <a:t>45%</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股权等方式盘活国有资产。截至</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30">
                <a:solidFill>
                  <a:srgbClr val="000000">
                    <a:alpha val="100000"/>
                  </a:srgbClr>
                </a:solidFill>
                <a:latin typeface="Times New Roman" panose="02020603050405020304"/>
                <a:ea typeface="Times New Roman" panose="02020603050405020304"/>
                <a:cs typeface="Times New Roman" panose="02020603050405020304"/>
              </a:rPr>
              <a:t>2</a:t>
            </a:r>
            <a:r>
              <a:rPr sz="1200" kern="0" spc="-40">
                <a:solidFill>
                  <a:srgbClr val="000000">
                    <a:alpha val="100000"/>
                  </a:srgbClr>
                </a:solidFill>
                <a:latin typeface="Times New Roman" panose="02020603050405020304"/>
                <a:ea typeface="Times New Roman" panose="02020603050405020304"/>
                <a:cs typeface="Times New Roman" panose="02020603050405020304"/>
              </a:rPr>
              <a:t>023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1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10</a:t>
            </a:r>
            <a:r>
              <a:rPr sz="1200" kern="0" spc="90">
                <a:solidFill>
                  <a:srgbClr val="000000">
                    <a:alpha val="100000"/>
                  </a:srgbClr>
                </a:solidFill>
                <a:latin typeface="Times New Roman" panose="02020603050405020304"/>
                <a:ea typeface="Times New Roman" panose="02020603050405020304"/>
                <a:cs typeface="Times New Roman" panose="02020603050405020304"/>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月，全国已发行的</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29</a:t>
            </a:r>
            <a:r>
              <a:rPr sz="1200" kern="0" spc="13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只</a:t>
            </a:r>
            <a:r>
              <a:rPr sz="1200" kern="0" spc="-2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REITs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项目，</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北京、广东、上海</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发行</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REITs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项目数</a:t>
            </a:r>
            <a:endParaRPr lang="en-US" altLang="en-US" sz="1200"/>
          </a:p>
        </p:txBody>
      </p:sp>
      <p:sp>
        <p:nvSpPr>
          <p:cNvPr id="66" name="textbox 66"/>
          <p:cNvSpPr/>
          <p:nvPr/>
        </p:nvSpPr>
        <p:spPr>
          <a:xfrm>
            <a:off x="3718623" y="9665602"/>
            <a:ext cx="131445" cy="12763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5000"/>
              </a:lnSpc>
            </a:pPr>
            <a:endParaRPr lang="en-US" altLang="en-US" sz="100"/>
          </a:p>
          <a:p>
            <a:pPr marL="12700" algn="l" rtl="0" eaLnBrk="0">
              <a:lnSpc>
                <a:spcPct val="74000"/>
              </a:lnSpc>
            </a:pPr>
            <a:r>
              <a:rPr sz="900" kern="0" spc="-50">
                <a:solidFill>
                  <a:srgbClr val="000000">
                    <a:alpha val="100000"/>
                  </a:srgbClr>
                </a:solidFill>
                <a:latin typeface="Calibri"/>
                <a:ea typeface="Calibri" panose="020f0502020204030204"/>
                <a:cs typeface="Calibri" panose="020f0502020204030204"/>
              </a:rPr>
              <a:t>10</a:t>
            </a:r>
            <a:endParaRPr lang="en-US" altLang="en-US" sz="900"/>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8" name="textbox 68"/>
          <p:cNvSpPr/>
          <p:nvPr/>
        </p:nvSpPr>
        <p:spPr>
          <a:xfrm>
            <a:off x="1073150" y="974103"/>
            <a:ext cx="5471159" cy="861885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1000"/>
              </a:lnSpc>
            </a:pPr>
            <a:endParaRPr lang="en-US" altLang="en-US" sz="100"/>
          </a:p>
          <a:p>
            <a:pPr algn="r" rtl="0" eaLnBrk="0">
              <a:lnSpc>
                <a:spcPct val="95000"/>
              </a:lnSpc>
            </a:pP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量排名前三，分别为</a:t>
            </a:r>
            <a:r>
              <a:rPr sz="1200" kern="0" spc="-2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40">
                <a:solidFill>
                  <a:srgbClr val="000000">
                    <a:alpha val="100000"/>
                  </a:srgbClr>
                </a:solidFill>
                <a:latin typeface="Times New Roman" panose="02020603050405020304"/>
                <a:ea typeface="Times New Roman" panose="02020603050405020304"/>
                <a:cs typeface="Times New Roman" panose="02020603050405020304"/>
              </a:rPr>
              <a:t>9</a:t>
            </a:r>
            <a:r>
              <a:rPr sz="1200" kern="0" spc="-170">
                <a:solidFill>
                  <a:srgbClr val="000000">
                    <a:alpha val="100000"/>
                  </a:srgbClr>
                </a:solidFill>
                <a:latin typeface="Times New Roman" panose="02020603050405020304"/>
                <a:ea typeface="Times New Roman" panose="02020603050405020304"/>
                <a:cs typeface="Times New Roman" panose="02020603050405020304"/>
              </a:rPr>
              <a:t> </a:t>
            </a:r>
            <a:r>
              <a:rPr sz="1200" kern="0" spc="-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40">
                <a:solidFill>
                  <a:srgbClr val="000000">
                    <a:alpha val="100000"/>
                  </a:srgbClr>
                </a:solidFill>
                <a:latin typeface="Times New Roman" panose="02020603050405020304"/>
                <a:ea typeface="Times New Roman" panose="02020603050405020304"/>
                <a:cs typeface="Times New Roman" panose="02020603050405020304"/>
              </a:rPr>
              <a:t>6</a:t>
            </a:r>
            <a:r>
              <a:rPr sz="1200" kern="0" spc="-170">
                <a:solidFill>
                  <a:srgbClr val="000000">
                    <a:alpha val="100000"/>
                  </a:srgbClr>
                </a:solidFill>
                <a:latin typeface="Times New Roman" panose="02020603050405020304"/>
                <a:ea typeface="Times New Roman" panose="02020603050405020304"/>
                <a:cs typeface="Times New Roman" panose="02020603050405020304"/>
              </a:rPr>
              <a:t> </a:t>
            </a:r>
            <a:r>
              <a:rPr sz="1200" kern="0" spc="-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40">
                <a:solidFill>
                  <a:srgbClr val="000000">
                    <a:alpha val="100000"/>
                  </a:srgbClr>
                </a:solidFill>
                <a:latin typeface="Times New Roman" panose="02020603050405020304"/>
                <a:ea typeface="Times New Roman" panose="02020603050405020304"/>
                <a:cs typeface="Times New Roman" panose="02020603050405020304"/>
              </a:rPr>
              <a:t>4</a:t>
            </a:r>
            <a:r>
              <a:rPr sz="1200" kern="0" spc="110">
                <a:solidFill>
                  <a:srgbClr val="000000">
                    <a:alpha val="100000"/>
                  </a:srgbClr>
                </a:solidFill>
                <a:latin typeface="Times New Roman" panose="02020603050405020304"/>
                <a:ea typeface="Times New Roman" panose="02020603050405020304"/>
                <a:cs typeface="Times New Roman" panose="02020603050405020304"/>
              </a:rPr>
              <a:t> </a:t>
            </a:r>
            <a:r>
              <a:rPr sz="1200" kern="0" spc="-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只，但</a:t>
            </a:r>
            <a:r>
              <a:rPr sz="1200" kern="0" spc="-2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40">
                <a:solidFill>
                  <a:srgbClr val="000000">
                    <a:alpha val="100000"/>
                  </a:srgbClr>
                </a:solidFill>
                <a:latin typeface="Times New Roman" panose="02020603050405020304"/>
                <a:ea typeface="Times New Roman" panose="02020603050405020304"/>
                <a:cs typeface="Times New Roman" panose="02020603050405020304"/>
              </a:rPr>
              <a:t>REITs </a:t>
            </a:r>
            <a:r>
              <a:rPr sz="1200" kern="0" spc="-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市场还处于发展初期，市场规模较小。</a:t>
            </a:r>
            <a:endParaRPr lang="en-US" altLang="en-US" sz="1200"/>
          </a:p>
          <a:p>
            <a:pPr marL="14605" algn="l" rtl="0" eaLnBrk="0">
              <a:lnSpc>
                <a:spcPct val="92000"/>
              </a:lnSpc>
              <a:spcBef>
                <a:spcPts val="1260"/>
              </a:spcBef>
            </a:pPr>
            <a:r>
              <a:rPr sz="1500" kern="0" spc="-20">
                <a:solidFill>
                  <a:srgbClr val="0E57C5">
                    <a:alpha val="100000"/>
                  </a:srgbClr>
                </a:solidFill>
                <a:latin typeface="Times New Roman" panose="02020603050405020304"/>
                <a:ea typeface="Times New Roman" panose="02020603050405020304"/>
                <a:cs typeface="Times New Roman" panose="02020603050405020304"/>
              </a:rPr>
              <a:t>3.  </a:t>
            </a:r>
            <a:r>
              <a:rPr sz="1500" kern="0" spc="-20">
                <a:solidFill>
                  <a:srgbClr val="0E57C5">
                    <a:alpha val="100000"/>
                  </a:srgbClr>
                </a:solidFill>
                <a:latin typeface="微软雅黑" panose="020b0503020204020204" charset="-122"/>
                <a:ea typeface="微软雅黑" panose="020b0503020204020204" charset="-122"/>
                <a:cs typeface="微软雅黑" panose="020b0503020204020204" charset="-122"/>
              </a:rPr>
              <a:t>提升现金流类</a:t>
            </a:r>
            <a:r>
              <a:rPr sz="1500" kern="0" spc="-110">
                <a:solidFill>
                  <a:srgbClr val="0E57C5">
                    <a:alpha val="100000"/>
                  </a:srgbClr>
                </a:solidFill>
                <a:latin typeface="微软雅黑" panose="020b0503020204020204" charset="-122"/>
                <a:ea typeface="微软雅黑" panose="020b0503020204020204" charset="-122"/>
                <a:cs typeface="微软雅黑" panose="020b0503020204020204" charset="-122"/>
              </a:rPr>
              <a:t> </a:t>
            </a:r>
            <a:r>
              <a:rPr sz="1500" kern="0" spc="-20">
                <a:solidFill>
                  <a:srgbClr val="0E57C5">
                    <a:alpha val="100000"/>
                  </a:srgbClr>
                </a:solidFill>
                <a:latin typeface="微软雅黑" panose="020b0503020204020204" charset="-122"/>
                <a:ea typeface="微软雅黑" panose="020b0503020204020204" charset="-122"/>
                <a:cs typeface="微软雅黑" panose="020b0503020204020204" charset="-122"/>
              </a:rPr>
              <a:t>：瞄准城投平台债务转化</a:t>
            </a:r>
            <a:endParaRPr lang="en-US" altLang="en-US" sz="1500"/>
          </a:p>
          <a:p>
            <a:pPr marL="336550" algn="l" rtl="0" eaLnBrk="0">
              <a:lnSpc>
                <a:spcPct val="83000"/>
              </a:lnSpc>
              <a:spcBef>
                <a:spcPts val="1185"/>
              </a:spcBef>
            </a:pP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由于多数地方政府的隐性债务主要是城投平台带息债务，地方政府化债</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的重</a:t>
            </a:r>
            <a:endParaRPr lang="en-US" altLang="en-US" sz="1200"/>
          </a:p>
          <a:p>
            <a:pPr marL="12700" indent="635" algn="l" rtl="0" eaLnBrk="0">
              <a:lnSpc>
                <a:spcPct val="164000"/>
              </a:lnSpc>
              <a:spcBef>
                <a:spcPts val="15"/>
              </a:spcBef>
            </a:pP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要任务就是化解城投</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平台的带息债务，核心思路就是通过注入优质资产，部分地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区还配合国企改革，促</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使城投平台市场化转型，将隐性债务转为经营性债务，但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由于转型后的城投平台依然缺乏专业人才，运营公司的能</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力是否真正得到提高，</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是否能够在市场化竞争</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中占有一席之地，这还有待观察。全国各地都在推动城投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平太市场化转型，但实</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质上能够真正做到城投平台市场化转型的地区很少，大部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分地方只是将城投平台</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的隐性债务换了个国企债务马甲。同时，由于政府对国企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资产负债率的限制，城投平台隐性债务的转化规模</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也受到限制。</a:t>
            </a:r>
            <a:endParaRPr lang="en-US" altLang="en-US" sz="1200"/>
          </a:p>
          <a:p>
            <a:pPr marL="317500" algn="l" rtl="0" eaLnBrk="0">
              <a:lnSpc>
                <a:spcPct val="83000"/>
              </a:lnSpc>
              <a:spcBef>
                <a:spcPts val="980"/>
              </a:spcBef>
            </a:pP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第一，推动城投平台市场化转型经常</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被用于化债，城投平台资产重组后，相</a:t>
            </a:r>
            <a:endParaRPr lang="en-US" altLang="en-US" sz="1200"/>
          </a:p>
          <a:p>
            <a:pPr marL="12700" indent="2540" algn="l" rtl="0" eaLnBrk="0">
              <a:lnSpc>
                <a:spcPct val="163000"/>
              </a:lnSpc>
              <a:spcBef>
                <a:spcPts val="90"/>
              </a:spcBef>
            </a:pP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关隐性债务通常会被合规转为经营性债务</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。通过向城投平台注入可带来持续性经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营收入的资产，并且与</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债权人协商一致后，可将城投平台的隐性债务转为经营性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债务，或者城投平台退</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出政府融资平台转为地方国企，实现城投平台隐性债务的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转化。</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宁夏</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在</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2021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年预算执行报告中提到，推进银川市</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PPP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规范化债及交投集团</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隐性债务剥离工作。</a:t>
            </a:r>
            <a:r>
              <a:rPr sz="1200" kern="0" spc="10">
                <a:solidFill>
                  <a:srgbClr val="000000">
                    <a:alpha val="100000"/>
                  </a:srgbClr>
                </a:solidFill>
                <a:latin typeface="Times New Roman" panose="02020603050405020304"/>
                <a:ea typeface="Times New Roman" panose="02020603050405020304"/>
                <a:cs typeface="Times New Roman" panose="02020603050405020304"/>
              </a:rPr>
              <a:t>2022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宁夏银川市</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出台《关于推进市属国有投融资平台公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司转型发展的指导意见》，当年</a:t>
            </a:r>
            <a:r>
              <a:rPr sz="1200" kern="0" spc="-2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8</a:t>
            </a:r>
            <a:r>
              <a:rPr sz="1200" kern="0" spc="80">
                <a:solidFill>
                  <a:srgbClr val="000000">
                    <a:alpha val="100000"/>
                  </a:srgbClr>
                </a:solidFill>
                <a:latin typeface="Times New Roman" panose="02020603050405020304"/>
                <a:ea typeface="Times New Roman" panose="02020603050405020304"/>
                <a:cs typeface="Times New Roman" panose="02020603050405020304"/>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a:t>
            </a:r>
            <a:r>
              <a:rPr sz="1200" kern="0" spc="-1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15</a:t>
            </a:r>
            <a:r>
              <a:rPr sz="1200" kern="0" spc="260">
                <a:solidFill>
                  <a:srgbClr val="000000">
                    <a:alpha val="100000"/>
                  </a:srgbClr>
                </a:solidFill>
                <a:latin typeface="Times New Roman" panose="02020603050405020304"/>
                <a:ea typeface="Times New Roman" panose="02020603050405020304"/>
                <a:cs typeface="Times New Roman" panose="02020603050405020304"/>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日，宁夏银川市举行国有企业重组揭</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牌仪</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式，将市属国有企业重组整合为</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9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家集团公司。据报道，截至</a:t>
            </a:r>
            <a:r>
              <a:rPr sz="1200" kern="0" spc="-2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2</a:t>
            </a:r>
            <a:r>
              <a:rPr sz="1200" kern="0" spc="-30">
                <a:solidFill>
                  <a:srgbClr val="000000">
                    <a:alpha val="100000"/>
                  </a:srgbClr>
                </a:solidFill>
                <a:latin typeface="Times New Roman" panose="02020603050405020304"/>
                <a:ea typeface="Times New Roman" panose="02020603050405020304"/>
                <a:cs typeface="Times New Roman" panose="02020603050405020304"/>
              </a:rPr>
              <a:t>023 </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1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30">
                <a:solidFill>
                  <a:srgbClr val="000000">
                    <a:alpha val="100000"/>
                  </a:srgbClr>
                </a:solidFill>
                <a:latin typeface="Times New Roman" panose="02020603050405020304"/>
                <a:ea typeface="Times New Roman" panose="02020603050405020304"/>
                <a:cs typeface="Times New Roman" panose="02020603050405020304"/>
              </a:rPr>
              <a:t>10</a:t>
            </a:r>
            <a:r>
              <a:rPr sz="1200" kern="0" spc="70">
                <a:solidFill>
                  <a:srgbClr val="000000">
                    <a:alpha val="100000"/>
                  </a:srgbClr>
                </a:solidFill>
                <a:latin typeface="Times New Roman" panose="02020603050405020304"/>
                <a:ea typeface="Times New Roman" panose="02020603050405020304"/>
                <a:cs typeface="Times New Roman" panose="02020603050405020304"/>
              </a:rPr>
              <a:t> </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a:t>
            </a:r>
            <a:r>
              <a:rPr sz="1200" kern="0" spc="-1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30">
                <a:solidFill>
                  <a:srgbClr val="000000">
                    <a:alpha val="100000"/>
                  </a:srgbClr>
                </a:solidFill>
                <a:latin typeface="Times New Roman" panose="02020603050405020304"/>
                <a:ea typeface="Times New Roman" panose="02020603050405020304"/>
                <a:cs typeface="Times New Roman" panose="02020603050405020304"/>
              </a:rPr>
              <a:t>1  </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日，</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江苏</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省内共有</a:t>
            </a:r>
            <a:r>
              <a:rPr sz="1200" kern="0" spc="-2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215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家城投公司宣布退出政府融资平台，涉及苏州、常州等</a:t>
            </a:r>
            <a:r>
              <a:rPr sz="1200" kern="0" spc="-2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7</a:t>
            </a:r>
            <a:r>
              <a:rPr sz="1200" kern="0" spc="0">
                <a:solidFill>
                  <a:srgbClr val="000000">
                    <a:alpha val="100000"/>
                  </a:srgbClr>
                </a:solidFill>
                <a:latin typeface="Times New Roman" panose="02020603050405020304"/>
                <a:ea typeface="Times New Roman" panose="02020603050405020304"/>
                <a:cs typeface="Times New Roman" panose="02020603050405020304"/>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个地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级市，通过解除担保关</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系、债务清零以及转型为非平台企业等方式实现退出。</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青</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海</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在</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2020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年预算执行报告中提到，支持组</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建省交控集团，探索隐性债务合规转化</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为企业经营性债务的新途径。</a:t>
            </a:r>
            <a:endParaRPr lang="en-US" altLang="en-US" sz="1200"/>
          </a:p>
          <a:p>
            <a:pPr marL="317500" algn="l" rtl="0" eaLnBrk="0">
              <a:lnSpc>
                <a:spcPct val="83000"/>
              </a:lnSpc>
              <a:spcBef>
                <a:spcPts val="980"/>
              </a:spcBef>
            </a:pP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第二，部分地区由省级政</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府出面统筹推进辖内各地城投平台批量转型，将城</a:t>
            </a:r>
            <a:endParaRPr lang="en-US" altLang="en-US" sz="1200"/>
          </a:p>
          <a:p>
            <a:pPr marL="13335" indent="635" algn="l" rtl="0" eaLnBrk="0">
              <a:lnSpc>
                <a:spcPct val="164000"/>
              </a:lnSpc>
              <a:spcBef>
                <a:spcPts val="35"/>
              </a:spcBef>
            </a:pP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投平台隐债合规转为国企经营性债务，之后通过国企改革提升国企的融资能力积</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极参与地区建设</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10">
                <a:solidFill>
                  <a:srgbClr val="000000">
                    <a:alpha val="100000"/>
                  </a:srgbClr>
                </a:solidFill>
                <a:latin typeface="Times New Roman" panose="02020603050405020304"/>
                <a:ea typeface="Times New Roman" panose="02020603050405020304"/>
                <a:cs typeface="Times New Roman" panose="02020603050405020304"/>
              </a:rPr>
              <a:t>2</a:t>
            </a:r>
            <a:r>
              <a:rPr sz="1200" kern="0" spc="0">
                <a:solidFill>
                  <a:srgbClr val="000000">
                    <a:alpha val="100000"/>
                  </a:srgbClr>
                </a:solidFill>
                <a:latin typeface="Times New Roman" panose="02020603050405020304"/>
                <a:ea typeface="Times New Roman" panose="02020603050405020304"/>
                <a:cs typeface="Times New Roman" panose="02020603050405020304"/>
              </a:rPr>
              <a:t>019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2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9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a:t>
            </a: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浙江</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发布《关于加强浙江省国有企业资产负债约  束的实施意见》，提到，各地各类融资平台</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公司应于</a:t>
            </a:r>
            <a:r>
              <a:rPr sz="1200" kern="0" spc="-2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2019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年底前完成与政府脱钩</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公告，公开声明不再为政府公益性项目承担融资功能。</a:t>
            </a:r>
            <a:r>
              <a:rPr sz="1200" kern="0" spc="-30">
                <a:solidFill>
                  <a:srgbClr val="000000">
                    <a:alpha val="100000"/>
                  </a:srgbClr>
                </a:solidFill>
                <a:latin typeface="Times New Roman" panose="02020603050405020304"/>
                <a:ea typeface="Times New Roman" panose="02020603050405020304"/>
                <a:cs typeface="Times New Roman" panose="02020603050405020304"/>
              </a:rPr>
              <a:t>2021 </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2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30">
                <a:solidFill>
                  <a:srgbClr val="000000">
                    <a:alpha val="100000"/>
                  </a:srgbClr>
                </a:solidFill>
                <a:latin typeface="Times New Roman" panose="02020603050405020304"/>
                <a:ea typeface="Times New Roman" panose="02020603050405020304"/>
                <a:cs typeface="Times New Roman" panose="02020603050405020304"/>
              </a:rPr>
              <a:t>6</a:t>
            </a:r>
            <a:r>
              <a:rPr sz="1200" kern="0" spc="70">
                <a:solidFill>
                  <a:srgbClr val="000000">
                    <a:alpha val="100000"/>
                  </a:srgbClr>
                </a:solidFill>
                <a:latin typeface="Times New Roman" panose="02020603050405020304"/>
                <a:ea typeface="Times New Roman" panose="02020603050405020304"/>
                <a:cs typeface="Times New Roman" panose="02020603050405020304"/>
              </a:rPr>
              <a:t> </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a:t>
            </a:r>
            <a:r>
              <a:rPr sz="1200" kern="0" spc="-3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浙江</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发布《</a:t>
            </a:r>
            <a:r>
              <a:rPr sz="1200" kern="0" spc="-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浙</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江省国资国企改革发展</a:t>
            </a:r>
            <a:r>
              <a:rPr sz="1200" kern="0" spc="-10">
                <a:solidFill>
                  <a:srgbClr val="000000">
                    <a:alpha val="100000"/>
                  </a:srgbClr>
                </a:solidFill>
                <a:latin typeface="Times New Roman" panose="02020603050405020304"/>
                <a:ea typeface="Times New Roman" panose="02020603050405020304"/>
                <a:cs typeface="Times New Roman" panose="02020603050405020304"/>
              </a:rPr>
              <a:t>“</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十四五</a:t>
            </a:r>
            <a:r>
              <a:rPr sz="1200" kern="0" spc="-20">
                <a:solidFill>
                  <a:srgbClr val="000000">
                    <a:alpha val="100000"/>
                  </a:srgbClr>
                </a:solidFill>
                <a:latin typeface="Times New Roman" panose="02020603050405020304"/>
                <a:ea typeface="Times New Roman" panose="02020603050405020304"/>
                <a:cs typeface="Times New Roman" panose="02020603050405020304"/>
              </a:rPr>
              <a:t>”</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规划》，提到，加快平台重组整合，调整优化股权</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结构，扩大经营性现金流，提高信用评级和融资能力。</a:t>
            </a:r>
            <a:r>
              <a:rPr sz="1200" kern="0" spc="-40">
                <a:solidFill>
                  <a:srgbClr val="000000">
                    <a:alpha val="100000"/>
                  </a:srgbClr>
                </a:solidFill>
                <a:latin typeface="Times New Roman" panose="02020603050405020304"/>
                <a:ea typeface="Times New Roman" panose="02020603050405020304"/>
                <a:cs typeface="Times New Roman" panose="02020603050405020304"/>
              </a:rPr>
              <a:t>20</a:t>
            </a:r>
            <a:r>
              <a:rPr sz="1200" kern="0" spc="-50">
                <a:solidFill>
                  <a:srgbClr val="000000">
                    <a:alpha val="100000"/>
                  </a:srgbClr>
                </a:solidFill>
                <a:latin typeface="Times New Roman" panose="02020603050405020304"/>
                <a:ea typeface="Times New Roman" panose="02020603050405020304"/>
                <a:cs typeface="Times New Roman" panose="02020603050405020304"/>
              </a:rPr>
              <a:t>19 </a:t>
            </a:r>
            <a:r>
              <a:rPr sz="1200" kern="0" spc="-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1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50">
                <a:solidFill>
                  <a:srgbClr val="000000">
                    <a:alpha val="100000"/>
                  </a:srgbClr>
                </a:solidFill>
                <a:latin typeface="Times New Roman" panose="02020603050405020304"/>
                <a:ea typeface="Times New Roman" panose="02020603050405020304"/>
                <a:cs typeface="Times New Roman" panose="02020603050405020304"/>
              </a:rPr>
              <a:t>11 </a:t>
            </a:r>
            <a:r>
              <a:rPr sz="1200" kern="0" spc="-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a:t>
            </a:r>
            <a:r>
              <a:rPr sz="1200" kern="0" spc="-5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重庆</a:t>
            </a:r>
            <a:r>
              <a:rPr sz="1200" kern="0" spc="-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发布《重</a:t>
            </a:r>
            <a:endParaRPr lang="en-US" altLang="en-US" sz="1200"/>
          </a:p>
        </p:txBody>
      </p:sp>
      <p:sp>
        <p:nvSpPr>
          <p:cNvPr id="70" name="textbox 70"/>
          <p:cNvSpPr/>
          <p:nvPr/>
        </p:nvSpPr>
        <p:spPr>
          <a:xfrm>
            <a:off x="3718623" y="9666288"/>
            <a:ext cx="131445" cy="12700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1000"/>
              </a:lnSpc>
            </a:pPr>
            <a:endParaRPr lang="en-US" altLang="en-US" sz="100"/>
          </a:p>
          <a:p>
            <a:pPr marL="12700" algn="l" rtl="0" eaLnBrk="0">
              <a:lnSpc>
                <a:spcPct val="74000"/>
              </a:lnSpc>
            </a:pPr>
            <a:r>
              <a:rPr sz="900" kern="0" spc="-50">
                <a:solidFill>
                  <a:srgbClr val="000000">
                    <a:alpha val="100000"/>
                  </a:srgbClr>
                </a:solidFill>
                <a:latin typeface="Calibri"/>
                <a:ea typeface="Calibri" panose="020f0502020204030204"/>
                <a:cs typeface="Calibri" panose="020f0502020204030204"/>
              </a:rPr>
              <a:t>11</a:t>
            </a:r>
            <a:endParaRPr lang="en-US" altLang="en-US" sz="900"/>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2" name="textbox 72"/>
          <p:cNvSpPr/>
          <p:nvPr/>
        </p:nvSpPr>
        <p:spPr>
          <a:xfrm>
            <a:off x="1073150" y="974103"/>
            <a:ext cx="5419725" cy="849884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6000"/>
              </a:lnSpc>
            </a:pPr>
            <a:endParaRPr lang="en-US" altLang="en-US" sz="100"/>
          </a:p>
          <a:p>
            <a:pPr marL="12700" algn="l" rtl="0" eaLnBrk="0">
              <a:lnSpc>
                <a:spcPct val="83000"/>
              </a:lnSpc>
            </a:pP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庆市人民政府办公厅关于深化区县国企国资改革的指导意见》，提出，有序推</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进公</a:t>
            </a:r>
            <a:endParaRPr lang="en-US" altLang="en-US" sz="1200"/>
          </a:p>
          <a:p>
            <a:pPr marL="12700" indent="1270" algn="l" rtl="0" eaLnBrk="0">
              <a:lnSpc>
                <a:spcPct val="163000"/>
              </a:lnSpc>
              <a:spcBef>
                <a:spcPts val="80"/>
              </a:spcBef>
            </a:pP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益性资产清理剥离，</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推进区县投融资平台公司转型发展，实体类平台公司剥离政</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府融资职能后，通过兼并</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重组、整合归并同类业务等方式，转型为基础设施、公</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用事业、城市运营等领域</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市场化运作的国有企业，积极主动参与全市及各区县城</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市提升行动计划。据媒</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体报道，</a:t>
            </a:r>
            <a:r>
              <a:rPr sz="1200" kern="0" spc="0">
                <a:solidFill>
                  <a:srgbClr val="000000">
                    <a:alpha val="100000"/>
                  </a:srgbClr>
                </a:solidFill>
                <a:latin typeface="Times New Roman" panose="02020603050405020304"/>
                <a:ea typeface="Times New Roman" panose="02020603050405020304"/>
                <a:cs typeface="Times New Roman" panose="02020603050405020304"/>
              </a:rPr>
              <a:t>2018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6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a:t>
            </a: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湖南</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发布《关于清理规范政府融资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平台公司管理的通知》（征求意</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见稿</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要求，在</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2018</a:t>
            </a:r>
            <a:r>
              <a:rPr sz="1200" kern="0" spc="70">
                <a:solidFill>
                  <a:srgbClr val="000000">
                    <a:alpha val="100000"/>
                  </a:srgbClr>
                </a:solidFill>
                <a:latin typeface="Times New Roman" panose="02020603050405020304"/>
                <a:ea typeface="Times New Roman" panose="02020603050405020304"/>
                <a:cs typeface="Times New Roman" panose="02020603050405020304"/>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1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12</a:t>
            </a:r>
            <a:r>
              <a:rPr sz="1200" kern="0" spc="80">
                <a:solidFill>
                  <a:srgbClr val="000000">
                    <a:alpha val="100000"/>
                  </a:srgbClr>
                </a:solidFill>
                <a:latin typeface="Times New Roman" panose="02020603050405020304"/>
                <a:ea typeface="Times New Roman" panose="02020603050405020304"/>
                <a:cs typeface="Times New Roman" panose="02020603050405020304"/>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月底前完成三分之二</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的清理任务，</a:t>
            </a:r>
            <a:r>
              <a:rPr sz="1200" kern="0" spc="10">
                <a:solidFill>
                  <a:srgbClr val="000000">
                    <a:alpha val="100000"/>
                  </a:srgbClr>
                </a:solidFill>
                <a:latin typeface="Times New Roman" panose="02020603050405020304"/>
                <a:ea typeface="Times New Roman" panose="02020603050405020304"/>
                <a:cs typeface="Times New Roman" panose="02020603050405020304"/>
              </a:rPr>
              <a:t>2019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年全面达</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标，成功市场化转型后的平台公司可作为社会资本参</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与当地</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PPP</a:t>
            </a:r>
            <a:r>
              <a:rPr sz="1200" kern="0" spc="-160">
                <a:solidFill>
                  <a:srgbClr val="000000">
                    <a:alpha val="100000"/>
                  </a:srgbClr>
                </a:solidFill>
                <a:latin typeface="Times New Roman" panose="02020603050405020304"/>
                <a:ea typeface="Times New Roman" panose="02020603050405020304"/>
                <a:cs typeface="Times New Roman" panose="02020603050405020304"/>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、购买服务等项目。</a:t>
            </a:r>
            <a:r>
              <a:rPr sz="1200" kern="0" spc="0">
                <a:solidFill>
                  <a:srgbClr val="000000">
                    <a:alpha val="100000"/>
                  </a:srgbClr>
                </a:solidFill>
                <a:latin typeface="Times New Roman" panose="02020603050405020304"/>
                <a:ea typeface="Times New Roman" panose="02020603050405020304"/>
                <a:cs typeface="Times New Roman" panose="02020603050405020304"/>
              </a:rPr>
              <a:t>2020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2</a:t>
            </a:r>
            <a:r>
              <a:rPr sz="1200" kern="0" spc="90">
                <a:solidFill>
                  <a:srgbClr val="000000">
                    <a:alpha val="100000"/>
                  </a:srgbClr>
                </a:solidFill>
                <a:latin typeface="Times New Roman" panose="02020603050405020304"/>
                <a:ea typeface="Times New Roman" panose="02020603050405020304"/>
                <a:cs typeface="Times New Roman" panose="02020603050405020304"/>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a:t>
            </a: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山东</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出台</a:t>
            </a:r>
            <a:r>
              <a:rPr sz="1200" kern="0" spc="0">
                <a:solidFill>
                  <a:srgbClr val="333333">
                    <a:alpha val="100000"/>
                  </a:srgbClr>
                </a:solidFill>
                <a:latin typeface="宋体" panose="02010600030101010101" pitchFamily="2" charset="-122"/>
                <a:ea typeface="宋体" panose="02010600030101010101" pitchFamily="2" charset="-122"/>
                <a:cs typeface="宋体" panose="02010600030101010101" pitchFamily="2" charset="-122"/>
              </a:rPr>
              <a:t>《关于推进政府融资平</a:t>
            </a:r>
            <a:r>
              <a:rPr sz="1200" kern="0" spc="-10">
                <a:solidFill>
                  <a:srgbClr val="333333">
                    <a:alpha val="100000"/>
                  </a:srgbClr>
                </a:solidFill>
                <a:latin typeface="宋体" panose="02010600030101010101" pitchFamily="2" charset="-122"/>
                <a:ea typeface="宋体" panose="02010600030101010101" pitchFamily="2" charset="-122"/>
                <a:cs typeface="宋体" panose="02010600030101010101" pitchFamily="2" charset="-122"/>
              </a:rPr>
              <a:t>台</a:t>
            </a:r>
            <a:r>
              <a:rPr sz="1200" kern="0" spc="0">
                <a:solidFill>
                  <a:srgbClr val="333333">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333333">
                    <a:alpha val="100000"/>
                  </a:srgbClr>
                </a:solidFill>
                <a:latin typeface="宋体" panose="02010600030101010101" pitchFamily="2" charset="-122"/>
                <a:ea typeface="宋体" panose="02010600030101010101" pitchFamily="2" charset="-122"/>
                <a:cs typeface="宋体" panose="02010600030101010101" pitchFamily="2" charset="-122"/>
              </a:rPr>
              <a:t>公司市场化转型发展的意见》，提出</a:t>
            </a:r>
            <a:r>
              <a:rPr sz="1200" kern="0" spc="-20">
                <a:solidFill>
                  <a:srgbClr val="333333">
                    <a:alpha val="100000"/>
                  </a:srgbClr>
                </a:solidFill>
                <a:latin typeface="宋体" panose="02010600030101010101" pitchFamily="2" charset="-122"/>
                <a:ea typeface="宋体" panose="02010600030101010101" pitchFamily="2" charset="-122"/>
                <a:cs typeface="宋体" panose="02010600030101010101" pitchFamily="2" charset="-122"/>
              </a:rPr>
              <a:t>，力争用</a:t>
            </a:r>
            <a:r>
              <a:rPr sz="1200" kern="0" spc="-250">
                <a:solidFill>
                  <a:srgbClr val="333333">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333333">
                    <a:alpha val="100000"/>
                  </a:srgbClr>
                </a:solidFill>
                <a:latin typeface="Times New Roman" panose="02020603050405020304"/>
                <a:ea typeface="Times New Roman" panose="02020603050405020304"/>
                <a:cs typeface="Times New Roman" panose="02020603050405020304"/>
              </a:rPr>
              <a:t>3-5 </a:t>
            </a:r>
            <a:r>
              <a:rPr sz="1200" kern="0" spc="-20">
                <a:solidFill>
                  <a:srgbClr val="333333">
                    <a:alpha val="100000"/>
                  </a:srgbClr>
                </a:solidFill>
                <a:latin typeface="宋体" panose="02010600030101010101" pitchFamily="2" charset="-122"/>
                <a:ea typeface="宋体" panose="02010600030101010101" pitchFamily="2" charset="-122"/>
                <a:cs typeface="宋体" panose="02010600030101010101" pitchFamily="2" charset="-122"/>
              </a:rPr>
              <a:t>年时间逐步完成融资平台市场化</a:t>
            </a:r>
            <a:r>
              <a:rPr sz="1200" kern="0" spc="0">
                <a:solidFill>
                  <a:srgbClr val="333333">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333333">
                    <a:alpha val="100000"/>
                  </a:srgbClr>
                </a:solidFill>
                <a:latin typeface="宋体" panose="02010600030101010101" pitchFamily="2" charset="-122"/>
                <a:ea typeface="宋体" panose="02010600030101010101" pitchFamily="2" charset="-122"/>
                <a:cs typeface="宋体" panose="02010600030101010101" pitchFamily="2" charset="-122"/>
              </a:rPr>
              <a:t>转型任务，对转型后的平</a:t>
            </a:r>
            <a:r>
              <a:rPr sz="1200" kern="0" spc="10">
                <a:solidFill>
                  <a:srgbClr val="333333">
                    <a:alpha val="100000"/>
                  </a:srgbClr>
                </a:solidFill>
                <a:latin typeface="宋体" panose="02010600030101010101" pitchFamily="2" charset="-122"/>
                <a:ea typeface="宋体" panose="02010600030101010101" pitchFamily="2" charset="-122"/>
                <a:cs typeface="宋体" panose="02010600030101010101" pitchFamily="2" charset="-122"/>
              </a:rPr>
              <a:t>台公司，通过加大优质资产注入等方式，提升市场化融</a:t>
            </a:r>
            <a:r>
              <a:rPr sz="1200" kern="0" spc="-10">
                <a:solidFill>
                  <a:srgbClr val="333333">
                    <a:alpha val="100000"/>
                  </a:srgbClr>
                </a:solidFill>
                <a:latin typeface="宋体" panose="02010600030101010101" pitchFamily="2" charset="-122"/>
                <a:ea typeface="宋体" panose="02010600030101010101" pitchFamily="2" charset="-122"/>
                <a:cs typeface="宋体" panose="02010600030101010101" pitchFamily="2" charset="-122"/>
              </a:rPr>
              <a:t> 资运营能力。</a:t>
            </a:r>
            <a:r>
              <a:rPr sz="1200" kern="0" spc="-10">
                <a:solidFill>
                  <a:srgbClr val="000000">
                    <a:alpha val="100000"/>
                  </a:srgbClr>
                </a:solidFill>
                <a:latin typeface="Times New Roman" panose="02020603050405020304"/>
                <a:ea typeface="Times New Roman" panose="02020603050405020304"/>
                <a:cs typeface="Times New Roman" panose="02020603050405020304"/>
              </a:rPr>
              <a:t>2020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1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10</a:t>
            </a:r>
            <a:r>
              <a:rPr sz="1200" kern="0" spc="70">
                <a:solidFill>
                  <a:srgbClr val="000000">
                    <a:alpha val="100000"/>
                  </a:srgbClr>
                </a:solidFill>
                <a:latin typeface="Times New Roman" panose="02020603050405020304"/>
                <a:ea typeface="Times New Roman" panose="02020603050405020304"/>
                <a:cs typeface="Times New Roman" panose="02020603050405020304"/>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a:t>
            </a: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陕西</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出台《关于加快市县融资平台公司整合升级推动</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市场化投融资的意见》，提出，可将年度预算资金、国资经营收入、特许经营权、</a:t>
            </a:r>
            <a:r>
              <a:rPr sz="1200" kern="0" spc="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收费权、优质国企股权等</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注入平台；融资平台公司完成转型后，积极参与地方基</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础设施和公益性、准公益</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性项目建设。</a:t>
            </a:r>
            <a:endParaRPr lang="en-US" altLang="en-US" sz="1200"/>
          </a:p>
          <a:p>
            <a:pPr algn="r" rtl="0" eaLnBrk="0">
              <a:lnSpc>
                <a:spcPct val="83000"/>
              </a:lnSpc>
              <a:spcBef>
                <a:spcPts val="975"/>
              </a:spcBef>
            </a:pP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第三，除广西外，多数地区表态对国企</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债务（包括城投平台经营性债务）承</a:t>
            </a:r>
            <a:endParaRPr lang="en-US" altLang="en-US" sz="1200"/>
          </a:p>
          <a:p>
            <a:pPr marL="12700" indent="635" algn="l" rtl="0" eaLnBrk="0">
              <a:lnSpc>
                <a:spcPct val="163000"/>
              </a:lnSpc>
              <a:spcBef>
                <a:spcPts val="80"/>
              </a:spcBef>
            </a:pP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担一定的救助责任</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即便化解了城投平台的隐性债务，城投平台的经营性债务也</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是属于国企债务的一部分</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，如果国企债务出现大规模违约，政府可能也要承担一</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定的救助责任。</a:t>
            </a:r>
            <a:r>
              <a:rPr sz="1200" kern="0" spc="10">
                <a:solidFill>
                  <a:srgbClr val="000000">
                    <a:alpha val="100000"/>
                  </a:srgbClr>
                </a:solidFill>
                <a:latin typeface="Times New Roman" panose="02020603050405020304"/>
                <a:ea typeface="Times New Roman" panose="02020603050405020304"/>
                <a:cs typeface="Times New Roman" panose="02020603050405020304"/>
              </a:rPr>
              <a:t>2023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广西</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在《广西壮族自治区政府投资管理办法（公开征求</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意见稿）》中提到，地方融资平台举债融资时应主动声明不承担政府融资职能</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、所</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举债务是企业债务，地方政府不承担</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偿债责任。</a:t>
            </a:r>
            <a:r>
              <a:rPr sz="1200" kern="0" spc="0">
                <a:solidFill>
                  <a:srgbClr val="000000">
                    <a:alpha val="100000"/>
                  </a:srgbClr>
                </a:solidFill>
                <a:latin typeface="Times New Roman" panose="02020603050405020304"/>
                <a:ea typeface="Times New Roman" panose="02020603050405020304"/>
                <a:cs typeface="Times New Roman" panose="02020603050405020304"/>
              </a:rPr>
              <a:t>2021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河南</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出台《关于加强省</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管企业债务风险管控工作</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的实施意见》，提出，建立</a:t>
            </a:r>
            <a:r>
              <a:rPr sz="1200" kern="0" spc="0">
                <a:solidFill>
                  <a:srgbClr val="000000">
                    <a:alpha val="100000"/>
                  </a:srgbClr>
                </a:solidFill>
                <a:latin typeface="Times New Roman" panose="02020603050405020304"/>
                <a:ea typeface="Times New Roman" panose="02020603050405020304"/>
                <a:cs typeface="Times New Roman" panose="02020603050405020304"/>
              </a:rPr>
              <a:t>“631”</a:t>
            </a:r>
            <a:r>
              <a:rPr sz="1200" kern="0" spc="-220">
                <a:solidFill>
                  <a:srgbClr val="000000">
                    <a:alpha val="100000"/>
                  </a:srgbClr>
                </a:solidFill>
                <a:latin typeface="Times New Roman" panose="02020603050405020304"/>
                <a:ea typeface="Times New Roman" panose="02020603050405020304"/>
                <a:cs typeface="Times New Roman" panose="02020603050405020304"/>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债务偿还机制，提前</a:t>
            </a:r>
            <a:r>
              <a:rPr sz="1200" kern="0" spc="-2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6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个月制定到期还款计划，提前</a:t>
            </a:r>
            <a:r>
              <a:rPr sz="1200" kern="0" spc="-2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3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个月落实资金来源，</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提前</a:t>
            </a:r>
            <a:r>
              <a:rPr sz="1200" kern="0" spc="-1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1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个月账上备足偿债资 金，专班专案，一企一策化解风险。</a:t>
            </a: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甘肃天水市</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在</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2023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年上半年预算执行报告中</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提到，对拖欠企业账款、平台类和非平台类国有企业债务及财政暂付性款项、</a:t>
            </a:r>
            <a:r>
              <a:rPr sz="1200" kern="0" spc="-10">
                <a:solidFill>
                  <a:srgbClr val="000000">
                    <a:alpha val="100000"/>
                  </a:srgbClr>
                </a:solidFill>
                <a:latin typeface="Times New Roman" panose="02020603050405020304"/>
                <a:ea typeface="Times New Roman" panose="02020603050405020304"/>
                <a:cs typeface="Times New Roman" panose="02020603050405020304"/>
              </a:rPr>
              <a:t>PPP</a:t>
            </a:r>
            <a:r>
              <a:rPr sz="1200" kern="0" spc="20">
                <a:solidFill>
                  <a:srgbClr val="000000">
                    <a:alpha val="100000"/>
                  </a:srgbClr>
                </a:solidFill>
                <a:latin typeface="Times New Roman" panose="02020603050405020304"/>
                <a:ea typeface="Times New Roman" panose="02020603050405020304"/>
                <a:cs typeface="Times New Roman" panose="02020603050405020304"/>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项目政府支出责任等各类</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债务进行全面清理，并逐一核查核对后报告省委、省政</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府，全面反映我市当前存</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在的困难和风险，并积极与国开行、农发行等金融机构</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对接，拟定风险化解方案，主动作为，预防区域</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性金融风险。</a:t>
            </a:r>
            <a:endParaRPr lang="en-US" altLang="en-US" sz="1200"/>
          </a:p>
          <a:p>
            <a:pPr marL="317500" algn="l" rtl="0" eaLnBrk="0">
              <a:lnSpc>
                <a:spcPct val="83000"/>
              </a:lnSpc>
              <a:spcBef>
                <a:spcPts val="985"/>
              </a:spcBef>
            </a:pP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第四，省属或者市属国企</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经常要为辖区内市县城投平台提供担保或者参股，</a:t>
            </a:r>
            <a:endParaRPr lang="en-US" altLang="en-US" sz="1200"/>
          </a:p>
          <a:p>
            <a:pPr marL="14605" algn="l" rtl="0" eaLnBrk="0">
              <a:lnSpc>
                <a:spcPts val="2340"/>
              </a:lnSpc>
            </a:pP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容易导致市县城投平</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台债务风险转嫁当地国企</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。由于部分市县的城投平台资产质</a:t>
            </a:r>
            <a:endParaRPr lang="en-US" altLang="en-US" sz="1200"/>
          </a:p>
        </p:txBody>
      </p:sp>
      <p:sp>
        <p:nvSpPr>
          <p:cNvPr id="74" name="textbox 74"/>
          <p:cNvSpPr/>
          <p:nvPr/>
        </p:nvSpPr>
        <p:spPr>
          <a:xfrm>
            <a:off x="3718623" y="9665602"/>
            <a:ext cx="131445" cy="12763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6000"/>
              </a:lnSpc>
            </a:pPr>
            <a:endParaRPr lang="en-US" altLang="en-US" sz="100"/>
          </a:p>
          <a:p>
            <a:pPr marL="12700" algn="l" rtl="0" eaLnBrk="0">
              <a:lnSpc>
                <a:spcPct val="74000"/>
              </a:lnSpc>
            </a:pPr>
            <a:r>
              <a:rPr sz="900" kern="0" spc="-50">
                <a:solidFill>
                  <a:srgbClr val="000000">
                    <a:alpha val="100000"/>
                  </a:srgbClr>
                </a:solidFill>
                <a:latin typeface="Calibri"/>
                <a:ea typeface="Calibri" panose="020f0502020204030204"/>
                <a:cs typeface="Calibri" panose="020f0502020204030204"/>
              </a:rPr>
              <a:t>12</a:t>
            </a:r>
            <a:endParaRPr lang="en-US" altLang="en-US" sz="900"/>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6" name="textbox 76"/>
          <p:cNvSpPr/>
          <p:nvPr/>
        </p:nvSpPr>
        <p:spPr>
          <a:xfrm>
            <a:off x="1071016" y="974103"/>
            <a:ext cx="5473065" cy="8519794"/>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6000"/>
              </a:lnSpc>
            </a:pPr>
            <a:endParaRPr lang="en-US" altLang="en-US" sz="100"/>
          </a:p>
          <a:p>
            <a:pPr algn="r" rtl="0" eaLnBrk="0">
              <a:lnSpc>
                <a:spcPct val="83000"/>
              </a:lnSpc>
            </a:pP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量较差、债务负担较重，需要当地国</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企增信才能顺利融资，这会带来一定的风险。</a:t>
            </a:r>
            <a:endParaRPr lang="en-US" altLang="en-US" sz="1200"/>
          </a:p>
          <a:p>
            <a:pPr marL="12700" indent="3175" algn="l" rtl="0" eaLnBrk="0">
              <a:lnSpc>
                <a:spcPct val="163000"/>
              </a:lnSpc>
              <a:spcBef>
                <a:spcPts val="55"/>
              </a:spcBef>
            </a:pP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浙江</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在</a:t>
            </a:r>
            <a:r>
              <a:rPr sz="1200" kern="0" spc="-2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2020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年预算执行和</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2021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年预算草案的报告中提到，增加省担保集团</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资本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金</a:t>
            </a:r>
            <a:r>
              <a:rPr sz="1200" kern="0" spc="-1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10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亿元。</a:t>
            </a:r>
            <a:r>
              <a:rPr sz="1200" kern="0" spc="-10">
                <a:solidFill>
                  <a:srgbClr val="000000">
                    <a:alpha val="100000"/>
                  </a:srgbClr>
                </a:solidFill>
                <a:latin typeface="Times New Roman" panose="02020603050405020304"/>
                <a:ea typeface="Times New Roman" panose="02020603050405020304"/>
                <a:cs typeface="Times New Roman" panose="02020603050405020304"/>
              </a:rPr>
              <a:t>2019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2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7</a:t>
            </a:r>
            <a:r>
              <a:rPr sz="1200" kern="0" spc="70">
                <a:solidFill>
                  <a:srgbClr val="000000">
                    <a:alpha val="100000"/>
                  </a:srgbClr>
                </a:solidFill>
                <a:latin typeface="Times New Roman" panose="02020603050405020304"/>
                <a:ea typeface="Times New Roman" panose="02020603050405020304"/>
                <a:cs typeface="Times New Roman" panose="02020603050405020304"/>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a:t>
            </a: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南昌</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发布的《南昌市市属国有企业高质量发展行动方案</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20">
                <a:solidFill>
                  <a:srgbClr val="000000">
                    <a:alpha val="100000"/>
                  </a:srgbClr>
                </a:solidFill>
                <a:latin typeface="Times New Roman" panose="02020603050405020304"/>
                <a:ea typeface="Times New Roman" panose="02020603050405020304"/>
                <a:cs typeface="Times New Roman" panose="02020603050405020304"/>
              </a:rPr>
              <a:t>2019-2021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年）》提到，由市属六大集团共同出资设立南昌市产</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业发展担保基金，</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依法依规为全市重大产业项目融资提供增信。</a:t>
            </a:r>
            <a:r>
              <a:rPr sz="1200" kern="0" spc="3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山东潍坊市</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在</a:t>
            </a:r>
            <a:r>
              <a:rPr sz="1200" kern="0" spc="-2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2021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年预算执行和 </a:t>
            </a:r>
            <a:r>
              <a:rPr sz="1200" kern="0" spc="20">
                <a:solidFill>
                  <a:srgbClr val="000000">
                    <a:alpha val="100000"/>
                  </a:srgbClr>
                </a:solidFill>
                <a:latin typeface="Times New Roman" panose="02020603050405020304"/>
                <a:ea typeface="Times New Roman" panose="02020603050405020304"/>
                <a:cs typeface="Times New Roman" panose="02020603050405020304"/>
              </a:rPr>
              <a:t>2022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年预算草案报告中提到，实施</a:t>
            </a:r>
            <a:r>
              <a:rPr sz="1200" kern="0" spc="-2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50</a:t>
            </a:r>
            <a:r>
              <a:rPr sz="1200" kern="0" spc="90">
                <a:solidFill>
                  <a:srgbClr val="000000">
                    <a:alpha val="100000"/>
                  </a:srgbClr>
                </a:solidFill>
                <a:latin typeface="Times New Roman" panose="02020603050405020304"/>
                <a:ea typeface="Times New Roman" panose="02020603050405020304"/>
                <a:cs typeface="Times New Roman" panose="02020603050405020304"/>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亿元</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国企融资增信计划。</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河北张家口市</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在 </a:t>
            </a:r>
            <a:r>
              <a:rPr sz="1200" kern="0" spc="-10">
                <a:solidFill>
                  <a:srgbClr val="000000">
                    <a:alpha val="100000"/>
                  </a:srgbClr>
                </a:solidFill>
                <a:latin typeface="Times New Roman" panose="02020603050405020304"/>
                <a:ea typeface="Times New Roman" panose="02020603050405020304"/>
                <a:cs typeface="Times New Roman" panose="02020603050405020304"/>
              </a:rPr>
              <a:t>2022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年预算执行和</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2023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年预算草案报告中提到，积极推动政府性融资担</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保机构纳</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入省级融资担保基金体系。</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山东淄博市</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在</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2019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年预算执行和</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2020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年预算草案</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报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告中提到，改建市级政府性</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融资担保机构，参股省融资担保集团，入股区县政府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性融资担保公司。</a:t>
            </a: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湖南</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在</a:t>
            </a:r>
            <a:r>
              <a:rPr sz="1200" kern="0" spc="-20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2022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年省级预算执行和其他财政收支审计报告中提到，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地方政府拖欠问题突出，</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市县政府债务转嫁省属国有企业。</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河南</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中豫信用增进有</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限公司提到，通过为省属国</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企及地市城投企业提供债务风险化解资金、联合河南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资产设立</a:t>
            </a:r>
            <a:r>
              <a:rPr sz="1200" kern="0" spc="-10">
                <a:solidFill>
                  <a:srgbClr val="000000">
                    <a:alpha val="100000"/>
                  </a:srgbClr>
                </a:solidFill>
                <a:latin typeface="Times New Roman" panose="02020603050405020304"/>
                <a:ea typeface="Times New Roman" panose="02020603050405020304"/>
                <a:cs typeface="Times New Roman" panose="02020603050405020304"/>
              </a:rPr>
              <a:t>“</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河南省债务稳定平滑</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基金</a:t>
            </a:r>
            <a:r>
              <a:rPr sz="1200" kern="0" spc="-20">
                <a:solidFill>
                  <a:srgbClr val="000000">
                    <a:alpha val="100000"/>
                  </a:srgbClr>
                </a:solidFill>
                <a:latin typeface="Times New Roman" panose="02020603050405020304"/>
                <a:ea typeface="Times New Roman" panose="02020603050405020304"/>
                <a:cs typeface="Times New Roman" panose="02020603050405020304"/>
              </a:rPr>
              <a:t>”</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、一二级市场债券投资等举措，累计为省内企</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业提供资金支持超过</a:t>
            </a:r>
            <a:r>
              <a:rPr sz="1200" kern="0" spc="-1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100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亿元，有力地支持了河南各类企业债务风险</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化解。</a:t>
            </a:r>
            <a:r>
              <a:rPr sz="1200" kern="0" spc="0">
                <a:solidFill>
                  <a:srgbClr val="000000">
                    <a:alpha val="100000"/>
                  </a:srgbClr>
                </a:solidFill>
                <a:latin typeface="Times New Roman" panose="02020603050405020304"/>
                <a:ea typeface="Times New Roman" panose="02020603050405020304"/>
                <a:cs typeface="Times New Roman" panose="02020603050405020304"/>
              </a:rPr>
              <a:t>2023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2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7</a:t>
            </a:r>
            <a:r>
              <a:rPr sz="1200" kern="0" spc="70">
                <a:solidFill>
                  <a:srgbClr val="000000">
                    <a:alpha val="100000"/>
                  </a:srgbClr>
                </a:solidFill>
                <a:latin typeface="Times New Roman" panose="02020603050405020304"/>
                <a:ea typeface="Times New Roman" panose="02020603050405020304"/>
                <a:cs typeface="Times New Roman" panose="02020603050405020304"/>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a:t>
            </a:r>
            <a:r>
              <a:rPr sz="1200" kern="0" spc="-1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18</a:t>
            </a:r>
            <a:r>
              <a:rPr sz="1200" kern="0" spc="260">
                <a:solidFill>
                  <a:srgbClr val="000000">
                    <a:alpha val="100000"/>
                  </a:srgbClr>
                </a:solidFill>
                <a:latin typeface="Times New Roman" panose="02020603050405020304"/>
                <a:ea typeface="Times New Roman" panose="02020603050405020304"/>
                <a:cs typeface="Times New Roman" panose="02020603050405020304"/>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日，河南省新闻发布会上，</a:t>
            </a: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甘肃兰州市</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在</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2022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年预算执行报告中提到，</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指导兰州金控设立和壮大兰</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州市国有企业信用保障基金和兰州金控投资基金，积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极发挥平台增信融资发</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债作用。</a:t>
            </a:r>
            <a:endParaRPr lang="en-US" altLang="en-US" sz="1200"/>
          </a:p>
          <a:p>
            <a:pPr marL="320040" algn="l" rtl="0" eaLnBrk="0">
              <a:lnSpc>
                <a:spcPct val="83000"/>
              </a:lnSpc>
              <a:spcBef>
                <a:spcPts val="980"/>
              </a:spcBef>
            </a:pP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第五，北京、上海、广东和安徽是城</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投平台市场化转型较为成功的案例，但</a:t>
            </a:r>
            <a:endParaRPr lang="en-US" altLang="en-US" sz="1200"/>
          </a:p>
          <a:p>
            <a:pPr marL="14605" indent="1270" algn="l" rtl="0" eaLnBrk="0">
              <a:lnSpc>
                <a:spcPct val="163000"/>
              </a:lnSpc>
              <a:spcBef>
                <a:spcPts val="85"/>
              </a:spcBef>
            </a:pP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很难进行全国范围内</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的复制推广</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。经济发达地区政府掌握的优质资源较多，能够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明显改善当地城投平台</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的现金流情况，且当地城投平台市场化转型成功的概率较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高。</a:t>
            </a:r>
            <a:r>
              <a:rPr sz="1200" kern="0" spc="0">
                <a:solidFill>
                  <a:srgbClr val="000000">
                    <a:alpha val="100000"/>
                  </a:srgbClr>
                </a:solidFill>
                <a:latin typeface="Times New Roman" panose="02020603050405020304"/>
                <a:ea typeface="Times New Roman" panose="02020603050405020304"/>
                <a:cs typeface="Times New Roman" panose="02020603050405020304"/>
              </a:rPr>
              <a:t>2021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2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3</a:t>
            </a:r>
            <a:r>
              <a:rPr sz="1200" kern="0" spc="80">
                <a:solidFill>
                  <a:srgbClr val="000000">
                    <a:alpha val="100000"/>
                  </a:srgbClr>
                </a:solidFill>
                <a:latin typeface="Times New Roman" panose="02020603050405020304"/>
                <a:ea typeface="Times New Roman" panose="02020603050405020304"/>
                <a:cs typeface="Times New Roman" panose="02020603050405020304"/>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a:t>
            </a: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北京亦庄投资控股有限公司</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（城投平台）收购麦克奥迪（上市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公司</a:t>
            </a:r>
            <a:r>
              <a:rPr sz="1200" kern="0" spc="-3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持有麦克奥迪</a:t>
            </a:r>
            <a:r>
              <a:rPr sz="1200" kern="0" spc="-2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29.99%</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的股权。</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上海浦东土地控股</a:t>
            </a: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有限公司</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（城投平台）转</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型为房地产开发企业，</a:t>
            </a:r>
            <a:r>
              <a:rPr sz="1200" kern="0" spc="-20">
                <a:solidFill>
                  <a:srgbClr val="000000">
                    <a:alpha val="100000"/>
                  </a:srgbClr>
                </a:solidFill>
                <a:latin typeface="Times New Roman" panose="02020603050405020304"/>
                <a:ea typeface="Times New Roman" panose="02020603050405020304"/>
                <a:cs typeface="Times New Roman" panose="02020603050405020304"/>
              </a:rPr>
              <a:t>2019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年以来，房地产销售及经营性物业收入占比超过</a:t>
            </a:r>
            <a:r>
              <a:rPr sz="1200" kern="0" spc="-2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50%</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上海城投</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（城投平台）早在</a:t>
            </a:r>
            <a:r>
              <a:rPr sz="1200" kern="0" spc="-2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2014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年就已经转型为城市综合运营</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服务商，聚焦路桥、</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水务、环境、置业四大</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板块，旗下的环境和置业已经成功上市，这是城投平台市 场化转型成功的典型案例。</a:t>
            </a:r>
            <a:r>
              <a:rPr sz="1200" kern="0" spc="10">
                <a:solidFill>
                  <a:srgbClr val="000000">
                    <a:alpha val="100000"/>
                  </a:srgbClr>
                </a:solidFill>
                <a:latin typeface="Times New Roman" panose="02020603050405020304"/>
                <a:ea typeface="Times New Roman" panose="02020603050405020304"/>
                <a:cs typeface="Times New Roman" panose="02020603050405020304"/>
              </a:rPr>
              <a:t>202</a:t>
            </a:r>
            <a:r>
              <a:rPr sz="1200" kern="0" spc="0">
                <a:solidFill>
                  <a:srgbClr val="000000">
                    <a:alpha val="100000"/>
                  </a:srgbClr>
                </a:solidFill>
                <a:latin typeface="Times New Roman" panose="02020603050405020304"/>
                <a:ea typeface="Times New Roman" panose="02020603050405020304"/>
                <a:cs typeface="Times New Roman" panose="02020603050405020304"/>
              </a:rPr>
              <a:t>2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上海青浦区</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在化解西虹桥生活垃圾转运站隐</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性债务的过程中，将项目由原</a:t>
            </a:r>
            <a:r>
              <a:rPr sz="1200" kern="0" spc="-29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PPP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合作模式调整为特许经营模式。</a:t>
            </a:r>
            <a:r>
              <a:rPr sz="1200" kern="0" spc="0">
                <a:solidFill>
                  <a:srgbClr val="000000">
                    <a:alpha val="100000"/>
                  </a:srgbClr>
                </a:solidFill>
                <a:latin typeface="Times New Roman" panose="02020603050405020304"/>
                <a:ea typeface="Times New Roman" panose="02020603050405020304"/>
                <a:cs typeface="Times New Roman" panose="02020603050405020304"/>
              </a:rPr>
              <a:t>2020</a:t>
            </a:r>
            <a:r>
              <a:rPr sz="1200" kern="0" spc="-1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2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8</a:t>
            </a:r>
            <a:r>
              <a:rPr sz="1200" kern="0" spc="7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珠海大横琴</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（城投平台）收购世联行（上市公</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司）</a:t>
            </a:r>
            <a:r>
              <a:rPr sz="1200" kern="0" spc="10">
                <a:solidFill>
                  <a:srgbClr val="000000">
                    <a:alpha val="100000"/>
                  </a:srgbClr>
                </a:solidFill>
                <a:latin typeface="Times New Roman" panose="02020603050405020304"/>
                <a:ea typeface="Times New Roman" panose="02020603050405020304"/>
                <a:cs typeface="Times New Roman" panose="02020603050405020304"/>
              </a:rPr>
              <a:t>15.9%</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的股份。</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安徽</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早在</a:t>
            </a:r>
            <a:r>
              <a:rPr sz="1200" kern="0" spc="-2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2016  </a:t>
            </a:r>
            <a:r>
              <a:rPr sz="1200" kern="0" spc="-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50">
                <a:solidFill>
                  <a:srgbClr val="000000">
                    <a:alpha val="100000"/>
                  </a:srgbClr>
                </a:solidFill>
                <a:latin typeface="Times New Roman" panose="02020603050405020304"/>
                <a:ea typeface="Times New Roman" panose="02020603050405020304"/>
                <a:cs typeface="Times New Roman" panose="02020603050405020304"/>
              </a:rPr>
              <a:t>8 </a:t>
            </a:r>
            <a:r>
              <a:rPr sz="1200" kern="0" spc="-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月就出台了《安徽省财政厅关于财政支持政府融资平台公司转型</a:t>
            </a:r>
            <a:r>
              <a:rPr sz="1200" kern="0" spc="-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发展的意见》，</a:t>
            </a:r>
            <a:endParaRPr lang="en-US" altLang="en-US" sz="1200"/>
          </a:p>
        </p:txBody>
      </p:sp>
      <p:sp>
        <p:nvSpPr>
          <p:cNvPr id="78" name="textbox 78"/>
          <p:cNvSpPr/>
          <p:nvPr/>
        </p:nvSpPr>
        <p:spPr>
          <a:xfrm>
            <a:off x="3718623" y="9665602"/>
            <a:ext cx="131445" cy="12763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5000"/>
              </a:lnSpc>
            </a:pPr>
            <a:endParaRPr lang="en-US" altLang="en-US" sz="100"/>
          </a:p>
          <a:p>
            <a:pPr marL="12700" algn="l" rtl="0" eaLnBrk="0">
              <a:lnSpc>
                <a:spcPct val="74000"/>
              </a:lnSpc>
            </a:pPr>
            <a:r>
              <a:rPr sz="900" kern="0" spc="-50">
                <a:solidFill>
                  <a:srgbClr val="000000">
                    <a:alpha val="100000"/>
                  </a:srgbClr>
                </a:solidFill>
                <a:latin typeface="Calibri"/>
                <a:ea typeface="Calibri" panose="020f0502020204030204"/>
                <a:cs typeface="Calibri" panose="020f0502020204030204"/>
              </a:rPr>
              <a:t>13</a:t>
            </a:r>
            <a:endParaRPr lang="en-US" altLang="en-US" sz="900"/>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80" name="textbox 80"/>
          <p:cNvSpPr/>
          <p:nvPr/>
        </p:nvSpPr>
        <p:spPr>
          <a:xfrm>
            <a:off x="1073150" y="974103"/>
            <a:ext cx="5471159" cy="8519159"/>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6000"/>
              </a:lnSpc>
            </a:pPr>
            <a:endParaRPr lang="en-US" altLang="en-US" sz="100"/>
          </a:p>
          <a:p>
            <a:pPr marL="13335" algn="l" rtl="0" eaLnBrk="0">
              <a:lnSpc>
                <a:spcPct val="83000"/>
              </a:lnSpc>
            </a:pP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提出，推进融资平台改</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革转型为以城市基础设施投资、战略性新兴产业投资等为</a:t>
            </a:r>
            <a:endParaRPr lang="en-US" altLang="en-US" sz="1200"/>
          </a:p>
          <a:p>
            <a:pPr marL="13970" algn="l" rtl="0" eaLnBrk="0">
              <a:lnSpc>
                <a:spcPct val="168000"/>
              </a:lnSpc>
              <a:spcBef>
                <a:spcPts val="5"/>
              </a:spcBef>
            </a:pP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主业的国有资本投资</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运营公司，之后合肥国资平台顺利投资了芯片、新能源汽车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等战略性新兴产业，形成了著</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名的</a:t>
            </a:r>
            <a:r>
              <a:rPr sz="1200" kern="0" spc="-10">
                <a:solidFill>
                  <a:srgbClr val="000000">
                    <a:alpha val="100000"/>
                  </a:srgbClr>
                </a:solidFill>
                <a:latin typeface="Times New Roman" panose="02020603050405020304"/>
                <a:ea typeface="Times New Roman" panose="02020603050405020304"/>
                <a:cs typeface="Times New Roman" panose="02020603050405020304"/>
              </a:rPr>
              <a:t>“</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合肥模式</a:t>
            </a:r>
            <a:r>
              <a:rPr sz="1200" kern="0" spc="-10">
                <a:solidFill>
                  <a:srgbClr val="000000">
                    <a:alpha val="100000"/>
                  </a:srgbClr>
                </a:solidFill>
                <a:latin typeface="Times New Roman" panose="02020603050405020304"/>
                <a:ea typeface="Times New Roman" panose="02020603050405020304"/>
                <a:cs typeface="Times New Roman" panose="02020603050405020304"/>
              </a:rPr>
              <a:t>”</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lang="en-US" altLang="en-US" sz="1200"/>
          </a:p>
          <a:p>
            <a:pPr algn="r" rtl="0" eaLnBrk="0">
              <a:lnSpc>
                <a:spcPct val="83000"/>
              </a:lnSpc>
              <a:spcBef>
                <a:spcPts val="985"/>
              </a:spcBef>
            </a:pP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但是，大多数地区的城投平台市场化转型后还没有形成自身的行业竞争优势，</a:t>
            </a:r>
            <a:endParaRPr lang="en-US" altLang="en-US" sz="1200"/>
          </a:p>
          <a:p>
            <a:pPr marL="12700" indent="635" algn="l" rtl="0" eaLnBrk="0">
              <a:lnSpc>
                <a:spcPct val="163000"/>
              </a:lnSpc>
              <a:spcBef>
                <a:spcPts val="105"/>
              </a:spcBef>
            </a:pP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债务方面还需要依靠当地政府的注资、财政补</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贴等方式帮扶。</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山东</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在</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2020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年出台</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的</a:t>
            </a:r>
            <a:r>
              <a:rPr sz="1200" kern="0" spc="20">
                <a:solidFill>
                  <a:srgbClr val="333333">
                    <a:alpha val="100000"/>
                  </a:srgbClr>
                </a:solidFill>
                <a:latin typeface="宋体" panose="02010600030101010101" pitchFamily="2" charset="-122"/>
                <a:ea typeface="宋体" panose="02010600030101010101" pitchFamily="2" charset="-122"/>
                <a:cs typeface="宋体" panose="02010600030101010101" pitchFamily="2" charset="-122"/>
              </a:rPr>
              <a:t>《关于推进政府融资</a:t>
            </a:r>
            <a:r>
              <a:rPr sz="1200" kern="0" spc="10">
                <a:solidFill>
                  <a:srgbClr val="333333">
                    <a:alpha val="100000"/>
                  </a:srgbClr>
                </a:solidFill>
                <a:latin typeface="宋体" panose="02010600030101010101" pitchFamily="2" charset="-122"/>
                <a:ea typeface="宋体" panose="02010600030101010101" pitchFamily="2" charset="-122"/>
                <a:cs typeface="宋体" panose="02010600030101010101" pitchFamily="2" charset="-122"/>
              </a:rPr>
              <a:t>平台公司市场化转型发展的意见》提到，对具有一定现金 </a:t>
            </a:r>
            <a:r>
              <a:rPr sz="1200" kern="0" spc="20">
                <a:solidFill>
                  <a:srgbClr val="333333">
                    <a:alpha val="100000"/>
                  </a:srgbClr>
                </a:solidFill>
                <a:latin typeface="宋体" panose="02010600030101010101" pitchFamily="2" charset="-122"/>
                <a:ea typeface="宋体" panose="02010600030101010101" pitchFamily="2" charset="-122"/>
                <a:cs typeface="宋体" panose="02010600030101010101" pitchFamily="2" charset="-122"/>
              </a:rPr>
              <a:t>流的公益性项目形成的</a:t>
            </a:r>
            <a:r>
              <a:rPr sz="1200" kern="0" spc="10">
                <a:solidFill>
                  <a:srgbClr val="333333">
                    <a:alpha val="100000"/>
                  </a:srgbClr>
                </a:solidFill>
                <a:latin typeface="宋体" panose="02010600030101010101" pitchFamily="2" charset="-122"/>
                <a:ea typeface="宋体" panose="02010600030101010101" pitchFamily="2" charset="-122"/>
                <a:cs typeface="宋体" panose="02010600030101010101" pitchFamily="2" charset="-122"/>
              </a:rPr>
              <a:t>政府债务，合规转化为企业经营性债务，现金流不足以覆 </a:t>
            </a:r>
            <a:r>
              <a:rPr sz="1200" kern="0" spc="0">
                <a:solidFill>
                  <a:srgbClr val="333333">
                    <a:alpha val="100000"/>
                  </a:srgbClr>
                </a:solidFill>
                <a:latin typeface="宋体" panose="02010600030101010101" pitchFamily="2" charset="-122"/>
                <a:ea typeface="宋体" panose="02010600030101010101" pitchFamily="2" charset="-122"/>
                <a:cs typeface="宋体" panose="02010600030101010101" pitchFamily="2" charset="-122"/>
              </a:rPr>
              <a:t>盖成本的部分，通过配置优质资产、财</a:t>
            </a:r>
            <a:r>
              <a:rPr sz="1200" kern="0" spc="-10">
                <a:solidFill>
                  <a:srgbClr val="333333">
                    <a:alpha val="100000"/>
                  </a:srgbClr>
                </a:solidFill>
                <a:latin typeface="宋体" panose="02010600030101010101" pitchFamily="2" charset="-122"/>
                <a:ea typeface="宋体" panose="02010600030101010101" pitchFamily="2" charset="-122"/>
                <a:cs typeface="宋体" panose="02010600030101010101" pitchFamily="2" charset="-122"/>
              </a:rPr>
              <a:t>政补贴等方式予以支持。</a:t>
            </a:r>
            <a:r>
              <a:rPr sz="1200" kern="0" spc="-10">
                <a:ln w="4356" cap="flat" cmpd="sng">
                  <a:solidFill>
                    <a:srgbClr val="333333">
                      <a:alpha val="100000"/>
                    </a:srgbClr>
                  </a:solidFill>
                  <a:prstDash val="solid"/>
                  <a:bevel/>
                </a:ln>
                <a:solidFill>
                  <a:srgbClr val="333333">
                    <a:alpha val="100000"/>
                  </a:srgbClr>
                </a:solidFill>
                <a:latin typeface="宋体" panose="02010600030101010101" pitchFamily="2" charset="-122"/>
                <a:ea typeface="宋体" panose="02010600030101010101" pitchFamily="2" charset="-122"/>
                <a:cs typeface="宋体" panose="02010600030101010101" pitchFamily="2" charset="-122"/>
              </a:rPr>
              <a:t>湖北</a:t>
            </a:r>
            <a:r>
              <a:rPr sz="1200" kern="0" spc="-10">
                <a:solidFill>
                  <a:srgbClr val="333333">
                    <a:alpha val="100000"/>
                  </a:srgbClr>
                </a:solidFill>
                <a:latin typeface="宋体" panose="02010600030101010101" pitchFamily="2" charset="-122"/>
                <a:ea typeface="宋体" panose="02010600030101010101" pitchFamily="2" charset="-122"/>
                <a:cs typeface="宋体" panose="02010600030101010101" pitchFamily="2" charset="-122"/>
              </a:rPr>
              <a:t>在</a:t>
            </a:r>
            <a:r>
              <a:rPr sz="1200" kern="0" spc="-280">
                <a:solidFill>
                  <a:srgbClr val="333333">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333333">
                    <a:alpha val="100000"/>
                  </a:srgbClr>
                </a:solidFill>
                <a:latin typeface="Times New Roman" panose="02020603050405020304"/>
                <a:ea typeface="Times New Roman" panose="02020603050405020304"/>
                <a:cs typeface="Times New Roman" panose="02020603050405020304"/>
              </a:rPr>
              <a:t>2017 </a:t>
            </a:r>
            <a:r>
              <a:rPr sz="1200" kern="0" spc="-10">
                <a:solidFill>
                  <a:srgbClr val="333333">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220">
                <a:solidFill>
                  <a:srgbClr val="333333">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333333">
                    <a:alpha val="100000"/>
                  </a:srgbClr>
                </a:solidFill>
                <a:latin typeface="Times New Roman" panose="02020603050405020304"/>
                <a:ea typeface="Times New Roman" panose="02020603050405020304"/>
                <a:cs typeface="Times New Roman" panose="02020603050405020304"/>
              </a:rPr>
              <a:t>8   </a:t>
            </a:r>
            <a:r>
              <a:rPr sz="1200" kern="0" spc="20">
                <a:solidFill>
                  <a:srgbClr val="333333">
                    <a:alpha val="100000"/>
                  </a:srgbClr>
                </a:solidFill>
                <a:latin typeface="宋体" panose="02010600030101010101" pitchFamily="2" charset="-122"/>
                <a:ea typeface="宋体" panose="02010600030101010101" pitchFamily="2" charset="-122"/>
                <a:cs typeface="宋体" panose="02010600030101010101" pitchFamily="2" charset="-122"/>
              </a:rPr>
              <a:t>月出台的《湖北省人民</a:t>
            </a:r>
            <a:r>
              <a:rPr sz="1200" kern="0" spc="10">
                <a:solidFill>
                  <a:srgbClr val="333333">
                    <a:alpha val="100000"/>
                  </a:srgbClr>
                </a:solidFill>
                <a:latin typeface="宋体" panose="02010600030101010101" pitchFamily="2" charset="-122"/>
                <a:ea typeface="宋体" panose="02010600030101010101" pitchFamily="2" charset="-122"/>
                <a:cs typeface="宋体" panose="02010600030101010101" pitchFamily="2" charset="-122"/>
              </a:rPr>
              <a:t>政府关于规范政府举债融资行为防范和化解债务风险的实 </a:t>
            </a:r>
            <a:r>
              <a:rPr sz="1200" kern="0" spc="20">
                <a:solidFill>
                  <a:srgbClr val="333333">
                    <a:alpha val="100000"/>
                  </a:srgbClr>
                </a:solidFill>
                <a:latin typeface="宋体" panose="02010600030101010101" pitchFamily="2" charset="-122"/>
                <a:ea typeface="宋体" panose="02010600030101010101" pitchFamily="2" charset="-122"/>
                <a:cs typeface="宋体" panose="02010600030101010101" pitchFamily="2" charset="-122"/>
              </a:rPr>
              <a:t>施意见》提到，融资平</a:t>
            </a:r>
            <a:r>
              <a:rPr sz="1200" kern="0" spc="10">
                <a:solidFill>
                  <a:srgbClr val="333333">
                    <a:alpha val="100000"/>
                  </a:srgbClr>
                </a:solidFill>
                <a:latin typeface="宋体" panose="02010600030101010101" pitchFamily="2" charset="-122"/>
                <a:ea typeface="宋体" panose="02010600030101010101" pitchFamily="2" charset="-122"/>
                <a:cs typeface="宋体" panose="02010600030101010101" pitchFamily="2" charset="-122"/>
              </a:rPr>
              <a:t>台公司新增的企业债务，应当由其统筹自身经营收入等资 </a:t>
            </a:r>
            <a:r>
              <a:rPr sz="1200" kern="0" spc="0">
                <a:solidFill>
                  <a:srgbClr val="333333">
                    <a:alpha val="100000"/>
                  </a:srgbClr>
                </a:solidFill>
                <a:latin typeface="宋体" panose="02010600030101010101" pitchFamily="2" charset="-122"/>
                <a:ea typeface="宋体" panose="02010600030101010101" pitchFamily="2" charset="-122"/>
                <a:cs typeface="宋体" panose="02010600030101010101" pitchFamily="2" charset="-122"/>
              </a:rPr>
              <a:t>金妥善偿还，各级政</a:t>
            </a:r>
            <a:r>
              <a:rPr sz="1200" kern="0" spc="-10">
                <a:solidFill>
                  <a:srgbClr val="333333">
                    <a:alpha val="100000"/>
                  </a:srgbClr>
                </a:solidFill>
                <a:latin typeface="宋体" panose="02010600030101010101" pitchFamily="2" charset="-122"/>
                <a:ea typeface="宋体" panose="02010600030101010101" pitchFamily="2" charset="-122"/>
                <a:cs typeface="宋体" panose="02010600030101010101" pitchFamily="2" charset="-122"/>
              </a:rPr>
              <a:t>府以出资额为限承担责任。</a:t>
            </a:r>
            <a:r>
              <a:rPr sz="1200" kern="0" spc="-10">
                <a:ln w="4356" cap="flat" cmpd="sng">
                  <a:solidFill>
                    <a:srgbClr val="333333">
                      <a:alpha val="100000"/>
                    </a:srgbClr>
                  </a:solidFill>
                  <a:prstDash val="solid"/>
                  <a:bevel/>
                </a:ln>
                <a:solidFill>
                  <a:srgbClr val="333333">
                    <a:alpha val="100000"/>
                  </a:srgbClr>
                </a:solidFill>
                <a:latin typeface="宋体" panose="02010600030101010101" pitchFamily="2" charset="-122"/>
                <a:ea typeface="宋体" panose="02010600030101010101" pitchFamily="2" charset="-122"/>
                <a:cs typeface="宋体" panose="02010600030101010101" pitchFamily="2" charset="-122"/>
              </a:rPr>
              <a:t>四川</a:t>
            </a:r>
            <a:r>
              <a:rPr sz="1200" kern="0" spc="-10">
                <a:solidFill>
                  <a:srgbClr val="333333">
                    <a:alpha val="100000"/>
                  </a:srgbClr>
                </a:solidFill>
                <a:latin typeface="宋体" panose="02010600030101010101" pitchFamily="2" charset="-122"/>
                <a:ea typeface="宋体" panose="02010600030101010101" pitchFamily="2" charset="-122"/>
                <a:cs typeface="宋体" panose="02010600030101010101" pitchFamily="2" charset="-122"/>
              </a:rPr>
              <a:t>在</a:t>
            </a:r>
            <a:r>
              <a:rPr sz="1200" kern="0" spc="-280">
                <a:solidFill>
                  <a:srgbClr val="333333">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333333">
                    <a:alpha val="100000"/>
                  </a:srgbClr>
                </a:solidFill>
                <a:latin typeface="Times New Roman" panose="02020603050405020304"/>
                <a:ea typeface="Times New Roman" panose="02020603050405020304"/>
                <a:cs typeface="Times New Roman" panose="02020603050405020304"/>
              </a:rPr>
              <a:t>2019 </a:t>
            </a:r>
            <a:r>
              <a:rPr sz="1200" kern="0" spc="-10">
                <a:solidFill>
                  <a:srgbClr val="333333">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250">
                <a:solidFill>
                  <a:srgbClr val="333333">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333333">
                    <a:alpha val="100000"/>
                  </a:srgbClr>
                </a:solidFill>
                <a:latin typeface="Times New Roman" panose="02020603050405020304"/>
                <a:ea typeface="Times New Roman" panose="02020603050405020304"/>
                <a:cs typeface="Times New Roman" panose="02020603050405020304"/>
              </a:rPr>
              <a:t>3</a:t>
            </a:r>
            <a:r>
              <a:rPr sz="1200" kern="0" spc="70">
                <a:solidFill>
                  <a:srgbClr val="333333">
                    <a:alpha val="100000"/>
                  </a:srgbClr>
                </a:solidFill>
                <a:latin typeface="Times New Roman" panose="02020603050405020304"/>
                <a:ea typeface="Times New Roman" panose="02020603050405020304"/>
                <a:cs typeface="Times New Roman" panose="02020603050405020304"/>
              </a:rPr>
              <a:t> </a:t>
            </a:r>
            <a:r>
              <a:rPr sz="1200" kern="0" spc="-10">
                <a:solidFill>
                  <a:srgbClr val="333333">
                    <a:alpha val="100000"/>
                  </a:srgbClr>
                </a:solidFill>
                <a:latin typeface="宋体" panose="02010600030101010101" pitchFamily="2" charset="-122"/>
                <a:ea typeface="宋体" panose="02010600030101010101" pitchFamily="2" charset="-122"/>
                <a:cs typeface="宋体" panose="02010600030101010101" pitchFamily="2" charset="-122"/>
              </a:rPr>
              <a:t>月出台的《四川</a:t>
            </a:r>
            <a:r>
              <a:rPr sz="1200" kern="0" spc="0">
                <a:solidFill>
                  <a:srgbClr val="333333">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333333">
                    <a:alpha val="100000"/>
                  </a:srgbClr>
                </a:solidFill>
                <a:latin typeface="宋体" panose="02010600030101010101" pitchFamily="2" charset="-122"/>
                <a:ea typeface="宋体" panose="02010600030101010101" pitchFamily="2" charset="-122"/>
                <a:cs typeface="宋体" panose="02010600030101010101" pitchFamily="2" charset="-122"/>
              </a:rPr>
              <a:t>省加快重点项目建设开</a:t>
            </a:r>
            <a:r>
              <a:rPr sz="1200" kern="0" spc="10">
                <a:solidFill>
                  <a:srgbClr val="333333">
                    <a:alpha val="100000"/>
                  </a:srgbClr>
                </a:solidFill>
                <a:latin typeface="宋体" panose="02010600030101010101" pitchFamily="2" charset="-122"/>
                <a:ea typeface="宋体" panose="02010600030101010101" pitchFamily="2" charset="-122"/>
                <a:cs typeface="宋体" panose="02010600030101010101" pitchFamily="2" charset="-122"/>
              </a:rPr>
              <a:t>展基础设施等重点领域补短板三年行动实施方案》提到，</a:t>
            </a:r>
            <a:endParaRPr lang="en-US" altLang="en-US" sz="1200"/>
          </a:p>
          <a:p>
            <a:pPr marL="13335" algn="l" rtl="0" eaLnBrk="0">
              <a:lnSpc>
                <a:spcPct val="83000"/>
              </a:lnSpc>
              <a:spcBef>
                <a:spcPts val="985"/>
              </a:spcBef>
            </a:pP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支持转型中的融资平台</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公司和转型后市场化运作的国有企业，依法合规承接政府</a:t>
            </a:r>
            <a:endParaRPr lang="en-US" altLang="en-US" sz="1200"/>
          </a:p>
          <a:p>
            <a:pPr marL="17780" algn="l" rtl="0" eaLnBrk="0">
              <a:lnSpc>
                <a:spcPts val="2340"/>
              </a:lnSpc>
            </a:pP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公益性项目，实行市场化经营、</a:t>
            </a:r>
            <a:r>
              <a:rPr sz="1200" kern="0" spc="-3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自负盈亏，地方政府以出资额为限承担责任。</a:t>
            </a:r>
            <a:endParaRPr lang="en-US" altLang="en-US" sz="1200"/>
          </a:p>
          <a:p>
            <a:pPr algn="r" rtl="0" eaLnBrk="0">
              <a:lnSpc>
                <a:spcPct val="83000"/>
              </a:lnSpc>
              <a:spcBef>
                <a:spcPts val="1145"/>
              </a:spcBef>
            </a:pP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第六，通过项目收费的</a:t>
            </a:r>
            <a:r>
              <a:rPr sz="1200" kern="0" spc="-3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方式化解城投平台隐性债务，处置不当容易发生舆情</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lang="en-US" altLang="en-US" sz="1200"/>
          </a:p>
          <a:p>
            <a:pPr marL="12700" indent="1270" algn="l" rtl="0" eaLnBrk="0">
              <a:lnSpc>
                <a:spcPct val="163000"/>
              </a:lnSpc>
              <a:spcBef>
                <a:spcPts val="110"/>
              </a:spcBef>
            </a:pP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部分地区将特许经营权注入城投平台、为城投平台提供稳定现金流时，项目收费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的标准定制不恰当容</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易引发社会负面舆情。</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南宁</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将停车位特许经营权注入慧泊停</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车，慧泊停车由国企南</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宁市公共交通集团（城投平台）全资控股，由于停车费收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费太贵，引发当地市民不满情绪，南宁市市长在新闻发布会上鞠躬道歉。</a:t>
            </a:r>
            <a:r>
              <a:rPr sz="1200" kern="0" spc="-10">
                <a:solidFill>
                  <a:srgbClr val="000000">
                    <a:alpha val="100000"/>
                  </a:srgbClr>
                </a:solidFill>
                <a:latin typeface="Times New Roman" panose="02020603050405020304"/>
                <a:ea typeface="Times New Roman" panose="02020603050405020304"/>
                <a:cs typeface="Times New Roman" panose="02020603050405020304"/>
              </a:rPr>
              <a:t>2023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  </a:t>
            </a:r>
            <a:r>
              <a:rPr sz="1200" kern="0" spc="-20">
                <a:solidFill>
                  <a:srgbClr val="000000">
                    <a:alpha val="100000"/>
                  </a:srgbClr>
                </a:solidFill>
                <a:latin typeface="Times New Roman" panose="02020603050405020304"/>
                <a:ea typeface="Times New Roman" panose="02020603050405020304"/>
                <a:cs typeface="Times New Roman" panose="02020603050405020304"/>
              </a:rPr>
              <a:t>10</a:t>
            </a:r>
            <a:r>
              <a:rPr sz="1200" kern="0" spc="70">
                <a:solidFill>
                  <a:srgbClr val="000000">
                    <a:alpha val="100000"/>
                  </a:srgbClr>
                </a:solidFill>
                <a:latin typeface="Times New Roman" panose="02020603050405020304"/>
                <a:ea typeface="Times New Roman" panose="02020603050405020304"/>
                <a:cs typeface="Times New Roman" panose="02020603050405020304"/>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a:t>
            </a:r>
            <a:r>
              <a:rPr sz="1200" kern="0" spc="-2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20</a:t>
            </a:r>
            <a:r>
              <a:rPr sz="1200" kern="0" spc="250">
                <a:solidFill>
                  <a:srgbClr val="000000">
                    <a:alpha val="100000"/>
                  </a:srgbClr>
                </a:solidFill>
                <a:latin typeface="Times New Roman" panose="02020603050405020304"/>
                <a:ea typeface="Times New Roman" panose="02020603050405020304"/>
                <a:cs typeface="Times New Roman" panose="02020603050405020304"/>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日，</a:t>
            </a: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江苏</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发布《省政府</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关于同意</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30">
                <a:solidFill>
                  <a:srgbClr val="000000">
                    <a:alpha val="100000"/>
                  </a:srgbClr>
                </a:solidFill>
                <a:latin typeface="Times New Roman" panose="02020603050405020304"/>
                <a:ea typeface="Times New Roman" panose="02020603050405020304"/>
                <a:cs typeface="Times New Roman" panose="02020603050405020304"/>
              </a:rPr>
              <a:t>205</a:t>
            </a:r>
            <a:r>
              <a:rPr sz="1200" kern="0" spc="170">
                <a:solidFill>
                  <a:srgbClr val="000000">
                    <a:alpha val="100000"/>
                  </a:srgbClr>
                </a:solidFill>
                <a:latin typeface="Times New Roman" panose="02020603050405020304"/>
                <a:ea typeface="Times New Roman" panose="02020603050405020304"/>
                <a:cs typeface="Times New Roman" panose="02020603050405020304"/>
              </a:rPr>
              <a:t> </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国道宿淮收费站开征车辆通行费的批</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复》，同意</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205</a:t>
            </a:r>
            <a:r>
              <a:rPr sz="1200" kern="0" spc="170">
                <a:solidFill>
                  <a:srgbClr val="000000">
                    <a:alpha val="100000"/>
                  </a:srgbClr>
                </a:solidFill>
                <a:latin typeface="Times New Roman" panose="02020603050405020304"/>
                <a:ea typeface="Times New Roman" panose="02020603050405020304"/>
                <a:cs typeface="Times New Roman" panose="02020603050405020304"/>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国道宿淮收费站开征</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车辆通行费，引发社会关注，很多群众存在抵</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触心理，据工作人员称，该路段还有将近</a:t>
            </a:r>
            <a:r>
              <a:rPr sz="1200" kern="0" spc="-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10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个亿的存量债务，同时，沭阳县还斥</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资</a:t>
            </a:r>
            <a:r>
              <a:rPr sz="1200" kern="0" spc="-2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6000</a:t>
            </a:r>
            <a:r>
              <a:rPr sz="1200" kern="0" spc="10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多万元建设</a:t>
            </a:r>
            <a:r>
              <a:rPr sz="1200" kern="0" spc="-2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205</a:t>
            </a:r>
            <a:r>
              <a:rPr sz="1200" kern="0" spc="16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国道宿淮收费站，被民众质疑项目资金的</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使用效率。</a:t>
            </a:r>
            <a:endParaRPr lang="en-US" altLang="en-US" sz="1200"/>
          </a:p>
          <a:p>
            <a:pPr marL="317500" algn="l" rtl="0" eaLnBrk="0">
              <a:lnSpc>
                <a:spcPct val="83000"/>
              </a:lnSpc>
              <a:spcBef>
                <a:spcPts val="980"/>
              </a:spcBef>
            </a:pP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第七，部分城投平台还承</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担化解当地中小银行风险的任务，财政金融风险交</a:t>
            </a:r>
            <a:endParaRPr lang="en-US" altLang="en-US" sz="1200"/>
          </a:p>
          <a:p>
            <a:pPr marL="12700" indent="2540" algn="l" rtl="0" eaLnBrk="0">
              <a:lnSpc>
                <a:spcPct val="164000"/>
              </a:lnSpc>
              <a:spcBef>
                <a:spcPts val="50"/>
              </a:spcBef>
            </a:pP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织，问题更加复杂化</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。很多地方政府面临地方债务、中小银行风险、土地收入下</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降等多重冲击，经常是</a:t>
            </a:r>
            <a:r>
              <a:rPr sz="1200" kern="0" spc="-10">
                <a:solidFill>
                  <a:srgbClr val="000000">
                    <a:alpha val="100000"/>
                  </a:srgbClr>
                </a:solidFill>
                <a:latin typeface="Times New Roman" panose="02020603050405020304"/>
                <a:ea typeface="Times New Roman" panose="02020603050405020304"/>
                <a:cs typeface="Times New Roman" panose="02020603050405020304"/>
              </a:rPr>
              <a:t>“</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按</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下葫芦浮起瓢</a:t>
            </a:r>
            <a:r>
              <a:rPr sz="1200" kern="0" spc="-20">
                <a:solidFill>
                  <a:srgbClr val="000000">
                    <a:alpha val="100000"/>
                  </a:srgbClr>
                </a:solidFill>
                <a:latin typeface="Times New Roman" panose="02020603050405020304"/>
                <a:ea typeface="Times New Roman" panose="02020603050405020304"/>
                <a:cs typeface="Times New Roman" panose="02020603050405020304"/>
              </a:rPr>
              <a:t>”</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，城投平台本来就因为卖地收入下降而债</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台高筑，有的时候城投平台还要担任</a:t>
            </a:r>
            <a:r>
              <a:rPr sz="1200" kern="0" spc="-20">
                <a:solidFill>
                  <a:srgbClr val="000000">
                    <a:alpha val="100000"/>
                  </a:srgbClr>
                </a:solidFill>
                <a:latin typeface="Times New Roman" panose="02020603050405020304"/>
                <a:ea typeface="Times New Roman" panose="02020603050405020304"/>
                <a:cs typeface="Times New Roman" panose="02020603050405020304"/>
              </a:rPr>
              <a:t>“</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救火队员</a:t>
            </a:r>
            <a:r>
              <a:rPr sz="1200" kern="0" spc="-20">
                <a:solidFill>
                  <a:srgbClr val="000000">
                    <a:alpha val="100000"/>
                  </a:srgbClr>
                </a:solidFill>
                <a:latin typeface="Times New Roman" panose="02020603050405020304"/>
                <a:ea typeface="Times New Roman" panose="02020603050405020304"/>
                <a:cs typeface="Times New Roman" panose="02020603050405020304"/>
              </a:rPr>
              <a:t>”</a:t>
            </a:r>
            <a:r>
              <a:rPr sz="1200" kern="0" spc="-140">
                <a:solidFill>
                  <a:srgbClr val="000000">
                    <a:alpha val="100000"/>
                  </a:srgbClr>
                </a:solidFill>
                <a:latin typeface="Times New Roman" panose="02020603050405020304"/>
                <a:ea typeface="Times New Roman" panose="02020603050405020304"/>
                <a:cs typeface="Times New Roman" panose="02020603050405020304"/>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的角色，地方化债任重道远。</a:t>
            </a:r>
            <a:r>
              <a:rPr sz="1200" kern="0" spc="-20">
                <a:solidFill>
                  <a:srgbClr val="000000">
                    <a:alpha val="100000"/>
                  </a:srgbClr>
                </a:solidFill>
                <a:latin typeface="Times New Roman" panose="02020603050405020304"/>
                <a:ea typeface="Times New Roman" panose="02020603050405020304"/>
                <a:cs typeface="Times New Roman" panose="02020603050405020304"/>
              </a:rPr>
              <a:t>2018</a:t>
            </a:r>
            <a:r>
              <a:rPr sz="1200" kern="0" spc="0">
                <a:solidFill>
                  <a:srgbClr val="000000">
                    <a:alpha val="100000"/>
                  </a:srgbClr>
                </a:solidFill>
                <a:latin typeface="Times New Roman" panose="02020603050405020304"/>
                <a:ea typeface="Times New Roman" panose="02020603050405020304"/>
                <a:cs typeface="Times New Roman" panose="02020603050405020304"/>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浙江湖州市</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城市集团</a:t>
            </a:r>
            <a:r>
              <a:rPr sz="1200" kern="0" spc="0">
                <a:solidFill>
                  <a:srgbClr val="333333">
                    <a:alpha val="100000"/>
                  </a:srgbClr>
                </a:solidFill>
                <a:latin typeface="宋体" panose="02010600030101010101" pitchFamily="2" charset="-122"/>
                <a:ea typeface="宋体" panose="02010600030101010101" pitchFamily="2" charset="-122"/>
                <a:cs typeface="宋体" panose="02010600030101010101" pitchFamily="2" charset="-122"/>
              </a:rPr>
              <a:t>收购湖州银</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行</a:t>
            </a:r>
            <a:r>
              <a:rPr sz="1200" kern="0" spc="-1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19.89%</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股权成为第一</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大股东。</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山东潍坊市</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在</a:t>
            </a:r>
            <a:r>
              <a:rPr sz="1200" kern="0" spc="-2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2019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年预算执行和</a:t>
            </a:r>
            <a:r>
              <a:rPr sz="1200" kern="0" spc="-2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2020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年预算草案报告中提到，市级产业发展平台收</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购银行</a:t>
            </a:r>
            <a:endParaRPr lang="en-US" altLang="en-US" sz="1200"/>
          </a:p>
        </p:txBody>
      </p:sp>
      <p:sp>
        <p:nvSpPr>
          <p:cNvPr id="82" name="textbox 82"/>
          <p:cNvSpPr/>
          <p:nvPr/>
        </p:nvSpPr>
        <p:spPr>
          <a:xfrm>
            <a:off x="3718623" y="9666288"/>
            <a:ext cx="131445" cy="12700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0000"/>
              </a:lnSpc>
            </a:pPr>
            <a:endParaRPr lang="en-US" altLang="en-US" sz="100"/>
          </a:p>
          <a:p>
            <a:pPr marL="12700" algn="l" rtl="0" eaLnBrk="0">
              <a:lnSpc>
                <a:spcPct val="74000"/>
              </a:lnSpc>
            </a:pPr>
            <a:r>
              <a:rPr sz="900" kern="0" spc="-50">
                <a:solidFill>
                  <a:srgbClr val="000000">
                    <a:alpha val="100000"/>
                  </a:srgbClr>
                </a:solidFill>
                <a:latin typeface="Calibri"/>
                <a:ea typeface="Calibri" panose="020f0502020204030204"/>
                <a:cs typeface="Calibri" panose="020f0502020204030204"/>
              </a:rPr>
              <a:t>14</a:t>
            </a:r>
            <a:endParaRPr lang="en-US" altLang="en-US" sz="900"/>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84" name="textbox 84"/>
          <p:cNvSpPr/>
          <p:nvPr/>
        </p:nvSpPr>
        <p:spPr>
          <a:xfrm>
            <a:off x="1070254" y="974103"/>
            <a:ext cx="5461634" cy="861885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6000"/>
              </a:lnSpc>
            </a:pPr>
            <a:endParaRPr lang="en-US" altLang="en-US" sz="100"/>
          </a:p>
          <a:p>
            <a:pPr marL="18415" algn="l" rtl="0" eaLnBrk="0">
              <a:lnSpc>
                <a:spcPct val="83000"/>
              </a:lnSpc>
            </a:pP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不良资产</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23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亿元。</a:t>
            </a: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河北张家口市</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在</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2</a:t>
            </a:r>
            <a:r>
              <a:rPr sz="1200" kern="0" spc="-10">
                <a:solidFill>
                  <a:srgbClr val="000000">
                    <a:alpha val="100000"/>
                  </a:srgbClr>
                </a:solidFill>
                <a:latin typeface="Times New Roman" panose="02020603050405020304"/>
                <a:ea typeface="Times New Roman" panose="02020603050405020304"/>
                <a:cs typeface="Times New Roman" panose="02020603050405020304"/>
              </a:rPr>
              <a:t>022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年预算执行和</a:t>
            </a:r>
            <a:r>
              <a:rPr sz="1200" kern="0" spc="-2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2023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年预算草案报告中提</a:t>
            </a:r>
            <a:endParaRPr lang="en-US" altLang="en-US" sz="1200"/>
          </a:p>
          <a:p>
            <a:pPr marL="15875" indent="3810" algn="l" rtl="0" eaLnBrk="0">
              <a:lnSpc>
                <a:spcPct val="165000"/>
              </a:lnSpc>
              <a:spcBef>
                <a:spcPts val="25"/>
              </a:spcBef>
            </a:pP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到，推进县区财政和优质国企增资入股张家口银行</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24.8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亿元，拓宽张家口银行资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本补充渠道。</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辽宁沈阳市</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在</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2021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年财政决算报告中提到</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，投入</a:t>
            </a:r>
            <a:r>
              <a:rPr sz="1200" kern="0" spc="-2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20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亿元支持入股 辽沈银行落户沈阳，出资</a:t>
            </a:r>
            <a:r>
              <a:rPr sz="1200" kern="0" spc="-2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30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亿元组建基金增持盛京银行股份，投入</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2.2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亿元</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收购 农信社股份。</a:t>
            </a:r>
            <a:endParaRPr lang="en-US" altLang="en-US" sz="1200"/>
          </a:p>
          <a:p>
            <a:pPr marL="12700" algn="l" rtl="0" eaLnBrk="0">
              <a:lnSpc>
                <a:spcPct val="91000"/>
              </a:lnSpc>
              <a:spcBef>
                <a:spcPts val="1280"/>
              </a:spcBef>
            </a:pPr>
            <a:r>
              <a:rPr sz="1500" kern="0" spc="0">
                <a:solidFill>
                  <a:srgbClr val="0E57C5">
                    <a:alpha val="100000"/>
                  </a:srgbClr>
                </a:solidFill>
                <a:latin typeface="Times New Roman" panose="02020603050405020304"/>
                <a:ea typeface="Times New Roman" panose="02020603050405020304"/>
                <a:cs typeface="Times New Roman" panose="02020603050405020304"/>
              </a:rPr>
              <a:t>4.  </a:t>
            </a:r>
            <a:r>
              <a:rPr sz="1500" kern="0" spc="0">
                <a:solidFill>
                  <a:srgbClr val="0E57C5">
                    <a:alpha val="100000"/>
                  </a:srgbClr>
                </a:solidFill>
                <a:latin typeface="微软雅黑" panose="020b0503020204020204" charset="-122"/>
                <a:ea typeface="微软雅黑" panose="020b0503020204020204" charset="-122"/>
                <a:cs typeface="微软雅黑" panose="020b0503020204020204" charset="-122"/>
              </a:rPr>
              <a:t>债务出表类：很少被</a:t>
            </a:r>
            <a:r>
              <a:rPr sz="1500" kern="0" spc="-10">
                <a:solidFill>
                  <a:srgbClr val="0E57C5">
                    <a:alpha val="100000"/>
                  </a:srgbClr>
                </a:solidFill>
                <a:latin typeface="微软雅黑" panose="020b0503020204020204" charset="-122"/>
                <a:ea typeface="微软雅黑" panose="020b0503020204020204" charset="-122"/>
                <a:cs typeface="微软雅黑" panose="020b0503020204020204" charset="-122"/>
              </a:rPr>
              <a:t>单独使用</a:t>
            </a:r>
            <a:endParaRPr lang="en-US" altLang="en-US" sz="1500"/>
          </a:p>
          <a:p>
            <a:pPr marL="321310" algn="l" rtl="0" eaLnBrk="0">
              <a:lnSpc>
                <a:spcPct val="83000"/>
              </a:lnSpc>
              <a:spcBef>
                <a:spcPts val="1185"/>
              </a:spcBef>
            </a:pP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债务出表类化债方式一般会</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与提升现金流类化债方式搭配使用，但部分地区</a:t>
            </a:r>
            <a:endParaRPr lang="en-US" altLang="en-US" sz="1200"/>
          </a:p>
          <a:p>
            <a:pPr marL="17145" indent="1270" algn="l" rtl="0" eaLnBrk="0">
              <a:lnSpc>
                <a:spcPct val="166000"/>
              </a:lnSpc>
              <a:spcBef>
                <a:spcPts val="15"/>
              </a:spcBef>
            </a:pP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也会单独使用债务出表</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的方式化债，比如</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PPP</a:t>
            </a:r>
            <a:r>
              <a:rPr sz="1200" kern="0" spc="70">
                <a:solidFill>
                  <a:srgbClr val="000000">
                    <a:alpha val="100000"/>
                  </a:srgbClr>
                </a:solidFill>
                <a:latin typeface="Times New Roman" panose="02020603050405020304"/>
                <a:ea typeface="Times New Roman" panose="02020603050405020304"/>
                <a:cs typeface="Times New Roman" panose="02020603050405020304"/>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项目合规转化、债转股、</a:t>
            </a:r>
            <a:r>
              <a:rPr sz="1200" kern="0" spc="-20">
                <a:solidFill>
                  <a:srgbClr val="000000">
                    <a:alpha val="100000"/>
                  </a:srgbClr>
                </a:solidFill>
                <a:latin typeface="Times New Roman" panose="02020603050405020304"/>
                <a:ea typeface="Times New Roman" panose="02020603050405020304"/>
                <a:cs typeface="Times New Roman" panose="02020603050405020304"/>
              </a:rPr>
              <a:t>AMC</a:t>
            </a:r>
            <a:r>
              <a:rPr sz="1200" kern="0" spc="90">
                <a:solidFill>
                  <a:srgbClr val="000000">
                    <a:alpha val="100000"/>
                  </a:srgbClr>
                </a:solidFill>
                <a:latin typeface="Times New Roman" panose="02020603050405020304"/>
                <a:ea typeface="Times New Roman" panose="02020603050405020304"/>
                <a:cs typeface="Times New Roman" panose="02020603050405020304"/>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收购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不良资产等。不过，由于监管、项目预期收益、市场化退出等因素限制，这些债</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务出表类的化债方式</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很难成为主流。</a:t>
            </a:r>
            <a:endParaRPr lang="en-US" altLang="en-US" sz="1200"/>
          </a:p>
          <a:p>
            <a:pPr marL="318770" algn="l" rtl="0" eaLnBrk="0">
              <a:lnSpc>
                <a:spcPct val="83000"/>
              </a:lnSpc>
              <a:spcBef>
                <a:spcPts val="980"/>
              </a:spcBef>
            </a:pPr>
            <a:r>
              <a:rPr sz="1200" b="1" kern="0" spc="0">
                <a:solidFill>
                  <a:srgbClr val="000000">
                    <a:alpha val="100000"/>
                  </a:srgbClr>
                </a:solidFill>
                <a:latin typeface="Times New Roman" panose="02020603050405020304"/>
                <a:ea typeface="Times New Roman" panose="02020603050405020304"/>
                <a:cs typeface="Times New Roman" panose="02020603050405020304"/>
              </a:rPr>
              <a:t>PPP</a:t>
            </a:r>
            <a:r>
              <a:rPr sz="1200" b="1" kern="0" spc="80">
                <a:solidFill>
                  <a:srgbClr val="000000">
                    <a:alpha val="100000"/>
                  </a:srgbClr>
                </a:solidFill>
                <a:latin typeface="Times New Roman" panose="02020603050405020304"/>
                <a:ea typeface="Times New Roman" panose="02020603050405020304"/>
                <a:cs typeface="Times New Roman" panose="02020603050405020304"/>
              </a:rPr>
              <a:t> </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项目合规转化方面</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广东江门市</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将融资平台公司存量公共服</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务项目转型</a:t>
            </a:r>
            <a:endParaRPr lang="en-US" altLang="en-US" sz="1200"/>
          </a:p>
          <a:p>
            <a:pPr marL="15875" indent="1270" algn="l" rtl="0" eaLnBrk="0">
              <a:lnSpc>
                <a:spcPct val="164000"/>
              </a:lnSpc>
              <a:spcBef>
                <a:spcPts val="60"/>
              </a:spcBef>
            </a:pP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为</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PPP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项目，并在征得债权人同意的前</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提下，将政府性债务转换为非政府性债务，</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广佛江快速通道江门段</a:t>
            </a:r>
            <a:r>
              <a:rPr sz="1200" kern="0" spc="-10">
                <a:solidFill>
                  <a:srgbClr val="000000">
                    <a:alpha val="100000"/>
                  </a:srgbClr>
                </a:solidFill>
                <a:latin typeface="Times New Roman" panose="02020603050405020304"/>
                <a:ea typeface="Times New Roman" panose="02020603050405020304"/>
                <a:cs typeface="Times New Roman" panose="02020603050405020304"/>
              </a:rPr>
              <a:t>(</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江门大道</a:t>
            </a:r>
            <a:r>
              <a:rPr sz="1200" kern="0" spc="-10">
                <a:solidFill>
                  <a:srgbClr val="000000">
                    <a:alpha val="100000"/>
                  </a:srgbClr>
                </a:solidFill>
                <a:latin typeface="Times New Roman" panose="02020603050405020304"/>
                <a:ea typeface="Times New Roman" panose="02020603050405020304"/>
                <a:cs typeface="Times New Roman" panose="02020603050405020304"/>
              </a:rPr>
              <a:t>)PPP</a:t>
            </a:r>
            <a:r>
              <a:rPr sz="1200" kern="0" spc="8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改造项目、广佛江快速通道新会会城至崖</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门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段</a:t>
            </a:r>
            <a:r>
              <a:rPr sz="1200" kern="0" spc="-2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PPP</a:t>
            </a:r>
            <a:r>
              <a:rPr sz="1200" kern="0" spc="9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改造项目和装备产业园司前</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园区</a:t>
            </a:r>
            <a:r>
              <a:rPr sz="1200" kern="0" spc="0">
                <a:solidFill>
                  <a:srgbClr val="000000">
                    <a:alpha val="100000"/>
                  </a:srgbClr>
                </a:solidFill>
                <a:latin typeface="Times New Roman" panose="02020603050405020304"/>
                <a:ea typeface="Times New Roman" panose="02020603050405020304"/>
                <a:cs typeface="Times New Roman" panose="02020603050405020304"/>
              </a:rPr>
              <a:t>(</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启动区</a:t>
            </a:r>
            <a:r>
              <a:rPr sz="1200" kern="0" spc="0">
                <a:solidFill>
                  <a:srgbClr val="000000">
                    <a:alpha val="100000"/>
                  </a:srgbClr>
                </a:solidFill>
                <a:latin typeface="Times New Roman" panose="02020603050405020304"/>
                <a:ea typeface="Times New Roman" panose="02020603050405020304"/>
                <a:cs typeface="Times New Roman" panose="02020603050405020304"/>
              </a:rPr>
              <a:t>)</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基础配套设施工程</a:t>
            </a:r>
            <a:r>
              <a:rPr sz="1200" kern="0" spc="-2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PPP</a:t>
            </a:r>
            <a:r>
              <a:rPr sz="1200" kern="0" spc="80">
                <a:solidFill>
                  <a:srgbClr val="000000">
                    <a:alpha val="100000"/>
                  </a:srgbClr>
                </a:solidFill>
                <a:latin typeface="Times New Roman" panose="02020603050405020304"/>
                <a:ea typeface="Times New Roman" panose="02020603050405020304"/>
                <a:cs typeface="Times New Roman" panose="02020603050405020304"/>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项目是成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功案例。</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广东梅州市</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在</a:t>
            </a:r>
            <a:r>
              <a:rPr sz="1200" kern="0" spc="-2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2021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年预算执行情况和</a:t>
            </a:r>
            <a:r>
              <a:rPr sz="1200" kern="0" spc="-2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202</a:t>
            </a:r>
            <a:r>
              <a:rPr sz="1200" kern="0" spc="0">
                <a:solidFill>
                  <a:srgbClr val="000000">
                    <a:alpha val="100000"/>
                  </a:srgbClr>
                </a:solidFill>
                <a:latin typeface="Times New Roman" panose="02020603050405020304"/>
                <a:ea typeface="Times New Roman" panose="02020603050405020304"/>
                <a:cs typeface="Times New Roman" panose="02020603050405020304"/>
              </a:rPr>
              <a:t>2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年预算草案报告中提到，落 实落地</a:t>
            </a:r>
            <a:r>
              <a:rPr sz="1200" kern="0" spc="0">
                <a:solidFill>
                  <a:srgbClr val="000000">
                    <a:alpha val="100000"/>
                  </a:srgbClr>
                </a:solidFill>
                <a:latin typeface="Times New Roman" panose="02020603050405020304"/>
                <a:ea typeface="Times New Roman" panose="02020603050405020304"/>
                <a:cs typeface="Times New Roman" panose="02020603050405020304"/>
              </a:rPr>
              <a:t>“</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偿还、压降、核销、转化、置换</a:t>
            </a:r>
            <a:r>
              <a:rPr sz="1200" kern="0" spc="0">
                <a:solidFill>
                  <a:srgbClr val="000000">
                    <a:alpha val="100000"/>
                  </a:srgbClr>
                </a:solidFill>
                <a:latin typeface="Times New Roman" panose="02020603050405020304"/>
                <a:ea typeface="Times New Roman" panose="02020603050405020304"/>
                <a:cs typeface="Times New Roman" panose="02020603050405020304"/>
              </a:rPr>
              <a:t>”</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等措施，全力推进隐</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性债务</a:t>
            </a:r>
            <a:r>
              <a:rPr sz="1200" kern="0" spc="-10">
                <a:solidFill>
                  <a:srgbClr val="000000">
                    <a:alpha val="100000"/>
                  </a:srgbClr>
                </a:solidFill>
                <a:latin typeface="Times New Roman" panose="02020603050405020304"/>
                <a:ea typeface="Times New Roman" panose="02020603050405020304"/>
                <a:cs typeface="Times New Roman" panose="02020603050405020304"/>
              </a:rPr>
              <a:t>“</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清零</a:t>
            </a:r>
            <a:r>
              <a:rPr sz="1200" kern="0" spc="-10">
                <a:solidFill>
                  <a:srgbClr val="000000">
                    <a:alpha val="100000"/>
                  </a:srgbClr>
                </a:solidFill>
                <a:latin typeface="Times New Roman" panose="02020603050405020304"/>
                <a:ea typeface="Times New Roman" panose="02020603050405020304"/>
                <a:cs typeface="Times New Roman" panose="02020603050405020304"/>
              </a:rPr>
              <a:t>”</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lang="en-US" altLang="en-US" sz="1200"/>
          </a:p>
          <a:p>
            <a:pPr marL="321310" algn="l" rtl="0" eaLnBrk="0">
              <a:lnSpc>
                <a:spcPct val="83000"/>
              </a:lnSpc>
              <a:spcBef>
                <a:spcPts val="980"/>
              </a:spcBef>
            </a:pP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债转股方面</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10">
                <a:solidFill>
                  <a:srgbClr val="000000">
                    <a:alpha val="100000"/>
                  </a:srgbClr>
                </a:solidFill>
                <a:latin typeface="Times New Roman" panose="02020603050405020304"/>
                <a:ea typeface="Times New Roman" panose="02020603050405020304"/>
                <a:cs typeface="Times New Roman" panose="02020603050405020304"/>
              </a:rPr>
              <a:t>2019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成都</a:t>
            </a: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产业集团</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成都交投集团</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成都兴城集团</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与工商</a:t>
            </a:r>
            <a:endParaRPr lang="en-US" altLang="en-US" sz="1200"/>
          </a:p>
          <a:p>
            <a:pPr marL="12700" indent="3810" algn="l" rtl="0" eaLnBrk="0">
              <a:lnSpc>
                <a:spcPct val="164000"/>
              </a:lnSpc>
              <a:spcBef>
                <a:spcPts val="40"/>
              </a:spcBef>
            </a:pP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银行发起的债转股项目集中签约，项目签约金额超过</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90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亿元。</a:t>
            </a:r>
            <a:r>
              <a:rPr sz="1200" kern="0" spc="-20">
                <a:solidFill>
                  <a:srgbClr val="000000">
                    <a:alpha val="100000"/>
                  </a:srgbClr>
                </a:solidFill>
                <a:latin typeface="Times New Roman" panose="02020603050405020304"/>
                <a:ea typeface="Times New Roman" panose="02020603050405020304"/>
                <a:cs typeface="Times New Roman" panose="02020603050405020304"/>
              </a:rPr>
              <a:t>2017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浙建集团</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实施市场化债转股引入</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股东中国信达与工银投资，两家央企以</a:t>
            </a:r>
            <a:r>
              <a:rPr sz="1200" kern="0" spc="-2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6.99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元</a:t>
            </a:r>
            <a:r>
              <a:rPr sz="1200" kern="0" spc="-10">
                <a:solidFill>
                  <a:srgbClr val="000000">
                    <a:alpha val="100000"/>
                  </a:srgbClr>
                </a:solidFill>
                <a:latin typeface="Times New Roman" panose="02020603050405020304"/>
                <a:ea typeface="Times New Roman" panose="02020603050405020304"/>
                <a:cs typeface="Times New Roman" panose="02020603050405020304"/>
              </a:rPr>
              <a:t>/</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股的价格各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认购浙江集团</a:t>
            </a:r>
            <a:r>
              <a:rPr sz="1200" kern="0" spc="-1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1.3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亿股，持有浙</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建集团</a:t>
            </a:r>
            <a:r>
              <a:rPr sz="1200" kern="0" spc="-1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13.54%</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的股份，</a:t>
            </a:r>
            <a:r>
              <a:rPr sz="1200" kern="0" spc="-10">
                <a:solidFill>
                  <a:srgbClr val="000000">
                    <a:alpha val="100000"/>
                  </a:srgbClr>
                </a:solidFill>
                <a:latin typeface="Times New Roman" panose="02020603050405020304"/>
                <a:ea typeface="Times New Roman" panose="02020603050405020304"/>
                <a:cs typeface="Times New Roman" panose="02020603050405020304"/>
              </a:rPr>
              <a:t>2019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年，浙建集团借壳多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喜爱上市，</a:t>
            </a:r>
            <a:r>
              <a:rPr sz="1200" kern="0" spc="-20">
                <a:solidFill>
                  <a:srgbClr val="000000">
                    <a:alpha val="100000"/>
                  </a:srgbClr>
                </a:solidFill>
                <a:latin typeface="Times New Roman" panose="02020603050405020304"/>
                <a:ea typeface="Times New Roman" panose="02020603050405020304"/>
                <a:cs typeface="Times New Roman" panose="02020603050405020304"/>
              </a:rPr>
              <a:t>2022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4</a:t>
            </a:r>
            <a:r>
              <a:rPr sz="1200" kern="0" spc="90">
                <a:solidFill>
                  <a:srgbClr val="000000">
                    <a:alpha val="100000"/>
                  </a:srgbClr>
                </a:solidFill>
                <a:latin typeface="Times New Roman" panose="02020603050405020304"/>
                <a:ea typeface="Times New Roman" panose="02020603050405020304"/>
                <a:cs typeface="Times New Roman" panose="02020603050405020304"/>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a:t>
            </a:r>
            <a:r>
              <a:rPr sz="1200" kern="0" spc="-2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29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日至</a:t>
            </a:r>
            <a:r>
              <a:rPr sz="1200" kern="0" spc="-2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5</a:t>
            </a:r>
            <a:r>
              <a:rPr sz="1200" kern="0" spc="90">
                <a:solidFill>
                  <a:srgbClr val="000000">
                    <a:alpha val="100000"/>
                  </a:srgbClr>
                </a:solidFill>
                <a:latin typeface="Times New Roman" panose="02020603050405020304"/>
                <a:ea typeface="Times New Roman" panose="02020603050405020304"/>
                <a:cs typeface="Times New Roman" panose="02020603050405020304"/>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a:t>
            </a:r>
            <a:r>
              <a:rPr sz="1200" kern="0" spc="-1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12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日，中国信达减持</a:t>
            </a:r>
            <a:r>
              <a:rPr sz="1200" kern="0" spc="-1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1.0034%</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的股份，套现</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4.29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亿元，成功实现债转股收益。</a:t>
            </a:r>
            <a:r>
              <a:rPr sz="1200" kern="0" spc="0">
                <a:solidFill>
                  <a:srgbClr val="000000">
                    <a:alpha val="100000"/>
                  </a:srgbClr>
                </a:solidFill>
                <a:latin typeface="Times New Roman" panose="02020603050405020304"/>
                <a:ea typeface="Times New Roman" panose="02020603050405020304"/>
                <a:cs typeface="Times New Roman" panose="02020603050405020304"/>
              </a:rPr>
              <a:t>2020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1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1</a:t>
            </a:r>
            <a:r>
              <a:rPr sz="1200" kern="0" spc="80">
                <a:solidFill>
                  <a:srgbClr val="000000">
                    <a:alpha val="100000"/>
                  </a:srgbClr>
                </a:solidFill>
                <a:latin typeface="Times New Roman" panose="02020603050405020304"/>
                <a:ea typeface="Times New Roman" panose="02020603050405020304"/>
                <a:cs typeface="Times New Roman" panose="02020603050405020304"/>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a:t>
            </a: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黑</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龙江建投集团</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与建信投资、农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银投资、中银资产、交银投资签订了市场化债转股</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协议。</a:t>
            </a:r>
            <a:endParaRPr lang="en-US" altLang="en-US" sz="1200"/>
          </a:p>
          <a:p>
            <a:pPr marL="316230" algn="l" rtl="0" eaLnBrk="0">
              <a:lnSpc>
                <a:spcPct val="83000"/>
              </a:lnSpc>
              <a:spcBef>
                <a:spcPts val="980"/>
              </a:spcBef>
            </a:pPr>
            <a:r>
              <a:rPr sz="1200" b="1" kern="0" spc="0">
                <a:solidFill>
                  <a:srgbClr val="000000">
                    <a:alpha val="100000"/>
                  </a:srgbClr>
                </a:solidFill>
                <a:latin typeface="Times New Roman" panose="02020603050405020304"/>
                <a:ea typeface="Times New Roman" panose="02020603050405020304"/>
                <a:cs typeface="Times New Roman" panose="02020603050405020304"/>
              </a:rPr>
              <a:t>AMC</a:t>
            </a:r>
            <a:r>
              <a:rPr sz="1200" b="1" kern="0" spc="80">
                <a:solidFill>
                  <a:srgbClr val="000000">
                    <a:alpha val="100000"/>
                  </a:srgbClr>
                </a:solidFill>
                <a:latin typeface="Times New Roman" panose="02020603050405020304"/>
                <a:ea typeface="Times New Roman" panose="02020603050405020304"/>
                <a:cs typeface="Times New Roman" panose="02020603050405020304"/>
              </a:rPr>
              <a:t> </a:t>
            </a: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收购城投平台债权方面</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，根据</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21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世纪经济报道，</a:t>
            </a:r>
            <a:r>
              <a:rPr sz="1200" kern="0" spc="0">
                <a:solidFill>
                  <a:srgbClr val="000000">
                    <a:alpha val="100000"/>
                  </a:srgbClr>
                </a:solidFill>
                <a:latin typeface="Times New Roman" panose="02020603050405020304"/>
                <a:ea typeface="Times New Roman" panose="02020603050405020304"/>
                <a:cs typeface="Times New Roman" panose="02020603050405020304"/>
              </a:rPr>
              <a:t>20</a:t>
            </a:r>
            <a:r>
              <a:rPr sz="1200" kern="0" spc="-10">
                <a:solidFill>
                  <a:srgbClr val="000000">
                    <a:alpha val="100000"/>
                  </a:srgbClr>
                </a:solidFill>
                <a:latin typeface="Times New Roman" panose="02020603050405020304"/>
                <a:ea typeface="Times New Roman" panose="02020603050405020304"/>
                <a:cs typeface="Times New Roman" panose="02020603050405020304"/>
              </a:rPr>
              <a:t>19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年开始，监管部</a:t>
            </a:r>
            <a:endParaRPr lang="en-US" altLang="en-US" sz="1200"/>
          </a:p>
          <a:p>
            <a:pPr marL="15240" indent="17780" algn="l" rtl="0" eaLnBrk="0">
              <a:lnSpc>
                <a:spcPct val="164000"/>
              </a:lnSpc>
              <a:spcBef>
                <a:spcPts val="55"/>
              </a:spcBef>
            </a:pP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门允许城投平台的债权人将到期债务转让给</a:t>
            </a:r>
            <a:r>
              <a:rPr sz="1200" kern="0" spc="-2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AMC</a:t>
            </a:r>
            <a:r>
              <a:rPr sz="1200" kern="0" spc="-14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，由</a:t>
            </a:r>
            <a:r>
              <a:rPr sz="1200" kern="0" spc="-29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AMC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对城投平台债务进行 资产重组盘活收益化债，但考虑到国有资产流失风险，</a:t>
            </a:r>
            <a:r>
              <a:rPr sz="1200" kern="0" spc="-10">
                <a:solidFill>
                  <a:srgbClr val="000000">
                    <a:alpha val="100000"/>
                  </a:srgbClr>
                </a:solidFill>
                <a:latin typeface="Times New Roman" panose="02020603050405020304"/>
                <a:ea typeface="Times New Roman" panose="02020603050405020304"/>
                <a:cs typeface="Times New Roman" panose="02020603050405020304"/>
              </a:rPr>
              <a:t>AMC</a:t>
            </a:r>
            <a:r>
              <a:rPr sz="1200" kern="0" spc="11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买入银行等金融机构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持有的城投平台债务</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价格较高，一般城投平台债权的折扣率在原值的</a:t>
            </a:r>
            <a:r>
              <a:rPr sz="1200" kern="0" spc="-2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80%</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以上。</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截至</a:t>
            </a:r>
            <a:r>
              <a:rPr sz="1200" kern="0" spc="-2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2023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2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6</a:t>
            </a:r>
            <a:r>
              <a:rPr sz="1200" kern="0" spc="10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内蒙古金融资产管理有限公司</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累计开展政府重组业</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务</a:t>
            </a:r>
            <a:r>
              <a:rPr sz="1200" kern="0" spc="-2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35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笔， 累计收购政府债权原值</a:t>
            </a:r>
            <a:r>
              <a:rPr sz="1200" kern="0" spc="-2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51.3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亿元，累</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计收购成本</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44.6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亿元，债权折扣率（累计收</a:t>
            </a:r>
            <a:endParaRPr lang="en-US" altLang="en-US" sz="1200"/>
          </a:p>
        </p:txBody>
      </p:sp>
      <p:sp>
        <p:nvSpPr>
          <p:cNvPr id="86" name="textbox 86"/>
          <p:cNvSpPr/>
          <p:nvPr/>
        </p:nvSpPr>
        <p:spPr>
          <a:xfrm>
            <a:off x="3718623" y="9666288"/>
            <a:ext cx="131445" cy="12700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0000"/>
              </a:lnSpc>
            </a:pPr>
            <a:endParaRPr lang="en-US" altLang="en-US" sz="100"/>
          </a:p>
          <a:p>
            <a:pPr marL="12700" algn="l" rtl="0" eaLnBrk="0">
              <a:lnSpc>
                <a:spcPct val="74000"/>
              </a:lnSpc>
            </a:pPr>
            <a:r>
              <a:rPr sz="900" kern="0" spc="-50">
                <a:solidFill>
                  <a:srgbClr val="000000">
                    <a:alpha val="100000"/>
                  </a:srgbClr>
                </a:solidFill>
                <a:latin typeface="Calibri"/>
                <a:ea typeface="Calibri" panose="020f0502020204030204"/>
                <a:cs typeface="Calibri" panose="020f0502020204030204"/>
              </a:rPr>
              <a:t>15</a:t>
            </a:r>
            <a:endParaRPr lang="en-US" altLang="en-US" sz="900"/>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88" name="textbox 88"/>
          <p:cNvSpPr/>
          <p:nvPr/>
        </p:nvSpPr>
        <p:spPr>
          <a:xfrm>
            <a:off x="1072540" y="974103"/>
            <a:ext cx="5459729" cy="8618219"/>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6000"/>
              </a:lnSpc>
            </a:pPr>
            <a:endParaRPr lang="en-US" altLang="en-US" sz="100"/>
          </a:p>
          <a:p>
            <a:pPr marL="12700" algn="l" rtl="0" eaLnBrk="0">
              <a:lnSpc>
                <a:spcPct val="83000"/>
              </a:lnSpc>
            </a:pP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购成本</a:t>
            </a:r>
            <a:r>
              <a:rPr sz="1200" kern="0" spc="-20">
                <a:solidFill>
                  <a:srgbClr val="000000">
                    <a:alpha val="100000"/>
                  </a:srgbClr>
                </a:solidFill>
                <a:latin typeface="Times New Roman" panose="02020603050405020304"/>
                <a:ea typeface="Times New Roman" panose="02020603050405020304"/>
                <a:cs typeface="Times New Roman" panose="02020603050405020304"/>
              </a:rPr>
              <a:t>/</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累计收购债权原值）为</a:t>
            </a:r>
            <a:r>
              <a:rPr sz="1200" kern="0" spc="-2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87%</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。截至</a:t>
            </a:r>
            <a:r>
              <a:rPr sz="1200" kern="0" spc="-2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2023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2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3</a:t>
            </a:r>
            <a:r>
              <a:rPr sz="1200" kern="0" spc="70">
                <a:solidFill>
                  <a:srgbClr val="000000">
                    <a:alpha val="100000"/>
                  </a:srgbClr>
                </a:solidFill>
                <a:latin typeface="Times New Roman" panose="02020603050405020304"/>
                <a:ea typeface="Times New Roman" panose="02020603050405020304"/>
                <a:cs typeface="Times New Roman" panose="02020603050405020304"/>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月末，</a:t>
            </a: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陕西金融资产管理股份</a:t>
            </a:r>
            <a:endParaRPr lang="en-US" altLang="en-US" sz="1200"/>
          </a:p>
          <a:p>
            <a:pPr marL="93345" indent="-79375" algn="l" rtl="0" eaLnBrk="0">
              <a:lnSpc>
                <a:spcPct val="168000"/>
              </a:lnSpc>
              <a:spcBef>
                <a:spcPts val="5"/>
              </a:spcBef>
            </a:pP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有限公司</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累计收购非金债权原值</a:t>
            </a:r>
            <a:r>
              <a:rPr sz="1200" kern="0" spc="-1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74.3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亿元，累计收购成本</a:t>
            </a:r>
            <a:r>
              <a:rPr sz="1200" kern="0" spc="-2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67.9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亿元，债权折扣率 </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（累计收购成本</a:t>
            </a:r>
            <a:r>
              <a:rPr sz="1200" kern="0" spc="-30">
                <a:solidFill>
                  <a:srgbClr val="000000">
                    <a:alpha val="100000"/>
                  </a:srgbClr>
                </a:solidFill>
                <a:latin typeface="Times New Roman" panose="02020603050405020304"/>
                <a:ea typeface="Times New Roman" panose="02020603050405020304"/>
                <a:cs typeface="Times New Roman" panose="02020603050405020304"/>
              </a:rPr>
              <a:t>/</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累计收购债权原值）为</a:t>
            </a:r>
            <a:r>
              <a:rPr sz="1200" kern="0" spc="-2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30">
                <a:solidFill>
                  <a:srgbClr val="000000">
                    <a:alpha val="100000"/>
                  </a:srgbClr>
                </a:solidFill>
                <a:latin typeface="Times New Roman" panose="02020603050405020304"/>
                <a:ea typeface="Times New Roman" panose="02020603050405020304"/>
                <a:cs typeface="Times New Roman" panose="02020603050405020304"/>
              </a:rPr>
              <a:t>91</a:t>
            </a:r>
            <a:r>
              <a:rPr sz="1200" kern="0" spc="-40">
                <a:solidFill>
                  <a:srgbClr val="000000">
                    <a:alpha val="100000"/>
                  </a:srgbClr>
                </a:solidFill>
                <a:latin typeface="Times New Roman" panose="02020603050405020304"/>
                <a:ea typeface="Times New Roman" panose="02020603050405020304"/>
                <a:cs typeface="Times New Roman" panose="02020603050405020304"/>
              </a:rPr>
              <a:t>.4%</a:t>
            </a:r>
            <a:r>
              <a:rPr sz="1200" kern="0" spc="-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lang="en-US" altLang="en-US" sz="1200"/>
          </a:p>
          <a:p>
            <a:pPr marL="16510" algn="l" rtl="0" eaLnBrk="0">
              <a:lnSpc>
                <a:spcPct val="91000"/>
              </a:lnSpc>
              <a:spcBef>
                <a:spcPts val="1285"/>
              </a:spcBef>
            </a:pPr>
            <a:r>
              <a:rPr sz="1500" kern="0" spc="-10">
                <a:solidFill>
                  <a:srgbClr val="0E57C5">
                    <a:alpha val="100000"/>
                  </a:srgbClr>
                </a:solidFill>
                <a:latin typeface="Times New Roman" panose="02020603050405020304"/>
                <a:ea typeface="Times New Roman" panose="02020603050405020304"/>
                <a:cs typeface="Times New Roman" panose="02020603050405020304"/>
              </a:rPr>
              <a:t>5.</a:t>
            </a:r>
            <a:r>
              <a:rPr sz="1500" kern="0" spc="450">
                <a:solidFill>
                  <a:srgbClr val="0E57C5">
                    <a:alpha val="100000"/>
                  </a:srgbClr>
                </a:solidFill>
                <a:latin typeface="Times New Roman" panose="02020603050405020304"/>
                <a:ea typeface="Times New Roman" panose="02020603050405020304"/>
                <a:cs typeface="Times New Roman" panose="02020603050405020304"/>
              </a:rPr>
              <a:t> </a:t>
            </a:r>
            <a:r>
              <a:rPr sz="1500" kern="0" spc="-10">
                <a:solidFill>
                  <a:srgbClr val="0E57C5">
                    <a:alpha val="100000"/>
                  </a:srgbClr>
                </a:solidFill>
                <a:latin typeface="微软雅黑" panose="020b0503020204020204" charset="-122"/>
                <a:ea typeface="微软雅黑" panose="020b0503020204020204" charset="-122"/>
                <a:cs typeface="微软雅黑" panose="020b0503020204020204" charset="-122"/>
              </a:rPr>
              <a:t>特色案例：贵州化债经常首开先河</a:t>
            </a:r>
            <a:endParaRPr lang="en-US" altLang="en-US" sz="1500"/>
          </a:p>
          <a:p>
            <a:pPr marL="320040" algn="l" rtl="0" eaLnBrk="0">
              <a:lnSpc>
                <a:spcPct val="83000"/>
              </a:lnSpc>
              <a:spcBef>
                <a:spcPts val="1185"/>
              </a:spcBef>
            </a:pP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贵州很特殊，在国家政策</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、白酒化债、打折偿债、城投平台被申请破产等化</a:t>
            </a:r>
            <a:endParaRPr lang="en-US" altLang="en-US" sz="1200"/>
          </a:p>
          <a:p>
            <a:pPr marL="13970" algn="l" rtl="0" eaLnBrk="0">
              <a:lnSpc>
                <a:spcPts val="2340"/>
              </a:lnSpc>
            </a:pP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债方式上首开先河，也是首个省级层面公开声称自身无</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力化债的地区。</a:t>
            </a:r>
            <a:endParaRPr lang="en-US" altLang="en-US" sz="1200"/>
          </a:p>
          <a:p>
            <a:pPr marL="333375" algn="l" rtl="0" eaLnBrk="0">
              <a:lnSpc>
                <a:spcPct val="83000"/>
              </a:lnSpc>
              <a:spcBef>
                <a:spcPts val="1145"/>
              </a:spcBef>
            </a:pP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国家政策方面</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0">
                <a:solidFill>
                  <a:srgbClr val="000000">
                    <a:alpha val="100000"/>
                  </a:srgbClr>
                </a:solidFill>
                <a:latin typeface="Times New Roman" panose="02020603050405020304"/>
                <a:ea typeface="Times New Roman" panose="02020603050405020304"/>
                <a:cs typeface="Times New Roman" panose="02020603050405020304"/>
              </a:rPr>
              <a:t>2022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1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1</a:t>
            </a:r>
            <a:r>
              <a:rPr sz="1200" kern="0" spc="90">
                <a:solidFill>
                  <a:srgbClr val="000000">
                    <a:alpha val="100000"/>
                  </a:srgbClr>
                </a:solidFill>
                <a:latin typeface="Times New Roman" panose="02020603050405020304"/>
                <a:ea typeface="Times New Roman" panose="02020603050405020304"/>
                <a:cs typeface="Times New Roman" panose="02020603050405020304"/>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月出台</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的《国务院关于支持贵州在新时代西部大开</a:t>
            </a:r>
            <a:endParaRPr lang="en-US" altLang="en-US" sz="1200"/>
          </a:p>
          <a:p>
            <a:pPr marL="15875" algn="l" rtl="0" eaLnBrk="0">
              <a:lnSpc>
                <a:spcPct val="166000"/>
              </a:lnSpc>
              <a:spcBef>
                <a:spcPts val="15"/>
              </a:spcBef>
            </a:pP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发上闯新路的意见》提出，允许融资平台公司对符合条件的存量隐性债务，与</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金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融机构协商采取适当的展期、债务重组等方式维持资金周转。贵州是首个国家</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牵 头给予地方金融化债</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政策支持的地区。</a:t>
            </a:r>
            <a:endParaRPr lang="en-US" altLang="en-US" sz="1200"/>
          </a:p>
          <a:p>
            <a:pPr marL="340360" algn="l" rtl="0" eaLnBrk="0">
              <a:lnSpc>
                <a:spcPct val="83000"/>
              </a:lnSpc>
              <a:spcBef>
                <a:spcPts val="980"/>
              </a:spcBef>
            </a:pP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白酒化债方面</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10">
                <a:solidFill>
                  <a:srgbClr val="000000">
                    <a:alpha val="100000"/>
                  </a:srgbClr>
                </a:solidFill>
                <a:latin typeface="Times New Roman" panose="02020603050405020304"/>
                <a:ea typeface="Times New Roman" panose="02020603050405020304"/>
                <a:cs typeface="Times New Roman" panose="02020603050405020304"/>
              </a:rPr>
              <a:t>2019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年和</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2020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年，贵州国资委两次将贵州茅台股份无偿划转</a:t>
            </a:r>
            <a:endParaRPr lang="en-US" altLang="en-US" sz="1200"/>
          </a:p>
          <a:p>
            <a:pPr marL="13335" algn="l" rtl="0" eaLnBrk="0">
              <a:lnSpc>
                <a:spcPct val="163000"/>
              </a:lnSpc>
              <a:spcBef>
                <a:spcPts val="110"/>
              </a:spcBef>
            </a:pP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给贵州省国资运营公司，然后贵州省国资运营公司减</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持套现还债。</a:t>
            </a:r>
            <a:r>
              <a:rPr sz="1200" kern="0" spc="0">
                <a:solidFill>
                  <a:srgbClr val="000000">
                    <a:alpha val="100000"/>
                  </a:srgbClr>
                </a:solidFill>
                <a:latin typeface="Times New Roman" panose="02020603050405020304"/>
                <a:ea typeface="Times New Roman" panose="02020603050405020304"/>
                <a:cs typeface="Times New Roman" panose="02020603050405020304"/>
              </a:rPr>
              <a:t>2020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2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9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茅台集团公开发债，融资</a:t>
            </a:r>
            <a:r>
              <a:rPr sz="1200" kern="0" spc="-1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150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亿元，用于收购</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贵州高速，缓解其偿债压力。</a:t>
            </a:r>
            <a:r>
              <a:rPr sz="1200" kern="0" spc="0">
                <a:solidFill>
                  <a:srgbClr val="000000">
                    <a:alpha val="100000"/>
                  </a:srgbClr>
                </a:solidFill>
                <a:latin typeface="Times New Roman" panose="02020603050405020304"/>
                <a:ea typeface="Times New Roman" panose="02020603050405020304"/>
                <a:cs typeface="Times New Roman" panose="02020603050405020304"/>
              </a:rPr>
              <a:t>2022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年和</a:t>
            </a:r>
            <a:r>
              <a:rPr sz="1200" kern="0" spc="-2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2023</a:t>
            </a:r>
            <a:r>
              <a:rPr sz="1200" kern="0" spc="9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年，贵州茅台派发现金分红超过</a:t>
            </a:r>
            <a:r>
              <a:rPr sz="1200" kern="0" spc="-1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1100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亿元，为其大股东输血至少</a:t>
            </a:r>
            <a:r>
              <a:rPr sz="1200" kern="0" spc="-20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500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亿元。茅台化债开启了白酒化债的先河，安徽古井集团、四川泸州老窖集团、河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北老白干集团等所在地方政府纷纷跟进白酒化债。云南也</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借鉴贵州茅台的思路，</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使用云南白药化债。</a:t>
            </a:r>
            <a:r>
              <a:rPr sz="1200" kern="0" spc="-20">
                <a:solidFill>
                  <a:srgbClr val="000000">
                    <a:alpha val="100000"/>
                  </a:srgbClr>
                </a:solidFill>
                <a:latin typeface="Times New Roman" panose="02020603050405020304"/>
                <a:ea typeface="Times New Roman" panose="02020603050405020304"/>
                <a:cs typeface="Times New Roman" panose="02020603050405020304"/>
              </a:rPr>
              <a:t>2021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10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12</a:t>
            </a:r>
            <a:r>
              <a:rPr sz="1200" kern="0" spc="80">
                <a:solidFill>
                  <a:srgbClr val="000000">
                    <a:alpha val="100000"/>
                  </a:srgbClr>
                </a:solidFill>
                <a:latin typeface="Times New Roman" panose="02020603050405020304"/>
                <a:ea typeface="Times New Roman" panose="02020603050405020304"/>
                <a:cs typeface="Times New Roman" panose="02020603050405020304"/>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a:t>
            </a:r>
            <a:r>
              <a:rPr sz="1200" kern="0" spc="-2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8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日，云南国资委将</a:t>
            </a:r>
            <a:r>
              <a:rPr sz="1200" kern="0" spc="-1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100%</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云南国有股权运营管 理公司股权划转注入云投集团，这样，云投集团间接持有云南白药</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25.04%</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的股份，</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为云投集团注入优质资产，改善</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其营收情况。</a:t>
            </a:r>
            <a:endParaRPr lang="en-US" altLang="en-US" sz="1200"/>
          </a:p>
          <a:p>
            <a:pPr marL="320675" algn="l" rtl="0" eaLnBrk="0">
              <a:lnSpc>
                <a:spcPct val="83000"/>
              </a:lnSpc>
              <a:spcBef>
                <a:spcPts val="980"/>
              </a:spcBef>
            </a:pP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打折偿债方面</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10">
                <a:solidFill>
                  <a:srgbClr val="000000">
                    <a:alpha val="100000"/>
                  </a:srgbClr>
                </a:solidFill>
                <a:latin typeface="Times New Roman" panose="02020603050405020304"/>
                <a:ea typeface="Times New Roman" panose="02020603050405020304"/>
                <a:cs typeface="Times New Roman" panose="02020603050405020304"/>
              </a:rPr>
              <a:t>2023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1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11</a:t>
            </a:r>
            <a:r>
              <a:rPr sz="1200" kern="0" spc="-20">
                <a:solidFill>
                  <a:srgbClr val="000000">
                    <a:alpha val="100000"/>
                  </a:srgbClr>
                </a:solidFill>
                <a:latin typeface="Times New Roman" panose="02020603050405020304"/>
                <a:ea typeface="Times New Roman" panose="02020603050405020304"/>
                <a:cs typeface="Times New Roman" panose="02020603050405020304"/>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月，中泰信托发公告称将审议《播州国投信托计划</a:t>
            </a:r>
            <a:endParaRPr lang="en-US" altLang="en-US" sz="1200"/>
          </a:p>
          <a:p>
            <a:pPr marL="16510" indent="-3810" algn="l" rtl="0" eaLnBrk="0">
              <a:lnSpc>
                <a:spcPct val="166000"/>
              </a:lnSpc>
              <a:spcBef>
                <a:spcPts val="10"/>
              </a:spcBef>
            </a:pP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存续信托债权变现的议案》，该议案显示，融资方遵义市播州区</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国有资产投资经营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（集团）有限责任公司将一次性偿还</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30773.75</a:t>
            </a:r>
            <a:r>
              <a:rPr sz="1200" kern="0" spc="90">
                <a:solidFill>
                  <a:srgbClr val="000000">
                    <a:alpha val="100000"/>
                  </a:srgbClr>
                </a:solidFill>
                <a:latin typeface="Times New Roman" panose="02020603050405020304"/>
                <a:ea typeface="Times New Roman" panose="02020603050405020304"/>
                <a:cs typeface="Times New Roman" panose="02020603050405020304"/>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万元，剩余未</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清偿款项全部予以豁 免，仅兑付债务余额的</a:t>
            </a:r>
            <a:r>
              <a:rPr sz="1200" kern="0" spc="-2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70%</a:t>
            </a:r>
            <a:r>
              <a:rPr sz="1200" kern="0" spc="-16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，开启了债务本金打折兑付的先河。</a:t>
            </a:r>
            <a:endParaRPr lang="en-US" altLang="en-US" sz="1200"/>
          </a:p>
          <a:p>
            <a:pPr marL="318135" algn="l" rtl="0" eaLnBrk="0">
              <a:lnSpc>
                <a:spcPct val="83000"/>
              </a:lnSpc>
              <a:spcBef>
                <a:spcPts val="985"/>
              </a:spcBef>
            </a:pP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城投平台被申请破产方面</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0">
                <a:solidFill>
                  <a:srgbClr val="000000">
                    <a:alpha val="100000"/>
                  </a:srgbClr>
                </a:solidFill>
                <a:latin typeface="Times New Roman" panose="02020603050405020304"/>
                <a:ea typeface="Times New Roman" panose="02020603050405020304"/>
                <a:cs typeface="Times New Roman" panose="02020603050405020304"/>
              </a:rPr>
              <a:t>2023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2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7</a:t>
            </a:r>
            <a:r>
              <a:rPr sz="1200" kern="0" spc="90">
                <a:solidFill>
                  <a:srgbClr val="000000">
                    <a:alpha val="100000"/>
                  </a:srgbClr>
                </a:solidFill>
                <a:latin typeface="Times New Roman" panose="02020603050405020304"/>
                <a:ea typeface="Times New Roman" panose="02020603050405020304"/>
                <a:cs typeface="Times New Roman" panose="02020603050405020304"/>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月，中泰信托发文称向上海金融法院申</a:t>
            </a:r>
            <a:endParaRPr lang="en-US" altLang="en-US" sz="1200"/>
          </a:p>
          <a:p>
            <a:pPr marL="20320" indent="-8255" algn="l" rtl="0" eaLnBrk="0">
              <a:lnSpc>
                <a:spcPct val="168000"/>
              </a:lnSpc>
              <a:spcBef>
                <a:spcPts val="10"/>
              </a:spcBef>
            </a:pP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请对贵州凯里开元城市投资、黔东南州凯宏城投予以破产清算，虽然政策文件中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时有提及允许城投平台破产清算的表述</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，但在实践中属首次出现。</a:t>
            </a:r>
            <a:endParaRPr lang="en-US" altLang="en-US" sz="1200"/>
          </a:p>
          <a:p>
            <a:pPr marL="318770" algn="l" rtl="0" eaLnBrk="0">
              <a:lnSpc>
                <a:spcPct val="83000"/>
              </a:lnSpc>
              <a:spcBef>
                <a:spcPts val="980"/>
              </a:spcBef>
            </a:pP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尽管贵州政府千方百计化</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债，不过，</a:t>
            </a:r>
            <a:r>
              <a:rPr sz="1200" kern="0" spc="0">
                <a:solidFill>
                  <a:srgbClr val="000000">
                    <a:alpha val="100000"/>
                  </a:srgbClr>
                </a:solidFill>
                <a:latin typeface="Times New Roman" panose="02020603050405020304"/>
                <a:ea typeface="Times New Roman" panose="02020603050405020304"/>
                <a:cs typeface="Times New Roman" panose="02020603050405020304"/>
              </a:rPr>
              <a:t>2023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4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a:t>
            </a: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贵州省政府发展研究中心</a:t>
            </a:r>
            <a:endParaRPr lang="en-US" altLang="en-US" sz="1200"/>
          </a:p>
          <a:p>
            <a:pPr marL="16510" indent="-635" algn="l" rtl="0" eaLnBrk="0">
              <a:lnSpc>
                <a:spcPct val="167000"/>
              </a:lnSpc>
              <a:spcBef>
                <a:spcPts val="30"/>
              </a:spcBef>
            </a:pP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发文《贵州化债工作推进异常艰难，靠自身能力已无化债方法》（现已</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删除</a:t>
            </a:r>
            <a:r>
              <a:rPr sz="1200" kern="0" spc="-2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公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告指出，近期对贵阳、贵安、遵义、毕节、六盘水等地开展了化解地方政府债务</a:t>
            </a:r>
            <a:endParaRPr lang="en-US" altLang="en-US" sz="1200"/>
          </a:p>
        </p:txBody>
      </p:sp>
      <p:sp>
        <p:nvSpPr>
          <p:cNvPr id="90" name="textbox 90"/>
          <p:cNvSpPr/>
          <p:nvPr/>
        </p:nvSpPr>
        <p:spPr>
          <a:xfrm>
            <a:off x="3718623" y="9665602"/>
            <a:ext cx="131445" cy="12763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5000"/>
              </a:lnSpc>
            </a:pPr>
            <a:endParaRPr lang="en-US" altLang="en-US" sz="100"/>
          </a:p>
          <a:p>
            <a:pPr marL="12700" algn="l" rtl="0" eaLnBrk="0">
              <a:lnSpc>
                <a:spcPct val="74000"/>
              </a:lnSpc>
            </a:pPr>
            <a:r>
              <a:rPr sz="900" kern="0" spc="-50">
                <a:solidFill>
                  <a:srgbClr val="000000">
                    <a:alpha val="100000"/>
                  </a:srgbClr>
                </a:solidFill>
                <a:latin typeface="Calibri"/>
                <a:ea typeface="Calibri" panose="020f0502020204030204"/>
                <a:cs typeface="Calibri" panose="020f0502020204030204"/>
              </a:rPr>
              <a:t>16</a:t>
            </a:r>
            <a:endParaRPr lang="en-US" altLang="en-US" sz="900"/>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92" name="textbox 92"/>
          <p:cNvSpPr/>
          <p:nvPr/>
        </p:nvSpPr>
        <p:spPr>
          <a:xfrm>
            <a:off x="1073690" y="1856928"/>
            <a:ext cx="5419090" cy="307975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000"/>
              </a:lnSpc>
            </a:pPr>
            <a:endParaRPr lang="en-US" altLang="en-US" sz="100"/>
          </a:p>
          <a:p>
            <a:pPr marL="12700" algn="l" rtl="0" eaLnBrk="0">
              <a:lnSpc>
                <a:spcPts val="2105"/>
              </a:lnSpc>
            </a:pPr>
            <a:r>
              <a:rPr sz="1500" b="1" kern="0" spc="70">
                <a:solidFill>
                  <a:srgbClr val="0E57C5">
                    <a:alpha val="100000"/>
                  </a:srgbClr>
                </a:solidFill>
                <a:latin typeface="微软雅黑" panose="020b0503020204020204" charset="-122"/>
                <a:ea typeface="微软雅黑" panose="020b0503020204020204" charset="-122"/>
                <a:cs typeface="微软雅黑" panose="020b0503020204020204" charset="-122"/>
              </a:rPr>
              <a:t>三、</a:t>
            </a:r>
            <a:r>
              <a:rPr sz="1500" b="1" kern="0" spc="-270">
                <a:solidFill>
                  <a:srgbClr val="0E57C5">
                    <a:alpha val="100000"/>
                  </a:srgbClr>
                </a:solidFill>
                <a:latin typeface="微软雅黑" panose="020b0503020204020204" charset="-122"/>
                <a:ea typeface="微软雅黑" panose="020b0503020204020204" charset="-122"/>
                <a:cs typeface="微软雅黑" panose="020b0503020204020204" charset="-122"/>
              </a:rPr>
              <a:t> </a:t>
            </a:r>
            <a:r>
              <a:rPr sz="1500" b="1" kern="0" spc="70">
                <a:solidFill>
                  <a:srgbClr val="0E57C5">
                    <a:alpha val="100000"/>
                  </a:srgbClr>
                </a:solidFill>
                <a:latin typeface="微软雅黑" panose="020b0503020204020204" charset="-122"/>
                <a:ea typeface="微软雅黑" panose="020b0503020204020204" charset="-122"/>
                <a:cs typeface="微软雅黑" panose="020b0503020204020204" charset="-122"/>
              </a:rPr>
              <a:t>地方化债的效果如何？</a:t>
            </a:r>
            <a:endParaRPr lang="en-US" altLang="en-US" sz="1500"/>
          </a:p>
          <a:p>
            <a:pPr marL="28575" algn="l" rtl="0" eaLnBrk="0">
              <a:lnSpc>
                <a:spcPct val="91000"/>
              </a:lnSpc>
              <a:spcBef>
                <a:spcPts val="1390"/>
              </a:spcBef>
            </a:pPr>
            <a:r>
              <a:rPr sz="1500" kern="0" spc="-10">
                <a:solidFill>
                  <a:srgbClr val="0E57C5">
                    <a:alpha val="100000"/>
                  </a:srgbClr>
                </a:solidFill>
                <a:latin typeface="Times New Roman" panose="02020603050405020304"/>
                <a:ea typeface="Times New Roman" panose="02020603050405020304"/>
                <a:cs typeface="Times New Roman" panose="02020603050405020304"/>
              </a:rPr>
              <a:t>1.  </a:t>
            </a:r>
            <a:r>
              <a:rPr sz="1500" kern="0" spc="-10">
                <a:solidFill>
                  <a:srgbClr val="0E57C5">
                    <a:alpha val="100000"/>
                  </a:srgbClr>
                </a:solidFill>
                <a:latin typeface="微软雅黑" panose="020b0503020204020204" charset="-122"/>
                <a:ea typeface="微软雅黑" panose="020b0503020204020204" charset="-122"/>
                <a:cs typeface="微软雅黑" panose="020b0503020204020204" charset="-122"/>
              </a:rPr>
              <a:t>地方隐性债务的</a:t>
            </a:r>
            <a:r>
              <a:rPr sz="1500" kern="0" spc="-20">
                <a:solidFill>
                  <a:srgbClr val="0E57C5">
                    <a:alpha val="100000"/>
                  </a:srgbClr>
                </a:solidFill>
                <a:latin typeface="微软雅黑" panose="020b0503020204020204" charset="-122"/>
                <a:ea typeface="微软雅黑" panose="020b0503020204020204" charset="-122"/>
                <a:cs typeface="微软雅黑" panose="020b0503020204020204" charset="-122"/>
              </a:rPr>
              <a:t>简单测算</a:t>
            </a:r>
            <a:endParaRPr lang="en-US" altLang="en-US" sz="1500"/>
          </a:p>
          <a:p>
            <a:pPr algn="r" rtl="0" eaLnBrk="0">
              <a:lnSpc>
                <a:spcPct val="83000"/>
              </a:lnSpc>
              <a:spcBef>
                <a:spcPts val="1185"/>
              </a:spcBef>
            </a:pP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根据现有的公开资料，可以对</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2018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年各地的隐债余额进</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行一个简单的测算。</a:t>
            </a:r>
            <a:endParaRPr lang="en-US" altLang="en-US" sz="1200"/>
          </a:p>
          <a:p>
            <a:pPr marL="13335" algn="l" rtl="0" eaLnBrk="0">
              <a:lnSpc>
                <a:spcPct val="164000"/>
              </a:lnSpc>
              <a:spcBef>
                <a:spcPts val="10"/>
              </a:spcBef>
            </a:pP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之所以选择</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2018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年的隐债余额作为基准，因为各地的化债方案是在</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2018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的隐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债余额的基础上制定的（虽然财政部摸底的时间是以</a:t>
            </a:r>
            <a:r>
              <a:rPr sz="1200" kern="0" spc="-2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2018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7</a:t>
            </a:r>
            <a:r>
              <a:rPr sz="1200" kern="0" spc="8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月或</a:t>
            </a:r>
            <a:r>
              <a:rPr sz="1200" kern="0" spc="-2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8</a:t>
            </a:r>
            <a:r>
              <a:rPr sz="1200" kern="0" spc="7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月为基准，</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本文为方便简化为</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20</a:t>
            </a:r>
            <a:r>
              <a:rPr sz="1200" kern="0" spc="-30">
                <a:solidFill>
                  <a:srgbClr val="000000">
                    <a:alpha val="100000"/>
                  </a:srgbClr>
                </a:solidFill>
                <a:latin typeface="Times New Roman" panose="02020603050405020304"/>
                <a:ea typeface="Times New Roman" panose="02020603050405020304"/>
                <a:cs typeface="Times New Roman" panose="02020603050405020304"/>
              </a:rPr>
              <a:t>18 </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3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江苏淮安市财政局在对市政协八届三次会议第</a:t>
            </a:r>
            <a:r>
              <a:rPr sz="1200" kern="0" spc="-2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b="1" kern="0" spc="-30">
                <a:solidFill>
                  <a:srgbClr val="000000">
                    <a:alpha val="100000"/>
                  </a:srgbClr>
                </a:solidFill>
                <a:latin typeface="Times New Roman" panose="02020603050405020304"/>
                <a:ea typeface="Times New Roman" panose="02020603050405020304"/>
                <a:cs typeface="Times New Roman" panose="02020603050405020304"/>
              </a:rPr>
              <a:t>83352</a:t>
            </a:r>
            <a:r>
              <a:rPr sz="1200" b="1" kern="0" spc="0">
                <a:solidFill>
                  <a:srgbClr val="000000">
                    <a:alpha val="100000"/>
                  </a:srgbClr>
                </a:solidFill>
                <a:latin typeface="Times New Roman" panose="02020603050405020304"/>
                <a:ea typeface="Times New Roman" panose="02020603050405020304"/>
                <a:cs typeface="Times New Roman" panose="02020603050405020304"/>
              </a:rPr>
              <a:t> </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号提案的答复（淮财企发〔</a:t>
            </a:r>
            <a:r>
              <a:rPr sz="1200" b="1" kern="0" spc="10">
                <a:solidFill>
                  <a:srgbClr val="000000">
                    <a:alpha val="100000"/>
                  </a:srgbClr>
                </a:solidFill>
                <a:latin typeface="Times New Roman" panose="02020603050405020304"/>
                <a:ea typeface="Times New Roman" panose="02020603050405020304"/>
                <a:cs typeface="Times New Roman" panose="02020603050405020304"/>
              </a:rPr>
              <a:t>2019</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b="1" kern="0" spc="10">
                <a:solidFill>
                  <a:srgbClr val="000000">
                    <a:alpha val="100000"/>
                  </a:srgbClr>
                </a:solidFill>
                <a:latin typeface="Times New Roman" panose="02020603050405020304"/>
                <a:ea typeface="Times New Roman" panose="02020603050405020304"/>
                <a:cs typeface="Times New Roman" panose="02020603050405020304"/>
              </a:rPr>
              <a:t>3 </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号）中提到</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10">
                <a:solidFill>
                  <a:srgbClr val="000000">
                    <a:alpha val="100000"/>
                  </a:srgbClr>
                </a:solidFill>
                <a:latin typeface="Times New Roman" panose="02020603050405020304"/>
                <a:ea typeface="Times New Roman" panose="02020603050405020304"/>
                <a:cs typeface="Times New Roman" panose="02020603050405020304"/>
              </a:rPr>
              <a:t>2018</a:t>
            </a:r>
            <a:r>
              <a:rPr sz="1200" kern="0" spc="0">
                <a:solidFill>
                  <a:srgbClr val="000000">
                    <a:alpha val="100000"/>
                  </a:srgbClr>
                </a:solidFill>
                <a:latin typeface="Times New Roman" panose="02020603050405020304"/>
                <a:ea typeface="Times New Roman" panose="02020603050405020304"/>
                <a:cs typeface="Times New Roman" panose="02020603050405020304"/>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2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9</a:t>
            </a:r>
            <a:r>
              <a:rPr sz="1200" kern="0" spc="80">
                <a:solidFill>
                  <a:srgbClr val="000000">
                    <a:alpha val="100000"/>
                  </a:srgbClr>
                </a:solidFill>
                <a:latin typeface="Times New Roman" panose="02020603050405020304"/>
                <a:ea typeface="Times New Roman" panose="02020603050405020304"/>
                <a:cs typeface="Times New Roman" panose="02020603050405020304"/>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月，国家审计署对淮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安市重大政策措施落实</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情况进行跟踪审计，确定了政府负有偿还责任的隐性债务</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金额；根据审计结果，并结合</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2018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2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7</a:t>
            </a:r>
            <a:r>
              <a:rPr sz="1200" kern="0" spc="80">
                <a:solidFill>
                  <a:srgbClr val="000000">
                    <a:alpha val="100000"/>
                  </a:srgbClr>
                </a:solidFill>
                <a:latin typeface="Times New Roman" panose="02020603050405020304"/>
                <a:ea typeface="Times New Roman" panose="02020603050405020304"/>
                <a:cs typeface="Times New Roman" panose="02020603050405020304"/>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a:t>
            </a:r>
            <a:r>
              <a:rPr sz="1200" kern="0" spc="0">
                <a:solidFill>
                  <a:srgbClr val="000000">
                    <a:alpha val="100000"/>
                  </a:srgbClr>
                </a:solidFill>
                <a:latin typeface="Times New Roman" panose="02020603050405020304"/>
                <a:ea typeface="Times New Roman" panose="02020603050405020304"/>
                <a:cs typeface="Times New Roman" panose="02020603050405020304"/>
              </a:rPr>
              <a:t>8</a:t>
            </a:r>
            <a:r>
              <a:rPr sz="1200" kern="0" spc="70">
                <a:solidFill>
                  <a:srgbClr val="000000">
                    <a:alpha val="100000"/>
                  </a:srgbClr>
                </a:solidFill>
                <a:latin typeface="Times New Roman" panose="02020603050405020304"/>
                <a:ea typeface="Times New Roman" panose="02020603050405020304"/>
                <a:cs typeface="Times New Roman" panose="02020603050405020304"/>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月隐性债务余额</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变化情况，制定了</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本市隐性债务化解实施十年方案。</a:t>
            </a:r>
            <a:endParaRPr lang="en-US" altLang="en-US" sz="1200"/>
          </a:p>
        </p:txBody>
      </p:sp>
      <p:pic>
        <p:nvPicPr>
          <p:cNvPr id="94" name="picture 94"/>
          <p:cNvPicPr>
            <a:picLocks noChangeAspect="1"/>
          </p:cNvPicPr>
          <p:nvPr/>
        </p:nvPicPr>
        <p:blipFill>
          <a:blip r:embed="rId2"/>
          <a:stretch>
            <a:fillRect/>
          </a:stretch>
        </p:blipFill>
        <p:spPr>
          <a:xfrm rot="21600000">
            <a:off x="1061085" y="5026025"/>
            <a:ext cx="5438140" cy="2276475"/>
          </a:xfrm>
          <a:prstGeom prst="rect">
            <a:avLst/>
          </a:prstGeom>
        </p:spPr>
      </p:pic>
      <p:sp>
        <p:nvSpPr>
          <p:cNvPr id="96" name="textbox 96"/>
          <p:cNvSpPr/>
          <p:nvPr/>
        </p:nvSpPr>
        <p:spPr>
          <a:xfrm>
            <a:off x="1071930" y="7373523"/>
            <a:ext cx="5420995" cy="219837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6000"/>
              </a:lnSpc>
            </a:pPr>
            <a:endParaRPr lang="en-US" altLang="en-US" sz="100"/>
          </a:p>
          <a:p>
            <a:pPr marL="1600200" algn="l" rtl="0" eaLnBrk="0">
              <a:lnSpc>
                <a:spcPct val="99000"/>
              </a:lnSpc>
            </a:pPr>
            <a:r>
              <a:rPr sz="1000" kern="0" spc="30">
                <a:ln w="3797" cap="flat" cmpd="sng">
                  <a:solidFill>
                    <a:srgbClr val="000000">
                      <a:alpha val="100000"/>
                    </a:srgbClr>
                  </a:solidFill>
                  <a:prstDash val="solid"/>
                  <a:bevel/>
                </a:ln>
                <a:solidFill>
                  <a:srgbClr val="000000">
                    <a:alpha val="100000"/>
                  </a:srgbClr>
                </a:solidFill>
                <a:latin typeface="黑体" panose="02010609060101010101" charset="-122"/>
                <a:ea typeface="黑体" panose="02010609060101010101" charset="-122"/>
                <a:cs typeface="黑体" panose="02010609060101010101" charset="-122"/>
              </a:rPr>
              <a:t>图</a:t>
            </a:r>
            <a:r>
              <a:rPr sz="1000" kern="0" spc="30">
                <a:solidFill>
                  <a:srgbClr val="000000">
                    <a:alpha val="100000"/>
                  </a:srgbClr>
                </a:solidFill>
                <a:latin typeface="黑体" panose="02010609060101010101" charset="-122"/>
                <a:ea typeface="黑体" panose="02010609060101010101" charset="-122"/>
                <a:cs typeface="黑体" panose="02010609060101010101" charset="-122"/>
              </a:rPr>
              <a:t> </a:t>
            </a:r>
            <a:r>
              <a:rPr sz="1000" b="1" kern="0" spc="30">
                <a:solidFill>
                  <a:srgbClr val="000000">
                    <a:alpha val="100000"/>
                  </a:srgbClr>
                </a:solidFill>
                <a:latin typeface="Times New Roman" panose="02020603050405020304"/>
                <a:ea typeface="Times New Roman" panose="02020603050405020304"/>
                <a:cs typeface="Times New Roman" panose="02020603050405020304"/>
              </a:rPr>
              <a:t>1</a:t>
            </a:r>
            <a:r>
              <a:rPr sz="1000" kern="0" spc="30">
                <a:ln w="3797" cap="flat" cmpd="sng">
                  <a:solidFill>
                    <a:srgbClr val="000000">
                      <a:alpha val="100000"/>
                    </a:srgbClr>
                  </a:solidFill>
                  <a:prstDash val="solid"/>
                  <a:bevel/>
                </a:ln>
                <a:solidFill>
                  <a:srgbClr val="000000">
                    <a:alpha val="100000"/>
                  </a:srgbClr>
                </a:solidFill>
                <a:latin typeface="黑体" panose="02010609060101010101" charset="-122"/>
                <a:ea typeface="黑体" panose="02010609060101010101" charset="-122"/>
                <a:cs typeface="黑体" panose="02010609060101010101" charset="-122"/>
              </a:rPr>
              <a:t>：</a:t>
            </a:r>
            <a:r>
              <a:rPr sz="1000" b="1" kern="0" spc="30">
                <a:solidFill>
                  <a:srgbClr val="000000">
                    <a:alpha val="100000"/>
                  </a:srgbClr>
                </a:solidFill>
                <a:latin typeface="Times New Roman" panose="02020603050405020304"/>
                <a:ea typeface="Times New Roman" panose="02020603050405020304"/>
                <a:cs typeface="Times New Roman" panose="02020603050405020304"/>
              </a:rPr>
              <a:t>31 </a:t>
            </a:r>
            <a:r>
              <a:rPr sz="1000" kern="0" spc="30">
                <a:ln w="3797" cap="flat" cmpd="sng">
                  <a:solidFill>
                    <a:srgbClr val="000000">
                      <a:alpha val="100000"/>
                    </a:srgbClr>
                  </a:solidFill>
                  <a:prstDash val="solid"/>
                  <a:bevel/>
                </a:ln>
                <a:solidFill>
                  <a:srgbClr val="000000">
                    <a:alpha val="100000"/>
                  </a:srgbClr>
                </a:solidFill>
                <a:latin typeface="黑体" panose="02010609060101010101" charset="-122"/>
                <a:ea typeface="黑体" panose="02010609060101010101" charset="-122"/>
                <a:cs typeface="黑体" panose="02010609060101010101" charset="-122"/>
              </a:rPr>
              <a:t>个省市</a:t>
            </a:r>
            <a:r>
              <a:rPr sz="1000" kern="0" spc="-180">
                <a:solidFill>
                  <a:srgbClr val="000000">
                    <a:alpha val="100000"/>
                  </a:srgbClr>
                </a:solidFill>
                <a:latin typeface="黑体" panose="02010609060101010101" charset="-122"/>
                <a:ea typeface="黑体" panose="02010609060101010101" charset="-122"/>
                <a:cs typeface="黑体" panose="02010609060101010101" charset="-122"/>
              </a:rPr>
              <a:t> </a:t>
            </a:r>
            <a:r>
              <a:rPr sz="1000" b="1" kern="0" spc="30">
                <a:solidFill>
                  <a:srgbClr val="000000">
                    <a:alpha val="100000"/>
                  </a:srgbClr>
                </a:solidFill>
                <a:latin typeface="Times New Roman" panose="02020603050405020304"/>
                <a:ea typeface="Times New Roman" panose="02020603050405020304"/>
                <a:cs typeface="Times New Roman" panose="02020603050405020304"/>
              </a:rPr>
              <a:t>2018</a:t>
            </a:r>
            <a:r>
              <a:rPr sz="1000" b="1" kern="0" spc="60">
                <a:solidFill>
                  <a:srgbClr val="000000">
                    <a:alpha val="100000"/>
                  </a:srgbClr>
                </a:solidFill>
                <a:latin typeface="Times New Roman" panose="02020603050405020304"/>
                <a:ea typeface="Times New Roman" panose="02020603050405020304"/>
                <a:cs typeface="Times New Roman" panose="02020603050405020304"/>
              </a:rPr>
              <a:t> </a:t>
            </a:r>
            <a:r>
              <a:rPr sz="1000" kern="0" spc="30">
                <a:ln w="3797" cap="flat" cmpd="sng">
                  <a:solidFill>
                    <a:srgbClr val="000000">
                      <a:alpha val="100000"/>
                    </a:srgbClr>
                  </a:solidFill>
                  <a:prstDash val="solid"/>
                  <a:bevel/>
                </a:ln>
                <a:solidFill>
                  <a:srgbClr val="000000">
                    <a:alpha val="100000"/>
                  </a:srgbClr>
                </a:solidFill>
                <a:latin typeface="黑体" panose="02010609060101010101" charset="-122"/>
                <a:ea typeface="黑体" panose="02010609060101010101" charset="-122"/>
                <a:cs typeface="黑体" panose="02010609060101010101" charset="-122"/>
              </a:rPr>
              <a:t>年债务率假定值</a:t>
            </a:r>
            <a:endParaRPr lang="en-US" altLang="en-US" sz="1000"/>
          </a:p>
          <a:p>
            <a:pPr marL="12700" indent="2540" algn="l" rtl="0" eaLnBrk="0">
              <a:lnSpc>
                <a:spcPct val="125000"/>
              </a:lnSpc>
              <a:spcBef>
                <a:spcPts val="360"/>
              </a:spcBef>
            </a:pPr>
            <a:r>
              <a:rPr sz="1000" kern="0" spc="60">
                <a:solidFill>
                  <a:srgbClr val="000000">
                    <a:alpha val="100000"/>
                  </a:srgbClr>
                </a:solidFill>
                <a:latin typeface="黑体" panose="02010609060101010101" charset="-122"/>
                <a:ea typeface="黑体" panose="02010609060101010101" charset="-122"/>
                <a:cs typeface="黑体" panose="02010609060101010101" charset="-122"/>
              </a:rPr>
              <a:t>注：斜杠柱状是北京、</a:t>
            </a:r>
            <a:r>
              <a:rPr sz="1000" kern="0" spc="50">
                <a:solidFill>
                  <a:srgbClr val="000000">
                    <a:alpha val="100000"/>
                  </a:srgbClr>
                </a:solidFill>
                <a:latin typeface="黑体" panose="02010609060101010101" charset="-122"/>
                <a:ea typeface="黑体" panose="02010609060101010101" charset="-122"/>
                <a:cs typeface="黑体" panose="02010609060101010101" charset="-122"/>
              </a:rPr>
              <a:t>上海和广东三地，点状柱状是</a:t>
            </a:r>
            <a:r>
              <a:rPr sz="1000" kern="0" spc="-20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50">
                <a:solidFill>
                  <a:srgbClr val="000000">
                    <a:alpha val="100000"/>
                  </a:srgbClr>
                </a:solidFill>
                <a:latin typeface="Times New Roman" panose="02020603050405020304"/>
                <a:ea typeface="Times New Roman" panose="02020603050405020304"/>
                <a:cs typeface="Times New Roman" panose="02020603050405020304"/>
              </a:rPr>
              <a:t>2022 </a:t>
            </a:r>
            <a:r>
              <a:rPr sz="1000" kern="0" spc="50">
                <a:solidFill>
                  <a:srgbClr val="000000">
                    <a:alpha val="100000"/>
                  </a:srgbClr>
                </a:solidFill>
                <a:latin typeface="黑体" panose="02010609060101010101" charset="-122"/>
                <a:ea typeface="黑体" panose="02010609060101010101" charset="-122"/>
                <a:cs typeface="黑体" panose="02010609060101010101" charset="-122"/>
              </a:rPr>
              <a:t>年预算执行和</a:t>
            </a:r>
            <a:r>
              <a:rPr sz="1000" kern="0" spc="-21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50">
                <a:solidFill>
                  <a:srgbClr val="000000">
                    <a:alpha val="100000"/>
                  </a:srgbClr>
                </a:solidFill>
                <a:latin typeface="Times New Roman" panose="02020603050405020304"/>
                <a:ea typeface="Times New Roman" panose="02020603050405020304"/>
                <a:cs typeface="Times New Roman" panose="02020603050405020304"/>
              </a:rPr>
              <a:t>2023 </a:t>
            </a:r>
            <a:r>
              <a:rPr sz="1000" kern="0" spc="50">
                <a:solidFill>
                  <a:srgbClr val="000000">
                    <a:alpha val="100000"/>
                  </a:srgbClr>
                </a:solidFill>
                <a:latin typeface="黑体" panose="02010609060101010101" charset="-122"/>
                <a:ea typeface="黑体" panose="02010609060101010101" charset="-122"/>
                <a:cs typeface="黑体" panose="02010609060101010101" charset="-122"/>
              </a:rPr>
              <a:t>年预算草案报</a:t>
            </a:r>
            <a:r>
              <a:rPr sz="1000" kern="0" spc="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60">
                <a:solidFill>
                  <a:srgbClr val="000000">
                    <a:alpha val="100000"/>
                  </a:srgbClr>
                </a:solidFill>
                <a:latin typeface="黑体" panose="02010609060101010101" charset="-122"/>
                <a:ea typeface="黑体" panose="02010609060101010101" charset="-122"/>
                <a:cs typeface="黑体" panose="02010609060101010101" charset="-122"/>
              </a:rPr>
              <a:t>告中披露超额完成化债计划</a:t>
            </a:r>
            <a:r>
              <a:rPr sz="1000" kern="0" spc="50">
                <a:solidFill>
                  <a:srgbClr val="000000">
                    <a:alpha val="100000"/>
                  </a:srgbClr>
                </a:solidFill>
                <a:latin typeface="黑体" panose="02010609060101010101" charset="-122"/>
                <a:ea typeface="黑体" panose="02010609060101010101" charset="-122"/>
                <a:cs typeface="黑体" panose="02010609060101010101" charset="-122"/>
              </a:rPr>
              <a:t>的</a:t>
            </a:r>
            <a:r>
              <a:rPr sz="1000" kern="0" spc="-18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50">
                <a:solidFill>
                  <a:srgbClr val="000000">
                    <a:alpha val="100000"/>
                  </a:srgbClr>
                </a:solidFill>
                <a:latin typeface="Times New Roman" panose="02020603050405020304"/>
                <a:ea typeface="Times New Roman" panose="02020603050405020304"/>
                <a:cs typeface="Times New Roman" panose="02020603050405020304"/>
              </a:rPr>
              <a:t>8 </a:t>
            </a:r>
            <a:r>
              <a:rPr sz="1000" kern="0" spc="50">
                <a:solidFill>
                  <a:srgbClr val="000000">
                    <a:alpha val="100000"/>
                  </a:srgbClr>
                </a:solidFill>
                <a:latin typeface="黑体" panose="02010609060101010101" charset="-122"/>
                <a:ea typeface="黑体" panose="02010609060101010101" charset="-122"/>
                <a:cs typeface="黑体" panose="02010609060101010101" charset="-122"/>
              </a:rPr>
              <a:t>个省市，蓝色柱状是剩余</a:t>
            </a:r>
            <a:r>
              <a:rPr sz="1000" kern="0" spc="-20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50">
                <a:solidFill>
                  <a:srgbClr val="000000">
                    <a:alpha val="100000"/>
                  </a:srgbClr>
                </a:solidFill>
                <a:latin typeface="Times New Roman" panose="02020603050405020304"/>
                <a:ea typeface="Times New Roman" panose="02020603050405020304"/>
                <a:cs typeface="Times New Roman" panose="02020603050405020304"/>
              </a:rPr>
              <a:t>20 </a:t>
            </a:r>
            <a:r>
              <a:rPr sz="1000" kern="0" spc="50">
                <a:solidFill>
                  <a:srgbClr val="000000">
                    <a:alpha val="100000"/>
                  </a:srgbClr>
                </a:solidFill>
                <a:latin typeface="黑体" panose="02010609060101010101" charset="-122"/>
                <a:ea typeface="黑体" panose="02010609060101010101" charset="-122"/>
                <a:cs typeface="黑体" panose="02010609060101010101" charset="-122"/>
              </a:rPr>
              <a:t>个省市。债务率</a:t>
            </a:r>
            <a:r>
              <a:rPr sz="1000" kern="0" spc="50">
                <a:solidFill>
                  <a:srgbClr val="000000">
                    <a:alpha val="100000"/>
                  </a:srgbClr>
                </a:solidFill>
                <a:latin typeface="Times New Roman" panose="02020603050405020304"/>
                <a:ea typeface="Times New Roman" panose="02020603050405020304"/>
                <a:cs typeface="Times New Roman" panose="02020603050405020304"/>
              </a:rPr>
              <a:t>=</a:t>
            </a:r>
            <a:r>
              <a:rPr sz="1000" kern="0" spc="50">
                <a:solidFill>
                  <a:srgbClr val="000000">
                    <a:alpha val="100000"/>
                  </a:srgbClr>
                </a:solidFill>
                <a:latin typeface="黑体" panose="02010609060101010101" charset="-122"/>
                <a:ea typeface="黑体" panose="02010609060101010101" charset="-122"/>
                <a:cs typeface="黑体" panose="02010609060101010101" charset="-122"/>
              </a:rPr>
              <a:t>（地方政府债</a:t>
            </a:r>
            <a:r>
              <a:rPr sz="1000" kern="0" spc="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40">
                <a:solidFill>
                  <a:srgbClr val="000000">
                    <a:alpha val="100000"/>
                  </a:srgbClr>
                </a:solidFill>
                <a:latin typeface="黑体" panose="02010609060101010101" charset="-122"/>
                <a:ea typeface="黑体" panose="02010609060101010101" charset="-122"/>
                <a:cs typeface="黑体" panose="02010609060101010101" charset="-122"/>
              </a:rPr>
              <a:t>务余额（一般债</a:t>
            </a:r>
            <a:r>
              <a:rPr sz="1000" kern="0" spc="40">
                <a:solidFill>
                  <a:srgbClr val="000000">
                    <a:alpha val="100000"/>
                  </a:srgbClr>
                </a:solidFill>
                <a:latin typeface="Times New Roman" panose="02020603050405020304"/>
                <a:ea typeface="Times New Roman" panose="02020603050405020304"/>
                <a:cs typeface="Times New Roman" panose="02020603050405020304"/>
              </a:rPr>
              <a:t>+</a:t>
            </a:r>
            <a:r>
              <a:rPr sz="1000" kern="0" spc="40">
                <a:solidFill>
                  <a:srgbClr val="000000">
                    <a:alpha val="100000"/>
                  </a:srgbClr>
                </a:solidFill>
                <a:latin typeface="黑体" panose="02010609060101010101" charset="-122"/>
                <a:ea typeface="黑体" panose="02010609060101010101" charset="-122"/>
                <a:cs typeface="黑体" panose="02010609060101010101" charset="-122"/>
              </a:rPr>
              <a:t>专项债）</a:t>
            </a:r>
            <a:r>
              <a:rPr sz="1000" kern="0" spc="40">
                <a:solidFill>
                  <a:srgbClr val="000000">
                    <a:alpha val="100000"/>
                  </a:srgbClr>
                </a:solidFill>
                <a:latin typeface="Times New Roman" panose="02020603050405020304"/>
                <a:ea typeface="Times New Roman" panose="02020603050405020304"/>
                <a:cs typeface="Times New Roman" panose="02020603050405020304"/>
              </a:rPr>
              <a:t>+</a:t>
            </a:r>
            <a:r>
              <a:rPr sz="1000" kern="0" spc="40">
                <a:solidFill>
                  <a:srgbClr val="000000">
                    <a:alpha val="100000"/>
                  </a:srgbClr>
                </a:solidFill>
                <a:latin typeface="黑体" panose="02010609060101010101" charset="-122"/>
                <a:ea typeface="黑体" panose="02010609060101010101" charset="-122"/>
                <a:cs typeface="黑体" panose="02010609060101010101" charset="-122"/>
              </a:rPr>
              <a:t>隐性债务余额）</a:t>
            </a:r>
            <a:r>
              <a:rPr sz="1000" kern="0" spc="40">
                <a:solidFill>
                  <a:srgbClr val="000000">
                    <a:alpha val="100000"/>
                  </a:srgbClr>
                </a:solidFill>
                <a:latin typeface="Times New Roman" panose="02020603050405020304"/>
                <a:ea typeface="Times New Roman" panose="02020603050405020304"/>
                <a:cs typeface="Times New Roman" panose="02020603050405020304"/>
              </a:rPr>
              <a:t>/</a:t>
            </a:r>
            <a:r>
              <a:rPr sz="1000" kern="0" spc="40">
                <a:solidFill>
                  <a:srgbClr val="000000">
                    <a:alpha val="100000"/>
                  </a:srgbClr>
                </a:solidFill>
                <a:latin typeface="黑体" panose="02010609060101010101" charset="-122"/>
                <a:ea typeface="黑体" panose="02010609060101010101" charset="-122"/>
                <a:cs typeface="黑体" panose="02010609060101010101" charset="-122"/>
              </a:rPr>
              <a:t>（一般公共预算总收入</a:t>
            </a:r>
            <a:r>
              <a:rPr sz="1000" kern="0" spc="40">
                <a:solidFill>
                  <a:srgbClr val="000000">
                    <a:alpha val="100000"/>
                  </a:srgbClr>
                </a:solidFill>
                <a:latin typeface="Times New Roman" panose="02020603050405020304"/>
                <a:ea typeface="Times New Roman" panose="02020603050405020304"/>
                <a:cs typeface="Times New Roman" panose="02020603050405020304"/>
              </a:rPr>
              <a:t>+</a:t>
            </a:r>
            <a:r>
              <a:rPr sz="1000" kern="0" spc="40">
                <a:solidFill>
                  <a:srgbClr val="000000">
                    <a:alpha val="100000"/>
                  </a:srgbClr>
                </a:solidFill>
                <a:latin typeface="黑体" panose="02010609060101010101" charset="-122"/>
                <a:ea typeface="黑体" panose="02010609060101010101" charset="-122"/>
                <a:cs typeface="黑体" panose="02010609060101010101" charset="-122"/>
              </a:rPr>
              <a:t>政府性基金总收入</a:t>
            </a:r>
            <a:r>
              <a:rPr sz="1000" kern="0" spc="40">
                <a:solidFill>
                  <a:srgbClr val="000000">
                    <a:alpha val="100000"/>
                  </a:srgbClr>
                </a:solidFill>
                <a:latin typeface="Times New Roman" panose="02020603050405020304"/>
                <a:ea typeface="Times New Roman" panose="02020603050405020304"/>
                <a:cs typeface="Times New Roman" panose="02020603050405020304"/>
              </a:rPr>
              <a:t>+</a:t>
            </a:r>
            <a:r>
              <a:rPr sz="1000" kern="0" spc="-60">
                <a:solidFill>
                  <a:srgbClr val="000000">
                    <a:alpha val="100000"/>
                  </a:srgbClr>
                </a:solidFill>
                <a:latin typeface="Times New Roman" panose="02020603050405020304"/>
                <a:ea typeface="Times New Roman" panose="02020603050405020304"/>
                <a:cs typeface="Times New Roman" panose="02020603050405020304"/>
              </a:rPr>
              <a:t> </a:t>
            </a:r>
            <a:r>
              <a:rPr sz="1000" kern="0" spc="40">
                <a:solidFill>
                  <a:srgbClr val="000000">
                    <a:alpha val="100000"/>
                  </a:srgbClr>
                </a:solidFill>
                <a:latin typeface="黑体" panose="02010609060101010101" charset="-122"/>
                <a:ea typeface="黑体" panose="02010609060101010101" charset="-122"/>
                <a:cs typeface="黑体" panose="02010609060101010101" charset="-122"/>
              </a:rPr>
              <a:t>国有</a:t>
            </a:r>
            <a:r>
              <a:rPr sz="1000" kern="0" spc="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50">
                <a:solidFill>
                  <a:srgbClr val="000000">
                    <a:alpha val="100000"/>
                  </a:srgbClr>
                </a:solidFill>
                <a:latin typeface="黑体" panose="02010609060101010101" charset="-122"/>
                <a:ea typeface="黑体" panose="02010609060101010101" charset="-122"/>
                <a:cs typeface="黑体" panose="02010609060101010101" charset="-122"/>
              </a:rPr>
              <a:t>资本经营预算总收入</a:t>
            </a:r>
            <a:r>
              <a:rPr sz="1000" kern="0" spc="-190">
                <a:solidFill>
                  <a:srgbClr val="000000">
                    <a:alpha val="100000"/>
                  </a:srgbClr>
                </a:solidFill>
                <a:latin typeface="黑体" panose="02010609060101010101" charset="-122"/>
                <a:ea typeface="黑体" panose="02010609060101010101" charset="-122"/>
                <a:cs typeface="黑体" panose="02010609060101010101" charset="-122"/>
              </a:rPr>
              <a:t>），</a:t>
            </a:r>
            <a:r>
              <a:rPr sz="1000" kern="0" spc="50">
                <a:solidFill>
                  <a:srgbClr val="000000">
                    <a:alpha val="100000"/>
                  </a:srgbClr>
                </a:solidFill>
                <a:latin typeface="黑体" panose="02010609060101010101" charset="-122"/>
                <a:ea typeface="黑体" panose="02010609060101010101" charset="-122"/>
                <a:cs typeface="黑体" panose="02010609060101010101" charset="-122"/>
              </a:rPr>
              <a:t>不同财政账本总收入包含了转移支付、调入调出等调节项后的收</a:t>
            </a:r>
            <a:r>
              <a:rPr sz="1000" kern="0" spc="40">
                <a:solidFill>
                  <a:srgbClr val="000000">
                    <a:alpha val="100000"/>
                  </a:srgbClr>
                </a:solidFill>
                <a:latin typeface="黑体" panose="02010609060101010101" charset="-122"/>
                <a:ea typeface="黑体" panose="02010609060101010101" charset="-122"/>
                <a:cs typeface="黑体" panose="02010609060101010101" charset="-122"/>
              </a:rPr>
              <a:t>入。</a:t>
            </a:r>
            <a:r>
              <a:rPr sz="1000" kern="0" spc="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60">
                <a:solidFill>
                  <a:srgbClr val="000000">
                    <a:alpha val="100000"/>
                  </a:srgbClr>
                </a:solidFill>
                <a:latin typeface="黑体" panose="02010609060101010101" charset="-122"/>
                <a:ea typeface="黑体" panose="02010609060101010101" charset="-122"/>
                <a:cs typeface="黑体" panose="02010609060101010101" charset="-122"/>
              </a:rPr>
              <a:t>报告中各地的债务率是根据当地公开资料中全省年度或者辖内地区年度化解隐性债务规模的 </a:t>
            </a:r>
            <a:r>
              <a:rPr sz="1000" kern="0" spc="50">
                <a:solidFill>
                  <a:srgbClr val="000000">
                    <a:alpha val="100000"/>
                  </a:srgbClr>
                </a:solidFill>
                <a:latin typeface="黑体" panose="02010609060101010101" charset="-122"/>
                <a:ea typeface="黑体" panose="02010609060101010101" charset="-122"/>
                <a:cs typeface="黑体" panose="02010609060101010101" charset="-122"/>
              </a:rPr>
              <a:t>信息进行假定得来的。可以使用假定的债务率倒推某地的隐</a:t>
            </a:r>
            <a:r>
              <a:rPr sz="1000" kern="0" spc="40">
                <a:solidFill>
                  <a:srgbClr val="000000">
                    <a:alpha val="100000"/>
                  </a:srgbClr>
                </a:solidFill>
                <a:latin typeface="黑体" panose="02010609060101010101" charset="-122"/>
                <a:ea typeface="黑体" panose="02010609060101010101" charset="-122"/>
                <a:cs typeface="黑体" panose="02010609060101010101" charset="-122"/>
              </a:rPr>
              <a:t>性债务余额的具体值。</a:t>
            </a:r>
            <a:endParaRPr lang="en-US" altLang="en-US" sz="1000"/>
          </a:p>
          <a:p>
            <a:pPr marL="13970" algn="l" rtl="0" eaLnBrk="0">
              <a:lnSpc>
                <a:spcPct val="96000"/>
              </a:lnSpc>
              <a:spcBef>
                <a:spcPts val="365"/>
              </a:spcBef>
            </a:pPr>
            <a:r>
              <a:rPr sz="1000" kern="0" spc="30">
                <a:solidFill>
                  <a:srgbClr val="000000">
                    <a:alpha val="100000"/>
                  </a:srgbClr>
                </a:solidFill>
                <a:latin typeface="黑体" panose="02010609060101010101" charset="-122"/>
                <a:ea typeface="黑体" panose="02010609060101010101" charset="-122"/>
                <a:cs typeface="黑体" panose="02010609060101010101" charset="-122"/>
              </a:rPr>
              <a:t>数据来源：</a:t>
            </a:r>
            <a:r>
              <a:rPr sz="1000" kern="0" spc="-28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30">
                <a:solidFill>
                  <a:srgbClr val="000000">
                    <a:alpha val="100000"/>
                  </a:srgbClr>
                </a:solidFill>
                <a:latin typeface="黑体" panose="02010609060101010101" charset="-122"/>
                <a:ea typeface="黑体" panose="02010609060101010101" charset="-122"/>
                <a:cs typeface="黑体" panose="02010609060101010101" charset="-122"/>
              </a:rPr>
              <a:t>自行计算，北大汇丰智库</a:t>
            </a:r>
            <a:r>
              <a:rPr sz="1000" kern="0" spc="20">
                <a:solidFill>
                  <a:srgbClr val="000000">
                    <a:alpha val="100000"/>
                  </a:srgbClr>
                </a:solidFill>
                <a:latin typeface="黑体" panose="02010609060101010101" charset="-122"/>
                <a:ea typeface="黑体" panose="02010609060101010101" charset="-122"/>
                <a:cs typeface="黑体" panose="02010609060101010101" charset="-122"/>
              </a:rPr>
              <a:t>。</a:t>
            </a:r>
            <a:endParaRPr lang="en-US" altLang="en-US" sz="1000"/>
          </a:p>
          <a:p>
            <a:pPr marL="321945" algn="l" rtl="0" eaLnBrk="0">
              <a:lnSpc>
                <a:spcPct val="83000"/>
              </a:lnSpc>
              <a:spcBef>
                <a:spcPts val="1505"/>
              </a:spcBef>
            </a:pP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具体的测算思路分为两步</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第一步</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，根据公开</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资料信息，确定</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31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个省市</a:t>
            </a:r>
            <a:r>
              <a:rPr sz="1200" kern="0" spc="-2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2018</a:t>
            </a:r>
            <a:endParaRPr lang="en-US" altLang="en-US" sz="1200"/>
          </a:p>
          <a:p>
            <a:pPr marL="14605" algn="l" rtl="0" eaLnBrk="0">
              <a:lnSpc>
                <a:spcPts val="2340"/>
              </a:lnSpc>
            </a:pP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年债务率的假定值。个别地区公布了</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2018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年的债务率</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，可以直接使用，比如，江</a:t>
            </a:r>
            <a:endParaRPr lang="en-US" altLang="en-US" sz="1200"/>
          </a:p>
        </p:txBody>
      </p:sp>
      <p:sp>
        <p:nvSpPr>
          <p:cNvPr id="98" name="textbox 98"/>
          <p:cNvSpPr/>
          <p:nvPr/>
        </p:nvSpPr>
        <p:spPr>
          <a:xfrm>
            <a:off x="1074369" y="974103"/>
            <a:ext cx="5418454" cy="47498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6000"/>
              </a:lnSpc>
            </a:pPr>
            <a:endParaRPr lang="en-US" altLang="en-US" sz="100"/>
          </a:p>
          <a:p>
            <a:pPr marL="12700" algn="l" rtl="0" eaLnBrk="0">
              <a:lnSpc>
                <a:spcPct val="83000"/>
              </a:lnSpc>
            </a:pP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情况专题调研，发现受</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制于财力水平有限，化债工作推进异常艰难，仅依靠自身</a:t>
            </a:r>
            <a:endParaRPr lang="en-US" altLang="en-US" sz="1200"/>
          </a:p>
          <a:p>
            <a:pPr marL="17780" algn="l" rtl="0" eaLnBrk="0">
              <a:lnSpc>
                <a:spcPts val="2340"/>
              </a:lnSpc>
            </a:pP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能力已无法得到有效解决。</a:t>
            </a:r>
            <a:endParaRPr lang="en-US" altLang="en-US" sz="1200"/>
          </a:p>
        </p:txBody>
      </p:sp>
      <p:sp>
        <p:nvSpPr>
          <p:cNvPr id="100" name="textbox 100"/>
          <p:cNvSpPr/>
          <p:nvPr/>
        </p:nvSpPr>
        <p:spPr>
          <a:xfrm>
            <a:off x="3718623" y="9666288"/>
            <a:ext cx="131445" cy="12700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0000"/>
              </a:lnSpc>
            </a:pPr>
            <a:endParaRPr lang="en-US" altLang="en-US" sz="100"/>
          </a:p>
          <a:p>
            <a:pPr marL="12700" algn="l" rtl="0" eaLnBrk="0">
              <a:lnSpc>
                <a:spcPct val="74000"/>
              </a:lnSpc>
            </a:pPr>
            <a:r>
              <a:rPr sz="900" kern="0" spc="-50">
                <a:solidFill>
                  <a:srgbClr val="000000">
                    <a:alpha val="100000"/>
                  </a:srgbClr>
                </a:solidFill>
                <a:latin typeface="Calibri"/>
                <a:ea typeface="Calibri" panose="020f0502020204030204"/>
                <a:cs typeface="Calibri" panose="020f0502020204030204"/>
              </a:rPr>
              <a:t>17</a:t>
            </a:r>
            <a:endParaRPr lang="en-US" altLang="en-US" sz="900"/>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02" name="textbox 102"/>
          <p:cNvSpPr/>
          <p:nvPr/>
        </p:nvSpPr>
        <p:spPr>
          <a:xfrm>
            <a:off x="1070254" y="974103"/>
            <a:ext cx="5473700" cy="8519794"/>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6000"/>
              </a:lnSpc>
            </a:pPr>
            <a:endParaRPr lang="en-US" altLang="en-US" sz="100"/>
          </a:p>
          <a:p>
            <a:pPr algn="r" rtl="0" eaLnBrk="0">
              <a:lnSpc>
                <a:spcPct val="83000"/>
              </a:lnSpc>
            </a:pP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苏在</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2018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年预算执行和</a:t>
            </a:r>
            <a:r>
              <a:rPr sz="1200" kern="0" spc="-2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2019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年预算草案</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报告中提到，</a:t>
            </a:r>
            <a:r>
              <a:rPr sz="1200" kern="0" spc="-30">
                <a:solidFill>
                  <a:srgbClr val="000000">
                    <a:alpha val="100000"/>
                  </a:srgbClr>
                </a:solidFill>
                <a:latin typeface="Times New Roman" panose="02020603050405020304"/>
                <a:ea typeface="Times New Roman" panose="02020603050405020304"/>
                <a:cs typeface="Times New Roman" panose="02020603050405020304"/>
              </a:rPr>
              <a:t>2018 </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年的债务率为</a:t>
            </a:r>
            <a:r>
              <a:rPr sz="1200" kern="0" spc="-2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30">
                <a:solidFill>
                  <a:srgbClr val="000000">
                    <a:alpha val="100000"/>
                  </a:srgbClr>
                </a:solidFill>
                <a:latin typeface="Times New Roman" panose="02020603050405020304"/>
                <a:ea typeface="Times New Roman" panose="02020603050405020304"/>
                <a:cs typeface="Times New Roman" panose="02020603050405020304"/>
              </a:rPr>
              <a:t>61.5%</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lang="en-US" altLang="en-US" sz="1200"/>
          </a:p>
          <a:p>
            <a:pPr marL="15875" indent="-1270" algn="r" rtl="0" eaLnBrk="0">
              <a:lnSpc>
                <a:spcPct val="163000"/>
              </a:lnSpc>
              <a:spcBef>
                <a:spcPts val="105"/>
              </a:spcBef>
            </a:pP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但是，大部分地区没有直接公布当地</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2018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年的债务率，需要进行提前假设</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3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目前</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的公开资料中，部分地区公布了当地债务所处的“红橙黄绿</a:t>
            </a:r>
            <a:r>
              <a:rPr sz="1200" kern="0" spc="-4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”区</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间，部分地区或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者辖内的市县公布了</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部分年份的隐债化解规模，综合这些信息，本报告对各地的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债务率水平进行了设定，见图</a:t>
            </a:r>
            <a:r>
              <a:rPr sz="1200" kern="0" spc="-1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1</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。特别地，官方给出的债务率公式为，年末政府性</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债务余额（包含隐性</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债务）除以当年地方政府综合财力，但对分母的计算方式没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有明确说明。为方便</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数据查找和计算，本文使用一般公共预算总收入、政府性基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金总收入和国有资本</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经营预算总收入三项之和作为分母，可能与官方内部测算值 </a:t>
            </a:r>
            <a:r>
              <a:rPr sz="1200" kern="0" spc="-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之间有出入。</a:t>
            </a:r>
            <a:r>
              <a:rPr sz="1200" kern="0" spc="-4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第二步</a:t>
            </a:r>
            <a:r>
              <a:rPr sz="1200" kern="0" spc="-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，根据假定的债务率，计算各省市的隐债规模（即隐债余额）。</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从各省市</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2018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年隐债规模</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的测算结果来看（见表</a:t>
            </a:r>
            <a:r>
              <a:rPr sz="1200" kern="0" spc="-2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3</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主要有以下六个特点：</a:t>
            </a:r>
            <a:endParaRPr lang="en-US" altLang="en-US" sz="1200"/>
          </a:p>
          <a:p>
            <a:pPr marL="323215" algn="l" rtl="0" eaLnBrk="0">
              <a:lnSpc>
                <a:spcPct val="83000"/>
              </a:lnSpc>
              <a:spcBef>
                <a:spcPts val="980"/>
              </a:spcBef>
            </a:pP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一是</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b="1" kern="0" spc="-10">
                <a:solidFill>
                  <a:srgbClr val="000000">
                    <a:alpha val="100000"/>
                  </a:srgbClr>
                </a:solidFill>
                <a:latin typeface="Times New Roman" panose="02020603050405020304"/>
                <a:ea typeface="Times New Roman" panose="02020603050405020304"/>
                <a:cs typeface="Times New Roman" panose="02020603050405020304"/>
              </a:rPr>
              <a:t>2018 </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年隐债</a:t>
            </a: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规模为</a:t>
            </a:r>
            <a:r>
              <a:rPr sz="1200" kern="0" spc="-2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b="1" kern="0" spc="-20">
                <a:solidFill>
                  <a:srgbClr val="000000">
                    <a:alpha val="100000"/>
                  </a:srgbClr>
                </a:solidFill>
                <a:latin typeface="Times New Roman" panose="02020603050405020304"/>
                <a:ea typeface="Times New Roman" panose="02020603050405020304"/>
                <a:cs typeface="Times New Roman" panose="02020603050405020304"/>
              </a:rPr>
              <a:t>15.5</a:t>
            </a:r>
            <a:r>
              <a:rPr sz="1200" b="1" kern="0" spc="80">
                <a:solidFill>
                  <a:srgbClr val="000000">
                    <a:alpha val="100000"/>
                  </a:srgbClr>
                </a:solidFill>
                <a:latin typeface="Times New Roman" panose="02020603050405020304"/>
                <a:ea typeface="Times New Roman" panose="02020603050405020304"/>
                <a:cs typeface="Times New Roman" panose="02020603050405020304"/>
              </a:rPr>
              <a:t> </a:t>
            </a: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万亿元，山东、湖南、四川、浙江、贵州隐债规</a:t>
            </a:r>
            <a:endParaRPr lang="en-US" altLang="en-US" sz="1200"/>
          </a:p>
          <a:p>
            <a:pPr marL="15240" algn="l" rtl="0" eaLnBrk="0">
              <a:lnSpc>
                <a:spcPct val="165000"/>
              </a:lnSpc>
              <a:spcBef>
                <a:spcPts val="25"/>
              </a:spcBef>
            </a:pP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模排名位列前五，合计占比</a:t>
            </a:r>
            <a:r>
              <a:rPr sz="1200" kern="0" spc="-2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b="1" kern="0" spc="10">
                <a:solidFill>
                  <a:srgbClr val="000000">
                    <a:alpha val="100000"/>
                  </a:srgbClr>
                </a:solidFill>
                <a:latin typeface="Times New Roman" panose="02020603050405020304"/>
                <a:ea typeface="Times New Roman" panose="02020603050405020304"/>
                <a:cs typeface="Times New Roman" panose="02020603050405020304"/>
              </a:rPr>
              <a:t>31.8%</a:t>
            </a:r>
            <a:r>
              <a:rPr sz="1200" b="1" kern="0" spc="-12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。整体而言，隐债的地区分布集中度并不高，</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排名前</a:t>
            </a:r>
            <a:r>
              <a:rPr sz="1200" kern="0" spc="-1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30">
                <a:solidFill>
                  <a:srgbClr val="000000">
                    <a:alpha val="100000"/>
                  </a:srgbClr>
                </a:solidFill>
                <a:latin typeface="Times New Roman" panose="02020603050405020304"/>
                <a:ea typeface="Times New Roman" panose="02020603050405020304"/>
                <a:cs typeface="Times New Roman" panose="02020603050405020304"/>
              </a:rPr>
              <a:t>10</a:t>
            </a:r>
            <a:r>
              <a:rPr sz="1200" kern="0" spc="140">
                <a:solidFill>
                  <a:srgbClr val="000000">
                    <a:alpha val="100000"/>
                  </a:srgbClr>
                </a:solidFill>
                <a:latin typeface="Times New Roman" panose="02020603050405020304"/>
                <a:ea typeface="Times New Roman" panose="02020603050405020304"/>
                <a:cs typeface="Times New Roman" panose="02020603050405020304"/>
              </a:rPr>
              <a:t> </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的隐债规模占比只有</a:t>
            </a:r>
            <a:r>
              <a:rPr sz="1200" kern="0" spc="-2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30">
                <a:solidFill>
                  <a:srgbClr val="000000">
                    <a:alpha val="100000"/>
                  </a:srgbClr>
                </a:solidFill>
                <a:latin typeface="Times New Roman" panose="02020603050405020304"/>
                <a:ea typeface="Times New Roman" panose="02020603050405020304"/>
                <a:cs typeface="Times New Roman" panose="02020603050405020304"/>
              </a:rPr>
              <a:t>55.</a:t>
            </a:r>
            <a:r>
              <a:rPr sz="1200" kern="0" spc="-160">
                <a:solidFill>
                  <a:srgbClr val="000000">
                    <a:alpha val="100000"/>
                  </a:srgbClr>
                </a:solidFill>
                <a:latin typeface="Times New Roman" panose="02020603050405020304"/>
                <a:ea typeface="Times New Roman" panose="02020603050405020304"/>
                <a:cs typeface="Times New Roman" panose="02020603050405020304"/>
              </a:rPr>
              <a:t> </a:t>
            </a:r>
            <a:r>
              <a:rPr sz="1200" kern="0" spc="-30">
                <a:solidFill>
                  <a:srgbClr val="000000">
                    <a:alpha val="100000"/>
                  </a:srgbClr>
                </a:solidFill>
                <a:latin typeface="Times New Roman" panose="02020603050405020304"/>
                <a:ea typeface="Times New Roman" panose="02020603050405020304"/>
                <a:cs typeface="Times New Roman" panose="02020603050405020304"/>
              </a:rPr>
              <a:t>1%</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。从区间分布来看，隐债规模在</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40">
                <a:solidFill>
                  <a:srgbClr val="000000">
                    <a:alpha val="100000"/>
                  </a:srgbClr>
                </a:solidFill>
                <a:latin typeface="Times New Roman" panose="02020603050405020304"/>
                <a:ea typeface="Times New Roman" panose="02020603050405020304"/>
                <a:cs typeface="Times New Roman" panose="02020603050405020304"/>
              </a:rPr>
              <a:t>2</a:t>
            </a:r>
            <a:r>
              <a:rPr sz="1200" kern="0" spc="80">
                <a:solidFill>
                  <a:srgbClr val="000000">
                    <a:alpha val="100000"/>
                  </a:srgbClr>
                </a:solidFill>
                <a:latin typeface="Times New Roman" panose="02020603050405020304"/>
                <a:ea typeface="Times New Roman" panose="02020603050405020304"/>
                <a:cs typeface="Times New Roman" panose="02020603050405020304"/>
              </a:rPr>
              <a:t> </a:t>
            </a:r>
            <a:r>
              <a:rPr sz="1200" kern="0" spc="-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万亿以上、</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1</a:t>
            </a:r>
            <a:r>
              <a:rPr sz="1200" kern="0" spc="70">
                <a:solidFill>
                  <a:srgbClr val="000000">
                    <a:alpha val="100000"/>
                  </a:srgbClr>
                </a:solidFill>
                <a:latin typeface="Times New Roman" panose="02020603050405020304"/>
                <a:ea typeface="Times New Roman" panose="02020603050405020304"/>
                <a:cs typeface="Times New Roman" panose="02020603050405020304"/>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万亿至</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2</a:t>
            </a:r>
            <a:r>
              <a:rPr sz="1200" kern="0" spc="70">
                <a:solidFill>
                  <a:srgbClr val="000000">
                    <a:alpha val="100000"/>
                  </a:srgbClr>
                </a:solidFill>
                <a:latin typeface="Times New Roman" panose="02020603050405020304"/>
                <a:ea typeface="Times New Roman" panose="02020603050405020304"/>
                <a:cs typeface="Times New Roman" panose="02020603050405020304"/>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万亿之间、</a:t>
            </a:r>
            <a:r>
              <a:rPr sz="1200" kern="0" spc="0">
                <a:solidFill>
                  <a:srgbClr val="000000">
                    <a:alpha val="100000"/>
                  </a:srgbClr>
                </a:solidFill>
                <a:latin typeface="Times New Roman" panose="02020603050405020304"/>
                <a:ea typeface="Times New Roman" panose="02020603050405020304"/>
                <a:cs typeface="Times New Roman" panose="02020603050405020304"/>
              </a:rPr>
              <a:t>5000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亿元至</a:t>
            </a:r>
            <a:r>
              <a:rPr sz="1200" kern="0" spc="-1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1</a:t>
            </a:r>
            <a:r>
              <a:rPr sz="1200" kern="0" spc="8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万亿元之间、</a:t>
            </a:r>
            <a:r>
              <a:rPr sz="1200" kern="0" spc="-10">
                <a:solidFill>
                  <a:srgbClr val="000000">
                    <a:alpha val="100000"/>
                  </a:srgbClr>
                </a:solidFill>
                <a:latin typeface="Times New Roman" panose="02020603050405020304"/>
                <a:ea typeface="Times New Roman" panose="02020603050405020304"/>
                <a:cs typeface="Times New Roman" panose="02020603050405020304"/>
              </a:rPr>
              <a:t>5000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亿元以内的省市个数分别</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为</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30">
                <a:solidFill>
                  <a:srgbClr val="000000">
                    <a:alpha val="100000"/>
                  </a:srgbClr>
                </a:solidFill>
                <a:latin typeface="Times New Roman" panose="02020603050405020304"/>
                <a:ea typeface="Times New Roman" panose="02020603050405020304"/>
                <a:cs typeface="Times New Roman" panose="02020603050405020304"/>
              </a:rPr>
              <a:t>3</a:t>
            </a:r>
            <a:r>
              <a:rPr sz="1200" kern="0" spc="-170">
                <a:solidFill>
                  <a:srgbClr val="000000">
                    <a:alpha val="100000"/>
                  </a:srgbClr>
                </a:solidFill>
                <a:latin typeface="Times New Roman" panose="02020603050405020304"/>
                <a:ea typeface="Times New Roman" panose="02020603050405020304"/>
                <a:cs typeface="Times New Roman" panose="02020603050405020304"/>
              </a:rPr>
              <a:t> </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30">
                <a:solidFill>
                  <a:srgbClr val="000000">
                    <a:alpha val="100000"/>
                  </a:srgbClr>
                </a:solidFill>
                <a:latin typeface="Times New Roman" panose="02020603050405020304"/>
                <a:ea typeface="Times New Roman" panose="02020603050405020304"/>
                <a:cs typeface="Times New Roman" panose="02020603050405020304"/>
              </a:rPr>
              <a:t>12</a:t>
            </a:r>
            <a:r>
              <a:rPr sz="1200" kern="0" spc="-170">
                <a:solidFill>
                  <a:srgbClr val="000000">
                    <a:alpha val="100000"/>
                  </a:srgbClr>
                </a:solidFill>
                <a:latin typeface="Times New Roman" panose="02020603050405020304"/>
                <a:ea typeface="Times New Roman" panose="02020603050405020304"/>
                <a:cs typeface="Times New Roman" panose="02020603050405020304"/>
              </a:rPr>
              <a:t> </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30">
                <a:solidFill>
                  <a:srgbClr val="000000">
                    <a:alpha val="100000"/>
                  </a:srgbClr>
                </a:solidFill>
                <a:latin typeface="Times New Roman" panose="02020603050405020304"/>
                <a:ea typeface="Times New Roman" panose="02020603050405020304"/>
                <a:cs typeface="Times New Roman" panose="02020603050405020304"/>
              </a:rPr>
              <a:t>6</a:t>
            </a:r>
            <a:r>
              <a:rPr sz="1200" kern="0" spc="-170">
                <a:solidFill>
                  <a:srgbClr val="000000">
                    <a:alpha val="100000"/>
                  </a:srgbClr>
                </a:solidFill>
                <a:latin typeface="Times New Roman" panose="02020603050405020304"/>
                <a:ea typeface="Times New Roman" panose="02020603050405020304"/>
                <a:cs typeface="Times New Roman" panose="02020603050405020304"/>
              </a:rPr>
              <a:t> </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30">
                <a:solidFill>
                  <a:srgbClr val="000000">
                    <a:alpha val="100000"/>
                  </a:srgbClr>
                </a:solidFill>
                <a:latin typeface="Times New Roman" panose="02020603050405020304"/>
                <a:ea typeface="Times New Roman" panose="02020603050405020304"/>
                <a:cs typeface="Times New Roman" panose="02020603050405020304"/>
              </a:rPr>
              <a:t>10</a:t>
            </a:r>
            <a:r>
              <a:rPr sz="1200" kern="0" spc="-150">
                <a:solidFill>
                  <a:srgbClr val="000000">
                    <a:alpha val="100000"/>
                  </a:srgbClr>
                </a:solidFill>
                <a:latin typeface="Times New Roman" panose="02020603050405020304"/>
                <a:ea typeface="Times New Roman" panose="02020603050405020304"/>
                <a:cs typeface="Times New Roman" panose="02020603050405020304"/>
              </a:rPr>
              <a:t> </a:t>
            </a:r>
            <a:r>
              <a:rPr sz="1200" kern="0" spc="-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，中位数大概在</a:t>
            </a:r>
            <a:r>
              <a:rPr sz="1200" kern="0" spc="-1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40">
                <a:solidFill>
                  <a:srgbClr val="000000">
                    <a:alpha val="100000"/>
                  </a:srgbClr>
                </a:solidFill>
                <a:latin typeface="Times New Roman" panose="02020603050405020304"/>
                <a:ea typeface="Times New Roman" panose="02020603050405020304"/>
                <a:cs typeface="Times New Roman" panose="02020603050405020304"/>
              </a:rPr>
              <a:t>1</a:t>
            </a:r>
            <a:r>
              <a:rPr sz="1200" kern="0" spc="70">
                <a:solidFill>
                  <a:srgbClr val="000000">
                    <a:alpha val="100000"/>
                  </a:srgbClr>
                </a:solidFill>
                <a:latin typeface="Times New Roman" panose="02020603050405020304"/>
                <a:ea typeface="Times New Roman" panose="02020603050405020304"/>
                <a:cs typeface="Times New Roman" panose="02020603050405020304"/>
              </a:rPr>
              <a:t> </a:t>
            </a:r>
            <a:r>
              <a:rPr sz="1200" kern="0" spc="-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万亿元左右。</a:t>
            </a:r>
            <a:endParaRPr lang="en-US" altLang="en-US" sz="1200"/>
          </a:p>
          <a:p>
            <a:pPr marL="323215" algn="l" rtl="0" eaLnBrk="0">
              <a:lnSpc>
                <a:spcPct val="83000"/>
              </a:lnSpc>
              <a:spcBef>
                <a:spcPts val="980"/>
              </a:spcBef>
            </a:pP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二是隐债规模占城投平台带息债务的比例只有</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b="1" kern="0" spc="10">
                <a:solidFill>
                  <a:srgbClr val="000000">
                    <a:alpha val="100000"/>
                  </a:srgbClr>
                </a:solidFill>
                <a:latin typeface="Times New Roman" panose="02020603050405020304"/>
                <a:ea typeface="Times New Roman" panose="02020603050405020304"/>
                <a:cs typeface="Times New Roman" panose="02020603050405020304"/>
              </a:rPr>
              <a:t>43</a:t>
            </a:r>
            <a:r>
              <a:rPr sz="1200" b="1" kern="0" spc="0">
                <a:solidFill>
                  <a:srgbClr val="000000">
                    <a:alpha val="100000"/>
                  </a:srgbClr>
                </a:solidFill>
                <a:latin typeface="Times New Roman" panose="02020603050405020304"/>
                <a:ea typeface="Times New Roman" panose="02020603050405020304"/>
                <a:cs typeface="Times New Roman" panose="02020603050405020304"/>
              </a:rPr>
              <a:t>.7%</a:t>
            </a:r>
            <a:r>
              <a:rPr sz="1200" b="1" kern="0" spc="-140">
                <a:solidFill>
                  <a:srgbClr val="000000">
                    <a:alpha val="100000"/>
                  </a:srgbClr>
                </a:solidFill>
                <a:latin typeface="Times New Roman" panose="02020603050405020304"/>
                <a:ea typeface="Times New Roman" panose="02020603050405020304"/>
                <a:cs typeface="Times New Roman" panose="02020603050405020304"/>
              </a:rPr>
              <a:t> </a:t>
            </a: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，多数城投平台的带息</a:t>
            </a:r>
            <a:endParaRPr lang="en-US" altLang="en-US" sz="1200"/>
          </a:p>
          <a:p>
            <a:pPr marL="16510" algn="l" rtl="0" eaLnBrk="0">
              <a:lnSpc>
                <a:spcPct val="165000"/>
              </a:lnSpc>
              <a:spcBef>
                <a:spcPts val="25"/>
              </a:spcBef>
            </a:pP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债务并未被认定为地</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方政府的隐性债务</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。城投平台带息债务转换成官方认定隐性</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债务的比例是符合以往经验的。</a:t>
            </a:r>
            <a:r>
              <a:rPr sz="1200" kern="0" spc="10">
                <a:solidFill>
                  <a:srgbClr val="000000">
                    <a:alpha val="100000"/>
                  </a:srgbClr>
                </a:solidFill>
                <a:latin typeface="Times New Roman" panose="02020603050405020304"/>
                <a:ea typeface="Times New Roman" panose="02020603050405020304"/>
                <a:cs typeface="Times New Roman" panose="02020603050405020304"/>
              </a:rPr>
              <a:t>2</a:t>
            </a:r>
            <a:r>
              <a:rPr sz="1200" kern="0" spc="0">
                <a:solidFill>
                  <a:srgbClr val="000000">
                    <a:alpha val="100000"/>
                  </a:srgbClr>
                </a:solidFill>
                <a:latin typeface="Times New Roman" panose="02020603050405020304"/>
                <a:ea typeface="Times New Roman" panose="02020603050405020304"/>
                <a:cs typeface="Times New Roman" panose="02020603050405020304"/>
              </a:rPr>
              <a:t>014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年，官方公布的地方政府负有担保责任和可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能承担救助责任的债务规模为</a:t>
            </a:r>
            <a:r>
              <a:rPr sz="1200" kern="0" spc="-2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8.6</a:t>
            </a:r>
            <a:r>
              <a:rPr sz="1200" kern="0" spc="7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万亿元，占当年城投平台带息债务（</a:t>
            </a:r>
            <a:r>
              <a:rPr sz="1200" kern="0" spc="-10">
                <a:solidFill>
                  <a:srgbClr val="000000">
                    <a:alpha val="100000"/>
                  </a:srgbClr>
                </a:solidFill>
                <a:latin typeface="Times New Roman" panose="02020603050405020304"/>
                <a:ea typeface="Times New Roman" panose="02020603050405020304"/>
                <a:cs typeface="Times New Roman" panose="02020603050405020304"/>
              </a:rPr>
              <a:t>Choice</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数</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据</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库口径，下载日期</a:t>
            </a:r>
            <a:r>
              <a:rPr sz="1200" kern="0" spc="-2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2023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1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12</a:t>
            </a:r>
            <a:r>
              <a:rPr sz="1200" kern="0" spc="70">
                <a:solidFill>
                  <a:srgbClr val="000000">
                    <a:alpha val="100000"/>
                  </a:srgbClr>
                </a:solidFill>
                <a:latin typeface="Times New Roman" panose="02020603050405020304"/>
                <a:ea typeface="Times New Roman" panose="02020603050405020304"/>
                <a:cs typeface="Times New Roman" panose="02020603050405020304"/>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a:t>
            </a:r>
            <a:r>
              <a:rPr sz="1200" kern="0" spc="-2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22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日）的比例为</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49.3%</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lang="en-US" altLang="en-US" sz="1200"/>
          </a:p>
          <a:p>
            <a:pPr marL="320675" algn="l" rtl="0" eaLnBrk="0">
              <a:lnSpc>
                <a:spcPct val="83000"/>
              </a:lnSpc>
              <a:spcBef>
                <a:spcPts val="980"/>
              </a:spcBef>
            </a:pP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三是</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b="1" kern="0" spc="-10">
                <a:solidFill>
                  <a:srgbClr val="000000">
                    <a:alpha val="100000"/>
                  </a:srgbClr>
                </a:solidFill>
                <a:latin typeface="Times New Roman" panose="02020603050405020304"/>
                <a:ea typeface="Times New Roman" panose="02020603050405020304"/>
                <a:cs typeface="Times New Roman" panose="02020603050405020304"/>
              </a:rPr>
              <a:t>8 </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个省份地区隐债规模占</a:t>
            </a: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城投平台带息债务的比例超过</a:t>
            </a:r>
            <a:r>
              <a:rPr sz="1200" kern="0" spc="-2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b="1" kern="0" spc="-20">
                <a:solidFill>
                  <a:srgbClr val="000000">
                    <a:alpha val="100000"/>
                  </a:srgbClr>
                </a:solidFill>
                <a:latin typeface="Times New Roman" panose="02020603050405020304"/>
                <a:ea typeface="Times New Roman" panose="02020603050405020304"/>
                <a:cs typeface="Times New Roman" panose="02020603050405020304"/>
              </a:rPr>
              <a:t>100%</a:t>
            </a: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，是因为当</a:t>
            </a:r>
            <a:endParaRPr lang="en-US" altLang="en-US" sz="1200"/>
          </a:p>
          <a:p>
            <a:pPr marL="12700" indent="3175" algn="l" rtl="0" eaLnBrk="0">
              <a:lnSpc>
                <a:spcPct val="164000"/>
              </a:lnSpc>
              <a:spcBef>
                <a:spcPts val="60"/>
              </a:spcBef>
            </a:pP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地隐债的主要来源并非城投平台</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。宁夏、青海、内蒙</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古、辽宁、新疆、黑龙江、</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海南、西藏隐债规模占城投平台带息债务的比例分别为</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271.</a:t>
            </a:r>
            <a:r>
              <a:rPr sz="1200" kern="0" spc="-160">
                <a:solidFill>
                  <a:srgbClr val="000000">
                    <a:alpha val="100000"/>
                  </a:srgbClr>
                </a:solidFill>
                <a:latin typeface="Times New Roman" panose="02020603050405020304"/>
                <a:ea typeface="Times New Roman" panose="02020603050405020304"/>
                <a:cs typeface="Times New Roman" panose="02020603050405020304"/>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1%</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20">
                <a:solidFill>
                  <a:srgbClr val="000000">
                    <a:alpha val="100000"/>
                  </a:srgbClr>
                </a:solidFill>
                <a:latin typeface="Times New Roman" panose="02020603050405020304"/>
                <a:ea typeface="Times New Roman" panose="02020603050405020304"/>
                <a:cs typeface="Times New Roman" panose="02020603050405020304"/>
              </a:rPr>
              <a:t>152.9%</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30">
                <a:solidFill>
                  <a:srgbClr val="000000">
                    <a:alpha val="100000"/>
                  </a:srgbClr>
                </a:solidFill>
                <a:latin typeface="Times New Roman" panose="02020603050405020304"/>
                <a:ea typeface="Times New Roman" panose="02020603050405020304"/>
                <a:cs typeface="Times New Roman" panose="02020603050405020304"/>
              </a:rPr>
              <a:t>578.5%</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477.0%</a:t>
            </a:r>
            <a:r>
              <a:rPr sz="1200" kern="0" spc="-15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10">
                <a:solidFill>
                  <a:srgbClr val="000000">
                    <a:alpha val="100000"/>
                  </a:srgbClr>
                </a:solidFill>
                <a:latin typeface="Times New Roman" panose="02020603050405020304"/>
                <a:ea typeface="Times New Roman" panose="02020603050405020304"/>
                <a:cs typeface="Times New Roman" panose="02020603050405020304"/>
              </a:rPr>
              <a:t>113.6%</a:t>
            </a:r>
            <a:r>
              <a:rPr sz="1200" kern="0" spc="-14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10">
                <a:solidFill>
                  <a:srgbClr val="000000">
                    <a:alpha val="100000"/>
                  </a:srgbClr>
                </a:solidFill>
                <a:latin typeface="Times New Roman" panose="02020603050405020304"/>
                <a:ea typeface="Times New Roman" panose="02020603050405020304"/>
                <a:cs typeface="Times New Roman" panose="02020603050405020304"/>
              </a:rPr>
              <a:t>269.6%</a:t>
            </a:r>
            <a:r>
              <a:rPr sz="1200" kern="0" spc="-15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10">
                <a:solidFill>
                  <a:srgbClr val="000000">
                    <a:alpha val="100000"/>
                  </a:srgbClr>
                </a:solidFill>
                <a:latin typeface="Times New Roman" panose="02020603050405020304"/>
                <a:ea typeface="Times New Roman" panose="02020603050405020304"/>
                <a:cs typeface="Times New Roman" panose="02020603050405020304"/>
              </a:rPr>
              <a:t>380.5%</a:t>
            </a:r>
            <a:r>
              <a:rPr sz="1200" kern="0" spc="-13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10">
                <a:solidFill>
                  <a:srgbClr val="000000">
                    <a:alpha val="100000"/>
                  </a:srgbClr>
                </a:solidFill>
                <a:latin typeface="Times New Roman" panose="02020603050405020304"/>
                <a:ea typeface="Times New Roman" panose="02020603050405020304"/>
                <a:cs typeface="Times New Roman" panose="02020603050405020304"/>
              </a:rPr>
              <a:t>248.6</a:t>
            </a:r>
            <a:r>
              <a:rPr sz="1200" kern="0" spc="-20">
                <a:solidFill>
                  <a:srgbClr val="000000">
                    <a:alpha val="100000"/>
                  </a:srgbClr>
                </a:solidFill>
                <a:latin typeface="Times New Roman" panose="02020603050405020304"/>
                <a:ea typeface="Times New Roman" panose="02020603050405020304"/>
                <a:cs typeface="Times New Roman" panose="02020603050405020304"/>
              </a:rPr>
              <a:t>%</a:t>
            </a:r>
            <a:r>
              <a:rPr sz="1200" kern="0" spc="-140">
                <a:solidFill>
                  <a:srgbClr val="000000">
                    <a:alpha val="100000"/>
                  </a:srgbClr>
                </a:solidFill>
                <a:latin typeface="Times New Roman" panose="02020603050405020304"/>
                <a:ea typeface="Times New Roman" panose="02020603050405020304"/>
                <a:cs typeface="Times New Roman" panose="02020603050405020304"/>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，均超过</a:t>
            </a:r>
            <a:r>
              <a:rPr sz="1200" kern="0" spc="-1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100%</a:t>
            </a:r>
            <a:r>
              <a:rPr sz="1200" kern="0" spc="-100">
                <a:solidFill>
                  <a:srgbClr val="000000">
                    <a:alpha val="100000"/>
                  </a:srgbClr>
                </a:solidFill>
                <a:latin typeface="Times New Roman" panose="02020603050405020304"/>
                <a:ea typeface="Times New Roman" panose="02020603050405020304"/>
                <a:cs typeface="Times New Roman" panose="02020603050405020304"/>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。这些地方当地城投</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平台实力弱、融资能力不强</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，当地经济发展水平落后，大部分隐性债务由政府购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买服务、养老金缺口、棚改项目等</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构成。</a:t>
            </a:r>
            <a:endParaRPr lang="en-US" altLang="en-US" sz="1200"/>
          </a:p>
          <a:p>
            <a:pPr marL="335280" algn="l" rtl="0" eaLnBrk="0">
              <a:lnSpc>
                <a:spcPct val="83000"/>
              </a:lnSpc>
              <a:spcBef>
                <a:spcPts val="980"/>
              </a:spcBef>
            </a:pP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四是广东、上海、安徽、江苏、浙江、重庆城投平台带息债务转换成官方认</a:t>
            </a:r>
            <a:endParaRPr lang="en-US" altLang="en-US" sz="1200"/>
          </a:p>
          <a:p>
            <a:pPr marL="19050" algn="l" rtl="0" eaLnBrk="0">
              <a:lnSpc>
                <a:spcPct val="168000"/>
              </a:lnSpc>
              <a:spcBef>
                <a:spcPts val="10"/>
              </a:spcBef>
            </a:pP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定的隐债比例相当低</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，主要是这些地方城投平台拥有大量优质资产</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。广东、上海、 </a:t>
            </a:r>
            <a:r>
              <a:rPr sz="1200" kern="0" spc="-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安徽、江苏、浙江、重庆隐债规模占城投平台带息债务的比例分别为</a:t>
            </a:r>
            <a:r>
              <a:rPr sz="1200" kern="0" spc="-1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70">
                <a:solidFill>
                  <a:srgbClr val="000000">
                    <a:alpha val="100000"/>
                  </a:srgbClr>
                </a:solidFill>
                <a:latin typeface="Times New Roman" panose="02020603050405020304"/>
                <a:ea typeface="Times New Roman" panose="02020603050405020304"/>
                <a:cs typeface="Times New Roman" panose="02020603050405020304"/>
              </a:rPr>
              <a:t>18.</a:t>
            </a:r>
            <a:r>
              <a:rPr sz="1200" kern="0" spc="-160">
                <a:solidFill>
                  <a:srgbClr val="000000">
                    <a:alpha val="100000"/>
                  </a:srgbClr>
                </a:solidFill>
                <a:latin typeface="Times New Roman" panose="02020603050405020304"/>
                <a:ea typeface="Times New Roman" panose="02020603050405020304"/>
                <a:cs typeface="Times New Roman" panose="02020603050405020304"/>
              </a:rPr>
              <a:t> </a:t>
            </a:r>
            <a:r>
              <a:rPr sz="1200" kern="0" spc="-70">
                <a:solidFill>
                  <a:srgbClr val="000000">
                    <a:alpha val="100000"/>
                  </a:srgbClr>
                </a:solidFill>
                <a:latin typeface="Times New Roman" panose="02020603050405020304"/>
                <a:ea typeface="Times New Roman" panose="02020603050405020304"/>
                <a:cs typeface="Times New Roman" panose="02020603050405020304"/>
              </a:rPr>
              <a:t>1%</a:t>
            </a:r>
            <a:r>
              <a:rPr sz="1200" kern="0" spc="-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70">
                <a:solidFill>
                  <a:srgbClr val="000000">
                    <a:alpha val="100000"/>
                  </a:srgbClr>
                </a:solidFill>
                <a:latin typeface="Times New Roman" panose="02020603050405020304"/>
                <a:ea typeface="Times New Roman" panose="02020603050405020304"/>
                <a:cs typeface="Times New Roman" panose="02020603050405020304"/>
              </a:rPr>
              <a:t>17.8%</a:t>
            </a:r>
            <a:r>
              <a:rPr sz="1200" kern="0" spc="-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lang="en-US" altLang="en-US" sz="1200"/>
          </a:p>
        </p:txBody>
      </p:sp>
      <p:sp>
        <p:nvSpPr>
          <p:cNvPr id="104" name="textbox 104"/>
          <p:cNvSpPr/>
          <p:nvPr/>
        </p:nvSpPr>
        <p:spPr>
          <a:xfrm>
            <a:off x="3718623" y="9665602"/>
            <a:ext cx="131445" cy="12763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5000"/>
              </a:lnSpc>
            </a:pPr>
            <a:endParaRPr lang="en-US" altLang="en-US" sz="100"/>
          </a:p>
          <a:p>
            <a:pPr marL="12700" algn="l" rtl="0" eaLnBrk="0">
              <a:lnSpc>
                <a:spcPct val="74000"/>
              </a:lnSpc>
            </a:pPr>
            <a:r>
              <a:rPr sz="900" kern="0" spc="-50">
                <a:solidFill>
                  <a:srgbClr val="000000">
                    <a:alpha val="100000"/>
                  </a:srgbClr>
                </a:solidFill>
                <a:latin typeface="Calibri"/>
                <a:ea typeface="Calibri" panose="020f0502020204030204"/>
                <a:cs typeface="Calibri" panose="020f0502020204030204"/>
              </a:rPr>
              <a:t>18</a:t>
            </a:r>
            <a:endParaRPr lang="en-US" altLang="en-US" sz="900"/>
          </a:p>
        </p:txBody>
      </p:sp>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aphicFrame>
        <p:nvGraphicFramePr>
          <p:cNvPr id="106" name="table 106"/>
          <p:cNvGraphicFramePr>
            <a:graphicFrameLocks noGrp="1"/>
          </p:cNvGraphicFramePr>
          <p:nvPr/>
        </p:nvGraphicFramePr>
        <p:xfrm>
          <a:off x="674369" y="4480559"/>
          <a:ext cx="6210299" cy="5109845"/>
        </p:xfrm>
        <a:graphic>
          <a:graphicData uri="http://schemas.openxmlformats.org/drawingml/2006/table">
            <a:tbl>
              <a:tblPr/>
              <a:tblGrid>
                <a:gridCol w="540384"/>
                <a:gridCol w="629919"/>
                <a:gridCol w="990600"/>
                <a:gridCol w="989965"/>
                <a:gridCol w="749300"/>
                <a:gridCol w="1320800"/>
                <a:gridCol w="989330"/>
              </a:tblGrid>
              <a:tr h="405764">
                <a:tc>
                  <a:txBody>
                    <a:bodyPr vert="horz" wrap="square"/>
                    <a:lstStyle/>
                    <a:p>
                      <a:pPr algn="l" rtl="0" eaLnBrk="0">
                        <a:lnSpc>
                          <a:spcPct val="108000"/>
                        </a:lnSpc>
                      </a:pPr>
                      <a:endParaRPr lang="en-US" altLang="en-US" sz="800"/>
                    </a:p>
                    <a:p>
                      <a:pPr marL="135255" algn="l" rtl="0" eaLnBrk="0">
                        <a:lnSpc>
                          <a:spcPct val="88000"/>
                        </a:lnSpc>
                        <a:spcBef>
                          <a:spcPts val="5"/>
                        </a:spcBef>
                      </a:pPr>
                      <a:r>
                        <a:rPr sz="1100" kern="0" spc="-30">
                          <a:solidFill>
                            <a:srgbClr val="000000">
                              <a:alpha val="100000"/>
                            </a:srgbClr>
                          </a:solidFill>
                          <a:latin typeface="微软雅黑" panose="020b0503020204020204" charset="-122"/>
                          <a:ea typeface="微软雅黑" panose="020b0503020204020204" charset="-122"/>
                          <a:cs typeface="微软雅黑" panose="020b0503020204020204" charset="-122"/>
                        </a:rPr>
                        <a:t>序号</a:t>
                      </a:r>
                      <a:endParaRPr lang="en-US" altLang="en-US" sz="11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8000"/>
                        </a:lnSpc>
                      </a:pPr>
                      <a:endParaRPr lang="en-US" altLang="en-US" sz="800"/>
                    </a:p>
                    <a:p>
                      <a:pPr algn="l" rtl="0" eaLnBrk="0">
                        <a:lnSpc>
                          <a:spcPct val="7000"/>
                        </a:lnSpc>
                      </a:pPr>
                      <a:endParaRPr lang="en-US" altLang="en-US" sz="100"/>
                    </a:p>
                    <a:p>
                      <a:pPr marL="179705" algn="l" rtl="0" eaLnBrk="0">
                        <a:lnSpc>
                          <a:spcPct val="89000"/>
                        </a:lnSpc>
                      </a:pPr>
                      <a:r>
                        <a:rPr sz="11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地区</a:t>
                      </a:r>
                      <a:endParaRPr lang="en-US" altLang="en-US" sz="11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8000"/>
                        </a:lnSpc>
                      </a:pPr>
                      <a:endParaRPr lang="en-US" altLang="en-US" sz="200"/>
                    </a:p>
                    <a:p>
                      <a:pPr marL="80010" indent="48260" algn="l" rtl="0" eaLnBrk="0">
                        <a:lnSpc>
                          <a:spcPct val="106000"/>
                        </a:lnSpc>
                        <a:spcBef>
                          <a:spcPct val="0"/>
                        </a:spcBef>
                      </a:pPr>
                      <a:r>
                        <a:rPr sz="1100" kern="0" spc="-60">
                          <a:solidFill>
                            <a:srgbClr val="000000">
                              <a:alpha val="100000"/>
                            </a:srgbClr>
                          </a:solidFill>
                          <a:latin typeface="微软雅黑" panose="020b0503020204020204" charset="-122"/>
                          <a:ea typeface="微软雅黑" panose="020b0503020204020204" charset="-122"/>
                          <a:cs typeface="微软雅黑" panose="020b0503020204020204" charset="-122"/>
                        </a:rPr>
                        <a:t>2018 年隐债</a:t>
                      </a:r>
                      <a:r>
                        <a:rPr sz="11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1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余额（亿元）</a:t>
                      </a:r>
                      <a:endParaRPr lang="en-US" altLang="en-US" sz="11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9000"/>
                        </a:lnSpc>
                      </a:pPr>
                      <a:endParaRPr lang="en-US" altLang="en-US" sz="200"/>
                    </a:p>
                    <a:p>
                      <a:pPr marL="79375" indent="36830" algn="l" rtl="0" eaLnBrk="0">
                        <a:lnSpc>
                          <a:spcPct val="111000"/>
                        </a:lnSpc>
                        <a:spcBef>
                          <a:spcPct val="0"/>
                        </a:spcBef>
                      </a:pPr>
                      <a:r>
                        <a:rPr sz="10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2018 年</a:t>
                      </a:r>
                      <a:r>
                        <a:rPr sz="1000" kern="0" spc="10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0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GDP</a:t>
                      </a:r>
                      <a:r>
                        <a:rPr sz="10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1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规模（亿元）</a:t>
                      </a:r>
                      <a:endParaRPr lang="en-US" altLang="en-US" sz="11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3000"/>
                        </a:lnSpc>
                      </a:pPr>
                      <a:endParaRPr lang="en-US" altLang="en-US" sz="700"/>
                    </a:p>
                    <a:p>
                      <a:pPr marL="88265" algn="l" rtl="0" eaLnBrk="0">
                        <a:lnSpc>
                          <a:spcPts val="1330"/>
                        </a:lnSpc>
                        <a:spcBef>
                          <a:spcPts val="5"/>
                        </a:spcBef>
                      </a:pPr>
                      <a:r>
                        <a:rPr sz="1100" kern="0" spc="-60">
                          <a:solidFill>
                            <a:srgbClr val="000000">
                              <a:alpha val="100000"/>
                            </a:srgbClr>
                          </a:solidFill>
                          <a:latin typeface="微软雅黑" panose="020b0503020204020204" charset="-122"/>
                          <a:ea typeface="微软雅黑" panose="020b0503020204020204" charset="-122"/>
                          <a:cs typeface="微软雅黑" panose="020b0503020204020204" charset="-122"/>
                        </a:rPr>
                        <a:t>隐债/GDP</a:t>
                      </a:r>
                      <a:endParaRPr lang="en-US" altLang="en-US" sz="11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8000"/>
                        </a:lnSpc>
                      </a:pPr>
                      <a:endParaRPr lang="en-US" altLang="en-US" sz="200"/>
                    </a:p>
                    <a:p>
                      <a:pPr marL="174625" indent="-90805" algn="l" rtl="0" eaLnBrk="0">
                        <a:lnSpc>
                          <a:spcPct val="106000"/>
                        </a:lnSpc>
                        <a:spcBef>
                          <a:spcPct val="0"/>
                        </a:spcBef>
                      </a:pPr>
                      <a:r>
                        <a:rPr sz="11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2018 年城投带息债</a:t>
                      </a:r>
                      <a:r>
                        <a:rPr sz="11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1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务规模（亿元）</a:t>
                      </a:r>
                      <a:endParaRPr lang="en-US" altLang="en-US" sz="11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71000"/>
                        </a:lnSpc>
                      </a:pPr>
                      <a:endParaRPr lang="en-US" altLang="en-US" sz="100"/>
                    </a:p>
                    <a:p>
                      <a:pPr marL="290195" indent="-156210" algn="l" rtl="0" eaLnBrk="0">
                        <a:lnSpc>
                          <a:spcPct val="110000"/>
                        </a:lnSpc>
                      </a:pPr>
                      <a:r>
                        <a:rPr sz="1100" kern="0" spc="-30">
                          <a:solidFill>
                            <a:srgbClr val="000000">
                              <a:alpha val="100000"/>
                            </a:srgbClr>
                          </a:solidFill>
                          <a:latin typeface="微软雅黑" panose="020b0503020204020204" charset="-122"/>
                          <a:ea typeface="微软雅黑" panose="020b0503020204020204" charset="-122"/>
                          <a:cs typeface="微软雅黑" panose="020b0503020204020204" charset="-122"/>
                        </a:rPr>
                        <a:t>隐债/城投带</a:t>
                      </a:r>
                      <a:r>
                        <a:rPr sz="11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1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息债务</a:t>
                      </a:r>
                      <a:endParaRPr lang="en-US" altLang="en-US" sz="11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69">
                <a:tc>
                  <a:txBody>
                    <a:bodyPr vert="horz" wrap="square"/>
                    <a:lstStyle/>
                    <a:p>
                      <a:pPr algn="l" rtl="0" eaLnBrk="0">
                        <a:lnSpc>
                          <a:spcPct val="112000"/>
                        </a:lnSpc>
                      </a:pPr>
                      <a:endParaRPr lang="en-US" altLang="en-US" sz="300"/>
                    </a:p>
                    <a:p>
                      <a:pPr marL="242570" algn="l" rtl="0" eaLnBrk="0">
                        <a:lnSpc>
                          <a:spcPct val="78000"/>
                        </a:lnSpc>
                        <a:spcBef>
                          <a:spcPts val="5"/>
                        </a:spcBef>
                      </a:pPr>
                      <a:r>
                        <a:rPr sz="11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1</a:t>
                      </a:r>
                      <a:endParaRPr lang="en-US" altLang="en-US" sz="11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4000"/>
                        </a:lnSpc>
                      </a:pPr>
                      <a:endParaRPr lang="en-US" altLang="en-US" sz="200"/>
                    </a:p>
                    <a:p>
                      <a:pPr marL="179070" algn="l" rtl="0" eaLnBrk="0">
                        <a:lnSpc>
                          <a:spcPct val="90000"/>
                        </a:lnSpc>
                        <a:spcBef>
                          <a:spcPct val="0"/>
                        </a:spcBef>
                      </a:pPr>
                      <a:r>
                        <a:rPr sz="1100" kern="0" spc="-20">
                          <a:solidFill>
                            <a:srgbClr val="FF0000">
                              <a:alpha val="100000"/>
                            </a:srgbClr>
                          </a:solidFill>
                          <a:latin typeface="微软雅黑" panose="020b0503020204020204" charset="-122"/>
                          <a:ea typeface="微软雅黑" panose="020b0503020204020204" charset="-122"/>
                          <a:cs typeface="微软雅黑" panose="020b0503020204020204" charset="-122"/>
                        </a:rPr>
                        <a:t>北京</a:t>
                      </a:r>
                      <a:endParaRPr lang="en-US" altLang="en-US" sz="11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8000"/>
                        </a:lnSpc>
                      </a:pPr>
                      <a:endParaRPr lang="en-US" altLang="en-US" sz="300"/>
                    </a:p>
                    <a:p>
                      <a:pPr marL="299085" algn="l" rtl="0" eaLnBrk="0">
                        <a:lnSpc>
                          <a:spcPct val="85000"/>
                        </a:lnSpc>
                        <a:spcBef>
                          <a:spcPct val="0"/>
                        </a:spcBef>
                      </a:pPr>
                      <a:r>
                        <a:rPr sz="1000" kern="0" spc="-10">
                          <a:solidFill>
                            <a:srgbClr val="FF0000">
                              <a:alpha val="100000"/>
                            </a:srgbClr>
                          </a:solidFill>
                          <a:latin typeface="微软雅黑" panose="020b0503020204020204" charset="-122"/>
                          <a:ea typeface="微软雅黑" panose="020b0503020204020204" charset="-122"/>
                          <a:cs typeface="微软雅黑" panose="020b0503020204020204" charset="-122"/>
                        </a:rPr>
                        <a:t>4819.7</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8000"/>
                        </a:lnSpc>
                      </a:pPr>
                      <a:endParaRPr lang="en-US" altLang="en-US" sz="300"/>
                    </a:p>
                    <a:p>
                      <a:pPr marL="264160" algn="l" rtl="0" eaLnBrk="0">
                        <a:lnSpc>
                          <a:spcPct val="85000"/>
                        </a:lnSpc>
                        <a:spcBef>
                          <a:spcPct val="0"/>
                        </a:spcBef>
                      </a:pPr>
                      <a:r>
                        <a:rPr sz="1000" kern="0" spc="-10">
                          <a:solidFill>
                            <a:srgbClr val="FF0000">
                              <a:alpha val="100000"/>
                            </a:srgbClr>
                          </a:solidFill>
                          <a:latin typeface="微软雅黑" panose="020b0503020204020204" charset="-122"/>
                          <a:ea typeface="微软雅黑" panose="020b0503020204020204" charset="-122"/>
                          <a:cs typeface="微软雅黑" panose="020b0503020204020204" charset="-122"/>
                        </a:rPr>
                        <a:t>33106.0</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64000"/>
                        </a:lnSpc>
                      </a:pPr>
                      <a:endParaRPr lang="en-US" altLang="en-US" sz="100"/>
                    </a:p>
                    <a:p>
                      <a:pPr marL="223520" algn="l" rtl="0" eaLnBrk="0">
                        <a:lnSpc>
                          <a:spcPts val="1330"/>
                        </a:lnSpc>
                      </a:pPr>
                      <a:r>
                        <a:rPr sz="1000" kern="0" spc="-10">
                          <a:solidFill>
                            <a:srgbClr val="FF0000">
                              <a:alpha val="100000"/>
                            </a:srgbClr>
                          </a:solidFill>
                          <a:latin typeface="微软雅黑" panose="020b0503020204020204" charset="-122"/>
                          <a:ea typeface="微软雅黑" panose="020b0503020204020204" charset="-122"/>
                          <a:cs typeface="微软雅黑" panose="020b0503020204020204" charset="-122"/>
                        </a:rPr>
                        <a:t>14.6%</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8000"/>
                        </a:lnSpc>
                      </a:pPr>
                      <a:endParaRPr lang="en-US" altLang="en-US" sz="300"/>
                    </a:p>
                    <a:p>
                      <a:pPr marL="434340" algn="l" rtl="0" eaLnBrk="0">
                        <a:lnSpc>
                          <a:spcPct val="85000"/>
                        </a:lnSpc>
                        <a:spcBef>
                          <a:spcPct val="0"/>
                        </a:spcBef>
                      </a:pPr>
                      <a:r>
                        <a:rPr sz="1000" kern="0" spc="-20">
                          <a:solidFill>
                            <a:srgbClr val="FF0000">
                              <a:alpha val="100000"/>
                            </a:srgbClr>
                          </a:solidFill>
                          <a:latin typeface="微软雅黑" panose="020b0503020204020204" charset="-122"/>
                          <a:ea typeface="微软雅黑" panose="020b0503020204020204" charset="-122"/>
                          <a:cs typeface="微软雅黑" panose="020b0503020204020204" charset="-122"/>
                        </a:rPr>
                        <a:t>10697.7</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64000"/>
                        </a:lnSpc>
                      </a:pPr>
                      <a:endParaRPr lang="en-US" altLang="en-US" sz="100"/>
                    </a:p>
                    <a:p>
                      <a:pPr marL="335915" algn="l" rtl="0" eaLnBrk="0">
                        <a:lnSpc>
                          <a:spcPts val="1330"/>
                        </a:lnSpc>
                      </a:pPr>
                      <a:r>
                        <a:rPr sz="1100" kern="0" spc="-60">
                          <a:solidFill>
                            <a:srgbClr val="FF0000">
                              <a:alpha val="100000"/>
                            </a:srgbClr>
                          </a:solidFill>
                          <a:latin typeface="微软雅黑" panose="020b0503020204020204" charset="-122"/>
                          <a:ea typeface="微软雅黑" panose="020b0503020204020204" charset="-122"/>
                          <a:cs typeface="微软雅黑" panose="020b0503020204020204" charset="-122"/>
                        </a:rPr>
                        <a:t>45.1%</a:t>
                      </a:r>
                      <a:endParaRPr lang="en-US" altLang="en-US" sz="11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70">
                <a:tc>
                  <a:txBody>
                    <a:bodyPr vert="horz" wrap="square"/>
                    <a:lstStyle/>
                    <a:p>
                      <a:pPr algn="l" rtl="0" eaLnBrk="0">
                        <a:lnSpc>
                          <a:spcPct val="108000"/>
                        </a:lnSpc>
                      </a:pPr>
                      <a:endParaRPr lang="en-US" altLang="en-US" sz="300"/>
                    </a:p>
                    <a:p>
                      <a:pPr marL="239395" algn="l" rtl="0" eaLnBrk="0">
                        <a:lnSpc>
                          <a:spcPct val="79000"/>
                        </a:lnSpc>
                        <a:spcBef>
                          <a:spcPct val="0"/>
                        </a:spcBef>
                      </a:pPr>
                      <a:r>
                        <a:rPr sz="11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2</a:t>
                      </a:r>
                      <a:endParaRPr lang="en-US" altLang="en-US" sz="11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1000"/>
                        </a:lnSpc>
                      </a:pPr>
                      <a:endParaRPr lang="en-US" altLang="en-US" sz="200"/>
                    </a:p>
                    <a:p>
                      <a:pPr marL="180975" algn="l" rtl="0" eaLnBrk="0">
                        <a:lnSpc>
                          <a:spcPct val="89000"/>
                        </a:lnSpc>
                      </a:pPr>
                      <a:r>
                        <a:rPr sz="1100" kern="0" spc="-30">
                          <a:solidFill>
                            <a:srgbClr val="FF0000">
                              <a:alpha val="100000"/>
                            </a:srgbClr>
                          </a:solidFill>
                          <a:latin typeface="微软雅黑" panose="020b0503020204020204" charset="-122"/>
                          <a:ea typeface="微软雅黑" panose="020b0503020204020204" charset="-122"/>
                          <a:cs typeface="微软雅黑" panose="020b0503020204020204" charset="-122"/>
                        </a:rPr>
                        <a:t>广东</a:t>
                      </a:r>
                      <a:endParaRPr lang="en-US" altLang="en-US" sz="11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7000"/>
                        </a:lnSpc>
                      </a:pPr>
                      <a:endParaRPr lang="en-US" altLang="en-US" sz="300"/>
                    </a:p>
                    <a:p>
                      <a:pPr marL="303530" algn="l" rtl="0" eaLnBrk="0">
                        <a:lnSpc>
                          <a:spcPct val="85000"/>
                        </a:lnSpc>
                        <a:spcBef>
                          <a:spcPts val="5"/>
                        </a:spcBef>
                      </a:pPr>
                      <a:r>
                        <a:rPr sz="1000" kern="0" spc="-10">
                          <a:solidFill>
                            <a:srgbClr val="FF0000">
                              <a:alpha val="100000"/>
                            </a:srgbClr>
                          </a:solidFill>
                          <a:latin typeface="微软雅黑" panose="020b0503020204020204" charset="-122"/>
                          <a:ea typeface="微软雅黑" panose="020b0503020204020204" charset="-122"/>
                          <a:cs typeface="微软雅黑" panose="020b0503020204020204" charset="-122"/>
                        </a:rPr>
                        <a:t>2059.1</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7000"/>
                        </a:lnSpc>
                      </a:pPr>
                      <a:endParaRPr lang="en-US" altLang="en-US" sz="300"/>
                    </a:p>
                    <a:p>
                      <a:pPr marL="265430" algn="l" rtl="0" eaLnBrk="0">
                        <a:lnSpc>
                          <a:spcPct val="85000"/>
                        </a:lnSpc>
                        <a:spcBef>
                          <a:spcPts val="5"/>
                        </a:spcBef>
                      </a:pPr>
                      <a:r>
                        <a:rPr sz="1000" kern="0" spc="-10">
                          <a:solidFill>
                            <a:srgbClr val="FF0000">
                              <a:alpha val="100000"/>
                            </a:srgbClr>
                          </a:solidFill>
                          <a:latin typeface="微软雅黑" panose="020b0503020204020204" charset="-122"/>
                          <a:ea typeface="微软雅黑" panose="020b0503020204020204" charset="-122"/>
                          <a:cs typeface="微软雅黑" panose="020b0503020204020204" charset="-122"/>
                        </a:rPr>
                        <a:t>99945.2</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62000"/>
                        </a:lnSpc>
                      </a:pPr>
                      <a:endParaRPr lang="en-US" altLang="en-US" sz="100"/>
                    </a:p>
                    <a:p>
                      <a:pPr marL="258445" algn="l" rtl="0" eaLnBrk="0">
                        <a:lnSpc>
                          <a:spcPts val="1330"/>
                        </a:lnSpc>
                      </a:pPr>
                      <a:r>
                        <a:rPr sz="1100" kern="0" spc="-60">
                          <a:solidFill>
                            <a:srgbClr val="FF0000">
                              <a:alpha val="100000"/>
                            </a:srgbClr>
                          </a:solidFill>
                          <a:latin typeface="微软雅黑" panose="020b0503020204020204" charset="-122"/>
                          <a:ea typeface="微软雅黑" panose="020b0503020204020204" charset="-122"/>
                          <a:cs typeface="微软雅黑" panose="020b0503020204020204" charset="-122"/>
                        </a:rPr>
                        <a:t>2.1%</a:t>
                      </a:r>
                      <a:endParaRPr lang="en-US" altLang="en-US" sz="11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7000"/>
                        </a:lnSpc>
                      </a:pPr>
                      <a:endParaRPr lang="en-US" altLang="en-US" sz="300"/>
                    </a:p>
                    <a:p>
                      <a:pPr marL="434340" algn="l" rtl="0" eaLnBrk="0">
                        <a:lnSpc>
                          <a:spcPct val="85000"/>
                        </a:lnSpc>
                        <a:spcBef>
                          <a:spcPts val="5"/>
                        </a:spcBef>
                      </a:pPr>
                      <a:r>
                        <a:rPr sz="1000" kern="0" spc="-20">
                          <a:solidFill>
                            <a:srgbClr val="FF0000">
                              <a:alpha val="100000"/>
                            </a:srgbClr>
                          </a:solidFill>
                          <a:latin typeface="微软雅黑" panose="020b0503020204020204" charset="-122"/>
                          <a:ea typeface="微软雅黑" panose="020b0503020204020204" charset="-122"/>
                          <a:cs typeface="微软雅黑" panose="020b0503020204020204" charset="-122"/>
                        </a:rPr>
                        <a:t>11368.2</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62000"/>
                        </a:lnSpc>
                      </a:pPr>
                      <a:endParaRPr lang="en-US" altLang="en-US" sz="100"/>
                    </a:p>
                    <a:p>
                      <a:pPr marL="343535" algn="l" rtl="0" eaLnBrk="0">
                        <a:lnSpc>
                          <a:spcPts val="1330"/>
                        </a:lnSpc>
                      </a:pPr>
                      <a:r>
                        <a:rPr sz="1000" kern="0" spc="-10">
                          <a:solidFill>
                            <a:srgbClr val="FF0000">
                              <a:alpha val="100000"/>
                            </a:srgbClr>
                          </a:solidFill>
                          <a:latin typeface="微软雅黑" panose="020b0503020204020204" charset="-122"/>
                          <a:ea typeface="微软雅黑" panose="020b0503020204020204" charset="-122"/>
                          <a:cs typeface="微软雅黑" panose="020b0503020204020204" charset="-122"/>
                        </a:rPr>
                        <a:t>18.1%</a:t>
                      </a:r>
                      <a:endParaRPr lang="en-US" altLang="en-US" sz="10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70">
                <a:tc>
                  <a:txBody>
                    <a:bodyPr vert="horz" wrap="square"/>
                    <a:lstStyle/>
                    <a:p>
                      <a:pPr algn="l" rtl="0" eaLnBrk="0">
                        <a:lnSpc>
                          <a:spcPct val="107000"/>
                        </a:lnSpc>
                      </a:pPr>
                      <a:endParaRPr lang="en-US" altLang="en-US" sz="300"/>
                    </a:p>
                    <a:p>
                      <a:pPr marL="238125" algn="l" rtl="0" eaLnBrk="0">
                        <a:lnSpc>
                          <a:spcPct val="79000"/>
                        </a:lnSpc>
                        <a:spcBef>
                          <a:spcPct val="0"/>
                        </a:spcBef>
                      </a:pPr>
                      <a:r>
                        <a:rPr sz="11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3</a:t>
                      </a:r>
                      <a:endParaRPr lang="en-US" altLang="en-US" sz="11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5000"/>
                        </a:lnSpc>
                      </a:pPr>
                      <a:endParaRPr lang="en-US" altLang="en-US" sz="200"/>
                    </a:p>
                    <a:p>
                      <a:pPr marL="184150" algn="l" rtl="0" eaLnBrk="0">
                        <a:lnSpc>
                          <a:spcPct val="88000"/>
                        </a:lnSpc>
                        <a:spcBef>
                          <a:spcPct val="0"/>
                        </a:spcBef>
                      </a:pPr>
                      <a:r>
                        <a:rPr sz="1100" kern="0" spc="-40">
                          <a:solidFill>
                            <a:srgbClr val="FF0000">
                              <a:alpha val="100000"/>
                            </a:srgbClr>
                          </a:solidFill>
                          <a:latin typeface="微软雅黑" panose="020b0503020204020204" charset="-122"/>
                          <a:ea typeface="微软雅黑" panose="020b0503020204020204" charset="-122"/>
                          <a:cs typeface="微软雅黑" panose="020b0503020204020204" charset="-122"/>
                        </a:rPr>
                        <a:t>上海</a:t>
                      </a:r>
                      <a:endParaRPr lang="en-US" altLang="en-US" sz="11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7000"/>
                        </a:lnSpc>
                      </a:pPr>
                      <a:endParaRPr lang="en-US" altLang="en-US" sz="300"/>
                    </a:p>
                    <a:p>
                      <a:pPr marL="306705" algn="l" rtl="0" eaLnBrk="0">
                        <a:lnSpc>
                          <a:spcPct val="85000"/>
                        </a:lnSpc>
                        <a:spcBef>
                          <a:spcPct val="0"/>
                        </a:spcBef>
                      </a:pPr>
                      <a:r>
                        <a:rPr sz="1000" kern="0" spc="-20">
                          <a:solidFill>
                            <a:srgbClr val="FF0000">
                              <a:alpha val="100000"/>
                            </a:srgbClr>
                          </a:solidFill>
                          <a:latin typeface="微软雅黑" panose="020b0503020204020204" charset="-122"/>
                          <a:ea typeface="微软雅黑" panose="020b0503020204020204" charset="-122"/>
                          <a:cs typeface="微软雅黑" panose="020b0503020204020204" charset="-122"/>
                        </a:rPr>
                        <a:t>1156.3</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7000"/>
                        </a:lnSpc>
                      </a:pPr>
                      <a:endParaRPr lang="en-US" altLang="en-US" sz="300"/>
                    </a:p>
                    <a:p>
                      <a:pPr marL="264160" algn="l" rtl="0" eaLnBrk="0">
                        <a:lnSpc>
                          <a:spcPct val="85000"/>
                        </a:lnSpc>
                        <a:spcBef>
                          <a:spcPct val="0"/>
                        </a:spcBef>
                      </a:pPr>
                      <a:r>
                        <a:rPr sz="1000" kern="0" spc="-10">
                          <a:solidFill>
                            <a:srgbClr val="FF0000">
                              <a:alpha val="100000"/>
                            </a:srgbClr>
                          </a:solidFill>
                          <a:latin typeface="微软雅黑" panose="020b0503020204020204" charset="-122"/>
                          <a:ea typeface="微软雅黑" panose="020b0503020204020204" charset="-122"/>
                          <a:cs typeface="微软雅黑" panose="020b0503020204020204" charset="-122"/>
                        </a:rPr>
                        <a:t>36011.8</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61000"/>
                        </a:lnSpc>
                      </a:pPr>
                      <a:endParaRPr lang="en-US" altLang="en-US" sz="100"/>
                    </a:p>
                    <a:p>
                      <a:pPr marL="257175" algn="l" rtl="0" eaLnBrk="0">
                        <a:lnSpc>
                          <a:spcPts val="1330"/>
                        </a:lnSpc>
                      </a:pPr>
                      <a:r>
                        <a:rPr sz="1100" kern="0" spc="-60">
                          <a:solidFill>
                            <a:srgbClr val="FF0000">
                              <a:alpha val="100000"/>
                            </a:srgbClr>
                          </a:solidFill>
                          <a:latin typeface="微软雅黑" panose="020b0503020204020204" charset="-122"/>
                          <a:ea typeface="微软雅黑" panose="020b0503020204020204" charset="-122"/>
                          <a:cs typeface="微软雅黑" panose="020b0503020204020204" charset="-122"/>
                        </a:rPr>
                        <a:t>3.2%</a:t>
                      </a:r>
                      <a:endParaRPr lang="en-US" altLang="en-US" sz="11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7000"/>
                        </a:lnSpc>
                      </a:pPr>
                      <a:endParaRPr lang="en-US" altLang="en-US" sz="300"/>
                    </a:p>
                    <a:p>
                      <a:pPr marL="468630" algn="l" rtl="0" eaLnBrk="0">
                        <a:lnSpc>
                          <a:spcPct val="85000"/>
                        </a:lnSpc>
                        <a:spcBef>
                          <a:spcPct val="0"/>
                        </a:spcBef>
                      </a:pPr>
                      <a:r>
                        <a:rPr sz="1000" kern="0" spc="-10">
                          <a:solidFill>
                            <a:srgbClr val="FF0000">
                              <a:alpha val="100000"/>
                            </a:srgbClr>
                          </a:solidFill>
                          <a:latin typeface="微软雅黑" panose="020b0503020204020204" charset="-122"/>
                          <a:ea typeface="微软雅黑" panose="020b0503020204020204" charset="-122"/>
                          <a:cs typeface="微软雅黑" panose="020b0503020204020204" charset="-122"/>
                        </a:rPr>
                        <a:t>6496.8</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61000"/>
                        </a:lnSpc>
                      </a:pPr>
                      <a:endParaRPr lang="en-US" altLang="en-US" sz="100"/>
                    </a:p>
                    <a:p>
                      <a:pPr marL="343535" algn="l" rtl="0" eaLnBrk="0">
                        <a:lnSpc>
                          <a:spcPts val="1330"/>
                        </a:lnSpc>
                      </a:pPr>
                      <a:r>
                        <a:rPr sz="1000" kern="0" spc="-10">
                          <a:solidFill>
                            <a:srgbClr val="FF0000">
                              <a:alpha val="100000"/>
                            </a:srgbClr>
                          </a:solidFill>
                          <a:latin typeface="微软雅黑" panose="020b0503020204020204" charset="-122"/>
                          <a:ea typeface="微软雅黑" panose="020b0503020204020204" charset="-122"/>
                          <a:cs typeface="微软雅黑" panose="020b0503020204020204" charset="-122"/>
                        </a:rPr>
                        <a:t>17.8%</a:t>
                      </a:r>
                      <a:endParaRPr lang="en-US" altLang="en-US" sz="10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70">
                <a:tc>
                  <a:txBody>
                    <a:bodyPr vert="horz" wrap="square"/>
                    <a:lstStyle/>
                    <a:p>
                      <a:pPr algn="l" rtl="0" eaLnBrk="0">
                        <a:lnSpc>
                          <a:spcPct val="111000"/>
                        </a:lnSpc>
                      </a:pPr>
                      <a:endParaRPr lang="en-US" altLang="en-US" sz="300"/>
                    </a:p>
                    <a:p>
                      <a:pPr marL="234950" algn="l" rtl="0" eaLnBrk="0">
                        <a:lnSpc>
                          <a:spcPct val="78000"/>
                        </a:lnSpc>
                        <a:spcBef>
                          <a:spcPct val="0"/>
                        </a:spcBef>
                      </a:pPr>
                      <a:r>
                        <a:rPr sz="11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4</a:t>
                      </a:r>
                      <a:endParaRPr lang="en-US" altLang="en-US" sz="11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1000"/>
                        </a:lnSpc>
                      </a:pPr>
                      <a:endParaRPr lang="en-US" altLang="en-US" sz="200"/>
                    </a:p>
                    <a:p>
                      <a:pPr marL="186690" algn="l" rtl="0" eaLnBrk="0">
                        <a:lnSpc>
                          <a:spcPct val="88000"/>
                        </a:lnSpc>
                      </a:pPr>
                      <a:r>
                        <a:rPr sz="1100" kern="0" spc="-50">
                          <a:solidFill>
                            <a:srgbClr val="0E57C5">
                              <a:alpha val="100000"/>
                            </a:srgbClr>
                          </a:solidFill>
                          <a:latin typeface="微软雅黑" panose="020b0503020204020204" charset="-122"/>
                          <a:ea typeface="微软雅黑" panose="020b0503020204020204" charset="-122"/>
                          <a:cs typeface="微软雅黑" panose="020b0503020204020204" charset="-122"/>
                        </a:rPr>
                        <a:t>宁夏</a:t>
                      </a:r>
                      <a:endParaRPr lang="en-US" altLang="en-US" sz="11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6000"/>
                        </a:lnSpc>
                      </a:pPr>
                      <a:endParaRPr lang="en-US" altLang="en-US" sz="300"/>
                    </a:p>
                    <a:p>
                      <a:pPr marL="303530" algn="l" rtl="0" eaLnBrk="0">
                        <a:lnSpc>
                          <a:spcPct val="85000"/>
                        </a:lnSpc>
                        <a:spcBef>
                          <a:spcPts val="5"/>
                        </a:spcBef>
                      </a:pPr>
                      <a:r>
                        <a:rPr sz="1000" kern="0" spc="-10">
                          <a:solidFill>
                            <a:srgbClr val="0E57C5">
                              <a:alpha val="100000"/>
                            </a:srgbClr>
                          </a:solidFill>
                          <a:latin typeface="微软雅黑" panose="020b0503020204020204" charset="-122"/>
                          <a:ea typeface="微软雅黑" panose="020b0503020204020204" charset="-122"/>
                          <a:cs typeface="微软雅黑" panose="020b0503020204020204" charset="-122"/>
                        </a:rPr>
                        <a:t>2390.0</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6000"/>
                        </a:lnSpc>
                      </a:pPr>
                      <a:endParaRPr lang="en-US" altLang="en-US" sz="300"/>
                    </a:p>
                    <a:p>
                      <a:pPr marL="300355" algn="l" rtl="0" eaLnBrk="0">
                        <a:lnSpc>
                          <a:spcPct val="85000"/>
                        </a:lnSpc>
                        <a:spcBef>
                          <a:spcPct val="0"/>
                        </a:spcBef>
                      </a:pPr>
                      <a:r>
                        <a:rPr sz="1000" kern="0" spc="-10">
                          <a:solidFill>
                            <a:srgbClr val="0E57C5">
                              <a:alpha val="100000"/>
                            </a:srgbClr>
                          </a:solidFill>
                          <a:latin typeface="微软雅黑" panose="020b0503020204020204" charset="-122"/>
                          <a:ea typeface="微软雅黑" panose="020b0503020204020204" charset="-122"/>
                          <a:cs typeface="微软雅黑" panose="020b0503020204020204" charset="-122"/>
                        </a:rPr>
                        <a:t>3510.2</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59000"/>
                        </a:lnSpc>
                      </a:pPr>
                      <a:endParaRPr lang="en-US" altLang="en-US" sz="100"/>
                    </a:p>
                    <a:p>
                      <a:pPr marL="220980" algn="l" rtl="0" eaLnBrk="0">
                        <a:lnSpc>
                          <a:spcPts val="1330"/>
                        </a:lnSpc>
                      </a:pPr>
                      <a:r>
                        <a:rPr sz="1000" kern="0" spc="-10">
                          <a:solidFill>
                            <a:srgbClr val="0E57C5">
                              <a:alpha val="100000"/>
                            </a:srgbClr>
                          </a:solidFill>
                          <a:latin typeface="微软雅黑" panose="020b0503020204020204" charset="-122"/>
                          <a:ea typeface="微软雅黑" panose="020b0503020204020204" charset="-122"/>
                          <a:cs typeface="微软雅黑" panose="020b0503020204020204" charset="-122"/>
                        </a:rPr>
                        <a:t>68.1%</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6000"/>
                        </a:lnSpc>
                      </a:pPr>
                      <a:endParaRPr lang="en-US" altLang="en-US" sz="300"/>
                    </a:p>
                    <a:p>
                      <a:pPr marL="504190" algn="l" rtl="0" eaLnBrk="0">
                        <a:lnSpc>
                          <a:spcPct val="85000"/>
                        </a:lnSpc>
                        <a:spcBef>
                          <a:spcPct val="0"/>
                        </a:spcBef>
                      </a:pPr>
                      <a:r>
                        <a:rPr sz="1000" kern="0" spc="-10">
                          <a:solidFill>
                            <a:srgbClr val="0E57C5">
                              <a:alpha val="100000"/>
                            </a:srgbClr>
                          </a:solidFill>
                          <a:latin typeface="微软雅黑" panose="020b0503020204020204" charset="-122"/>
                          <a:ea typeface="微软雅黑" panose="020b0503020204020204" charset="-122"/>
                          <a:cs typeface="微软雅黑" panose="020b0503020204020204" charset="-122"/>
                        </a:rPr>
                        <a:t>881.5</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59000"/>
                        </a:lnSpc>
                      </a:pPr>
                      <a:endParaRPr lang="en-US" altLang="en-US" sz="100"/>
                    </a:p>
                    <a:p>
                      <a:pPr marL="304165" algn="l" rtl="0" eaLnBrk="0">
                        <a:lnSpc>
                          <a:spcPts val="1330"/>
                        </a:lnSpc>
                      </a:pPr>
                      <a:r>
                        <a:rPr sz="1000" kern="0" spc="-10">
                          <a:solidFill>
                            <a:srgbClr val="0E57C5">
                              <a:alpha val="100000"/>
                            </a:srgbClr>
                          </a:solidFill>
                          <a:latin typeface="微软雅黑" panose="020b0503020204020204" charset="-122"/>
                          <a:ea typeface="微软雅黑" panose="020b0503020204020204" charset="-122"/>
                          <a:cs typeface="微软雅黑" panose="020b0503020204020204" charset="-122"/>
                        </a:rPr>
                        <a:t>271.1%</a:t>
                      </a:r>
                      <a:endParaRPr lang="en-US" altLang="en-US" sz="10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70">
                <a:tc>
                  <a:txBody>
                    <a:bodyPr vert="horz" wrap="square"/>
                    <a:lstStyle/>
                    <a:p>
                      <a:pPr algn="l" rtl="0" eaLnBrk="0">
                        <a:lnSpc>
                          <a:spcPct val="109000"/>
                        </a:lnSpc>
                      </a:pPr>
                      <a:endParaRPr lang="en-US" altLang="en-US" sz="300"/>
                    </a:p>
                    <a:p>
                      <a:pPr marL="240030" algn="l" rtl="0" eaLnBrk="0">
                        <a:lnSpc>
                          <a:spcPct val="78000"/>
                        </a:lnSpc>
                        <a:spcBef>
                          <a:spcPts val="5"/>
                        </a:spcBef>
                      </a:pPr>
                      <a:r>
                        <a:rPr sz="11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5</a:t>
                      </a:r>
                      <a:endParaRPr lang="en-US" altLang="en-US" sz="11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0000"/>
                        </a:lnSpc>
                      </a:pPr>
                      <a:endParaRPr lang="en-US" altLang="en-US" sz="200"/>
                    </a:p>
                    <a:p>
                      <a:pPr marL="182245" algn="l" rtl="0" eaLnBrk="0">
                        <a:lnSpc>
                          <a:spcPct val="89000"/>
                        </a:lnSpc>
                        <a:spcBef>
                          <a:spcPct val="0"/>
                        </a:spcBef>
                      </a:pPr>
                      <a:r>
                        <a:rPr sz="1100" kern="0" spc="-30">
                          <a:solidFill>
                            <a:srgbClr val="0E57C5">
                              <a:alpha val="100000"/>
                            </a:srgbClr>
                          </a:solidFill>
                          <a:latin typeface="微软雅黑" panose="020b0503020204020204" charset="-122"/>
                          <a:ea typeface="微软雅黑" panose="020b0503020204020204" charset="-122"/>
                          <a:cs typeface="微软雅黑" panose="020b0503020204020204" charset="-122"/>
                        </a:rPr>
                        <a:t>天津</a:t>
                      </a:r>
                      <a:endParaRPr lang="en-US" altLang="en-US" sz="11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6000"/>
                        </a:lnSpc>
                      </a:pPr>
                      <a:endParaRPr lang="en-US" altLang="en-US" sz="300"/>
                    </a:p>
                    <a:p>
                      <a:pPr marL="303530" algn="l" rtl="0" eaLnBrk="0">
                        <a:lnSpc>
                          <a:spcPct val="85000"/>
                        </a:lnSpc>
                        <a:spcBef>
                          <a:spcPct val="0"/>
                        </a:spcBef>
                      </a:pPr>
                      <a:r>
                        <a:rPr sz="1000" kern="0" spc="-10">
                          <a:solidFill>
                            <a:srgbClr val="0E57C5">
                              <a:alpha val="100000"/>
                            </a:srgbClr>
                          </a:solidFill>
                          <a:latin typeface="微软雅黑" panose="020b0503020204020204" charset="-122"/>
                          <a:ea typeface="微软雅黑" panose="020b0503020204020204" charset="-122"/>
                          <a:cs typeface="微软雅黑" panose="020b0503020204020204" charset="-122"/>
                        </a:rPr>
                        <a:t>7027.7</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6000"/>
                        </a:lnSpc>
                      </a:pPr>
                      <a:endParaRPr lang="en-US" altLang="en-US" sz="300"/>
                    </a:p>
                    <a:p>
                      <a:pPr marL="268605" algn="l" rtl="0" eaLnBrk="0">
                        <a:lnSpc>
                          <a:spcPct val="85000"/>
                        </a:lnSpc>
                        <a:spcBef>
                          <a:spcPct val="0"/>
                        </a:spcBef>
                      </a:pPr>
                      <a:r>
                        <a:rPr sz="1000" kern="0" spc="-20">
                          <a:solidFill>
                            <a:srgbClr val="0E57C5">
                              <a:alpha val="100000"/>
                            </a:srgbClr>
                          </a:solidFill>
                          <a:latin typeface="微软雅黑" panose="020b0503020204020204" charset="-122"/>
                          <a:ea typeface="微软雅黑" panose="020b0503020204020204" charset="-122"/>
                          <a:cs typeface="微软雅黑" panose="020b0503020204020204" charset="-122"/>
                        </a:rPr>
                        <a:t>13362.9</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57000"/>
                        </a:lnSpc>
                      </a:pPr>
                      <a:endParaRPr lang="en-US" altLang="en-US" sz="100"/>
                    </a:p>
                    <a:p>
                      <a:pPr marL="220980" algn="l" rtl="0" eaLnBrk="0">
                        <a:lnSpc>
                          <a:spcPts val="1330"/>
                        </a:lnSpc>
                      </a:pPr>
                      <a:r>
                        <a:rPr sz="1000" kern="0" spc="-10">
                          <a:solidFill>
                            <a:srgbClr val="0E57C5">
                              <a:alpha val="100000"/>
                            </a:srgbClr>
                          </a:solidFill>
                          <a:latin typeface="微软雅黑" panose="020b0503020204020204" charset="-122"/>
                          <a:ea typeface="微软雅黑" panose="020b0503020204020204" charset="-122"/>
                          <a:cs typeface="微软雅黑" panose="020b0503020204020204" charset="-122"/>
                        </a:rPr>
                        <a:t>52.6%</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6000"/>
                        </a:lnSpc>
                      </a:pPr>
                      <a:endParaRPr lang="en-US" altLang="en-US" sz="300"/>
                    </a:p>
                    <a:p>
                      <a:pPr marL="434340" algn="l" rtl="0" eaLnBrk="0">
                        <a:lnSpc>
                          <a:spcPct val="85000"/>
                        </a:lnSpc>
                      </a:pPr>
                      <a:r>
                        <a:rPr sz="1000" kern="0" spc="-20">
                          <a:solidFill>
                            <a:srgbClr val="0E57C5">
                              <a:alpha val="100000"/>
                            </a:srgbClr>
                          </a:solidFill>
                          <a:latin typeface="微软雅黑" panose="020b0503020204020204" charset="-122"/>
                          <a:ea typeface="微软雅黑" panose="020b0503020204020204" charset="-122"/>
                          <a:cs typeface="微软雅黑" panose="020b0503020204020204" charset="-122"/>
                        </a:rPr>
                        <a:t>17581.3</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57000"/>
                        </a:lnSpc>
                      </a:pPr>
                      <a:endParaRPr lang="en-US" altLang="en-US" sz="100"/>
                    </a:p>
                    <a:p>
                      <a:pPr marL="335915" algn="l" rtl="0" eaLnBrk="0">
                        <a:lnSpc>
                          <a:spcPts val="1330"/>
                        </a:lnSpc>
                      </a:pPr>
                      <a:r>
                        <a:rPr sz="1100" kern="0" spc="-60">
                          <a:solidFill>
                            <a:srgbClr val="0E57C5">
                              <a:alpha val="100000"/>
                            </a:srgbClr>
                          </a:solidFill>
                          <a:latin typeface="微软雅黑" panose="020b0503020204020204" charset="-122"/>
                          <a:ea typeface="微软雅黑" panose="020b0503020204020204" charset="-122"/>
                          <a:cs typeface="微软雅黑" panose="020b0503020204020204" charset="-122"/>
                        </a:rPr>
                        <a:t>40.0%</a:t>
                      </a:r>
                      <a:endParaRPr lang="en-US" altLang="en-US" sz="11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69">
                <a:tc>
                  <a:txBody>
                    <a:bodyPr vert="horz" wrap="square"/>
                    <a:lstStyle/>
                    <a:p>
                      <a:pPr algn="l" rtl="0" eaLnBrk="0">
                        <a:lnSpc>
                          <a:spcPct val="105000"/>
                        </a:lnSpc>
                      </a:pPr>
                      <a:endParaRPr lang="en-US" altLang="en-US" sz="300"/>
                    </a:p>
                    <a:p>
                      <a:pPr marL="240030" algn="l" rtl="0" eaLnBrk="0">
                        <a:lnSpc>
                          <a:spcPct val="79000"/>
                        </a:lnSpc>
                        <a:spcBef>
                          <a:spcPct val="0"/>
                        </a:spcBef>
                      </a:pPr>
                      <a:r>
                        <a:rPr sz="11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6</a:t>
                      </a:r>
                      <a:endParaRPr lang="en-US" altLang="en-US" sz="11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1000"/>
                        </a:lnSpc>
                      </a:pPr>
                      <a:endParaRPr lang="en-US" altLang="en-US" sz="200"/>
                    </a:p>
                    <a:p>
                      <a:pPr marL="187960" algn="l" rtl="0" eaLnBrk="0">
                        <a:lnSpc>
                          <a:spcPct val="88000"/>
                        </a:lnSpc>
                        <a:spcBef>
                          <a:spcPct val="0"/>
                        </a:spcBef>
                      </a:pPr>
                      <a:r>
                        <a:rPr sz="1100" kern="0" spc="-60">
                          <a:solidFill>
                            <a:srgbClr val="0E57C5">
                              <a:alpha val="100000"/>
                            </a:srgbClr>
                          </a:solidFill>
                          <a:latin typeface="微软雅黑" panose="020b0503020204020204" charset="-122"/>
                          <a:ea typeface="微软雅黑" panose="020b0503020204020204" charset="-122"/>
                          <a:cs typeface="微软雅黑" panose="020b0503020204020204" charset="-122"/>
                        </a:rPr>
                        <a:t>陕西</a:t>
                      </a:r>
                      <a:endParaRPr lang="en-US" altLang="en-US" sz="11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5000"/>
                        </a:lnSpc>
                      </a:pPr>
                      <a:endParaRPr lang="en-US" altLang="en-US" sz="300"/>
                    </a:p>
                    <a:p>
                      <a:pPr marL="304165" algn="l" rtl="0" eaLnBrk="0">
                        <a:lnSpc>
                          <a:spcPct val="85000"/>
                        </a:lnSpc>
                        <a:spcBef>
                          <a:spcPct val="0"/>
                        </a:spcBef>
                      </a:pPr>
                      <a:r>
                        <a:rPr sz="1000" kern="0" spc="-10">
                          <a:solidFill>
                            <a:srgbClr val="0E57C5">
                              <a:alpha val="100000"/>
                            </a:srgbClr>
                          </a:solidFill>
                          <a:latin typeface="微软雅黑" panose="020b0503020204020204" charset="-122"/>
                          <a:ea typeface="微软雅黑" panose="020b0503020204020204" charset="-122"/>
                          <a:cs typeface="微软雅黑" panose="020b0503020204020204" charset="-122"/>
                        </a:rPr>
                        <a:t>5729.9</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5000"/>
                        </a:lnSpc>
                      </a:pPr>
                      <a:endParaRPr lang="en-US" altLang="en-US" sz="300"/>
                    </a:p>
                    <a:p>
                      <a:pPr marL="265430" algn="l" rtl="0" eaLnBrk="0">
                        <a:lnSpc>
                          <a:spcPct val="85000"/>
                        </a:lnSpc>
                        <a:spcBef>
                          <a:spcPct val="0"/>
                        </a:spcBef>
                      </a:pPr>
                      <a:r>
                        <a:rPr sz="1000" kern="0" spc="-10">
                          <a:solidFill>
                            <a:srgbClr val="0E57C5">
                              <a:alpha val="100000"/>
                            </a:srgbClr>
                          </a:solidFill>
                          <a:latin typeface="微软雅黑" panose="020b0503020204020204" charset="-122"/>
                          <a:ea typeface="微软雅黑" panose="020b0503020204020204" charset="-122"/>
                          <a:cs typeface="微软雅黑" panose="020b0503020204020204" charset="-122"/>
                        </a:rPr>
                        <a:t>23941.9</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56000"/>
                        </a:lnSpc>
                      </a:pPr>
                      <a:endParaRPr lang="en-US" altLang="en-US" sz="100"/>
                    </a:p>
                    <a:p>
                      <a:pPr marL="220345" algn="l" rtl="0" eaLnBrk="0">
                        <a:lnSpc>
                          <a:spcPts val="1330"/>
                        </a:lnSpc>
                      </a:pPr>
                      <a:r>
                        <a:rPr sz="1100" kern="0" spc="-70">
                          <a:solidFill>
                            <a:srgbClr val="0E57C5">
                              <a:alpha val="100000"/>
                            </a:srgbClr>
                          </a:solidFill>
                          <a:latin typeface="微软雅黑" panose="020b0503020204020204" charset="-122"/>
                          <a:ea typeface="微软雅黑" panose="020b0503020204020204" charset="-122"/>
                          <a:cs typeface="微软雅黑" panose="020b0503020204020204" charset="-122"/>
                        </a:rPr>
                        <a:t>23.9%</a:t>
                      </a:r>
                      <a:endParaRPr lang="en-US" altLang="en-US" sz="11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5000"/>
                        </a:lnSpc>
                      </a:pPr>
                      <a:endParaRPr lang="en-US" altLang="en-US" sz="300"/>
                    </a:p>
                    <a:p>
                      <a:pPr marL="434340" algn="l" rtl="0" eaLnBrk="0">
                        <a:lnSpc>
                          <a:spcPct val="85000"/>
                        </a:lnSpc>
                        <a:spcBef>
                          <a:spcPct val="0"/>
                        </a:spcBef>
                      </a:pPr>
                      <a:r>
                        <a:rPr sz="1000" kern="0" spc="-20">
                          <a:solidFill>
                            <a:srgbClr val="0E57C5">
                              <a:alpha val="100000"/>
                            </a:srgbClr>
                          </a:solidFill>
                          <a:latin typeface="微软雅黑" panose="020b0503020204020204" charset="-122"/>
                          <a:ea typeface="微软雅黑" panose="020b0503020204020204" charset="-122"/>
                          <a:cs typeface="微软雅黑" panose="020b0503020204020204" charset="-122"/>
                        </a:rPr>
                        <a:t>14174.6</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56000"/>
                        </a:lnSpc>
                      </a:pPr>
                      <a:endParaRPr lang="en-US" altLang="en-US" sz="100"/>
                    </a:p>
                    <a:p>
                      <a:pPr marL="335915" algn="l" rtl="0" eaLnBrk="0">
                        <a:lnSpc>
                          <a:spcPts val="1330"/>
                        </a:lnSpc>
                      </a:pPr>
                      <a:r>
                        <a:rPr sz="1100" kern="0" spc="-60">
                          <a:solidFill>
                            <a:srgbClr val="0E57C5">
                              <a:alpha val="100000"/>
                            </a:srgbClr>
                          </a:solidFill>
                          <a:latin typeface="微软雅黑" panose="020b0503020204020204" charset="-122"/>
                          <a:ea typeface="微软雅黑" panose="020b0503020204020204" charset="-122"/>
                          <a:cs typeface="微软雅黑" panose="020b0503020204020204" charset="-122"/>
                        </a:rPr>
                        <a:t>40.4%</a:t>
                      </a:r>
                      <a:endParaRPr lang="en-US" altLang="en-US" sz="11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70">
                <a:tc>
                  <a:txBody>
                    <a:bodyPr vert="horz" wrap="square"/>
                    <a:lstStyle/>
                    <a:p>
                      <a:pPr algn="l" rtl="0" eaLnBrk="0">
                        <a:lnSpc>
                          <a:spcPct val="112000"/>
                        </a:lnSpc>
                      </a:pPr>
                      <a:endParaRPr lang="en-US" altLang="en-US" sz="300"/>
                    </a:p>
                    <a:p>
                      <a:pPr marL="239395" algn="l" rtl="0" eaLnBrk="0">
                        <a:lnSpc>
                          <a:spcPct val="78000"/>
                        </a:lnSpc>
                        <a:spcBef>
                          <a:spcPts val="5"/>
                        </a:spcBef>
                      </a:pPr>
                      <a:r>
                        <a:rPr sz="11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7</a:t>
                      </a:r>
                      <a:endParaRPr lang="en-US" altLang="en-US" sz="11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3000"/>
                        </a:lnSpc>
                      </a:pPr>
                      <a:endParaRPr lang="en-US" altLang="en-US" sz="200"/>
                    </a:p>
                    <a:p>
                      <a:pPr marL="180975" algn="l" rtl="0" eaLnBrk="0">
                        <a:lnSpc>
                          <a:spcPct val="86000"/>
                        </a:lnSpc>
                      </a:pPr>
                      <a:r>
                        <a:rPr sz="1100" kern="0" spc="-30">
                          <a:solidFill>
                            <a:srgbClr val="0E57C5">
                              <a:alpha val="100000"/>
                            </a:srgbClr>
                          </a:solidFill>
                          <a:latin typeface="微软雅黑" panose="020b0503020204020204" charset="-122"/>
                          <a:ea typeface="微软雅黑" panose="020b0503020204020204" charset="-122"/>
                          <a:cs typeface="微软雅黑" panose="020b0503020204020204" charset="-122"/>
                        </a:rPr>
                        <a:t>广西</a:t>
                      </a:r>
                      <a:endParaRPr lang="en-US" altLang="en-US" sz="11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8000"/>
                        </a:lnSpc>
                      </a:pPr>
                      <a:endParaRPr lang="en-US" altLang="en-US" sz="300"/>
                    </a:p>
                    <a:p>
                      <a:pPr marL="299085" algn="l" rtl="0" eaLnBrk="0">
                        <a:lnSpc>
                          <a:spcPct val="85000"/>
                        </a:lnSpc>
                        <a:spcBef>
                          <a:spcPct val="0"/>
                        </a:spcBef>
                      </a:pPr>
                      <a:r>
                        <a:rPr sz="1000" kern="0" spc="-10">
                          <a:solidFill>
                            <a:srgbClr val="0E57C5">
                              <a:alpha val="100000"/>
                            </a:srgbClr>
                          </a:solidFill>
                          <a:latin typeface="微软雅黑" panose="020b0503020204020204" charset="-122"/>
                          <a:ea typeface="微软雅黑" panose="020b0503020204020204" charset="-122"/>
                          <a:cs typeface="微软雅黑" panose="020b0503020204020204" charset="-122"/>
                        </a:rPr>
                        <a:t>4426.5</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8000"/>
                        </a:lnSpc>
                      </a:pPr>
                      <a:endParaRPr lang="en-US" altLang="en-US" sz="300"/>
                    </a:p>
                    <a:p>
                      <a:pPr marL="268605" algn="l" rtl="0" eaLnBrk="0">
                        <a:lnSpc>
                          <a:spcPct val="85000"/>
                        </a:lnSpc>
                        <a:spcBef>
                          <a:spcPct val="0"/>
                        </a:spcBef>
                      </a:pPr>
                      <a:r>
                        <a:rPr sz="1000" kern="0" spc="-20">
                          <a:solidFill>
                            <a:srgbClr val="0E57C5">
                              <a:alpha val="100000"/>
                            </a:srgbClr>
                          </a:solidFill>
                          <a:latin typeface="微软雅黑" panose="020b0503020204020204" charset="-122"/>
                          <a:ea typeface="微软雅黑" panose="020b0503020204020204" charset="-122"/>
                          <a:cs typeface="微软雅黑" panose="020b0503020204020204" charset="-122"/>
                        </a:rPr>
                        <a:t>19627.8</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64000"/>
                        </a:lnSpc>
                      </a:pPr>
                      <a:endParaRPr lang="en-US" altLang="en-US" sz="100"/>
                    </a:p>
                    <a:p>
                      <a:pPr marL="220345" algn="l" rtl="0" eaLnBrk="0">
                        <a:lnSpc>
                          <a:spcPts val="1330"/>
                        </a:lnSpc>
                      </a:pPr>
                      <a:r>
                        <a:rPr sz="1100" kern="0" spc="-70">
                          <a:solidFill>
                            <a:srgbClr val="0E57C5">
                              <a:alpha val="100000"/>
                            </a:srgbClr>
                          </a:solidFill>
                          <a:latin typeface="微软雅黑" panose="020b0503020204020204" charset="-122"/>
                          <a:ea typeface="微软雅黑" panose="020b0503020204020204" charset="-122"/>
                          <a:cs typeface="微软雅黑" panose="020b0503020204020204" charset="-122"/>
                        </a:rPr>
                        <a:t>22.6%</a:t>
                      </a:r>
                      <a:endParaRPr lang="en-US" altLang="en-US" sz="11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8000"/>
                        </a:lnSpc>
                      </a:pPr>
                      <a:endParaRPr lang="en-US" altLang="en-US" sz="300"/>
                    </a:p>
                    <a:p>
                      <a:pPr marL="467995" algn="l" rtl="0" eaLnBrk="0">
                        <a:lnSpc>
                          <a:spcPct val="85000"/>
                        </a:lnSpc>
                        <a:spcBef>
                          <a:spcPct val="0"/>
                        </a:spcBef>
                      </a:pPr>
                      <a:r>
                        <a:rPr sz="1000" kern="0" spc="-10">
                          <a:solidFill>
                            <a:srgbClr val="0E57C5">
                              <a:alpha val="100000"/>
                            </a:srgbClr>
                          </a:solidFill>
                          <a:latin typeface="微软雅黑" panose="020b0503020204020204" charset="-122"/>
                          <a:ea typeface="微软雅黑" panose="020b0503020204020204" charset="-122"/>
                          <a:cs typeface="微软雅黑" panose="020b0503020204020204" charset="-122"/>
                        </a:rPr>
                        <a:t>7221.3</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64000"/>
                        </a:lnSpc>
                      </a:pPr>
                      <a:endParaRPr lang="en-US" altLang="en-US" sz="100"/>
                    </a:p>
                    <a:p>
                      <a:pPr marL="340995" algn="l" rtl="0" eaLnBrk="0">
                        <a:lnSpc>
                          <a:spcPts val="1330"/>
                        </a:lnSpc>
                      </a:pPr>
                      <a:r>
                        <a:rPr sz="1000" kern="0" spc="-10">
                          <a:solidFill>
                            <a:srgbClr val="0E57C5">
                              <a:alpha val="100000"/>
                            </a:srgbClr>
                          </a:solidFill>
                          <a:latin typeface="微软雅黑" panose="020b0503020204020204" charset="-122"/>
                          <a:ea typeface="微软雅黑" panose="020b0503020204020204" charset="-122"/>
                          <a:cs typeface="微软雅黑" panose="020b0503020204020204" charset="-122"/>
                        </a:rPr>
                        <a:t>61.3%</a:t>
                      </a:r>
                      <a:endParaRPr lang="en-US" altLang="en-US" sz="10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69">
                <a:tc>
                  <a:txBody>
                    <a:bodyPr vert="horz" wrap="square"/>
                    <a:lstStyle/>
                    <a:p>
                      <a:pPr algn="l" rtl="0" eaLnBrk="0">
                        <a:lnSpc>
                          <a:spcPct val="108000"/>
                        </a:lnSpc>
                      </a:pPr>
                      <a:endParaRPr lang="en-US" altLang="en-US" sz="300"/>
                    </a:p>
                    <a:p>
                      <a:pPr marL="239395" algn="l" rtl="0" eaLnBrk="0">
                        <a:lnSpc>
                          <a:spcPct val="79000"/>
                        </a:lnSpc>
                      </a:pPr>
                      <a:r>
                        <a:rPr sz="11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8</a:t>
                      </a:r>
                      <a:endParaRPr lang="en-US" altLang="en-US" sz="11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4000"/>
                        </a:lnSpc>
                      </a:pPr>
                      <a:endParaRPr lang="en-US" altLang="en-US" sz="200"/>
                    </a:p>
                    <a:p>
                      <a:pPr marL="184150" algn="l" rtl="0" eaLnBrk="0">
                        <a:lnSpc>
                          <a:spcPct val="89000"/>
                        </a:lnSpc>
                        <a:spcBef>
                          <a:spcPct val="0"/>
                        </a:spcBef>
                      </a:pPr>
                      <a:r>
                        <a:rPr sz="1100" kern="0" spc="-40">
                          <a:solidFill>
                            <a:srgbClr val="0E57C5">
                              <a:alpha val="100000"/>
                            </a:srgbClr>
                          </a:solidFill>
                          <a:latin typeface="微软雅黑" panose="020b0503020204020204" charset="-122"/>
                          <a:ea typeface="微软雅黑" panose="020b0503020204020204" charset="-122"/>
                          <a:cs typeface="微软雅黑" panose="020b0503020204020204" charset="-122"/>
                        </a:rPr>
                        <a:t>青海</a:t>
                      </a:r>
                      <a:endParaRPr lang="en-US" altLang="en-US" sz="11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7000"/>
                        </a:lnSpc>
                      </a:pPr>
                      <a:endParaRPr lang="en-US" altLang="en-US" sz="300"/>
                    </a:p>
                    <a:p>
                      <a:pPr marL="306705" algn="l" rtl="0" eaLnBrk="0">
                        <a:lnSpc>
                          <a:spcPct val="85000"/>
                        </a:lnSpc>
                        <a:spcBef>
                          <a:spcPts val="5"/>
                        </a:spcBef>
                      </a:pPr>
                      <a:r>
                        <a:rPr sz="1000" kern="0" spc="-20">
                          <a:solidFill>
                            <a:srgbClr val="0E57C5">
                              <a:alpha val="100000"/>
                            </a:srgbClr>
                          </a:solidFill>
                          <a:latin typeface="微软雅黑" panose="020b0503020204020204" charset="-122"/>
                          <a:ea typeface="微软雅黑" panose="020b0503020204020204" charset="-122"/>
                          <a:cs typeface="微软雅黑" panose="020b0503020204020204" charset="-122"/>
                        </a:rPr>
                        <a:t>1024.6</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7000"/>
                        </a:lnSpc>
                      </a:pPr>
                      <a:endParaRPr lang="en-US" altLang="en-US" sz="300"/>
                    </a:p>
                    <a:p>
                      <a:pPr marL="302260" algn="l" rtl="0" eaLnBrk="0">
                        <a:lnSpc>
                          <a:spcPct val="85000"/>
                        </a:lnSpc>
                        <a:spcBef>
                          <a:spcPts val="5"/>
                        </a:spcBef>
                      </a:pPr>
                      <a:r>
                        <a:rPr sz="1000" kern="0" spc="-10">
                          <a:solidFill>
                            <a:srgbClr val="0E57C5">
                              <a:alpha val="100000"/>
                            </a:srgbClr>
                          </a:solidFill>
                          <a:latin typeface="微软雅黑" panose="020b0503020204020204" charset="-122"/>
                          <a:ea typeface="微软雅黑" panose="020b0503020204020204" charset="-122"/>
                          <a:cs typeface="微软雅黑" panose="020b0503020204020204" charset="-122"/>
                        </a:rPr>
                        <a:t>2748.0</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62000"/>
                        </a:lnSpc>
                      </a:pPr>
                      <a:endParaRPr lang="en-US" altLang="en-US" sz="100"/>
                    </a:p>
                    <a:p>
                      <a:pPr marL="219075" algn="l" rtl="0" eaLnBrk="0">
                        <a:lnSpc>
                          <a:spcPts val="1330"/>
                        </a:lnSpc>
                      </a:pPr>
                      <a:r>
                        <a:rPr sz="1100" kern="0" spc="-60">
                          <a:solidFill>
                            <a:srgbClr val="0E57C5">
                              <a:alpha val="100000"/>
                            </a:srgbClr>
                          </a:solidFill>
                          <a:latin typeface="微软雅黑" panose="020b0503020204020204" charset="-122"/>
                          <a:ea typeface="微软雅黑" panose="020b0503020204020204" charset="-122"/>
                          <a:cs typeface="微软雅黑" panose="020b0503020204020204" charset="-122"/>
                        </a:rPr>
                        <a:t>37.3%</a:t>
                      </a:r>
                      <a:endParaRPr lang="en-US" altLang="en-US" sz="11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7000"/>
                        </a:lnSpc>
                      </a:pPr>
                      <a:endParaRPr lang="en-US" altLang="en-US" sz="300"/>
                    </a:p>
                    <a:p>
                      <a:pPr marL="504825" algn="l" rtl="0" eaLnBrk="0">
                        <a:lnSpc>
                          <a:spcPct val="85000"/>
                        </a:lnSpc>
                        <a:spcBef>
                          <a:spcPts val="5"/>
                        </a:spcBef>
                      </a:pPr>
                      <a:r>
                        <a:rPr sz="1000" kern="0" spc="-10">
                          <a:solidFill>
                            <a:srgbClr val="0E57C5">
                              <a:alpha val="100000"/>
                            </a:srgbClr>
                          </a:solidFill>
                          <a:latin typeface="微软雅黑" panose="020b0503020204020204" charset="-122"/>
                          <a:ea typeface="微软雅黑" panose="020b0503020204020204" charset="-122"/>
                          <a:cs typeface="微软雅黑" panose="020b0503020204020204" charset="-122"/>
                        </a:rPr>
                        <a:t>670.1</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62000"/>
                        </a:lnSpc>
                      </a:pPr>
                      <a:endParaRPr lang="en-US" altLang="en-US" sz="100"/>
                    </a:p>
                    <a:p>
                      <a:pPr marL="306705" algn="l" rtl="0" eaLnBrk="0">
                        <a:lnSpc>
                          <a:spcPts val="1330"/>
                        </a:lnSpc>
                      </a:pPr>
                      <a:r>
                        <a:rPr sz="1000" kern="0" spc="-10">
                          <a:solidFill>
                            <a:srgbClr val="0E57C5">
                              <a:alpha val="100000"/>
                            </a:srgbClr>
                          </a:solidFill>
                          <a:latin typeface="微软雅黑" panose="020b0503020204020204" charset="-122"/>
                          <a:ea typeface="微软雅黑" panose="020b0503020204020204" charset="-122"/>
                          <a:cs typeface="微软雅黑" panose="020b0503020204020204" charset="-122"/>
                        </a:rPr>
                        <a:t>152.9%</a:t>
                      </a:r>
                      <a:endParaRPr lang="en-US" altLang="en-US" sz="10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69">
                <a:tc>
                  <a:txBody>
                    <a:bodyPr vert="horz" wrap="square"/>
                    <a:lstStyle/>
                    <a:p>
                      <a:pPr algn="l" rtl="0" eaLnBrk="0">
                        <a:lnSpc>
                          <a:spcPct val="107000"/>
                        </a:lnSpc>
                      </a:pPr>
                      <a:endParaRPr lang="en-US" altLang="en-US" sz="300"/>
                    </a:p>
                    <a:p>
                      <a:pPr marL="239395" algn="l" rtl="0" eaLnBrk="0">
                        <a:lnSpc>
                          <a:spcPct val="79000"/>
                        </a:lnSpc>
                        <a:spcBef>
                          <a:spcPct val="0"/>
                        </a:spcBef>
                      </a:pPr>
                      <a:r>
                        <a:rPr sz="11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9</a:t>
                      </a:r>
                      <a:endParaRPr lang="en-US" altLang="en-US" sz="11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8000"/>
                        </a:lnSpc>
                      </a:pPr>
                      <a:endParaRPr lang="en-US" altLang="en-US" sz="200"/>
                    </a:p>
                    <a:p>
                      <a:pPr marL="180975" algn="l" rtl="0" eaLnBrk="0">
                        <a:lnSpc>
                          <a:spcPct val="86000"/>
                        </a:lnSpc>
                        <a:spcBef>
                          <a:spcPct val="0"/>
                        </a:spcBef>
                      </a:pPr>
                      <a:r>
                        <a:rPr sz="1100" kern="0" spc="-30">
                          <a:solidFill>
                            <a:srgbClr val="0E57C5">
                              <a:alpha val="100000"/>
                            </a:srgbClr>
                          </a:solidFill>
                          <a:latin typeface="微软雅黑" panose="020b0503020204020204" charset="-122"/>
                          <a:ea typeface="微软雅黑" panose="020b0503020204020204" charset="-122"/>
                          <a:cs typeface="微软雅黑" panose="020b0503020204020204" charset="-122"/>
                        </a:rPr>
                        <a:t>河南</a:t>
                      </a:r>
                      <a:endParaRPr lang="en-US" altLang="en-US" sz="11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7000"/>
                        </a:lnSpc>
                      </a:pPr>
                      <a:endParaRPr lang="en-US" altLang="en-US" sz="300"/>
                    </a:p>
                    <a:p>
                      <a:pPr marL="303530" algn="l" rtl="0" eaLnBrk="0">
                        <a:lnSpc>
                          <a:spcPct val="85000"/>
                        </a:lnSpc>
                        <a:spcBef>
                          <a:spcPct val="0"/>
                        </a:spcBef>
                      </a:pPr>
                      <a:r>
                        <a:rPr sz="1000" kern="0" spc="-10">
                          <a:solidFill>
                            <a:srgbClr val="0E57C5">
                              <a:alpha val="100000"/>
                            </a:srgbClr>
                          </a:solidFill>
                          <a:latin typeface="微软雅黑" panose="020b0503020204020204" charset="-122"/>
                          <a:ea typeface="微软雅黑" panose="020b0503020204020204" charset="-122"/>
                          <a:cs typeface="微软雅黑" panose="020b0503020204020204" charset="-122"/>
                        </a:rPr>
                        <a:t>7833.5</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7000"/>
                        </a:lnSpc>
                      </a:pPr>
                      <a:endParaRPr lang="en-US" altLang="en-US" sz="300"/>
                    </a:p>
                    <a:p>
                      <a:pPr marL="260985" algn="l" rtl="0" eaLnBrk="0">
                        <a:lnSpc>
                          <a:spcPct val="85000"/>
                        </a:lnSpc>
                        <a:spcBef>
                          <a:spcPct val="0"/>
                        </a:spcBef>
                      </a:pPr>
                      <a:r>
                        <a:rPr sz="1000" kern="0" spc="-10">
                          <a:solidFill>
                            <a:srgbClr val="0E57C5">
                              <a:alpha val="100000"/>
                            </a:srgbClr>
                          </a:solidFill>
                          <a:latin typeface="微软雅黑" panose="020b0503020204020204" charset="-122"/>
                          <a:ea typeface="微软雅黑" panose="020b0503020204020204" charset="-122"/>
                          <a:cs typeface="微软雅黑" panose="020b0503020204020204" charset="-122"/>
                        </a:rPr>
                        <a:t>49935.9</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61000"/>
                        </a:lnSpc>
                      </a:pPr>
                      <a:endParaRPr lang="en-US" altLang="en-US" sz="100"/>
                    </a:p>
                    <a:p>
                      <a:pPr marL="223520" algn="l" rtl="0" eaLnBrk="0">
                        <a:lnSpc>
                          <a:spcPts val="1330"/>
                        </a:lnSpc>
                      </a:pPr>
                      <a:r>
                        <a:rPr sz="1000" kern="0" spc="-10">
                          <a:solidFill>
                            <a:srgbClr val="0E57C5">
                              <a:alpha val="100000"/>
                            </a:srgbClr>
                          </a:solidFill>
                          <a:latin typeface="微软雅黑" panose="020b0503020204020204" charset="-122"/>
                          <a:ea typeface="微软雅黑" panose="020b0503020204020204" charset="-122"/>
                          <a:cs typeface="微软雅黑" panose="020b0503020204020204" charset="-122"/>
                        </a:rPr>
                        <a:t>15.7%</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7000"/>
                        </a:lnSpc>
                      </a:pPr>
                      <a:endParaRPr lang="en-US" altLang="en-US" sz="300"/>
                    </a:p>
                    <a:p>
                      <a:pPr marL="434340" algn="l" rtl="0" eaLnBrk="0">
                        <a:lnSpc>
                          <a:spcPct val="85000"/>
                        </a:lnSpc>
                        <a:spcBef>
                          <a:spcPct val="0"/>
                        </a:spcBef>
                      </a:pPr>
                      <a:r>
                        <a:rPr sz="1000" kern="0" spc="-20">
                          <a:solidFill>
                            <a:srgbClr val="0E57C5">
                              <a:alpha val="100000"/>
                            </a:srgbClr>
                          </a:solidFill>
                          <a:latin typeface="微软雅黑" panose="020b0503020204020204" charset="-122"/>
                          <a:ea typeface="微软雅黑" panose="020b0503020204020204" charset="-122"/>
                          <a:cs typeface="微软雅黑" panose="020b0503020204020204" charset="-122"/>
                        </a:rPr>
                        <a:t>14021.8</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61000"/>
                        </a:lnSpc>
                      </a:pPr>
                      <a:endParaRPr lang="en-US" altLang="en-US" sz="100"/>
                    </a:p>
                    <a:p>
                      <a:pPr marL="340995" algn="l" rtl="0" eaLnBrk="0">
                        <a:lnSpc>
                          <a:spcPts val="1330"/>
                        </a:lnSpc>
                      </a:pPr>
                      <a:r>
                        <a:rPr sz="1000" kern="0" spc="-10">
                          <a:solidFill>
                            <a:srgbClr val="0E57C5">
                              <a:alpha val="100000"/>
                            </a:srgbClr>
                          </a:solidFill>
                          <a:latin typeface="微软雅黑" panose="020b0503020204020204" charset="-122"/>
                          <a:ea typeface="微软雅黑" panose="020b0503020204020204" charset="-122"/>
                          <a:cs typeface="微软雅黑" panose="020b0503020204020204" charset="-122"/>
                        </a:rPr>
                        <a:t>55.9%</a:t>
                      </a:r>
                      <a:endParaRPr lang="en-US" altLang="en-US" sz="10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70">
                <a:tc>
                  <a:txBody>
                    <a:bodyPr vert="horz" wrap="square"/>
                    <a:lstStyle/>
                    <a:p>
                      <a:pPr algn="l" rtl="0" eaLnBrk="0">
                        <a:lnSpc>
                          <a:spcPct val="106000"/>
                        </a:lnSpc>
                      </a:pPr>
                      <a:endParaRPr lang="en-US" altLang="en-US" sz="300"/>
                    </a:p>
                    <a:p>
                      <a:pPr marL="206375" algn="l" rtl="0" eaLnBrk="0">
                        <a:lnSpc>
                          <a:spcPct val="85000"/>
                        </a:lnSpc>
                        <a:spcBef>
                          <a:spcPts val="5"/>
                        </a:spcBef>
                      </a:pPr>
                      <a:r>
                        <a:rPr sz="1000" kern="0" spc="-30">
                          <a:solidFill>
                            <a:srgbClr val="000000">
                              <a:alpha val="100000"/>
                            </a:srgbClr>
                          </a:solidFill>
                          <a:latin typeface="微软雅黑" panose="020b0503020204020204" charset="-122"/>
                          <a:ea typeface="微软雅黑" panose="020b0503020204020204" charset="-122"/>
                          <a:cs typeface="微软雅黑" panose="020b0503020204020204" charset="-122"/>
                        </a:rPr>
                        <a:t>10</a:t>
                      </a:r>
                      <a:endParaRPr lang="en-US" altLang="en-US" sz="10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1000"/>
                        </a:lnSpc>
                      </a:pPr>
                      <a:endParaRPr lang="en-US" altLang="en-US" sz="200"/>
                    </a:p>
                    <a:p>
                      <a:pPr marL="182245" algn="l" rtl="0" eaLnBrk="0">
                        <a:lnSpc>
                          <a:spcPct val="88000"/>
                        </a:lnSpc>
                      </a:pPr>
                      <a:r>
                        <a:rPr sz="1100" kern="0" spc="-40">
                          <a:solidFill>
                            <a:srgbClr val="0E57C5">
                              <a:alpha val="100000"/>
                            </a:srgbClr>
                          </a:solidFill>
                          <a:latin typeface="微软雅黑" panose="020b0503020204020204" charset="-122"/>
                          <a:ea typeface="微软雅黑" panose="020b0503020204020204" charset="-122"/>
                          <a:cs typeface="微软雅黑" panose="020b0503020204020204" charset="-122"/>
                        </a:rPr>
                        <a:t>甘肃</a:t>
                      </a:r>
                      <a:endParaRPr lang="en-US" altLang="en-US" sz="11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6000"/>
                        </a:lnSpc>
                      </a:pPr>
                      <a:endParaRPr lang="en-US" altLang="en-US" sz="300"/>
                    </a:p>
                    <a:p>
                      <a:pPr marL="303530" algn="l" rtl="0" eaLnBrk="0">
                        <a:lnSpc>
                          <a:spcPct val="85000"/>
                        </a:lnSpc>
                        <a:spcBef>
                          <a:spcPts val="5"/>
                        </a:spcBef>
                      </a:pPr>
                      <a:r>
                        <a:rPr sz="1000" kern="0" spc="-10">
                          <a:solidFill>
                            <a:srgbClr val="0E57C5">
                              <a:alpha val="100000"/>
                            </a:srgbClr>
                          </a:solidFill>
                          <a:latin typeface="微软雅黑" panose="020b0503020204020204" charset="-122"/>
                          <a:ea typeface="微软雅黑" panose="020b0503020204020204" charset="-122"/>
                          <a:cs typeface="微软雅黑" panose="020b0503020204020204" charset="-122"/>
                        </a:rPr>
                        <a:t>2268.1</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6000"/>
                        </a:lnSpc>
                      </a:pPr>
                      <a:endParaRPr lang="en-US" altLang="en-US" sz="300"/>
                    </a:p>
                    <a:p>
                      <a:pPr marL="301625" algn="l" rtl="0" eaLnBrk="0">
                        <a:lnSpc>
                          <a:spcPct val="85000"/>
                        </a:lnSpc>
                        <a:spcBef>
                          <a:spcPts val="5"/>
                        </a:spcBef>
                      </a:pPr>
                      <a:r>
                        <a:rPr sz="1000" kern="0" spc="-10">
                          <a:solidFill>
                            <a:srgbClr val="0E57C5">
                              <a:alpha val="100000"/>
                            </a:srgbClr>
                          </a:solidFill>
                          <a:latin typeface="微软雅黑" panose="020b0503020204020204" charset="-122"/>
                          <a:ea typeface="微软雅黑" panose="020b0503020204020204" charset="-122"/>
                          <a:cs typeface="微软雅黑" panose="020b0503020204020204" charset="-122"/>
                        </a:rPr>
                        <a:t>8104.1</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59000"/>
                        </a:lnSpc>
                      </a:pPr>
                      <a:endParaRPr lang="en-US" altLang="en-US" sz="100"/>
                    </a:p>
                    <a:p>
                      <a:pPr marL="220345" algn="l" rtl="0" eaLnBrk="0">
                        <a:lnSpc>
                          <a:spcPts val="1330"/>
                        </a:lnSpc>
                      </a:pPr>
                      <a:r>
                        <a:rPr sz="1100" kern="0" spc="-70">
                          <a:solidFill>
                            <a:srgbClr val="0E57C5">
                              <a:alpha val="100000"/>
                            </a:srgbClr>
                          </a:solidFill>
                          <a:latin typeface="微软雅黑" panose="020b0503020204020204" charset="-122"/>
                          <a:ea typeface="微软雅黑" panose="020b0503020204020204" charset="-122"/>
                          <a:cs typeface="微软雅黑" panose="020b0503020204020204" charset="-122"/>
                        </a:rPr>
                        <a:t>28.0%</a:t>
                      </a:r>
                      <a:endParaRPr lang="en-US" altLang="en-US" sz="11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6000"/>
                        </a:lnSpc>
                      </a:pPr>
                      <a:endParaRPr lang="en-US" altLang="en-US" sz="300"/>
                    </a:p>
                    <a:p>
                      <a:pPr marL="468630" algn="l" rtl="0" eaLnBrk="0">
                        <a:lnSpc>
                          <a:spcPct val="85000"/>
                        </a:lnSpc>
                        <a:spcBef>
                          <a:spcPct val="0"/>
                        </a:spcBef>
                      </a:pPr>
                      <a:r>
                        <a:rPr sz="1000" kern="0" spc="-10">
                          <a:solidFill>
                            <a:srgbClr val="0E57C5">
                              <a:alpha val="100000"/>
                            </a:srgbClr>
                          </a:solidFill>
                          <a:latin typeface="微软雅黑" panose="020b0503020204020204" charset="-122"/>
                          <a:ea typeface="微软雅黑" panose="020b0503020204020204" charset="-122"/>
                          <a:cs typeface="微软雅黑" panose="020b0503020204020204" charset="-122"/>
                        </a:rPr>
                        <a:t>5642.3</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59000"/>
                        </a:lnSpc>
                      </a:pPr>
                      <a:endParaRPr lang="en-US" altLang="en-US" sz="100"/>
                    </a:p>
                    <a:p>
                      <a:pPr marL="335915" algn="l" rtl="0" eaLnBrk="0">
                        <a:lnSpc>
                          <a:spcPts val="1330"/>
                        </a:lnSpc>
                      </a:pPr>
                      <a:r>
                        <a:rPr sz="1100" kern="0" spc="-60">
                          <a:solidFill>
                            <a:srgbClr val="0E57C5">
                              <a:alpha val="100000"/>
                            </a:srgbClr>
                          </a:solidFill>
                          <a:latin typeface="微软雅黑" panose="020b0503020204020204" charset="-122"/>
                          <a:ea typeface="微软雅黑" panose="020b0503020204020204" charset="-122"/>
                          <a:cs typeface="微软雅黑" panose="020b0503020204020204" charset="-122"/>
                        </a:rPr>
                        <a:t>40.2%</a:t>
                      </a:r>
                      <a:endParaRPr lang="en-US" altLang="en-US" sz="11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69">
                <a:tc>
                  <a:txBody>
                    <a:bodyPr vert="horz" wrap="square"/>
                    <a:lstStyle/>
                    <a:p>
                      <a:pPr algn="l" rtl="0" eaLnBrk="0">
                        <a:lnSpc>
                          <a:spcPct val="109000"/>
                        </a:lnSpc>
                      </a:pPr>
                      <a:endParaRPr lang="en-US" altLang="en-US" sz="300"/>
                    </a:p>
                    <a:p>
                      <a:pPr marL="206375" algn="l" rtl="0" eaLnBrk="0">
                        <a:lnSpc>
                          <a:spcPct val="84000"/>
                        </a:lnSpc>
                        <a:spcBef>
                          <a:spcPts val="5"/>
                        </a:spcBef>
                      </a:pPr>
                      <a:r>
                        <a:rPr sz="1000" kern="0" spc="-30">
                          <a:solidFill>
                            <a:srgbClr val="000000">
                              <a:alpha val="100000"/>
                            </a:srgbClr>
                          </a:solidFill>
                          <a:latin typeface="微软雅黑" panose="020b0503020204020204" charset="-122"/>
                          <a:ea typeface="微软雅黑" panose="020b0503020204020204" charset="-122"/>
                          <a:cs typeface="微软雅黑" panose="020b0503020204020204" charset="-122"/>
                        </a:rPr>
                        <a:t>11</a:t>
                      </a:r>
                      <a:endParaRPr lang="en-US" altLang="en-US" sz="10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97000"/>
                        </a:lnSpc>
                      </a:pPr>
                      <a:endParaRPr lang="en-US" altLang="en-US" sz="100"/>
                    </a:p>
                    <a:p>
                      <a:pPr marL="179705" algn="l" rtl="0" eaLnBrk="0">
                        <a:lnSpc>
                          <a:spcPct val="88000"/>
                        </a:lnSpc>
                        <a:spcBef>
                          <a:spcPct val="0"/>
                        </a:spcBef>
                      </a:pPr>
                      <a:r>
                        <a:rPr sz="1100" kern="0" spc="-20">
                          <a:solidFill>
                            <a:srgbClr val="0E57C5">
                              <a:alpha val="100000"/>
                            </a:srgbClr>
                          </a:solidFill>
                          <a:latin typeface="微软雅黑" panose="020b0503020204020204" charset="-122"/>
                          <a:ea typeface="微软雅黑" panose="020b0503020204020204" charset="-122"/>
                          <a:cs typeface="微软雅黑" panose="020b0503020204020204" charset="-122"/>
                        </a:rPr>
                        <a:t>江苏</a:t>
                      </a:r>
                      <a:endParaRPr lang="en-US" altLang="en-US" sz="11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6000"/>
                        </a:lnSpc>
                      </a:pPr>
                      <a:endParaRPr lang="en-US" altLang="en-US" sz="300"/>
                    </a:p>
                    <a:p>
                      <a:pPr marL="303530" algn="l" rtl="0" eaLnBrk="0">
                        <a:lnSpc>
                          <a:spcPct val="85000"/>
                        </a:lnSpc>
                        <a:spcBef>
                          <a:spcPct val="0"/>
                        </a:spcBef>
                      </a:pPr>
                      <a:r>
                        <a:rPr sz="1000" kern="0" spc="-10">
                          <a:solidFill>
                            <a:srgbClr val="0E57C5">
                              <a:alpha val="100000"/>
                            </a:srgbClr>
                          </a:solidFill>
                          <a:latin typeface="微软雅黑" panose="020b0503020204020204" charset="-122"/>
                          <a:ea typeface="微软雅黑" panose="020b0503020204020204" charset="-122"/>
                          <a:cs typeface="微软雅黑" panose="020b0503020204020204" charset="-122"/>
                        </a:rPr>
                        <a:t>2133.9</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6000"/>
                        </a:lnSpc>
                      </a:pPr>
                      <a:endParaRPr lang="en-US" altLang="en-US" sz="300"/>
                    </a:p>
                    <a:p>
                      <a:pPr marL="265430" algn="l" rtl="0" eaLnBrk="0">
                        <a:lnSpc>
                          <a:spcPct val="85000"/>
                        </a:lnSpc>
                        <a:spcBef>
                          <a:spcPct val="0"/>
                        </a:spcBef>
                      </a:pPr>
                      <a:r>
                        <a:rPr sz="1000" kern="0" spc="-10">
                          <a:solidFill>
                            <a:srgbClr val="0E57C5">
                              <a:alpha val="100000"/>
                            </a:srgbClr>
                          </a:solidFill>
                          <a:latin typeface="微软雅黑" panose="020b0503020204020204" charset="-122"/>
                          <a:ea typeface="微软雅黑" panose="020b0503020204020204" charset="-122"/>
                          <a:cs typeface="微软雅黑" panose="020b0503020204020204" charset="-122"/>
                        </a:rPr>
                        <a:t>93207.6</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57000"/>
                        </a:lnSpc>
                      </a:pPr>
                      <a:endParaRPr lang="en-US" altLang="en-US" sz="100"/>
                    </a:p>
                    <a:p>
                      <a:pPr marL="258445" algn="l" rtl="0" eaLnBrk="0">
                        <a:lnSpc>
                          <a:spcPts val="1330"/>
                        </a:lnSpc>
                      </a:pPr>
                      <a:r>
                        <a:rPr sz="1100" kern="0" spc="-60">
                          <a:solidFill>
                            <a:srgbClr val="0E57C5">
                              <a:alpha val="100000"/>
                            </a:srgbClr>
                          </a:solidFill>
                          <a:latin typeface="微软雅黑" panose="020b0503020204020204" charset="-122"/>
                          <a:ea typeface="微软雅黑" panose="020b0503020204020204" charset="-122"/>
                          <a:cs typeface="微软雅黑" panose="020b0503020204020204" charset="-122"/>
                        </a:rPr>
                        <a:t>2.3%</a:t>
                      </a:r>
                      <a:endParaRPr lang="en-US" altLang="en-US" sz="11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6000"/>
                        </a:lnSpc>
                      </a:pPr>
                      <a:endParaRPr lang="en-US" altLang="en-US" sz="300"/>
                    </a:p>
                    <a:p>
                      <a:pPr marL="431800" algn="l" rtl="0" eaLnBrk="0">
                        <a:lnSpc>
                          <a:spcPct val="85000"/>
                        </a:lnSpc>
                      </a:pPr>
                      <a:r>
                        <a:rPr sz="1000" kern="0" spc="-10">
                          <a:solidFill>
                            <a:srgbClr val="0E57C5">
                              <a:alpha val="100000"/>
                            </a:srgbClr>
                          </a:solidFill>
                          <a:latin typeface="微软雅黑" panose="020b0503020204020204" charset="-122"/>
                          <a:ea typeface="微软雅黑" panose="020b0503020204020204" charset="-122"/>
                          <a:cs typeface="微软雅黑" panose="020b0503020204020204" charset="-122"/>
                        </a:rPr>
                        <a:t>57195.6</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57000"/>
                        </a:lnSpc>
                      </a:pPr>
                      <a:endParaRPr lang="en-US" altLang="en-US" sz="100"/>
                    </a:p>
                    <a:p>
                      <a:pPr marL="377190" algn="l" rtl="0" eaLnBrk="0">
                        <a:lnSpc>
                          <a:spcPts val="1330"/>
                        </a:lnSpc>
                      </a:pPr>
                      <a:r>
                        <a:rPr sz="1100" kern="0" spc="-60">
                          <a:solidFill>
                            <a:srgbClr val="0E57C5">
                              <a:alpha val="100000"/>
                            </a:srgbClr>
                          </a:solidFill>
                          <a:latin typeface="微软雅黑" panose="020b0503020204020204" charset="-122"/>
                          <a:ea typeface="微软雅黑" panose="020b0503020204020204" charset="-122"/>
                          <a:cs typeface="微软雅黑" panose="020b0503020204020204" charset="-122"/>
                        </a:rPr>
                        <a:t>3.7%</a:t>
                      </a:r>
                      <a:endParaRPr lang="en-US" altLang="en-US" sz="11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70">
                <a:tc>
                  <a:txBody>
                    <a:bodyPr vert="horz" wrap="square"/>
                    <a:lstStyle/>
                    <a:p>
                      <a:pPr algn="l" rtl="0" eaLnBrk="0">
                        <a:lnSpc>
                          <a:spcPct val="106000"/>
                        </a:lnSpc>
                      </a:pPr>
                      <a:endParaRPr lang="en-US" altLang="en-US" sz="300"/>
                    </a:p>
                    <a:p>
                      <a:pPr marL="206375" algn="l" rtl="0" eaLnBrk="0">
                        <a:lnSpc>
                          <a:spcPct val="85000"/>
                        </a:lnSpc>
                      </a:pPr>
                      <a:r>
                        <a:rPr sz="1000" kern="0" spc="-30">
                          <a:solidFill>
                            <a:srgbClr val="000000">
                              <a:alpha val="100000"/>
                            </a:srgbClr>
                          </a:solidFill>
                          <a:latin typeface="微软雅黑" panose="020b0503020204020204" charset="-122"/>
                          <a:ea typeface="微软雅黑" panose="020b0503020204020204" charset="-122"/>
                          <a:cs typeface="微软雅黑" panose="020b0503020204020204" charset="-122"/>
                        </a:rPr>
                        <a:t>12</a:t>
                      </a:r>
                      <a:endParaRPr lang="en-US" altLang="en-US" sz="10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4000"/>
                        </a:lnSpc>
                      </a:pPr>
                      <a:endParaRPr lang="en-US" altLang="en-US" sz="200"/>
                    </a:p>
                    <a:p>
                      <a:pPr marL="180975" algn="l" rtl="0" eaLnBrk="0">
                        <a:lnSpc>
                          <a:spcPct val="87000"/>
                        </a:lnSpc>
                        <a:spcBef>
                          <a:spcPct val="0"/>
                        </a:spcBef>
                      </a:pPr>
                      <a:r>
                        <a:rPr sz="1100" kern="0" spc="-30">
                          <a:solidFill>
                            <a:srgbClr val="000000">
                              <a:alpha val="100000"/>
                            </a:srgbClr>
                          </a:solidFill>
                          <a:latin typeface="微软雅黑" panose="020b0503020204020204" charset="-122"/>
                          <a:ea typeface="微软雅黑" panose="020b0503020204020204" charset="-122"/>
                          <a:cs typeface="微软雅黑" panose="020b0503020204020204" charset="-122"/>
                        </a:rPr>
                        <a:t>贵州</a:t>
                      </a:r>
                      <a:endParaRPr lang="en-US" altLang="en-US" sz="11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5000"/>
                        </a:lnSpc>
                      </a:pPr>
                      <a:endParaRPr lang="en-US" altLang="en-US" sz="300"/>
                    </a:p>
                    <a:p>
                      <a:pPr marL="303530" algn="l" rtl="0" eaLnBrk="0">
                        <a:lnSpc>
                          <a:spcPct val="85000"/>
                        </a:lnSpc>
                        <a:spcBef>
                          <a:spcPct val="0"/>
                        </a:spcBef>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8207.2</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5000"/>
                        </a:lnSpc>
                      </a:pPr>
                      <a:endParaRPr lang="en-US" altLang="en-US" sz="300"/>
                    </a:p>
                    <a:p>
                      <a:pPr marL="268605" algn="l" rtl="0" eaLnBrk="0">
                        <a:lnSpc>
                          <a:spcPct val="85000"/>
                        </a:lnSpc>
                        <a:spcBef>
                          <a:spcPct val="0"/>
                        </a:spcBef>
                      </a:pPr>
                      <a:r>
                        <a:rPr sz="10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15353.2</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56000"/>
                        </a:lnSpc>
                      </a:pPr>
                      <a:endParaRPr lang="en-US" altLang="en-US" sz="100"/>
                    </a:p>
                    <a:p>
                      <a:pPr marL="220980" algn="l" rtl="0" eaLnBrk="0">
                        <a:lnSpc>
                          <a:spcPts val="1330"/>
                        </a:lnSpc>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53.5%</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5000"/>
                        </a:lnSpc>
                      </a:pPr>
                      <a:endParaRPr lang="en-US" altLang="en-US" sz="300"/>
                    </a:p>
                    <a:p>
                      <a:pPr marL="434340" algn="l" rtl="0" eaLnBrk="0">
                        <a:lnSpc>
                          <a:spcPct val="85000"/>
                        </a:lnSpc>
                        <a:spcBef>
                          <a:spcPct val="0"/>
                        </a:spcBef>
                      </a:pPr>
                      <a:r>
                        <a:rPr sz="10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12610.2</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56000"/>
                        </a:lnSpc>
                      </a:pPr>
                      <a:endParaRPr lang="en-US" altLang="en-US" sz="100"/>
                    </a:p>
                    <a:p>
                      <a:pPr marL="340995" algn="l" rtl="0" eaLnBrk="0">
                        <a:lnSpc>
                          <a:spcPts val="1330"/>
                        </a:lnSpc>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65.1%</a:t>
                      </a:r>
                      <a:endParaRPr lang="en-US" altLang="en-US" sz="10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69">
                <a:tc>
                  <a:txBody>
                    <a:bodyPr vert="horz" wrap="square"/>
                    <a:lstStyle/>
                    <a:p>
                      <a:pPr algn="l" rtl="0" eaLnBrk="0">
                        <a:lnSpc>
                          <a:spcPct val="108000"/>
                        </a:lnSpc>
                      </a:pPr>
                      <a:endParaRPr lang="en-US" altLang="en-US" sz="300"/>
                    </a:p>
                    <a:p>
                      <a:pPr marL="206375" algn="l" rtl="0" eaLnBrk="0">
                        <a:lnSpc>
                          <a:spcPct val="85000"/>
                        </a:lnSpc>
                        <a:spcBef>
                          <a:spcPct val="0"/>
                        </a:spcBef>
                      </a:pPr>
                      <a:r>
                        <a:rPr sz="1000" kern="0" spc="-30">
                          <a:solidFill>
                            <a:srgbClr val="000000">
                              <a:alpha val="100000"/>
                            </a:srgbClr>
                          </a:solidFill>
                          <a:latin typeface="微软雅黑" panose="020b0503020204020204" charset="-122"/>
                          <a:ea typeface="微软雅黑" panose="020b0503020204020204" charset="-122"/>
                          <a:cs typeface="微软雅黑" panose="020b0503020204020204" charset="-122"/>
                        </a:rPr>
                        <a:t>13</a:t>
                      </a:r>
                      <a:endParaRPr lang="en-US" altLang="en-US" sz="10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64000"/>
                        </a:lnSpc>
                      </a:pPr>
                      <a:endParaRPr lang="en-US" altLang="en-US" sz="100"/>
                    </a:p>
                    <a:p>
                      <a:pPr marL="123190" algn="l" rtl="0" eaLnBrk="0">
                        <a:lnSpc>
                          <a:spcPts val="1330"/>
                        </a:lnSpc>
                      </a:pPr>
                      <a:r>
                        <a:rPr sz="1100" kern="0" spc="-50">
                          <a:solidFill>
                            <a:srgbClr val="000000">
                              <a:alpha val="100000"/>
                            </a:srgbClr>
                          </a:solidFill>
                          <a:latin typeface="微软雅黑" panose="020b0503020204020204" charset="-122"/>
                          <a:ea typeface="微软雅黑" panose="020b0503020204020204" charset="-122"/>
                          <a:cs typeface="微软雅黑" panose="020b0503020204020204" charset="-122"/>
                        </a:rPr>
                        <a:t>内蒙古</a:t>
                      </a:r>
                      <a:endParaRPr lang="en-US" altLang="en-US" sz="11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8000"/>
                        </a:lnSpc>
                      </a:pPr>
                      <a:endParaRPr lang="en-US" altLang="en-US" sz="300"/>
                    </a:p>
                    <a:p>
                      <a:pPr marL="303530" algn="l" rtl="0" eaLnBrk="0">
                        <a:lnSpc>
                          <a:spcPct val="85000"/>
                        </a:lnSpc>
                        <a:spcBef>
                          <a:spcPct val="0"/>
                        </a:spcBef>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7873.1</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8000"/>
                        </a:lnSpc>
                      </a:pPr>
                      <a:endParaRPr lang="en-US" altLang="en-US" sz="300"/>
                    </a:p>
                    <a:p>
                      <a:pPr marL="268605" algn="l" rtl="0" eaLnBrk="0">
                        <a:lnSpc>
                          <a:spcPct val="85000"/>
                        </a:lnSpc>
                        <a:spcBef>
                          <a:spcPct val="0"/>
                        </a:spcBef>
                      </a:pPr>
                      <a:r>
                        <a:rPr sz="10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16140.8</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64000"/>
                        </a:lnSpc>
                      </a:pPr>
                      <a:endParaRPr lang="en-US" altLang="en-US" sz="100"/>
                    </a:p>
                    <a:p>
                      <a:pPr marL="215900" algn="l" rtl="0" eaLnBrk="0">
                        <a:lnSpc>
                          <a:spcPts val="1330"/>
                        </a:lnSpc>
                      </a:pPr>
                      <a:r>
                        <a:rPr sz="1100" kern="0" spc="-60">
                          <a:solidFill>
                            <a:srgbClr val="000000">
                              <a:alpha val="100000"/>
                            </a:srgbClr>
                          </a:solidFill>
                          <a:latin typeface="微软雅黑" panose="020b0503020204020204" charset="-122"/>
                          <a:ea typeface="微软雅黑" panose="020b0503020204020204" charset="-122"/>
                          <a:cs typeface="微软雅黑" panose="020b0503020204020204" charset="-122"/>
                        </a:rPr>
                        <a:t>48.8%</a:t>
                      </a:r>
                      <a:endParaRPr lang="en-US" altLang="en-US" sz="11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8000"/>
                        </a:lnSpc>
                      </a:pPr>
                      <a:endParaRPr lang="en-US" altLang="en-US" sz="300"/>
                    </a:p>
                    <a:p>
                      <a:pPr marL="471170" algn="l" rtl="0" eaLnBrk="0">
                        <a:lnSpc>
                          <a:spcPct val="85000"/>
                        </a:lnSpc>
                        <a:spcBef>
                          <a:spcPct val="0"/>
                        </a:spcBef>
                      </a:pPr>
                      <a:r>
                        <a:rPr sz="10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1360.9</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64000"/>
                        </a:lnSpc>
                      </a:pPr>
                      <a:endParaRPr lang="en-US" altLang="en-US" sz="100"/>
                    </a:p>
                    <a:p>
                      <a:pPr marL="304165" algn="l" rtl="0" eaLnBrk="0">
                        <a:lnSpc>
                          <a:spcPts val="1330"/>
                        </a:lnSpc>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578.5%</a:t>
                      </a:r>
                      <a:endParaRPr lang="en-US" altLang="en-US" sz="10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69">
                <a:tc>
                  <a:txBody>
                    <a:bodyPr vert="horz" wrap="square"/>
                    <a:lstStyle/>
                    <a:p>
                      <a:pPr algn="l" rtl="0" eaLnBrk="0">
                        <a:lnSpc>
                          <a:spcPct val="111000"/>
                        </a:lnSpc>
                      </a:pPr>
                      <a:endParaRPr lang="en-US" altLang="en-US" sz="300"/>
                    </a:p>
                    <a:p>
                      <a:pPr marL="206375" algn="l" rtl="0" eaLnBrk="0">
                        <a:lnSpc>
                          <a:spcPct val="84000"/>
                        </a:lnSpc>
                        <a:spcBef>
                          <a:spcPct val="0"/>
                        </a:spcBef>
                      </a:pPr>
                      <a:r>
                        <a:rPr sz="1000" kern="0" spc="-30">
                          <a:solidFill>
                            <a:srgbClr val="000000">
                              <a:alpha val="100000"/>
                            </a:srgbClr>
                          </a:solidFill>
                          <a:latin typeface="微软雅黑" panose="020b0503020204020204" charset="-122"/>
                          <a:ea typeface="微软雅黑" panose="020b0503020204020204" charset="-122"/>
                          <a:cs typeface="微软雅黑" panose="020b0503020204020204" charset="-122"/>
                        </a:rPr>
                        <a:t>14</a:t>
                      </a:r>
                      <a:endParaRPr lang="en-US" altLang="en-US" sz="10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98000"/>
                        </a:lnSpc>
                      </a:pPr>
                      <a:endParaRPr lang="en-US" altLang="en-US" sz="100"/>
                    </a:p>
                    <a:p>
                      <a:pPr marL="181610" algn="l" rtl="0" eaLnBrk="0">
                        <a:lnSpc>
                          <a:spcPct val="91000"/>
                        </a:lnSpc>
                        <a:spcBef>
                          <a:spcPct val="0"/>
                        </a:spcBef>
                      </a:pPr>
                      <a:r>
                        <a:rPr sz="1100" kern="0" spc="-30">
                          <a:solidFill>
                            <a:srgbClr val="000000">
                              <a:alpha val="100000"/>
                            </a:srgbClr>
                          </a:solidFill>
                          <a:latin typeface="微软雅黑" panose="020b0503020204020204" charset="-122"/>
                          <a:ea typeface="微软雅黑" panose="020b0503020204020204" charset="-122"/>
                          <a:cs typeface="微软雅黑" panose="020b0503020204020204" charset="-122"/>
                        </a:rPr>
                        <a:t>辽宁</a:t>
                      </a:r>
                      <a:endParaRPr lang="en-US" altLang="en-US" sz="11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7000"/>
                        </a:lnSpc>
                      </a:pPr>
                      <a:endParaRPr lang="en-US" altLang="en-US" sz="300"/>
                    </a:p>
                    <a:p>
                      <a:pPr marL="304165" algn="l" rtl="0" eaLnBrk="0">
                        <a:lnSpc>
                          <a:spcPct val="85000"/>
                        </a:lnSpc>
                        <a:spcBef>
                          <a:spcPts val="5"/>
                        </a:spcBef>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6702.9</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7000"/>
                        </a:lnSpc>
                      </a:pPr>
                      <a:endParaRPr lang="en-US" altLang="en-US" sz="300"/>
                    </a:p>
                    <a:p>
                      <a:pPr marL="265430" algn="l" rtl="0" eaLnBrk="0">
                        <a:lnSpc>
                          <a:spcPct val="85000"/>
                        </a:lnSpc>
                        <a:spcBef>
                          <a:spcPts val="5"/>
                        </a:spcBef>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23510.5</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62000"/>
                        </a:lnSpc>
                      </a:pPr>
                      <a:endParaRPr lang="en-US" altLang="en-US" sz="100"/>
                    </a:p>
                    <a:p>
                      <a:pPr marL="220345" algn="l" rtl="0" eaLnBrk="0">
                        <a:lnSpc>
                          <a:spcPts val="1330"/>
                        </a:lnSpc>
                      </a:pPr>
                      <a:r>
                        <a:rPr sz="1100" kern="0" spc="-70">
                          <a:solidFill>
                            <a:srgbClr val="000000">
                              <a:alpha val="100000"/>
                            </a:srgbClr>
                          </a:solidFill>
                          <a:latin typeface="微软雅黑" panose="020b0503020204020204" charset="-122"/>
                          <a:ea typeface="微软雅黑" panose="020b0503020204020204" charset="-122"/>
                          <a:cs typeface="微软雅黑" panose="020b0503020204020204" charset="-122"/>
                        </a:rPr>
                        <a:t>28.5%</a:t>
                      </a:r>
                      <a:endParaRPr lang="en-US" altLang="en-US" sz="11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7000"/>
                        </a:lnSpc>
                      </a:pPr>
                      <a:endParaRPr lang="en-US" altLang="en-US" sz="300"/>
                    </a:p>
                    <a:p>
                      <a:pPr marL="471170" algn="l" rtl="0" eaLnBrk="0">
                        <a:lnSpc>
                          <a:spcPct val="85000"/>
                        </a:lnSpc>
                        <a:spcBef>
                          <a:spcPts val="5"/>
                        </a:spcBef>
                      </a:pPr>
                      <a:r>
                        <a:rPr sz="10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1405.2</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62000"/>
                        </a:lnSpc>
                      </a:pPr>
                      <a:endParaRPr lang="en-US" altLang="en-US" sz="100"/>
                    </a:p>
                    <a:p>
                      <a:pPr marL="299720" algn="l" rtl="0" eaLnBrk="0">
                        <a:lnSpc>
                          <a:spcPts val="1330"/>
                        </a:lnSpc>
                      </a:pPr>
                      <a:r>
                        <a:rPr sz="1100" kern="0" spc="-60">
                          <a:solidFill>
                            <a:srgbClr val="000000">
                              <a:alpha val="100000"/>
                            </a:srgbClr>
                          </a:solidFill>
                          <a:latin typeface="微软雅黑" panose="020b0503020204020204" charset="-122"/>
                          <a:ea typeface="微软雅黑" panose="020b0503020204020204" charset="-122"/>
                          <a:cs typeface="微软雅黑" panose="020b0503020204020204" charset="-122"/>
                        </a:rPr>
                        <a:t>477.0%</a:t>
                      </a:r>
                      <a:endParaRPr lang="en-US" altLang="en-US" sz="11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70">
                <a:tc>
                  <a:txBody>
                    <a:bodyPr vert="horz" wrap="square"/>
                    <a:lstStyle/>
                    <a:p>
                      <a:pPr algn="l" rtl="0" eaLnBrk="0">
                        <a:lnSpc>
                          <a:spcPct val="110000"/>
                        </a:lnSpc>
                      </a:pPr>
                      <a:endParaRPr lang="en-US" altLang="en-US" sz="300"/>
                    </a:p>
                    <a:p>
                      <a:pPr marL="206375" algn="l" rtl="0" eaLnBrk="0">
                        <a:lnSpc>
                          <a:spcPct val="84000"/>
                        </a:lnSpc>
                        <a:spcBef>
                          <a:spcPct val="0"/>
                        </a:spcBef>
                      </a:pPr>
                      <a:r>
                        <a:rPr sz="1000" kern="0" spc="-30">
                          <a:solidFill>
                            <a:srgbClr val="000000">
                              <a:alpha val="100000"/>
                            </a:srgbClr>
                          </a:solidFill>
                          <a:latin typeface="微软雅黑" panose="020b0503020204020204" charset="-122"/>
                          <a:ea typeface="微软雅黑" panose="020b0503020204020204" charset="-122"/>
                          <a:cs typeface="微软雅黑" panose="020b0503020204020204" charset="-122"/>
                        </a:rPr>
                        <a:t>15</a:t>
                      </a:r>
                      <a:endParaRPr lang="en-US" altLang="en-US" sz="10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8000"/>
                        </a:lnSpc>
                      </a:pPr>
                      <a:endParaRPr lang="en-US" altLang="en-US" sz="200"/>
                    </a:p>
                    <a:p>
                      <a:pPr marL="182245" algn="l" rtl="0" eaLnBrk="0">
                        <a:lnSpc>
                          <a:spcPct val="86000"/>
                        </a:lnSpc>
                        <a:spcBef>
                          <a:spcPct val="0"/>
                        </a:spcBef>
                      </a:pPr>
                      <a:r>
                        <a:rPr sz="1100" kern="0" spc="-30">
                          <a:solidFill>
                            <a:srgbClr val="000000">
                              <a:alpha val="100000"/>
                            </a:srgbClr>
                          </a:solidFill>
                          <a:latin typeface="微软雅黑" panose="020b0503020204020204" charset="-122"/>
                          <a:ea typeface="微软雅黑" panose="020b0503020204020204" charset="-122"/>
                          <a:cs typeface="微软雅黑" panose="020b0503020204020204" charset="-122"/>
                        </a:rPr>
                        <a:t>湖南</a:t>
                      </a:r>
                      <a:endParaRPr lang="en-US" altLang="en-US" sz="11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7000"/>
                        </a:lnSpc>
                      </a:pPr>
                      <a:endParaRPr lang="en-US" altLang="en-US" sz="300"/>
                    </a:p>
                    <a:p>
                      <a:pPr marL="268605" algn="l" rtl="0" eaLnBrk="0">
                        <a:lnSpc>
                          <a:spcPct val="85000"/>
                        </a:lnSpc>
                        <a:spcBef>
                          <a:spcPct val="0"/>
                        </a:spcBef>
                      </a:pPr>
                      <a:r>
                        <a:rPr sz="10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10935.0</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7000"/>
                        </a:lnSpc>
                      </a:pPr>
                      <a:endParaRPr lang="en-US" altLang="en-US" sz="300"/>
                    </a:p>
                    <a:p>
                      <a:pPr marL="264160" algn="l" rtl="0" eaLnBrk="0">
                        <a:lnSpc>
                          <a:spcPct val="85000"/>
                        </a:lnSpc>
                        <a:spcBef>
                          <a:spcPct val="0"/>
                        </a:spcBef>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36329.7</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61000"/>
                        </a:lnSpc>
                      </a:pPr>
                      <a:endParaRPr lang="en-US" altLang="en-US" sz="100"/>
                    </a:p>
                    <a:p>
                      <a:pPr marL="219075" algn="l" rtl="0" eaLnBrk="0">
                        <a:lnSpc>
                          <a:spcPts val="1330"/>
                        </a:lnSpc>
                      </a:pPr>
                      <a:r>
                        <a:rPr sz="1100" kern="0" spc="-60">
                          <a:solidFill>
                            <a:srgbClr val="000000">
                              <a:alpha val="100000"/>
                            </a:srgbClr>
                          </a:solidFill>
                          <a:latin typeface="微软雅黑" panose="020b0503020204020204" charset="-122"/>
                          <a:ea typeface="微软雅黑" panose="020b0503020204020204" charset="-122"/>
                          <a:cs typeface="微软雅黑" panose="020b0503020204020204" charset="-122"/>
                        </a:rPr>
                        <a:t>30.1%</a:t>
                      </a:r>
                      <a:endParaRPr lang="en-US" altLang="en-US" sz="11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7000"/>
                        </a:lnSpc>
                      </a:pPr>
                      <a:endParaRPr lang="en-US" altLang="en-US" sz="300"/>
                    </a:p>
                    <a:p>
                      <a:pPr marL="434340" algn="l" rtl="0" eaLnBrk="0">
                        <a:lnSpc>
                          <a:spcPct val="85000"/>
                        </a:lnSpc>
                        <a:spcBef>
                          <a:spcPct val="0"/>
                        </a:spcBef>
                      </a:pPr>
                      <a:r>
                        <a:rPr sz="10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17768.4</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61000"/>
                        </a:lnSpc>
                      </a:pPr>
                      <a:endParaRPr lang="en-US" altLang="en-US" sz="100"/>
                    </a:p>
                    <a:p>
                      <a:pPr marL="340995" algn="l" rtl="0" eaLnBrk="0">
                        <a:lnSpc>
                          <a:spcPts val="1330"/>
                        </a:lnSpc>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61.5%</a:t>
                      </a:r>
                      <a:endParaRPr lang="en-US" altLang="en-US" sz="10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69">
                <a:tc>
                  <a:txBody>
                    <a:bodyPr vert="horz" wrap="square"/>
                    <a:lstStyle/>
                    <a:p>
                      <a:pPr algn="l" rtl="0" eaLnBrk="0">
                        <a:lnSpc>
                          <a:spcPct val="106000"/>
                        </a:lnSpc>
                      </a:pPr>
                      <a:endParaRPr lang="en-US" altLang="en-US" sz="300"/>
                    </a:p>
                    <a:p>
                      <a:pPr marL="206375" algn="l" rtl="0" eaLnBrk="0">
                        <a:lnSpc>
                          <a:spcPct val="85000"/>
                        </a:lnSpc>
                        <a:spcBef>
                          <a:spcPts val="5"/>
                        </a:spcBef>
                      </a:pPr>
                      <a:r>
                        <a:rPr sz="1000" kern="0" spc="-30">
                          <a:solidFill>
                            <a:srgbClr val="000000">
                              <a:alpha val="100000"/>
                            </a:srgbClr>
                          </a:solidFill>
                          <a:latin typeface="微软雅黑" panose="020b0503020204020204" charset="-122"/>
                          <a:ea typeface="微软雅黑" panose="020b0503020204020204" charset="-122"/>
                          <a:cs typeface="微软雅黑" panose="020b0503020204020204" charset="-122"/>
                        </a:rPr>
                        <a:t>16</a:t>
                      </a:r>
                      <a:endParaRPr lang="en-US" altLang="en-US" sz="10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7000"/>
                        </a:lnSpc>
                      </a:pPr>
                      <a:endParaRPr lang="en-US" altLang="en-US" sz="200"/>
                    </a:p>
                    <a:p>
                      <a:pPr marL="184785" algn="l" rtl="0" eaLnBrk="0">
                        <a:lnSpc>
                          <a:spcPct val="86000"/>
                        </a:lnSpc>
                        <a:spcBef>
                          <a:spcPct val="0"/>
                        </a:spcBef>
                      </a:pPr>
                      <a:r>
                        <a:rPr sz="11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云南</a:t>
                      </a:r>
                      <a:endParaRPr lang="en-US" altLang="en-US" sz="11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6000"/>
                        </a:lnSpc>
                      </a:pPr>
                      <a:endParaRPr lang="en-US" altLang="en-US" sz="300"/>
                    </a:p>
                    <a:p>
                      <a:pPr marL="304165" algn="l" rtl="0" eaLnBrk="0">
                        <a:lnSpc>
                          <a:spcPct val="85000"/>
                        </a:lnSpc>
                        <a:spcBef>
                          <a:spcPct val="0"/>
                        </a:spcBef>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6650.2</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6000"/>
                        </a:lnSpc>
                      </a:pPr>
                      <a:endParaRPr lang="en-US" altLang="en-US" sz="300"/>
                    </a:p>
                    <a:p>
                      <a:pPr marL="265430" algn="l" rtl="0" eaLnBrk="0">
                        <a:lnSpc>
                          <a:spcPct val="85000"/>
                        </a:lnSpc>
                        <a:spcBef>
                          <a:spcPts val="5"/>
                        </a:spcBef>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20880.6</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59000"/>
                        </a:lnSpc>
                      </a:pPr>
                      <a:endParaRPr lang="en-US" altLang="en-US" sz="100"/>
                    </a:p>
                    <a:p>
                      <a:pPr marL="219075" algn="l" rtl="0" eaLnBrk="0">
                        <a:lnSpc>
                          <a:spcPts val="1330"/>
                        </a:lnSpc>
                      </a:pPr>
                      <a:r>
                        <a:rPr sz="1100" kern="0" spc="-60">
                          <a:solidFill>
                            <a:srgbClr val="000000">
                              <a:alpha val="100000"/>
                            </a:srgbClr>
                          </a:solidFill>
                          <a:latin typeface="微软雅黑" panose="020b0503020204020204" charset="-122"/>
                          <a:ea typeface="微软雅黑" panose="020b0503020204020204" charset="-122"/>
                          <a:cs typeface="微软雅黑" panose="020b0503020204020204" charset="-122"/>
                        </a:rPr>
                        <a:t>31.8%</a:t>
                      </a:r>
                      <a:endParaRPr lang="en-US" altLang="en-US" sz="11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6000"/>
                        </a:lnSpc>
                      </a:pPr>
                      <a:endParaRPr lang="en-US" altLang="en-US" sz="300"/>
                    </a:p>
                    <a:p>
                      <a:pPr marL="467360" algn="l" rtl="0" eaLnBrk="0">
                        <a:lnSpc>
                          <a:spcPct val="85000"/>
                        </a:lnSpc>
                        <a:spcBef>
                          <a:spcPts val="5"/>
                        </a:spcBef>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9462.3</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59000"/>
                        </a:lnSpc>
                      </a:pPr>
                      <a:endParaRPr lang="en-US" altLang="en-US" sz="100"/>
                    </a:p>
                    <a:p>
                      <a:pPr marL="340360" algn="l" rtl="0" eaLnBrk="0">
                        <a:lnSpc>
                          <a:spcPts val="1330"/>
                        </a:lnSpc>
                      </a:pPr>
                      <a:r>
                        <a:rPr sz="1100" kern="0" spc="-70">
                          <a:solidFill>
                            <a:srgbClr val="000000">
                              <a:alpha val="100000"/>
                            </a:srgbClr>
                          </a:solidFill>
                          <a:latin typeface="微软雅黑" panose="020b0503020204020204" charset="-122"/>
                          <a:ea typeface="微软雅黑" panose="020b0503020204020204" charset="-122"/>
                          <a:cs typeface="微软雅黑" panose="020b0503020204020204" charset="-122"/>
                        </a:rPr>
                        <a:t>70.3%</a:t>
                      </a:r>
                      <a:endParaRPr lang="en-US" altLang="en-US" sz="11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70">
                <a:tc>
                  <a:txBody>
                    <a:bodyPr vert="horz" wrap="square"/>
                    <a:lstStyle/>
                    <a:p>
                      <a:pPr algn="l" rtl="0" eaLnBrk="0">
                        <a:lnSpc>
                          <a:spcPct val="109000"/>
                        </a:lnSpc>
                      </a:pPr>
                      <a:endParaRPr lang="en-US" altLang="en-US" sz="300"/>
                    </a:p>
                    <a:p>
                      <a:pPr marL="206375" algn="l" rtl="0" eaLnBrk="0">
                        <a:lnSpc>
                          <a:spcPct val="84000"/>
                        </a:lnSpc>
                        <a:spcBef>
                          <a:spcPts val="5"/>
                        </a:spcBef>
                      </a:pPr>
                      <a:r>
                        <a:rPr sz="1000" kern="0" spc="-30">
                          <a:solidFill>
                            <a:srgbClr val="000000">
                              <a:alpha val="100000"/>
                            </a:srgbClr>
                          </a:solidFill>
                          <a:latin typeface="微软雅黑" panose="020b0503020204020204" charset="-122"/>
                          <a:ea typeface="微软雅黑" panose="020b0503020204020204" charset="-122"/>
                          <a:cs typeface="微软雅黑" panose="020b0503020204020204" charset="-122"/>
                        </a:rPr>
                        <a:t>17</a:t>
                      </a:r>
                      <a:endParaRPr lang="en-US" altLang="en-US" sz="10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22000"/>
                        </a:lnSpc>
                      </a:pPr>
                      <a:endParaRPr lang="en-US" altLang="en-US" sz="200"/>
                    </a:p>
                    <a:p>
                      <a:pPr marL="179705" algn="l" rtl="0" eaLnBrk="0">
                        <a:lnSpc>
                          <a:spcPct val="84000"/>
                        </a:lnSpc>
                      </a:pPr>
                      <a:r>
                        <a:rPr sz="11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江西</a:t>
                      </a:r>
                      <a:endParaRPr lang="en-US" altLang="en-US" sz="11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6000"/>
                        </a:lnSpc>
                      </a:pPr>
                      <a:endParaRPr lang="en-US" altLang="en-US" sz="300"/>
                    </a:p>
                    <a:p>
                      <a:pPr marL="304165" algn="l" rtl="0" eaLnBrk="0">
                        <a:lnSpc>
                          <a:spcPct val="85000"/>
                        </a:lnSpc>
                        <a:spcBef>
                          <a:spcPct val="0"/>
                        </a:spcBef>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6430.8</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6000"/>
                        </a:lnSpc>
                      </a:pPr>
                      <a:endParaRPr lang="en-US" altLang="en-US" sz="300"/>
                    </a:p>
                    <a:p>
                      <a:pPr marL="265430" algn="l" rtl="0" eaLnBrk="0">
                        <a:lnSpc>
                          <a:spcPct val="85000"/>
                        </a:lnSpc>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22716.5</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57000"/>
                        </a:lnSpc>
                      </a:pPr>
                      <a:endParaRPr lang="en-US" altLang="en-US" sz="100"/>
                    </a:p>
                    <a:p>
                      <a:pPr marL="220345" algn="l" rtl="0" eaLnBrk="0">
                        <a:lnSpc>
                          <a:spcPts val="1330"/>
                        </a:lnSpc>
                      </a:pPr>
                      <a:r>
                        <a:rPr sz="1100" kern="0" spc="-70">
                          <a:solidFill>
                            <a:srgbClr val="000000">
                              <a:alpha val="100000"/>
                            </a:srgbClr>
                          </a:solidFill>
                          <a:latin typeface="微软雅黑" panose="020b0503020204020204" charset="-122"/>
                          <a:ea typeface="微软雅黑" panose="020b0503020204020204" charset="-122"/>
                          <a:cs typeface="微软雅黑" panose="020b0503020204020204" charset="-122"/>
                        </a:rPr>
                        <a:t>28.3%</a:t>
                      </a:r>
                      <a:endParaRPr lang="en-US" altLang="en-US" sz="11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6000"/>
                        </a:lnSpc>
                      </a:pPr>
                      <a:endParaRPr lang="en-US" altLang="en-US" sz="300"/>
                    </a:p>
                    <a:p>
                      <a:pPr marL="434340" algn="l" rtl="0" eaLnBrk="0">
                        <a:lnSpc>
                          <a:spcPct val="85000"/>
                        </a:lnSpc>
                      </a:pPr>
                      <a:r>
                        <a:rPr sz="10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11865.4</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57000"/>
                        </a:lnSpc>
                      </a:pPr>
                      <a:endParaRPr lang="en-US" altLang="en-US" sz="100"/>
                    </a:p>
                    <a:p>
                      <a:pPr marL="340995" algn="l" rtl="0" eaLnBrk="0">
                        <a:lnSpc>
                          <a:spcPts val="1330"/>
                        </a:lnSpc>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54.2%</a:t>
                      </a:r>
                      <a:endParaRPr lang="en-US" altLang="en-US" sz="10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69">
                <a:tc>
                  <a:txBody>
                    <a:bodyPr vert="horz" wrap="square"/>
                    <a:lstStyle/>
                    <a:p>
                      <a:pPr algn="l" rtl="0" eaLnBrk="0">
                        <a:lnSpc>
                          <a:spcPct val="105000"/>
                        </a:lnSpc>
                      </a:pPr>
                      <a:endParaRPr lang="en-US" altLang="en-US" sz="300"/>
                    </a:p>
                    <a:p>
                      <a:pPr marL="206375" algn="l" rtl="0" eaLnBrk="0">
                        <a:lnSpc>
                          <a:spcPct val="85000"/>
                        </a:lnSpc>
                        <a:spcBef>
                          <a:spcPts val="5"/>
                        </a:spcBef>
                      </a:pPr>
                      <a:r>
                        <a:rPr sz="1000" kern="0" spc="-30">
                          <a:solidFill>
                            <a:srgbClr val="000000">
                              <a:alpha val="100000"/>
                            </a:srgbClr>
                          </a:solidFill>
                          <a:latin typeface="微软雅黑" panose="020b0503020204020204" charset="-122"/>
                          <a:ea typeface="微软雅黑" panose="020b0503020204020204" charset="-122"/>
                          <a:cs typeface="微软雅黑" panose="020b0503020204020204" charset="-122"/>
                        </a:rPr>
                        <a:t>18</a:t>
                      </a:r>
                      <a:endParaRPr lang="en-US" altLang="en-US" sz="10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27000"/>
                        </a:lnSpc>
                      </a:pPr>
                      <a:endParaRPr lang="en-US" altLang="en-US" sz="200"/>
                    </a:p>
                    <a:p>
                      <a:pPr marL="192405" algn="l" rtl="0" eaLnBrk="0">
                        <a:lnSpc>
                          <a:spcPct val="79000"/>
                        </a:lnSpc>
                      </a:pPr>
                      <a:r>
                        <a:rPr sz="1100" kern="0" spc="-70">
                          <a:solidFill>
                            <a:srgbClr val="000000">
                              <a:alpha val="100000"/>
                            </a:srgbClr>
                          </a:solidFill>
                          <a:latin typeface="微软雅黑" panose="020b0503020204020204" charset="-122"/>
                          <a:ea typeface="微软雅黑" panose="020b0503020204020204" charset="-122"/>
                          <a:cs typeface="微软雅黑" panose="020b0503020204020204" charset="-122"/>
                        </a:rPr>
                        <a:t>四川</a:t>
                      </a:r>
                      <a:endParaRPr lang="en-US" altLang="en-US" sz="11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5000"/>
                        </a:lnSpc>
                      </a:pPr>
                      <a:endParaRPr lang="en-US" altLang="en-US" sz="300"/>
                    </a:p>
                    <a:p>
                      <a:pPr marL="268605" algn="l" rtl="0" eaLnBrk="0">
                        <a:lnSpc>
                          <a:spcPct val="85000"/>
                        </a:lnSpc>
                        <a:spcBef>
                          <a:spcPct val="0"/>
                        </a:spcBef>
                      </a:pPr>
                      <a:r>
                        <a:rPr sz="10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10760.1</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5000"/>
                        </a:lnSpc>
                      </a:pPr>
                      <a:endParaRPr lang="en-US" altLang="en-US" sz="300"/>
                    </a:p>
                    <a:p>
                      <a:pPr marL="260985" algn="l" rtl="0" eaLnBrk="0">
                        <a:lnSpc>
                          <a:spcPct val="85000"/>
                        </a:lnSpc>
                        <a:spcBef>
                          <a:spcPct val="0"/>
                        </a:spcBef>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42902.1</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56000"/>
                        </a:lnSpc>
                      </a:pPr>
                      <a:endParaRPr lang="en-US" altLang="en-US" sz="100"/>
                    </a:p>
                    <a:p>
                      <a:pPr marL="220345" algn="l" rtl="0" eaLnBrk="0">
                        <a:lnSpc>
                          <a:spcPts val="1330"/>
                        </a:lnSpc>
                      </a:pPr>
                      <a:r>
                        <a:rPr sz="1100" kern="0" spc="-70">
                          <a:solidFill>
                            <a:srgbClr val="000000">
                              <a:alpha val="100000"/>
                            </a:srgbClr>
                          </a:solidFill>
                          <a:latin typeface="微软雅黑" panose="020b0503020204020204" charset="-122"/>
                          <a:ea typeface="微软雅黑" panose="020b0503020204020204" charset="-122"/>
                          <a:cs typeface="微软雅黑" panose="020b0503020204020204" charset="-122"/>
                        </a:rPr>
                        <a:t>25.1%</a:t>
                      </a:r>
                      <a:endParaRPr lang="en-US" altLang="en-US" sz="11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5000"/>
                        </a:lnSpc>
                      </a:pPr>
                      <a:endParaRPr lang="en-US" altLang="en-US" sz="300"/>
                    </a:p>
                    <a:p>
                      <a:pPr marL="431165" algn="l" rtl="0" eaLnBrk="0">
                        <a:lnSpc>
                          <a:spcPct val="85000"/>
                        </a:lnSpc>
                        <a:spcBef>
                          <a:spcPct val="0"/>
                        </a:spcBef>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29853.5</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56000"/>
                        </a:lnSpc>
                      </a:pPr>
                      <a:endParaRPr lang="en-US" altLang="en-US" sz="100"/>
                    </a:p>
                    <a:p>
                      <a:pPr marL="339090" algn="l" rtl="0" eaLnBrk="0">
                        <a:lnSpc>
                          <a:spcPts val="1330"/>
                        </a:lnSpc>
                      </a:pPr>
                      <a:r>
                        <a:rPr sz="1100" kern="0" spc="-60">
                          <a:solidFill>
                            <a:srgbClr val="000000">
                              <a:alpha val="100000"/>
                            </a:srgbClr>
                          </a:solidFill>
                          <a:latin typeface="微软雅黑" panose="020b0503020204020204" charset="-122"/>
                          <a:ea typeface="微软雅黑" panose="020b0503020204020204" charset="-122"/>
                          <a:cs typeface="微软雅黑" panose="020b0503020204020204" charset="-122"/>
                        </a:rPr>
                        <a:t>36.0%</a:t>
                      </a:r>
                      <a:endParaRPr lang="en-US" altLang="en-US" sz="11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69">
                <a:tc>
                  <a:txBody>
                    <a:bodyPr vert="horz" wrap="square"/>
                    <a:lstStyle/>
                    <a:p>
                      <a:pPr algn="l" rtl="0" eaLnBrk="0">
                        <a:lnSpc>
                          <a:spcPct val="108000"/>
                        </a:lnSpc>
                      </a:pPr>
                      <a:endParaRPr lang="en-US" altLang="en-US" sz="300"/>
                    </a:p>
                    <a:p>
                      <a:pPr marL="206375" algn="l" rtl="0" eaLnBrk="0">
                        <a:lnSpc>
                          <a:spcPct val="85000"/>
                        </a:lnSpc>
                        <a:spcBef>
                          <a:spcPct val="0"/>
                        </a:spcBef>
                      </a:pPr>
                      <a:r>
                        <a:rPr sz="1000" kern="0" spc="-30">
                          <a:solidFill>
                            <a:srgbClr val="000000">
                              <a:alpha val="100000"/>
                            </a:srgbClr>
                          </a:solidFill>
                          <a:latin typeface="微软雅黑" panose="020b0503020204020204" charset="-122"/>
                          <a:ea typeface="微软雅黑" panose="020b0503020204020204" charset="-122"/>
                          <a:cs typeface="微软雅黑" panose="020b0503020204020204" charset="-122"/>
                        </a:rPr>
                        <a:t>19</a:t>
                      </a:r>
                      <a:endParaRPr lang="en-US" altLang="en-US" sz="10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0000"/>
                        </a:lnSpc>
                      </a:pPr>
                      <a:endParaRPr lang="en-US" altLang="en-US" sz="200"/>
                    </a:p>
                    <a:p>
                      <a:pPr marL="184785" algn="l" rtl="0" eaLnBrk="0">
                        <a:lnSpc>
                          <a:spcPct val="88000"/>
                        </a:lnSpc>
                        <a:spcBef>
                          <a:spcPct val="0"/>
                        </a:spcBef>
                      </a:pPr>
                      <a:r>
                        <a:rPr sz="11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吉林</a:t>
                      </a:r>
                      <a:endParaRPr lang="en-US" altLang="en-US" sz="11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8000"/>
                        </a:lnSpc>
                      </a:pPr>
                      <a:endParaRPr lang="en-US" altLang="en-US" sz="300"/>
                    </a:p>
                    <a:p>
                      <a:pPr marL="303530" algn="l" rtl="0" eaLnBrk="0">
                        <a:lnSpc>
                          <a:spcPct val="85000"/>
                        </a:lnSpc>
                        <a:spcBef>
                          <a:spcPct val="0"/>
                        </a:spcBef>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2840.7</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8000"/>
                        </a:lnSpc>
                      </a:pPr>
                      <a:endParaRPr lang="en-US" altLang="en-US" sz="300"/>
                    </a:p>
                    <a:p>
                      <a:pPr marL="268605" algn="l" rtl="0" eaLnBrk="0">
                        <a:lnSpc>
                          <a:spcPct val="85000"/>
                        </a:lnSpc>
                        <a:spcBef>
                          <a:spcPct val="0"/>
                        </a:spcBef>
                      </a:pPr>
                      <a:r>
                        <a:rPr sz="10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11253.8</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64000"/>
                        </a:lnSpc>
                      </a:pPr>
                      <a:endParaRPr lang="en-US" altLang="en-US" sz="100"/>
                    </a:p>
                    <a:p>
                      <a:pPr marL="220345" algn="l" rtl="0" eaLnBrk="0">
                        <a:lnSpc>
                          <a:spcPts val="1330"/>
                        </a:lnSpc>
                      </a:pPr>
                      <a:r>
                        <a:rPr sz="1100" kern="0" spc="-70">
                          <a:solidFill>
                            <a:srgbClr val="000000">
                              <a:alpha val="100000"/>
                            </a:srgbClr>
                          </a:solidFill>
                          <a:latin typeface="微软雅黑" panose="020b0503020204020204" charset="-122"/>
                          <a:ea typeface="微软雅黑" panose="020b0503020204020204" charset="-122"/>
                          <a:cs typeface="微软雅黑" panose="020b0503020204020204" charset="-122"/>
                        </a:rPr>
                        <a:t>25.2%</a:t>
                      </a:r>
                      <a:endParaRPr lang="en-US" altLang="en-US" sz="11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8000"/>
                        </a:lnSpc>
                      </a:pPr>
                      <a:endParaRPr lang="en-US" altLang="en-US" sz="300"/>
                    </a:p>
                    <a:p>
                      <a:pPr marL="466090" algn="l" rtl="0" eaLnBrk="0">
                        <a:lnSpc>
                          <a:spcPct val="85000"/>
                        </a:lnSpc>
                        <a:spcBef>
                          <a:spcPct val="0"/>
                        </a:spcBef>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3877.7</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64000"/>
                        </a:lnSpc>
                      </a:pPr>
                      <a:endParaRPr lang="en-US" altLang="en-US" sz="100"/>
                    </a:p>
                    <a:p>
                      <a:pPr marL="340360" algn="l" rtl="0" eaLnBrk="0">
                        <a:lnSpc>
                          <a:spcPts val="1330"/>
                        </a:lnSpc>
                      </a:pPr>
                      <a:r>
                        <a:rPr sz="1100" kern="0" spc="-70">
                          <a:solidFill>
                            <a:srgbClr val="000000">
                              <a:alpha val="100000"/>
                            </a:srgbClr>
                          </a:solidFill>
                          <a:latin typeface="微软雅黑" panose="020b0503020204020204" charset="-122"/>
                          <a:ea typeface="微软雅黑" panose="020b0503020204020204" charset="-122"/>
                          <a:cs typeface="微软雅黑" panose="020b0503020204020204" charset="-122"/>
                        </a:rPr>
                        <a:t>73.3%</a:t>
                      </a:r>
                      <a:endParaRPr lang="en-US" altLang="en-US" sz="11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70">
                <a:tc>
                  <a:txBody>
                    <a:bodyPr vert="horz" wrap="square"/>
                    <a:lstStyle/>
                    <a:p>
                      <a:pPr algn="l" rtl="0" eaLnBrk="0">
                        <a:lnSpc>
                          <a:spcPct val="107000"/>
                        </a:lnSpc>
                      </a:pPr>
                      <a:endParaRPr lang="en-US" altLang="en-US" sz="300"/>
                    </a:p>
                    <a:p>
                      <a:pPr marL="203200" algn="l" rtl="0" eaLnBrk="0">
                        <a:lnSpc>
                          <a:spcPct val="85000"/>
                        </a:lnSpc>
                        <a:spcBef>
                          <a:spcPts val="5"/>
                        </a:spcBef>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20</a:t>
                      </a:r>
                      <a:endParaRPr lang="en-US" altLang="en-US" sz="10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1000"/>
                        </a:lnSpc>
                      </a:pPr>
                      <a:endParaRPr lang="en-US" altLang="en-US" sz="200"/>
                    </a:p>
                    <a:p>
                      <a:pPr marL="193040" algn="l" rtl="0" eaLnBrk="0">
                        <a:lnSpc>
                          <a:spcPct val="89000"/>
                        </a:lnSpc>
                        <a:spcBef>
                          <a:spcPct val="0"/>
                        </a:spcBef>
                      </a:pPr>
                      <a:r>
                        <a:rPr sz="1100" kern="0" spc="-80">
                          <a:solidFill>
                            <a:srgbClr val="000000">
                              <a:alpha val="100000"/>
                            </a:srgbClr>
                          </a:solidFill>
                          <a:latin typeface="微软雅黑" panose="020b0503020204020204" charset="-122"/>
                          <a:ea typeface="微软雅黑" panose="020b0503020204020204" charset="-122"/>
                          <a:cs typeface="微软雅黑" panose="020b0503020204020204" charset="-122"/>
                        </a:rPr>
                        <a:t>山东</a:t>
                      </a:r>
                      <a:endParaRPr lang="en-US" altLang="en-US" sz="11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7000"/>
                        </a:lnSpc>
                      </a:pPr>
                      <a:endParaRPr lang="en-US" altLang="en-US" sz="300"/>
                    </a:p>
                    <a:p>
                      <a:pPr marL="268605" algn="l" rtl="0" eaLnBrk="0">
                        <a:lnSpc>
                          <a:spcPct val="85000"/>
                        </a:lnSpc>
                        <a:spcBef>
                          <a:spcPts val="5"/>
                        </a:spcBef>
                      </a:pPr>
                      <a:r>
                        <a:rPr sz="10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11010.6</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7000"/>
                        </a:lnSpc>
                      </a:pPr>
                      <a:endParaRPr lang="en-US" altLang="en-US" sz="300"/>
                    </a:p>
                    <a:p>
                      <a:pPr marL="266065" algn="l" rtl="0" eaLnBrk="0">
                        <a:lnSpc>
                          <a:spcPct val="85000"/>
                        </a:lnSpc>
                        <a:spcBef>
                          <a:spcPts val="5"/>
                        </a:spcBef>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66648.9</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62000"/>
                        </a:lnSpc>
                      </a:pPr>
                      <a:endParaRPr lang="en-US" altLang="en-US" sz="100"/>
                    </a:p>
                    <a:p>
                      <a:pPr marL="223520" algn="l" rtl="0" eaLnBrk="0">
                        <a:lnSpc>
                          <a:spcPts val="1330"/>
                        </a:lnSpc>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16.5%</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7000"/>
                        </a:lnSpc>
                      </a:pPr>
                      <a:endParaRPr lang="en-US" altLang="en-US" sz="300"/>
                    </a:p>
                    <a:p>
                      <a:pPr marL="434340" algn="l" rtl="0" eaLnBrk="0">
                        <a:lnSpc>
                          <a:spcPct val="85000"/>
                        </a:lnSpc>
                        <a:spcBef>
                          <a:spcPts val="5"/>
                        </a:spcBef>
                      </a:pPr>
                      <a:r>
                        <a:rPr sz="10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18495.2</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62000"/>
                        </a:lnSpc>
                      </a:pPr>
                      <a:endParaRPr lang="en-US" altLang="en-US" sz="100"/>
                    </a:p>
                    <a:p>
                      <a:pPr marL="340995" algn="l" rtl="0" eaLnBrk="0">
                        <a:lnSpc>
                          <a:spcPts val="1330"/>
                        </a:lnSpc>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59.5%</a:t>
                      </a:r>
                      <a:endParaRPr lang="en-US" altLang="en-US" sz="10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69">
                <a:tc>
                  <a:txBody>
                    <a:bodyPr vert="horz" wrap="square"/>
                    <a:lstStyle/>
                    <a:p>
                      <a:pPr algn="l" rtl="0" eaLnBrk="0">
                        <a:lnSpc>
                          <a:spcPct val="107000"/>
                        </a:lnSpc>
                      </a:pPr>
                      <a:endParaRPr lang="en-US" altLang="en-US" sz="300"/>
                    </a:p>
                    <a:p>
                      <a:pPr marL="203200" algn="l" rtl="0" eaLnBrk="0">
                        <a:lnSpc>
                          <a:spcPct val="85000"/>
                        </a:lnSpc>
                        <a:spcBef>
                          <a:spcPts val="5"/>
                        </a:spcBef>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21</a:t>
                      </a:r>
                      <a:endParaRPr lang="en-US" altLang="en-US" sz="10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200"/>
                    </a:p>
                    <a:p>
                      <a:pPr marL="182245" algn="l" rtl="0" eaLnBrk="0">
                        <a:lnSpc>
                          <a:spcPct val="84000"/>
                        </a:lnSpc>
                        <a:spcBef>
                          <a:spcPct val="0"/>
                        </a:spcBef>
                      </a:pPr>
                      <a:r>
                        <a:rPr sz="1100" kern="0" spc="-30">
                          <a:solidFill>
                            <a:srgbClr val="000000">
                              <a:alpha val="100000"/>
                            </a:srgbClr>
                          </a:solidFill>
                          <a:latin typeface="微软雅黑" panose="020b0503020204020204" charset="-122"/>
                          <a:ea typeface="微软雅黑" panose="020b0503020204020204" charset="-122"/>
                          <a:cs typeface="微软雅黑" panose="020b0503020204020204" charset="-122"/>
                        </a:rPr>
                        <a:t>湖北</a:t>
                      </a:r>
                      <a:endParaRPr lang="en-US" altLang="en-US" sz="11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7000"/>
                        </a:lnSpc>
                      </a:pPr>
                      <a:endParaRPr lang="en-US" altLang="en-US" sz="300"/>
                    </a:p>
                    <a:p>
                      <a:pPr marL="304165" algn="l" rtl="0" eaLnBrk="0">
                        <a:lnSpc>
                          <a:spcPct val="85000"/>
                        </a:lnSpc>
                        <a:spcBef>
                          <a:spcPct val="0"/>
                        </a:spcBef>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6771.3</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7000"/>
                        </a:lnSpc>
                      </a:pPr>
                      <a:endParaRPr lang="en-US" altLang="en-US" sz="300"/>
                    </a:p>
                    <a:p>
                      <a:pPr marL="260985" algn="l" rtl="0" eaLnBrk="0">
                        <a:lnSpc>
                          <a:spcPct val="85000"/>
                        </a:lnSpc>
                        <a:spcBef>
                          <a:spcPct val="0"/>
                        </a:spcBef>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42022.0</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61000"/>
                        </a:lnSpc>
                      </a:pPr>
                      <a:endParaRPr lang="en-US" altLang="en-US" sz="100"/>
                    </a:p>
                    <a:p>
                      <a:pPr marL="223520" algn="l" rtl="0" eaLnBrk="0">
                        <a:lnSpc>
                          <a:spcPts val="1330"/>
                        </a:lnSpc>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16.1%</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7000"/>
                        </a:lnSpc>
                      </a:pPr>
                      <a:endParaRPr lang="en-US" altLang="en-US" sz="300"/>
                    </a:p>
                    <a:p>
                      <a:pPr marL="434340" algn="l" rtl="0" eaLnBrk="0">
                        <a:lnSpc>
                          <a:spcPct val="85000"/>
                        </a:lnSpc>
                        <a:spcBef>
                          <a:spcPct val="0"/>
                        </a:spcBef>
                      </a:pPr>
                      <a:r>
                        <a:rPr sz="10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17410.6</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61000"/>
                        </a:lnSpc>
                      </a:pPr>
                      <a:endParaRPr lang="en-US" altLang="en-US" sz="100"/>
                    </a:p>
                    <a:p>
                      <a:pPr marL="339090" algn="l" rtl="0" eaLnBrk="0">
                        <a:lnSpc>
                          <a:spcPts val="1330"/>
                        </a:lnSpc>
                      </a:pPr>
                      <a:r>
                        <a:rPr sz="1100" kern="0" spc="-60">
                          <a:solidFill>
                            <a:srgbClr val="000000">
                              <a:alpha val="100000"/>
                            </a:srgbClr>
                          </a:solidFill>
                          <a:latin typeface="微软雅黑" panose="020b0503020204020204" charset="-122"/>
                          <a:ea typeface="微软雅黑" panose="020b0503020204020204" charset="-122"/>
                          <a:cs typeface="微软雅黑" panose="020b0503020204020204" charset="-122"/>
                        </a:rPr>
                        <a:t>38.9%</a:t>
                      </a:r>
                      <a:endParaRPr lang="en-US" altLang="en-US" sz="11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70">
                <a:tc>
                  <a:txBody>
                    <a:bodyPr vert="horz" wrap="square"/>
                    <a:lstStyle/>
                    <a:p>
                      <a:pPr algn="l" rtl="0" eaLnBrk="0">
                        <a:lnSpc>
                          <a:spcPct val="107000"/>
                        </a:lnSpc>
                      </a:pPr>
                      <a:endParaRPr lang="en-US" altLang="en-US" sz="300"/>
                    </a:p>
                    <a:p>
                      <a:pPr marL="203200" algn="l" rtl="0" eaLnBrk="0">
                        <a:lnSpc>
                          <a:spcPct val="85000"/>
                        </a:lnSpc>
                        <a:spcBef>
                          <a:spcPct val="0"/>
                        </a:spcBef>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22</a:t>
                      </a:r>
                      <a:endParaRPr lang="en-US" altLang="en-US" sz="10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4000"/>
                        </a:lnSpc>
                      </a:pPr>
                      <a:endParaRPr lang="en-US" altLang="en-US" sz="200"/>
                    </a:p>
                    <a:p>
                      <a:pPr marL="182245" algn="l" rtl="0" eaLnBrk="0">
                        <a:lnSpc>
                          <a:spcPct val="87000"/>
                        </a:lnSpc>
                        <a:spcBef>
                          <a:spcPct val="0"/>
                        </a:spcBef>
                      </a:pPr>
                      <a:r>
                        <a:rPr sz="1100" kern="0" spc="-30">
                          <a:solidFill>
                            <a:srgbClr val="000000">
                              <a:alpha val="100000"/>
                            </a:srgbClr>
                          </a:solidFill>
                          <a:latin typeface="微软雅黑" panose="020b0503020204020204" charset="-122"/>
                          <a:ea typeface="微软雅黑" panose="020b0503020204020204" charset="-122"/>
                          <a:cs typeface="微软雅黑" panose="020b0503020204020204" charset="-122"/>
                        </a:rPr>
                        <a:t>新疆</a:t>
                      </a:r>
                      <a:endParaRPr lang="en-US" altLang="en-US" sz="11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6000"/>
                        </a:lnSpc>
                      </a:pPr>
                      <a:endParaRPr lang="en-US" altLang="en-US" sz="300"/>
                    </a:p>
                    <a:p>
                      <a:pPr marL="299085" algn="l" rtl="0" eaLnBrk="0">
                        <a:lnSpc>
                          <a:spcPct val="85000"/>
                        </a:lnSpc>
                        <a:spcBef>
                          <a:spcPts val="5"/>
                        </a:spcBef>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4067.8</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6000"/>
                        </a:lnSpc>
                      </a:pPr>
                      <a:endParaRPr lang="en-US" altLang="en-US" sz="300"/>
                    </a:p>
                    <a:p>
                      <a:pPr marL="268605" algn="l" rtl="0" eaLnBrk="0">
                        <a:lnSpc>
                          <a:spcPct val="85000"/>
                        </a:lnSpc>
                        <a:spcBef>
                          <a:spcPts val="5"/>
                        </a:spcBef>
                      </a:pPr>
                      <a:r>
                        <a:rPr sz="10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12809.4</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59000"/>
                        </a:lnSpc>
                      </a:pPr>
                      <a:endParaRPr lang="en-US" altLang="en-US" sz="100"/>
                    </a:p>
                    <a:p>
                      <a:pPr marL="219075" algn="l" rtl="0" eaLnBrk="0">
                        <a:lnSpc>
                          <a:spcPts val="1330"/>
                        </a:lnSpc>
                      </a:pPr>
                      <a:r>
                        <a:rPr sz="1100" kern="0" spc="-60">
                          <a:solidFill>
                            <a:srgbClr val="000000">
                              <a:alpha val="100000"/>
                            </a:srgbClr>
                          </a:solidFill>
                          <a:latin typeface="微软雅黑" panose="020b0503020204020204" charset="-122"/>
                          <a:ea typeface="微软雅黑" panose="020b0503020204020204" charset="-122"/>
                          <a:cs typeface="微软雅黑" panose="020b0503020204020204" charset="-122"/>
                        </a:rPr>
                        <a:t>31.8%</a:t>
                      </a:r>
                      <a:endParaRPr lang="en-US" altLang="en-US" sz="11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6000"/>
                        </a:lnSpc>
                      </a:pPr>
                      <a:endParaRPr lang="en-US" altLang="en-US" sz="300"/>
                    </a:p>
                    <a:p>
                      <a:pPr marL="466090" algn="l" rtl="0" eaLnBrk="0">
                        <a:lnSpc>
                          <a:spcPct val="85000"/>
                        </a:lnSpc>
                        <a:spcBef>
                          <a:spcPct val="0"/>
                        </a:spcBef>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3579.5</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59000"/>
                        </a:lnSpc>
                      </a:pPr>
                      <a:endParaRPr lang="en-US" altLang="en-US" sz="100"/>
                    </a:p>
                    <a:p>
                      <a:pPr marL="306705" algn="l" rtl="0" eaLnBrk="0">
                        <a:lnSpc>
                          <a:spcPts val="1330"/>
                        </a:lnSpc>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113.6%</a:t>
                      </a:r>
                      <a:endParaRPr lang="en-US" altLang="en-US" sz="10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5740">
                <a:tc>
                  <a:txBody>
                    <a:bodyPr vert="horz" wrap="square"/>
                    <a:lstStyle/>
                    <a:p>
                      <a:pPr algn="l" rtl="0" eaLnBrk="0">
                        <a:lnSpc>
                          <a:spcPct val="106000"/>
                        </a:lnSpc>
                      </a:pPr>
                      <a:endParaRPr lang="en-US" altLang="en-US" sz="300"/>
                    </a:p>
                    <a:p>
                      <a:pPr marL="203200" algn="l" rtl="0" eaLnBrk="0">
                        <a:lnSpc>
                          <a:spcPct val="85000"/>
                        </a:lnSpc>
                        <a:spcBef>
                          <a:spcPct val="0"/>
                        </a:spcBef>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23</a:t>
                      </a:r>
                      <a:endParaRPr lang="en-US" altLang="en-US" sz="10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2000"/>
                        </a:lnSpc>
                      </a:pPr>
                      <a:endParaRPr lang="en-US" altLang="en-US" sz="200"/>
                    </a:p>
                    <a:p>
                      <a:pPr marL="112395" algn="l" rtl="0" eaLnBrk="0">
                        <a:lnSpc>
                          <a:spcPct val="86000"/>
                        </a:lnSpc>
                      </a:pPr>
                      <a:r>
                        <a:rPr sz="11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黑龙江</a:t>
                      </a:r>
                      <a:endParaRPr lang="en-US" altLang="en-US" sz="11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6000"/>
                        </a:lnSpc>
                      </a:pPr>
                      <a:endParaRPr lang="en-US" altLang="en-US" sz="300"/>
                    </a:p>
                    <a:p>
                      <a:pPr marL="302260" algn="l" rtl="0" eaLnBrk="0">
                        <a:lnSpc>
                          <a:spcPct val="85000"/>
                        </a:lnSpc>
                        <a:spcBef>
                          <a:spcPct val="0"/>
                        </a:spcBef>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3969.1</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6000"/>
                        </a:lnSpc>
                      </a:pPr>
                      <a:endParaRPr lang="en-US" altLang="en-US" sz="300"/>
                    </a:p>
                    <a:p>
                      <a:pPr marL="268605" algn="l" rtl="0" eaLnBrk="0">
                        <a:lnSpc>
                          <a:spcPct val="85000"/>
                        </a:lnSpc>
                      </a:pPr>
                      <a:r>
                        <a:rPr sz="10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12846.5</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57000"/>
                        </a:lnSpc>
                      </a:pPr>
                      <a:endParaRPr lang="en-US" altLang="en-US" sz="100"/>
                    </a:p>
                    <a:p>
                      <a:pPr marL="219075" algn="l" rtl="0" eaLnBrk="0">
                        <a:lnSpc>
                          <a:spcPts val="1330"/>
                        </a:lnSpc>
                      </a:pPr>
                      <a:r>
                        <a:rPr sz="1100" kern="0" spc="-60">
                          <a:solidFill>
                            <a:srgbClr val="000000">
                              <a:alpha val="100000"/>
                            </a:srgbClr>
                          </a:solidFill>
                          <a:latin typeface="微软雅黑" panose="020b0503020204020204" charset="-122"/>
                          <a:ea typeface="微软雅黑" panose="020b0503020204020204" charset="-122"/>
                          <a:cs typeface="微软雅黑" panose="020b0503020204020204" charset="-122"/>
                        </a:rPr>
                        <a:t>30.9%</a:t>
                      </a:r>
                      <a:endParaRPr lang="en-US" altLang="en-US" sz="11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6000"/>
                        </a:lnSpc>
                      </a:pPr>
                      <a:endParaRPr lang="en-US" altLang="en-US" sz="300"/>
                    </a:p>
                    <a:p>
                      <a:pPr marL="471170" algn="l" rtl="0" eaLnBrk="0">
                        <a:lnSpc>
                          <a:spcPct val="85000"/>
                        </a:lnSpc>
                        <a:spcBef>
                          <a:spcPct val="0"/>
                        </a:spcBef>
                      </a:pPr>
                      <a:r>
                        <a:rPr sz="10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1472.3</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57000"/>
                        </a:lnSpc>
                      </a:pPr>
                      <a:endParaRPr lang="en-US" altLang="en-US" sz="100"/>
                    </a:p>
                    <a:p>
                      <a:pPr marL="304165" algn="l" rtl="0" eaLnBrk="0">
                        <a:lnSpc>
                          <a:spcPts val="1330"/>
                        </a:lnSpc>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269.6%</a:t>
                      </a:r>
                      <a:endParaRPr lang="en-US" altLang="en-US" sz="10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bl>
          </a:graphicData>
        </a:graphic>
      </p:graphicFrame>
      <p:sp>
        <p:nvSpPr>
          <p:cNvPr id="108" name="textbox 108"/>
          <p:cNvSpPr/>
          <p:nvPr/>
        </p:nvSpPr>
        <p:spPr>
          <a:xfrm>
            <a:off x="1071016" y="974103"/>
            <a:ext cx="5473065" cy="3170554"/>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6000"/>
              </a:lnSpc>
            </a:pPr>
            <a:endParaRPr lang="en-US" altLang="en-US" sz="100"/>
          </a:p>
          <a:p>
            <a:pPr marL="12700" algn="l" rtl="0" eaLnBrk="0">
              <a:lnSpc>
                <a:spcPct val="83000"/>
              </a:lnSpc>
            </a:pPr>
            <a:r>
              <a:rPr sz="1200" kern="0" spc="-20">
                <a:solidFill>
                  <a:srgbClr val="000000">
                    <a:alpha val="100000"/>
                  </a:srgbClr>
                </a:solidFill>
                <a:latin typeface="Times New Roman" panose="02020603050405020304"/>
                <a:ea typeface="Times New Roman" panose="02020603050405020304"/>
                <a:cs typeface="Times New Roman" panose="02020603050405020304"/>
              </a:rPr>
              <a:t>22.</a:t>
            </a:r>
            <a:r>
              <a:rPr sz="1200" kern="0" spc="-160">
                <a:solidFill>
                  <a:srgbClr val="000000">
                    <a:alpha val="100000"/>
                  </a:srgbClr>
                </a:solidFill>
                <a:latin typeface="Times New Roman" panose="02020603050405020304"/>
                <a:ea typeface="Times New Roman" panose="02020603050405020304"/>
                <a:cs typeface="Times New Roman" panose="02020603050405020304"/>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1%</a:t>
            </a:r>
            <a:r>
              <a:rPr sz="1200" kern="0" spc="-180">
                <a:solidFill>
                  <a:srgbClr val="000000">
                    <a:alpha val="100000"/>
                  </a:srgbClr>
                </a:solidFill>
                <a:latin typeface="Times New Roman" panose="02020603050405020304"/>
                <a:ea typeface="Times New Roman" panose="02020603050405020304"/>
                <a:cs typeface="Times New Roman" panose="02020603050405020304"/>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20">
                <a:solidFill>
                  <a:srgbClr val="000000">
                    <a:alpha val="100000"/>
                  </a:srgbClr>
                </a:solidFill>
                <a:latin typeface="Times New Roman" panose="02020603050405020304"/>
                <a:ea typeface="Times New Roman" panose="02020603050405020304"/>
                <a:cs typeface="Times New Roman" panose="02020603050405020304"/>
              </a:rPr>
              <a:t>3.7%</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20">
                <a:solidFill>
                  <a:srgbClr val="000000">
                    <a:alpha val="100000"/>
                  </a:srgbClr>
                </a:solidFill>
                <a:latin typeface="Times New Roman" panose="02020603050405020304"/>
                <a:ea typeface="Times New Roman" panose="02020603050405020304"/>
                <a:cs typeface="Times New Roman" panose="02020603050405020304"/>
              </a:rPr>
              <a:t>24.9%</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20">
                <a:solidFill>
                  <a:srgbClr val="000000">
                    <a:alpha val="100000"/>
                  </a:srgbClr>
                </a:solidFill>
                <a:latin typeface="Times New Roman" panose="02020603050405020304"/>
                <a:ea typeface="Times New Roman" panose="02020603050405020304"/>
                <a:cs typeface="Times New Roman" panose="02020603050405020304"/>
              </a:rPr>
              <a:t>22.2%</a:t>
            </a:r>
            <a:r>
              <a:rPr sz="1200" kern="0" spc="-150">
                <a:solidFill>
                  <a:srgbClr val="000000">
                    <a:alpha val="100000"/>
                  </a:srgbClr>
                </a:solidFill>
                <a:latin typeface="Times New Roman" panose="02020603050405020304"/>
                <a:ea typeface="Times New Roman" panose="02020603050405020304"/>
                <a:cs typeface="Times New Roman" panose="02020603050405020304"/>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，均未超过</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25%</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。这</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些地方经济发达，城投平台的资</a:t>
            </a:r>
            <a:endParaRPr lang="en-US" altLang="en-US" sz="1200"/>
          </a:p>
          <a:p>
            <a:pPr marL="15240" algn="l" rtl="0" eaLnBrk="0">
              <a:lnSpc>
                <a:spcPts val="2340"/>
              </a:lnSpc>
            </a:pP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产质量较好，能够带来持续</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的经营收益。</a:t>
            </a:r>
            <a:endParaRPr lang="en-US" altLang="en-US" sz="1200"/>
          </a:p>
          <a:p>
            <a:pPr marL="322580" algn="l" rtl="0" eaLnBrk="0">
              <a:lnSpc>
                <a:spcPct val="83000"/>
              </a:lnSpc>
              <a:spcBef>
                <a:spcPts val="1145"/>
              </a:spcBef>
            </a:pP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五是</a:t>
            </a:r>
            <a:r>
              <a:rPr sz="1200" kern="0" spc="-2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b="1" kern="0" spc="0">
                <a:solidFill>
                  <a:srgbClr val="000000">
                    <a:alpha val="100000"/>
                  </a:srgbClr>
                </a:solidFill>
                <a:latin typeface="Times New Roman" panose="02020603050405020304"/>
                <a:ea typeface="Times New Roman" panose="02020603050405020304"/>
                <a:cs typeface="Times New Roman" panose="02020603050405020304"/>
              </a:rPr>
              <a:t>21 </a:t>
            </a: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个省市隐债规模占</a:t>
            </a:r>
            <a:r>
              <a:rPr sz="1200" kern="0" spc="-2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b="1" kern="0" spc="0">
                <a:solidFill>
                  <a:srgbClr val="000000">
                    <a:alpha val="100000"/>
                  </a:srgbClr>
                </a:solidFill>
                <a:latin typeface="Times New Roman" panose="02020603050405020304"/>
                <a:ea typeface="Times New Roman" panose="02020603050405020304"/>
                <a:cs typeface="Times New Roman" panose="02020603050405020304"/>
              </a:rPr>
              <a:t>GDP</a:t>
            </a:r>
            <a:r>
              <a:rPr sz="1200" b="1" kern="0" spc="150">
                <a:solidFill>
                  <a:srgbClr val="000000">
                    <a:alpha val="100000"/>
                  </a:srgbClr>
                </a:solidFill>
                <a:latin typeface="Times New Roman" panose="02020603050405020304"/>
                <a:ea typeface="Times New Roman" panose="02020603050405020304"/>
                <a:cs typeface="Times New Roman" panose="02020603050405020304"/>
              </a:rPr>
              <a:t> </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的比例在</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b="1" kern="0" spc="-10">
                <a:solidFill>
                  <a:srgbClr val="000000">
                    <a:alpha val="100000"/>
                  </a:srgbClr>
                </a:solidFill>
                <a:latin typeface="Times New Roman" panose="02020603050405020304"/>
                <a:ea typeface="Times New Roman" panose="02020603050405020304"/>
                <a:cs typeface="Times New Roman" panose="02020603050405020304"/>
              </a:rPr>
              <a:t>30%</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以内，宁夏、贵州、天津、西</a:t>
            </a:r>
            <a:endParaRPr lang="en-US" altLang="en-US" sz="1200"/>
          </a:p>
          <a:p>
            <a:pPr marL="15875" indent="-635" algn="l" rtl="0" eaLnBrk="0">
              <a:lnSpc>
                <a:spcPct val="166000"/>
              </a:lnSpc>
              <a:spcBef>
                <a:spcPts val="10"/>
              </a:spcBef>
            </a:pP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藏、内蒙古隐债规模占</a:t>
            </a:r>
            <a:r>
              <a:rPr sz="1200" kern="0" spc="-2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b="1" kern="0" spc="-10">
                <a:solidFill>
                  <a:srgbClr val="000000">
                    <a:alpha val="100000"/>
                  </a:srgbClr>
                </a:solidFill>
                <a:latin typeface="Times New Roman" panose="02020603050405020304"/>
                <a:ea typeface="Times New Roman" panose="02020603050405020304"/>
                <a:cs typeface="Times New Roman" panose="02020603050405020304"/>
              </a:rPr>
              <a:t>GDP</a:t>
            </a:r>
            <a:r>
              <a:rPr sz="1200" b="1" kern="0" spc="160">
                <a:solidFill>
                  <a:srgbClr val="000000">
                    <a:alpha val="100000"/>
                  </a:srgbClr>
                </a:solidFill>
                <a:latin typeface="Times New Roman" panose="02020603050405020304"/>
                <a:ea typeface="Times New Roman" panose="02020603050405020304"/>
                <a:cs typeface="Times New Roman" panose="02020603050405020304"/>
              </a:rPr>
              <a:t> </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的比</a:t>
            </a: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例超过</a:t>
            </a:r>
            <a:r>
              <a:rPr sz="1200" kern="0" spc="-2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b="1" kern="0" spc="-20">
                <a:solidFill>
                  <a:srgbClr val="000000">
                    <a:alpha val="100000"/>
                  </a:srgbClr>
                </a:solidFill>
                <a:latin typeface="Times New Roman" panose="02020603050405020304"/>
                <a:ea typeface="Times New Roman" panose="02020603050405020304"/>
                <a:cs typeface="Times New Roman" panose="02020603050405020304"/>
              </a:rPr>
              <a:t>48%</a:t>
            </a:r>
            <a:r>
              <a:rPr sz="1200" b="1" kern="0" spc="-140">
                <a:solidFill>
                  <a:srgbClr val="000000">
                    <a:alpha val="100000"/>
                  </a:srgbClr>
                </a:solidFill>
                <a:latin typeface="Times New Roman" panose="02020603050405020304"/>
                <a:ea typeface="Times New Roman" panose="02020603050405020304"/>
                <a:cs typeface="Times New Roman" panose="02020603050405020304"/>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。多数省市隐债占</a:t>
            </a:r>
            <a:r>
              <a:rPr sz="1200" kern="0" spc="-2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GDP</a:t>
            </a:r>
            <a:r>
              <a:rPr sz="1200" kern="0" spc="150">
                <a:solidFill>
                  <a:srgbClr val="000000">
                    <a:alpha val="100000"/>
                  </a:srgbClr>
                </a:solidFill>
                <a:latin typeface="Times New Roman" panose="02020603050405020304"/>
                <a:ea typeface="Times New Roman" panose="02020603050405020304"/>
                <a:cs typeface="Times New Roman" panose="02020603050405020304"/>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的比例处于</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可控区间，福建、安徽、上海、江苏、广东隐债占</a:t>
            </a:r>
            <a:r>
              <a:rPr sz="1200" kern="0" spc="-1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40">
                <a:solidFill>
                  <a:srgbClr val="000000">
                    <a:alpha val="100000"/>
                  </a:srgbClr>
                </a:solidFill>
                <a:latin typeface="Times New Roman" panose="02020603050405020304"/>
                <a:ea typeface="Times New Roman" panose="02020603050405020304"/>
                <a:cs typeface="Times New Roman" panose="02020603050405020304"/>
              </a:rPr>
              <a:t>GDP</a:t>
            </a:r>
            <a:r>
              <a:rPr sz="1200" kern="0" spc="160">
                <a:solidFill>
                  <a:srgbClr val="000000">
                    <a:alpha val="100000"/>
                  </a:srgbClr>
                </a:solidFill>
                <a:latin typeface="Times New Roman" panose="02020603050405020304"/>
                <a:ea typeface="Times New Roman" panose="02020603050405020304"/>
                <a:cs typeface="Times New Roman" panose="02020603050405020304"/>
              </a:rPr>
              <a:t> </a:t>
            </a:r>
            <a:r>
              <a:rPr sz="1200" kern="0" spc="-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的比例不超过</a:t>
            </a:r>
            <a:r>
              <a:rPr sz="1200" kern="0" spc="-1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40">
                <a:solidFill>
                  <a:srgbClr val="000000">
                    <a:alpha val="100000"/>
                  </a:srgbClr>
                </a:solidFill>
                <a:latin typeface="Times New Roman" panose="02020603050405020304"/>
                <a:ea typeface="Times New Roman" panose="02020603050405020304"/>
                <a:cs typeface="Times New Roman" panose="02020603050405020304"/>
              </a:rPr>
              <a:t>10%</a:t>
            </a:r>
            <a:r>
              <a:rPr sz="1200" kern="0" spc="-150">
                <a:solidFill>
                  <a:srgbClr val="000000">
                    <a:alpha val="100000"/>
                  </a:srgbClr>
                </a:solidFill>
                <a:latin typeface="Times New Roman" panose="02020603050405020304"/>
                <a:ea typeface="Times New Roman" panose="02020603050405020304"/>
                <a:cs typeface="Times New Roman" panose="02020603050405020304"/>
              </a:rPr>
              <a:t> </a:t>
            </a:r>
            <a:r>
              <a:rPr sz="1200" kern="0" spc="-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，宁夏、</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贵州、天津、西藏、内蒙古隐债占</a:t>
            </a:r>
            <a:r>
              <a:rPr sz="1200" kern="0" spc="-19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GDP</a:t>
            </a:r>
            <a:r>
              <a:rPr sz="1200" kern="0" spc="18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比例较高，本地可动用的偿债资源有限。</a:t>
            </a:r>
            <a:endParaRPr lang="en-US" altLang="en-US" sz="1200"/>
          </a:p>
          <a:p>
            <a:pPr marL="321310" algn="l" rtl="0" eaLnBrk="0">
              <a:lnSpc>
                <a:spcPct val="83000"/>
              </a:lnSpc>
              <a:spcBef>
                <a:spcPts val="985"/>
              </a:spcBef>
            </a:pP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六是超额完成化债计划与当地隐债规模无关</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。广西、宁</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夏、江苏、天津、陕</a:t>
            </a:r>
            <a:endParaRPr lang="en-US" altLang="en-US" sz="1200"/>
          </a:p>
          <a:p>
            <a:pPr marL="13970" indent="4445" algn="l" rtl="0" eaLnBrk="0">
              <a:lnSpc>
                <a:spcPct val="165000"/>
              </a:lnSpc>
              <a:spcBef>
                <a:spcPts val="20"/>
              </a:spcBef>
            </a:pP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西、甘肃、河南、青海</a:t>
            </a:r>
            <a:r>
              <a:rPr sz="1200" kern="0" spc="-2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8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个省市在当地</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2022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年财政预算执</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行情况和</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2023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年财政 预算草案的报告中均提到超额完成化债计划。其中</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，广西和宁夏已完成</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2018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年上</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报财政部化债计划的</a:t>
            </a:r>
            <a:r>
              <a:rPr sz="1200" kern="0" spc="-2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50%</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以上。但从</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这</a:t>
            </a:r>
            <a:r>
              <a:rPr sz="1200" kern="0" spc="-2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8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个省市隐债占</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GDP</a:t>
            </a:r>
            <a:r>
              <a:rPr sz="1200" kern="0" spc="180">
                <a:solidFill>
                  <a:srgbClr val="000000">
                    <a:alpha val="100000"/>
                  </a:srgbClr>
                </a:solidFill>
                <a:latin typeface="Times New Roman" panose="02020603050405020304"/>
                <a:ea typeface="Times New Roman" panose="02020603050405020304"/>
                <a:cs typeface="Times New Roman" panose="02020603050405020304"/>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比例来看，宁夏、天</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津、青海的占比超过</a:t>
            </a:r>
            <a:r>
              <a:rPr sz="1200" kern="0" spc="-2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30%</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lang="en-US" altLang="en-US" sz="1200"/>
          </a:p>
        </p:txBody>
      </p:sp>
      <p:sp>
        <p:nvSpPr>
          <p:cNvPr id="110" name="textbox 110"/>
          <p:cNvSpPr/>
          <p:nvPr/>
        </p:nvSpPr>
        <p:spPr>
          <a:xfrm>
            <a:off x="2788078" y="4302676"/>
            <a:ext cx="1988820" cy="17780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79000"/>
              </a:lnSpc>
            </a:pPr>
            <a:endParaRPr lang="en-US" altLang="en-US" sz="100"/>
          </a:p>
          <a:p>
            <a:pPr marL="12700" algn="l" rtl="0" eaLnBrk="0">
              <a:lnSpc>
                <a:spcPct val="100000"/>
              </a:lnSpc>
            </a:pPr>
            <a:r>
              <a:rPr sz="1000" kern="0" spc="30">
                <a:ln w="3797" cap="flat" cmpd="sng">
                  <a:solidFill>
                    <a:srgbClr val="000000">
                      <a:alpha val="100000"/>
                    </a:srgbClr>
                  </a:solidFill>
                  <a:prstDash val="solid"/>
                  <a:bevel/>
                </a:ln>
                <a:solidFill>
                  <a:srgbClr val="000000">
                    <a:alpha val="100000"/>
                  </a:srgbClr>
                </a:solidFill>
                <a:latin typeface="黑体" panose="02010609060101010101" charset="-122"/>
                <a:ea typeface="黑体" panose="02010609060101010101" charset="-122"/>
                <a:cs typeface="黑体" panose="02010609060101010101" charset="-122"/>
              </a:rPr>
              <a:t>表</a:t>
            </a:r>
            <a:r>
              <a:rPr sz="1000" kern="0" spc="30">
                <a:solidFill>
                  <a:srgbClr val="000000">
                    <a:alpha val="100000"/>
                  </a:srgbClr>
                </a:solidFill>
                <a:latin typeface="黑体" panose="02010609060101010101" charset="-122"/>
                <a:ea typeface="黑体" panose="02010609060101010101" charset="-122"/>
                <a:cs typeface="黑体" panose="02010609060101010101" charset="-122"/>
              </a:rPr>
              <a:t> </a:t>
            </a:r>
            <a:r>
              <a:rPr sz="1000" b="1" kern="0" spc="30">
                <a:solidFill>
                  <a:srgbClr val="000000">
                    <a:alpha val="100000"/>
                  </a:srgbClr>
                </a:solidFill>
                <a:latin typeface="Times New Roman" panose="02020603050405020304"/>
                <a:ea typeface="Times New Roman" panose="02020603050405020304"/>
                <a:cs typeface="Times New Roman" panose="02020603050405020304"/>
              </a:rPr>
              <a:t>3</a:t>
            </a:r>
            <a:r>
              <a:rPr sz="1000" kern="0" spc="30">
                <a:ln w="3797" cap="flat" cmpd="sng">
                  <a:solidFill>
                    <a:srgbClr val="000000">
                      <a:alpha val="100000"/>
                    </a:srgbClr>
                  </a:solidFill>
                  <a:prstDash val="solid"/>
                  <a:bevel/>
                </a:ln>
                <a:solidFill>
                  <a:srgbClr val="000000">
                    <a:alpha val="100000"/>
                  </a:srgbClr>
                </a:solidFill>
                <a:latin typeface="黑体" panose="02010609060101010101" charset="-122"/>
                <a:ea typeface="黑体" panose="02010609060101010101" charset="-122"/>
                <a:cs typeface="黑体" panose="02010609060101010101" charset="-122"/>
              </a:rPr>
              <a:t>：</a:t>
            </a:r>
            <a:r>
              <a:rPr sz="1000" b="1" kern="0" spc="30">
                <a:solidFill>
                  <a:srgbClr val="000000">
                    <a:alpha val="100000"/>
                  </a:srgbClr>
                </a:solidFill>
                <a:latin typeface="Times New Roman" panose="02020603050405020304"/>
                <a:ea typeface="Times New Roman" panose="02020603050405020304"/>
                <a:cs typeface="Times New Roman" panose="02020603050405020304"/>
              </a:rPr>
              <a:t>31 </a:t>
            </a:r>
            <a:r>
              <a:rPr sz="1000" kern="0" spc="30">
                <a:ln w="3797" cap="flat" cmpd="sng">
                  <a:solidFill>
                    <a:srgbClr val="000000">
                      <a:alpha val="100000"/>
                    </a:srgbClr>
                  </a:solidFill>
                  <a:prstDash val="solid"/>
                  <a:bevel/>
                </a:ln>
                <a:solidFill>
                  <a:srgbClr val="000000">
                    <a:alpha val="100000"/>
                  </a:srgbClr>
                </a:solidFill>
                <a:latin typeface="黑体" panose="02010609060101010101" charset="-122"/>
                <a:ea typeface="黑体" panose="02010609060101010101" charset="-122"/>
                <a:cs typeface="黑体" panose="02010609060101010101" charset="-122"/>
              </a:rPr>
              <a:t>个省市</a:t>
            </a:r>
            <a:r>
              <a:rPr sz="1000" kern="0" spc="-180">
                <a:solidFill>
                  <a:srgbClr val="000000">
                    <a:alpha val="100000"/>
                  </a:srgbClr>
                </a:solidFill>
                <a:latin typeface="黑体" panose="02010609060101010101" charset="-122"/>
                <a:ea typeface="黑体" panose="02010609060101010101" charset="-122"/>
                <a:cs typeface="黑体" panose="02010609060101010101" charset="-122"/>
              </a:rPr>
              <a:t> </a:t>
            </a:r>
            <a:r>
              <a:rPr sz="1000" b="1" kern="0" spc="30">
                <a:solidFill>
                  <a:srgbClr val="000000">
                    <a:alpha val="100000"/>
                  </a:srgbClr>
                </a:solidFill>
                <a:latin typeface="Times New Roman" panose="02020603050405020304"/>
                <a:ea typeface="Times New Roman" panose="02020603050405020304"/>
                <a:cs typeface="Times New Roman" panose="02020603050405020304"/>
              </a:rPr>
              <a:t>2018</a:t>
            </a:r>
            <a:r>
              <a:rPr sz="1000" b="1" kern="0" spc="50">
                <a:solidFill>
                  <a:srgbClr val="000000">
                    <a:alpha val="100000"/>
                  </a:srgbClr>
                </a:solidFill>
                <a:latin typeface="Times New Roman" panose="02020603050405020304"/>
                <a:ea typeface="Times New Roman" panose="02020603050405020304"/>
                <a:cs typeface="Times New Roman" panose="02020603050405020304"/>
              </a:rPr>
              <a:t> </a:t>
            </a:r>
            <a:r>
              <a:rPr sz="1000" kern="0" spc="30">
                <a:ln w="3797" cap="flat" cmpd="sng">
                  <a:solidFill>
                    <a:srgbClr val="000000">
                      <a:alpha val="100000"/>
                    </a:srgbClr>
                  </a:solidFill>
                  <a:prstDash val="solid"/>
                  <a:bevel/>
                </a:ln>
                <a:solidFill>
                  <a:srgbClr val="000000">
                    <a:alpha val="100000"/>
                  </a:srgbClr>
                </a:solidFill>
                <a:latin typeface="黑体" panose="02010609060101010101" charset="-122"/>
                <a:ea typeface="黑体" panose="02010609060101010101" charset="-122"/>
                <a:cs typeface="黑体" panose="02010609060101010101" charset="-122"/>
              </a:rPr>
              <a:t>年隐债余额</a:t>
            </a:r>
            <a:endParaRPr lang="en-US" altLang="en-US" sz="1000"/>
          </a:p>
        </p:txBody>
      </p:sp>
      <p:sp>
        <p:nvSpPr>
          <p:cNvPr id="112" name="textbox 112"/>
          <p:cNvSpPr/>
          <p:nvPr/>
        </p:nvSpPr>
        <p:spPr>
          <a:xfrm>
            <a:off x="3718623" y="9665602"/>
            <a:ext cx="131445" cy="12763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5000"/>
              </a:lnSpc>
            </a:pPr>
            <a:endParaRPr lang="en-US" altLang="en-US" sz="100"/>
          </a:p>
          <a:p>
            <a:pPr marL="12700" algn="l" rtl="0" eaLnBrk="0">
              <a:lnSpc>
                <a:spcPct val="74000"/>
              </a:lnSpc>
            </a:pPr>
            <a:r>
              <a:rPr sz="900" kern="0" spc="-50">
                <a:solidFill>
                  <a:srgbClr val="000000">
                    <a:alpha val="100000"/>
                  </a:srgbClr>
                </a:solidFill>
                <a:latin typeface="Calibri"/>
                <a:ea typeface="Calibri" panose="020f0502020204030204"/>
                <a:cs typeface="Calibri" panose="020f0502020204030204"/>
              </a:rPr>
              <a:t>19</a:t>
            </a:r>
            <a:endParaRPr lang="en-US" altLang="en-US" sz="900"/>
          </a:p>
        </p:txBody>
      </p:sp>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14" name="textbox 114"/>
          <p:cNvSpPr/>
          <p:nvPr/>
        </p:nvSpPr>
        <p:spPr>
          <a:xfrm>
            <a:off x="1071816" y="2978320"/>
            <a:ext cx="5460365" cy="636079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0000"/>
              </a:lnSpc>
            </a:pPr>
            <a:endParaRPr lang="en-US" altLang="en-US" sz="100"/>
          </a:p>
          <a:p>
            <a:pPr marL="12700" algn="l" rtl="0" eaLnBrk="0">
              <a:lnSpc>
                <a:spcPct val="115000"/>
              </a:lnSpc>
            </a:pPr>
            <a:r>
              <a:rPr sz="1000" kern="0" spc="30">
                <a:solidFill>
                  <a:srgbClr val="000000">
                    <a:alpha val="100000"/>
                  </a:srgbClr>
                </a:solidFill>
                <a:latin typeface="黑体" panose="02010609060101010101" charset="-122"/>
                <a:ea typeface="黑体" panose="02010609060101010101" charset="-122"/>
                <a:cs typeface="黑体" panose="02010609060101010101" charset="-122"/>
              </a:rPr>
              <a:t>披露超额完成化债计划的</a:t>
            </a:r>
            <a:r>
              <a:rPr sz="1000" kern="0" spc="-11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30">
                <a:solidFill>
                  <a:srgbClr val="000000">
                    <a:alpha val="100000"/>
                  </a:srgbClr>
                </a:solidFill>
                <a:latin typeface="Times New Roman" panose="02020603050405020304"/>
                <a:ea typeface="Times New Roman" panose="02020603050405020304"/>
                <a:cs typeface="Times New Roman" panose="02020603050405020304"/>
              </a:rPr>
              <a:t>8 </a:t>
            </a:r>
            <a:r>
              <a:rPr sz="1000" kern="0" spc="30">
                <a:solidFill>
                  <a:srgbClr val="000000">
                    <a:alpha val="100000"/>
                  </a:srgbClr>
                </a:solidFill>
                <a:latin typeface="黑体" panose="02010609060101010101" charset="-122"/>
                <a:ea typeface="黑体" panose="02010609060101010101" charset="-122"/>
                <a:cs typeface="黑体" panose="02010609060101010101" charset="-122"/>
              </a:rPr>
              <a:t>个省市，序号</a:t>
            </a:r>
            <a:r>
              <a:rPr sz="1000" kern="0" spc="-11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30">
                <a:solidFill>
                  <a:srgbClr val="000000">
                    <a:alpha val="100000"/>
                  </a:srgbClr>
                </a:solidFill>
                <a:latin typeface="Times New Roman" panose="02020603050405020304"/>
                <a:ea typeface="Times New Roman" panose="02020603050405020304"/>
                <a:cs typeface="Times New Roman" panose="02020603050405020304"/>
              </a:rPr>
              <a:t>12-31</a:t>
            </a:r>
            <a:r>
              <a:rPr sz="1000" kern="0" spc="80">
                <a:solidFill>
                  <a:srgbClr val="000000">
                    <a:alpha val="100000"/>
                  </a:srgbClr>
                </a:solidFill>
                <a:latin typeface="Times New Roman" panose="02020603050405020304"/>
                <a:ea typeface="Times New Roman" panose="02020603050405020304"/>
                <a:cs typeface="Times New Roman" panose="02020603050405020304"/>
              </a:rPr>
              <a:t> </a:t>
            </a:r>
            <a:r>
              <a:rPr sz="1000" kern="0" spc="30">
                <a:solidFill>
                  <a:srgbClr val="000000">
                    <a:alpha val="100000"/>
                  </a:srgbClr>
                </a:solidFill>
                <a:latin typeface="黑体" panose="02010609060101010101" charset="-122"/>
                <a:ea typeface="黑体" panose="02010609060101010101" charset="-122"/>
                <a:cs typeface="黑体" panose="02010609060101010101" charset="-122"/>
              </a:rPr>
              <a:t>是其他</a:t>
            </a:r>
            <a:r>
              <a:rPr sz="1000" kern="0" spc="-20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30">
                <a:solidFill>
                  <a:srgbClr val="000000">
                    <a:alpha val="100000"/>
                  </a:srgbClr>
                </a:solidFill>
                <a:latin typeface="Times New Roman" panose="02020603050405020304"/>
                <a:ea typeface="Times New Roman" panose="02020603050405020304"/>
                <a:cs typeface="Times New Roman" panose="02020603050405020304"/>
              </a:rPr>
              <a:t>20 </a:t>
            </a:r>
            <a:r>
              <a:rPr sz="1000" kern="0" spc="30">
                <a:solidFill>
                  <a:srgbClr val="000000">
                    <a:alpha val="100000"/>
                  </a:srgbClr>
                </a:solidFill>
                <a:latin typeface="黑体" panose="02010609060101010101" charset="-122"/>
                <a:ea typeface="黑体" panose="02010609060101010101" charset="-122"/>
                <a:cs typeface="黑体" panose="02010609060101010101" charset="-122"/>
              </a:rPr>
              <a:t>个省市。</a:t>
            </a:r>
            <a:r>
              <a:rPr sz="1000" kern="0" spc="30">
                <a:solidFill>
                  <a:srgbClr val="000000">
                    <a:alpha val="100000"/>
                  </a:srgbClr>
                </a:solidFill>
                <a:latin typeface="Times New Roman" panose="02020603050405020304"/>
                <a:ea typeface="Times New Roman" panose="02020603050405020304"/>
                <a:cs typeface="Times New Roman" panose="02020603050405020304"/>
              </a:rPr>
              <a:t>2018 </a:t>
            </a:r>
            <a:r>
              <a:rPr sz="1000" kern="0" spc="30">
                <a:solidFill>
                  <a:srgbClr val="000000">
                    <a:alpha val="100000"/>
                  </a:srgbClr>
                </a:solidFill>
                <a:latin typeface="黑体" panose="02010609060101010101" charset="-122"/>
                <a:ea typeface="黑体" panose="02010609060101010101" charset="-122"/>
                <a:cs typeface="黑体" panose="02010609060101010101" charset="-122"/>
              </a:rPr>
              <a:t>年城投平台带息债务 </a:t>
            </a:r>
            <a:r>
              <a:rPr sz="1000" kern="0" spc="10">
                <a:solidFill>
                  <a:srgbClr val="000000">
                    <a:alpha val="100000"/>
                  </a:srgbClr>
                </a:solidFill>
                <a:latin typeface="黑体" panose="02010609060101010101" charset="-122"/>
                <a:ea typeface="黑体" panose="02010609060101010101" charset="-122"/>
                <a:cs typeface="黑体" panose="02010609060101010101" charset="-122"/>
              </a:rPr>
              <a:t>规模的下载日期是</a:t>
            </a:r>
            <a:r>
              <a:rPr sz="1000" kern="0" spc="-22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10">
                <a:solidFill>
                  <a:srgbClr val="000000">
                    <a:alpha val="100000"/>
                  </a:srgbClr>
                </a:solidFill>
                <a:latin typeface="Times New Roman" panose="02020603050405020304"/>
                <a:ea typeface="Times New Roman" panose="02020603050405020304"/>
                <a:cs typeface="Times New Roman" panose="02020603050405020304"/>
              </a:rPr>
              <a:t>2023 </a:t>
            </a:r>
            <a:r>
              <a:rPr sz="1000" kern="0" spc="10">
                <a:solidFill>
                  <a:srgbClr val="000000">
                    <a:alpha val="100000"/>
                  </a:srgbClr>
                </a:solidFill>
                <a:latin typeface="黑体" panose="02010609060101010101" charset="-122"/>
                <a:ea typeface="黑体" panose="02010609060101010101" charset="-122"/>
                <a:cs typeface="黑体" panose="02010609060101010101" charset="-122"/>
              </a:rPr>
              <a:t>年</a:t>
            </a:r>
            <a:r>
              <a:rPr sz="1000" kern="0" spc="-11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10">
                <a:solidFill>
                  <a:srgbClr val="000000">
                    <a:alpha val="100000"/>
                  </a:srgbClr>
                </a:solidFill>
                <a:latin typeface="Times New Roman" panose="02020603050405020304"/>
                <a:ea typeface="Times New Roman" panose="02020603050405020304"/>
                <a:cs typeface="Times New Roman" panose="02020603050405020304"/>
              </a:rPr>
              <a:t>12</a:t>
            </a:r>
            <a:r>
              <a:rPr sz="1000" kern="0" spc="90">
                <a:solidFill>
                  <a:srgbClr val="000000">
                    <a:alpha val="100000"/>
                  </a:srgbClr>
                </a:solidFill>
                <a:latin typeface="Times New Roman" panose="02020603050405020304"/>
                <a:ea typeface="Times New Roman" panose="02020603050405020304"/>
                <a:cs typeface="Times New Roman" panose="02020603050405020304"/>
              </a:rPr>
              <a:t> </a:t>
            </a:r>
            <a:r>
              <a:rPr sz="1000" kern="0" spc="10">
                <a:solidFill>
                  <a:srgbClr val="000000">
                    <a:alpha val="100000"/>
                  </a:srgbClr>
                </a:solidFill>
                <a:latin typeface="黑体" panose="02010609060101010101" charset="-122"/>
                <a:ea typeface="黑体" panose="02010609060101010101" charset="-122"/>
                <a:cs typeface="黑体" panose="02010609060101010101" charset="-122"/>
              </a:rPr>
              <a:t>月</a:t>
            </a:r>
            <a:r>
              <a:rPr sz="1000" kern="0" spc="-22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10">
                <a:solidFill>
                  <a:srgbClr val="000000">
                    <a:alpha val="100000"/>
                  </a:srgbClr>
                </a:solidFill>
                <a:latin typeface="Times New Roman" panose="02020603050405020304"/>
                <a:ea typeface="Times New Roman" panose="02020603050405020304"/>
                <a:cs typeface="Times New Roman" panose="02020603050405020304"/>
              </a:rPr>
              <a:t>21  </a:t>
            </a:r>
            <a:r>
              <a:rPr sz="1000" kern="0" spc="10">
                <a:solidFill>
                  <a:srgbClr val="000000">
                    <a:alpha val="100000"/>
                  </a:srgbClr>
                </a:solidFill>
                <a:latin typeface="黑体" panose="02010609060101010101" charset="-122"/>
                <a:ea typeface="黑体" panose="02010609060101010101" charset="-122"/>
                <a:cs typeface="黑体" panose="02010609060101010101" charset="-122"/>
              </a:rPr>
              <a:t>日</a:t>
            </a:r>
            <a:r>
              <a:rPr sz="1000" kern="0" spc="0">
                <a:solidFill>
                  <a:srgbClr val="000000">
                    <a:alpha val="100000"/>
                  </a:srgbClr>
                </a:solidFill>
                <a:latin typeface="黑体" panose="02010609060101010101" charset="-122"/>
                <a:ea typeface="黑体" panose="02010609060101010101" charset="-122"/>
                <a:cs typeface="黑体" panose="02010609060101010101" charset="-122"/>
              </a:rPr>
              <a:t>。</a:t>
            </a:r>
            <a:endParaRPr lang="en-US" altLang="en-US" sz="1000"/>
          </a:p>
          <a:p>
            <a:pPr marL="13970" algn="l" rtl="0" eaLnBrk="0">
              <a:lnSpc>
                <a:spcPct val="96000"/>
              </a:lnSpc>
              <a:spcBef>
                <a:spcPts val="360"/>
              </a:spcBef>
            </a:pPr>
            <a:r>
              <a:rPr sz="1000" kern="0" spc="40">
                <a:solidFill>
                  <a:srgbClr val="000000">
                    <a:alpha val="100000"/>
                  </a:srgbClr>
                </a:solidFill>
                <a:latin typeface="黑体" panose="02010609060101010101" charset="-122"/>
                <a:ea typeface="黑体" panose="02010609060101010101" charset="-122"/>
                <a:cs typeface="黑体" panose="02010609060101010101" charset="-122"/>
              </a:rPr>
              <a:t>数据来源：</a:t>
            </a:r>
            <a:r>
              <a:rPr sz="1000" kern="0" spc="-28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40">
                <a:solidFill>
                  <a:srgbClr val="000000">
                    <a:alpha val="100000"/>
                  </a:srgbClr>
                </a:solidFill>
                <a:latin typeface="黑体" panose="02010609060101010101" charset="-122"/>
                <a:ea typeface="黑体" panose="02010609060101010101" charset="-122"/>
                <a:cs typeface="黑体" panose="02010609060101010101" charset="-122"/>
              </a:rPr>
              <a:t>自行计算、</a:t>
            </a:r>
            <a:r>
              <a:rPr sz="1000" kern="0" spc="0">
                <a:solidFill>
                  <a:srgbClr val="000000">
                    <a:alpha val="100000"/>
                  </a:srgbClr>
                </a:solidFill>
                <a:latin typeface="Times New Roman" panose="02020603050405020304"/>
                <a:ea typeface="Times New Roman" panose="02020603050405020304"/>
                <a:cs typeface="Times New Roman" panose="02020603050405020304"/>
              </a:rPr>
              <a:t>Choice</a:t>
            </a:r>
            <a:r>
              <a:rPr sz="1000" kern="0" spc="40">
                <a:solidFill>
                  <a:srgbClr val="000000">
                    <a:alpha val="100000"/>
                  </a:srgbClr>
                </a:solidFill>
                <a:latin typeface="Times New Roman" panose="02020603050405020304"/>
                <a:ea typeface="Times New Roman" panose="02020603050405020304"/>
                <a:cs typeface="Times New Roman" panose="02020603050405020304"/>
              </a:rPr>
              <a:t> </a:t>
            </a:r>
            <a:r>
              <a:rPr sz="1000" kern="0" spc="40">
                <a:solidFill>
                  <a:srgbClr val="000000">
                    <a:alpha val="100000"/>
                  </a:srgbClr>
                </a:solidFill>
                <a:latin typeface="黑体" panose="02010609060101010101" charset="-122"/>
                <a:ea typeface="黑体" panose="02010609060101010101" charset="-122"/>
                <a:cs typeface="黑体" panose="02010609060101010101" charset="-122"/>
              </a:rPr>
              <a:t>数据库，北大汇丰</a:t>
            </a:r>
            <a:r>
              <a:rPr sz="1000" kern="0" spc="30">
                <a:solidFill>
                  <a:srgbClr val="000000">
                    <a:alpha val="100000"/>
                  </a:srgbClr>
                </a:solidFill>
                <a:latin typeface="黑体" panose="02010609060101010101" charset="-122"/>
                <a:ea typeface="黑体" panose="02010609060101010101" charset="-122"/>
                <a:cs typeface="黑体" panose="02010609060101010101" charset="-122"/>
              </a:rPr>
              <a:t>智库。</a:t>
            </a:r>
            <a:endParaRPr lang="en-US" altLang="en-US" sz="1000"/>
          </a:p>
          <a:p>
            <a:pPr algn="l" rtl="0" eaLnBrk="0">
              <a:lnSpc>
                <a:spcPct val="113000"/>
              </a:lnSpc>
            </a:pPr>
            <a:endParaRPr lang="en-US" altLang="en-US" sz="1000"/>
          </a:p>
          <a:p>
            <a:pPr marL="12700" algn="l" rtl="0" eaLnBrk="0">
              <a:lnSpc>
                <a:spcPct val="91000"/>
              </a:lnSpc>
              <a:spcBef>
                <a:spcPts val="460"/>
              </a:spcBef>
            </a:pPr>
            <a:r>
              <a:rPr sz="1500" kern="0" spc="-10">
                <a:solidFill>
                  <a:srgbClr val="0E57C5">
                    <a:alpha val="100000"/>
                  </a:srgbClr>
                </a:solidFill>
                <a:latin typeface="Times New Roman" panose="02020603050405020304"/>
                <a:ea typeface="Times New Roman" panose="02020603050405020304"/>
                <a:cs typeface="Times New Roman" panose="02020603050405020304"/>
              </a:rPr>
              <a:t>2.  </a:t>
            </a:r>
            <a:r>
              <a:rPr sz="1500" kern="0" spc="-10">
                <a:solidFill>
                  <a:srgbClr val="0E57C5">
                    <a:alpha val="100000"/>
                  </a:srgbClr>
                </a:solidFill>
                <a:latin typeface="微软雅黑" panose="020b0503020204020204" charset="-122"/>
                <a:ea typeface="微软雅黑" panose="020b0503020204020204" charset="-122"/>
                <a:cs typeface="微软雅黑" panose="020b0503020204020204" charset="-122"/>
              </a:rPr>
              <a:t>地方化债的效果分析</a:t>
            </a:r>
            <a:endParaRPr lang="en-US" altLang="en-US" sz="1500"/>
          </a:p>
          <a:p>
            <a:pPr marL="319405" algn="l" rtl="0" eaLnBrk="0">
              <a:lnSpc>
                <a:spcPct val="83000"/>
              </a:lnSpc>
              <a:spcBef>
                <a:spcPts val="1185"/>
              </a:spcBef>
            </a:pP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通过对</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2019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年至</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2028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年十年地方化债结构进行分解（见表</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4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和图</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a:t>
            </a:r>
            <a:r>
              <a:rPr sz="1200" kern="0" spc="-2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主要</a:t>
            </a:r>
            <a:endParaRPr lang="en-US" altLang="en-US" sz="1200"/>
          </a:p>
          <a:p>
            <a:pPr marL="15240" algn="l" rtl="0" eaLnBrk="0">
              <a:lnSpc>
                <a:spcPts val="2340"/>
              </a:lnSpc>
            </a:pP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有以下六个特点：</a:t>
            </a:r>
            <a:endParaRPr lang="en-US" altLang="en-US" sz="1200"/>
          </a:p>
          <a:p>
            <a:pPr marL="319405" algn="l" rtl="0" eaLnBrk="0">
              <a:lnSpc>
                <a:spcPts val="1660"/>
              </a:lnSpc>
              <a:spcBef>
                <a:spcPts val="905"/>
              </a:spcBef>
            </a:pP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第一，</a:t>
            </a:r>
            <a:r>
              <a:rPr sz="1200" b="1" kern="0" spc="0">
                <a:solidFill>
                  <a:srgbClr val="000000">
                    <a:alpha val="100000"/>
                  </a:srgbClr>
                </a:solidFill>
                <a:latin typeface="Times New Roman" panose="02020603050405020304"/>
                <a:ea typeface="Times New Roman" panose="02020603050405020304"/>
                <a:cs typeface="Times New Roman" panose="02020603050405020304"/>
              </a:rPr>
              <a:t>2019 </a:t>
            </a: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年至</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b="1" kern="0" spc="0">
                <a:solidFill>
                  <a:srgbClr val="000000">
                    <a:alpha val="100000"/>
                  </a:srgbClr>
                </a:solidFill>
                <a:latin typeface="Times New Roman" panose="02020603050405020304"/>
                <a:ea typeface="Times New Roman" panose="02020603050405020304"/>
                <a:cs typeface="Times New Roman" panose="02020603050405020304"/>
              </a:rPr>
              <a:t>2022 </a:t>
            </a: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年化债进度为</a:t>
            </a:r>
            <a:r>
              <a:rPr sz="1200" kern="0" spc="-19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b="1" kern="0" spc="0">
                <a:solidFill>
                  <a:srgbClr val="000000">
                    <a:alpha val="100000"/>
                  </a:srgbClr>
                </a:solidFill>
                <a:latin typeface="Times New Roman" panose="02020603050405020304"/>
                <a:ea typeface="Times New Roman" panose="02020603050405020304"/>
                <a:cs typeface="Times New Roman" panose="02020603050405020304"/>
              </a:rPr>
              <a:t>1/3</a:t>
            </a:r>
            <a:r>
              <a:rPr sz="1200" b="1" kern="0" spc="-160">
                <a:solidFill>
                  <a:srgbClr val="000000">
                    <a:alpha val="100000"/>
                  </a:srgbClr>
                </a:solidFill>
                <a:latin typeface="Times New Roman" panose="02020603050405020304"/>
                <a:ea typeface="Times New Roman" panose="02020603050405020304"/>
                <a:cs typeface="Times New Roman" panose="02020603050405020304"/>
              </a:rPr>
              <a:t> </a:t>
            </a: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，明显慢于时序进度（</a:t>
            </a:r>
            <a:r>
              <a:rPr sz="1200" b="1" kern="0" spc="0">
                <a:solidFill>
                  <a:srgbClr val="000000">
                    <a:alpha val="100000"/>
                  </a:srgbClr>
                </a:solidFill>
                <a:latin typeface="Times New Roman" panose="02020603050405020304"/>
                <a:ea typeface="Times New Roman" panose="02020603050405020304"/>
                <a:cs typeface="Times New Roman" panose="02020603050405020304"/>
              </a:rPr>
              <a:t>4/10=4</a:t>
            </a:r>
            <a:r>
              <a:rPr sz="1200" b="1" kern="0" spc="-10">
                <a:solidFill>
                  <a:srgbClr val="000000">
                    <a:alpha val="100000"/>
                  </a:srgbClr>
                </a:solidFill>
                <a:latin typeface="Times New Roman" panose="02020603050405020304"/>
                <a:ea typeface="Times New Roman" panose="02020603050405020304"/>
                <a:cs typeface="Times New Roman" panose="02020603050405020304"/>
              </a:rPr>
              <a:t>0%</a:t>
            </a:r>
            <a:r>
              <a:rPr sz="1200" kern="0" spc="-2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lang="en-US" altLang="en-US" sz="1200"/>
          </a:p>
          <a:p>
            <a:pPr marL="15240" algn="l" rtl="0" eaLnBrk="0">
              <a:lnSpc>
                <a:spcPct val="161000"/>
              </a:lnSpc>
              <a:spcBef>
                <a:spcPts val="50"/>
              </a:spcBef>
            </a:pP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两者的缺口应该是通过债务延缓将还债压力置后</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。根据</a:t>
            </a:r>
            <a:r>
              <a:rPr sz="1200" kern="0" spc="-2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2022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1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12</a:t>
            </a:r>
            <a:r>
              <a:rPr sz="1200" kern="0" spc="80">
                <a:solidFill>
                  <a:srgbClr val="000000">
                    <a:alpha val="100000"/>
                  </a:srgbClr>
                </a:solidFill>
                <a:latin typeface="Times New Roman" panose="02020603050405020304"/>
                <a:ea typeface="Times New Roman" panose="02020603050405020304"/>
                <a:cs typeface="Times New Roman" panose="02020603050405020304"/>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20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日，《</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学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习时报》刊发的《深入学习贯彻党的二十大精神奋力谱写全面建设社会主义现代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化国家财政新篇章》中提到，地方隐性债务减少</a:t>
            </a:r>
            <a:r>
              <a:rPr sz="1200" kern="0" spc="-1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1/3</a:t>
            </a:r>
            <a:r>
              <a:rPr sz="1200" kern="0" spc="190">
                <a:solidFill>
                  <a:srgbClr val="000000">
                    <a:alpha val="100000"/>
                  </a:srgbClr>
                </a:solidFill>
                <a:latin typeface="Times New Roman" panose="02020603050405020304"/>
                <a:ea typeface="Times New Roman" panose="02020603050405020304"/>
                <a:cs typeface="Times New Roman" panose="02020603050405020304"/>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以上。假设</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2019 </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年至</a:t>
            </a:r>
            <a:r>
              <a:rPr sz="1200" kern="0" spc="-2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30">
                <a:solidFill>
                  <a:srgbClr val="000000">
                    <a:alpha val="100000"/>
                  </a:srgbClr>
                </a:solidFill>
                <a:latin typeface="Times New Roman" panose="02020603050405020304"/>
                <a:ea typeface="Times New Roman" panose="02020603050405020304"/>
                <a:cs typeface="Times New Roman" panose="02020603050405020304"/>
              </a:rPr>
              <a:t>2022 </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化债进度为</a:t>
            </a:r>
            <a:r>
              <a:rPr sz="1200" kern="0" spc="-1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1/3</a:t>
            </a:r>
            <a:r>
              <a:rPr sz="1200" kern="0" spc="-150">
                <a:solidFill>
                  <a:srgbClr val="000000">
                    <a:alpha val="100000"/>
                  </a:srgbClr>
                </a:solidFill>
                <a:latin typeface="Times New Roman" panose="02020603050405020304"/>
                <a:ea typeface="Times New Roman" panose="02020603050405020304"/>
                <a:cs typeface="Times New Roman" panose="02020603050405020304"/>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，那么与时序进度之间存在约</a:t>
            </a:r>
            <a:r>
              <a:rPr sz="1200" kern="0" spc="-2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6%</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的</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缺口，应该是通过债务重组延 长还债期限，平滑还债压力。</a:t>
            </a:r>
            <a:endParaRPr lang="en-US" altLang="en-US" sz="1200"/>
          </a:p>
          <a:p>
            <a:pPr marL="319405" algn="l" rtl="0" eaLnBrk="0">
              <a:lnSpc>
                <a:spcPct val="83000"/>
              </a:lnSpc>
              <a:spcBef>
                <a:spcPts val="980"/>
              </a:spcBef>
            </a:pP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第二，隐债置换（置换债</a:t>
            </a:r>
            <a:r>
              <a:rPr sz="1200" b="1" kern="0" spc="0">
                <a:solidFill>
                  <a:srgbClr val="000000">
                    <a:alpha val="100000"/>
                  </a:srgbClr>
                </a:solidFill>
                <a:latin typeface="Times New Roman" panose="02020603050405020304"/>
                <a:ea typeface="Times New Roman" panose="02020603050405020304"/>
                <a:cs typeface="Times New Roman" panose="02020603050405020304"/>
              </a:rPr>
              <a:t>+</a:t>
            </a: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特殊再融资债）</a:t>
            </a:r>
            <a:r>
              <a:rPr sz="1200" kern="0" spc="-3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占十年化债规模的比例为</a:t>
            </a:r>
            <a:r>
              <a:rPr sz="1200" kern="0" spc="-2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b="1" kern="0" spc="0">
                <a:solidFill>
                  <a:srgbClr val="000000">
                    <a:alpha val="100000"/>
                  </a:srgbClr>
                </a:solidFill>
                <a:latin typeface="Times New Roman" panose="02020603050405020304"/>
                <a:ea typeface="Times New Roman" panose="02020603050405020304"/>
                <a:cs typeface="Times New Roman" panose="02020603050405020304"/>
              </a:rPr>
              <a:t>8.2%</a:t>
            </a: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lang="en-US" altLang="en-US" sz="1200"/>
          </a:p>
          <a:p>
            <a:pPr marL="14605" indent="1270" algn="l" rtl="0" eaLnBrk="0">
              <a:lnSpc>
                <a:spcPct val="164000"/>
              </a:lnSpc>
              <a:spcBef>
                <a:spcPts val="10"/>
              </a:spcBef>
            </a:pP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剔除三个全域无隐债试点的省市后，隐债置换用于化债的比例只有</a:t>
            </a:r>
            <a:r>
              <a:rPr sz="1200" kern="0" spc="-2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b="1" kern="0" spc="20">
                <a:solidFill>
                  <a:srgbClr val="000000">
                    <a:alpha val="100000"/>
                  </a:srgbClr>
                </a:solidFill>
                <a:latin typeface="Times New Roman" panose="02020603050405020304"/>
                <a:ea typeface="Times New Roman" panose="02020603050405020304"/>
                <a:cs typeface="Times New Roman" panose="02020603050405020304"/>
              </a:rPr>
              <a:t>5.1%</a:t>
            </a:r>
            <a:r>
              <a:rPr sz="1200" b="1" kern="0" spc="-120">
                <a:solidFill>
                  <a:srgbClr val="000000">
                    <a:alpha val="100000"/>
                  </a:srgbClr>
                </a:solidFill>
                <a:latin typeface="Times New Roman" panose="02020603050405020304"/>
                <a:ea typeface="Times New Roman" panose="02020603050405020304"/>
                <a:cs typeface="Times New Roman" panose="02020603050405020304"/>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20">
                <a:solidFill>
                  <a:srgbClr val="000000">
                    <a:alpha val="100000"/>
                  </a:srgbClr>
                </a:solidFill>
                <a:latin typeface="Times New Roman" panose="02020603050405020304"/>
                <a:ea typeface="Times New Roman" panose="02020603050405020304"/>
                <a:cs typeface="Times New Roman" panose="02020603050405020304"/>
              </a:rPr>
              <a:t>2019</a:t>
            </a:r>
            <a:r>
              <a:rPr sz="1200" kern="0" spc="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年发行的置换债加上</a:t>
            </a:r>
            <a:r>
              <a:rPr sz="1200" kern="0" spc="-3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2020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年至</a:t>
            </a:r>
            <a:r>
              <a:rPr sz="1200" kern="0" spc="-3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2022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年发行</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的特殊再融资债合计发行</a:t>
            </a:r>
            <a:r>
              <a:rPr sz="1200" kern="0" spc="-2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1.27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万亿元，</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占十年化债规模的</a:t>
            </a:r>
            <a:r>
              <a:rPr sz="1200" kern="0" spc="-2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8.2%</a:t>
            </a:r>
            <a:r>
              <a:rPr sz="1200" kern="0" spc="-150">
                <a:solidFill>
                  <a:srgbClr val="000000">
                    <a:alpha val="100000"/>
                  </a:srgbClr>
                </a:solidFill>
                <a:latin typeface="Times New Roman" panose="02020603050405020304"/>
                <a:ea typeface="Times New Roman" panose="02020603050405020304"/>
                <a:cs typeface="Times New Roman" panose="02020603050405020304"/>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，剔除北京、上海和广东外，</a:t>
            </a:r>
            <a:r>
              <a:rPr sz="1200" kern="0" spc="0">
                <a:solidFill>
                  <a:srgbClr val="000000">
                    <a:alpha val="100000"/>
                  </a:srgbClr>
                </a:solidFill>
                <a:latin typeface="Times New Roman" panose="02020603050405020304"/>
                <a:ea typeface="Times New Roman" panose="02020603050405020304"/>
                <a:cs typeface="Times New Roman" panose="02020603050405020304"/>
              </a:rPr>
              <a:t>2019</a:t>
            </a:r>
            <a:r>
              <a:rPr sz="1200" kern="0" spc="80">
                <a:solidFill>
                  <a:srgbClr val="000000">
                    <a:alpha val="100000"/>
                  </a:srgbClr>
                </a:solidFill>
                <a:latin typeface="Times New Roman" panose="02020603050405020304"/>
                <a:ea typeface="Times New Roman" panose="02020603050405020304"/>
                <a:cs typeface="Times New Roman" panose="02020603050405020304"/>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年至</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20</a:t>
            </a:r>
            <a:r>
              <a:rPr sz="1200" kern="0" spc="-10">
                <a:solidFill>
                  <a:srgbClr val="000000">
                    <a:alpha val="100000"/>
                  </a:srgbClr>
                </a:solidFill>
                <a:latin typeface="Times New Roman" panose="02020603050405020304"/>
                <a:ea typeface="Times New Roman" panose="02020603050405020304"/>
                <a:cs typeface="Times New Roman" panose="02020603050405020304"/>
              </a:rPr>
              <a:t>22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年发行的置 换债加上特殊再融资债之和占十年化债规模的比例为</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5.</a:t>
            </a:r>
            <a:r>
              <a:rPr sz="1200" kern="0" spc="-16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1%</a:t>
            </a:r>
            <a:r>
              <a:rPr sz="1200" kern="0" spc="-12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。北京、上海和广东</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由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于开展全域无隐债试点，</a:t>
            </a:r>
            <a:r>
              <a:rPr sz="1200" kern="0" spc="-10">
                <a:solidFill>
                  <a:srgbClr val="000000">
                    <a:alpha val="100000"/>
                  </a:srgbClr>
                </a:solidFill>
                <a:latin typeface="Times New Roman" panose="02020603050405020304"/>
                <a:ea typeface="Times New Roman" panose="02020603050405020304"/>
                <a:cs typeface="Times New Roman" panose="02020603050405020304"/>
              </a:rPr>
              <a:t>2019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年至</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2022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年隐债置换</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占十年化债规模的比例分别为 </a:t>
            </a:r>
            <a:r>
              <a:rPr sz="1200" kern="0" spc="-10">
                <a:solidFill>
                  <a:srgbClr val="000000">
                    <a:alpha val="100000"/>
                  </a:srgbClr>
                </a:solidFill>
                <a:latin typeface="Times New Roman" panose="02020603050405020304"/>
                <a:ea typeface="Times New Roman" panose="02020603050405020304"/>
                <a:cs typeface="Times New Roman" panose="02020603050405020304"/>
              </a:rPr>
              <a:t>55.</a:t>
            </a:r>
            <a:r>
              <a:rPr sz="1200" kern="0" spc="-13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1%</a:t>
            </a:r>
            <a:r>
              <a:rPr sz="1200" kern="0" spc="-16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10">
                <a:solidFill>
                  <a:srgbClr val="000000">
                    <a:alpha val="100000"/>
                  </a:srgbClr>
                </a:solidFill>
                <a:latin typeface="Times New Roman" panose="02020603050405020304"/>
                <a:ea typeface="Times New Roman" panose="02020603050405020304"/>
                <a:cs typeface="Times New Roman" panose="02020603050405020304"/>
              </a:rPr>
              <a:t>56.6%</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和</a:t>
            </a:r>
            <a:r>
              <a:rPr sz="1200" kern="0" spc="-2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71.6%</a:t>
            </a:r>
            <a:r>
              <a:rPr sz="1200" kern="0" spc="-14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3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占比较高。出于防范地方政府道德风险和逆向选择的考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虑，多数地区隐债置换占十年化债规模的比例总体而言</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还是偏低的。</a:t>
            </a:r>
            <a:endParaRPr lang="en-US" altLang="en-US" sz="1200"/>
          </a:p>
          <a:p>
            <a:pPr marL="319405" algn="l" rtl="0" eaLnBrk="0">
              <a:lnSpc>
                <a:spcPct val="83000"/>
              </a:lnSpc>
              <a:spcBef>
                <a:spcPts val="985"/>
              </a:spcBef>
            </a:pP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第三，地方预算内（一般</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公共预算账本</a:t>
            </a:r>
            <a:r>
              <a:rPr sz="1200" b="1" kern="0" spc="-10">
                <a:solidFill>
                  <a:srgbClr val="000000">
                    <a:alpha val="100000"/>
                  </a:srgbClr>
                </a:solidFill>
                <a:latin typeface="Times New Roman" panose="02020603050405020304"/>
                <a:ea typeface="Times New Roman" panose="02020603050405020304"/>
                <a:cs typeface="Times New Roman" panose="02020603050405020304"/>
              </a:rPr>
              <a:t>+</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政府性基金账本）化债资金占十年化</a:t>
            </a:r>
            <a:endParaRPr lang="en-US" altLang="en-US" sz="1200"/>
          </a:p>
          <a:p>
            <a:pPr marL="15240" algn="l" rtl="0" eaLnBrk="0">
              <a:lnSpc>
                <a:spcPts val="2340"/>
              </a:lnSpc>
            </a:pP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债规模的比例约为</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b="1" kern="0" spc="0">
                <a:solidFill>
                  <a:srgbClr val="000000">
                    <a:alpha val="100000"/>
                  </a:srgbClr>
                </a:solidFill>
                <a:latin typeface="Times New Roman" panose="02020603050405020304"/>
                <a:ea typeface="Times New Roman" panose="02020603050405020304"/>
                <a:cs typeface="Times New Roman" panose="02020603050405020304"/>
              </a:rPr>
              <a:t>20%</a:t>
            </a: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b="1" kern="0" spc="0">
                <a:solidFill>
                  <a:srgbClr val="000000">
                    <a:alpha val="100000"/>
                  </a:srgbClr>
                </a:solidFill>
                <a:latin typeface="Times New Roman" panose="02020603050405020304"/>
                <a:ea typeface="Times New Roman" panose="02020603050405020304"/>
                <a:cs typeface="Times New Roman" panose="02020603050405020304"/>
              </a:rPr>
              <a:t>17 </a:t>
            </a: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个省市预</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算内化债资金占比低于平均水平，多数地区</a:t>
            </a:r>
            <a:endParaRPr lang="en-US" altLang="en-US" sz="1200"/>
          </a:p>
        </p:txBody>
      </p:sp>
      <p:graphicFrame>
        <p:nvGraphicFramePr>
          <p:cNvPr id="116" name="table 116"/>
          <p:cNvGraphicFramePr>
            <a:graphicFrameLocks noGrp="1"/>
          </p:cNvGraphicFramePr>
          <p:nvPr/>
        </p:nvGraphicFramePr>
        <p:xfrm>
          <a:off x="674369" y="914400"/>
          <a:ext cx="6210299" cy="1845945"/>
        </p:xfrm>
        <a:graphic>
          <a:graphicData uri="http://schemas.openxmlformats.org/drawingml/2006/table">
            <a:tbl>
              <a:tblPr/>
              <a:tblGrid>
                <a:gridCol w="540384"/>
                <a:gridCol w="629919"/>
                <a:gridCol w="990600"/>
                <a:gridCol w="989964"/>
                <a:gridCol w="749300"/>
                <a:gridCol w="1320800"/>
                <a:gridCol w="989330"/>
              </a:tblGrid>
              <a:tr h="207009">
                <a:tc>
                  <a:txBody>
                    <a:bodyPr vert="horz" wrap="square"/>
                    <a:lstStyle/>
                    <a:p>
                      <a:pPr algn="l" rtl="0" eaLnBrk="0">
                        <a:lnSpc>
                          <a:spcPct val="113000"/>
                        </a:lnSpc>
                      </a:pPr>
                      <a:endParaRPr lang="en-US" altLang="en-US" sz="300"/>
                    </a:p>
                    <a:p>
                      <a:pPr marL="203200" algn="l" rtl="0" eaLnBrk="0">
                        <a:lnSpc>
                          <a:spcPct val="85000"/>
                        </a:lnSpc>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24</a:t>
                      </a:r>
                      <a:endParaRPr lang="en-US" altLang="en-US" sz="10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7000"/>
                        </a:lnSpc>
                      </a:pPr>
                      <a:endParaRPr lang="en-US" altLang="en-US" sz="200"/>
                    </a:p>
                    <a:p>
                      <a:pPr marL="184150" algn="l" rtl="0" eaLnBrk="0">
                        <a:lnSpc>
                          <a:spcPct val="89000"/>
                        </a:lnSpc>
                      </a:pPr>
                      <a:r>
                        <a:rPr sz="11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安徽</a:t>
                      </a:r>
                      <a:endParaRPr lang="en-US" altLang="en-US" sz="11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2000"/>
                        </a:lnSpc>
                      </a:pPr>
                      <a:endParaRPr lang="en-US" altLang="en-US" sz="300"/>
                    </a:p>
                    <a:p>
                      <a:pPr marL="303530" algn="l" rtl="0" eaLnBrk="0">
                        <a:lnSpc>
                          <a:spcPct val="85000"/>
                        </a:lnSpc>
                        <a:spcBef>
                          <a:spcPct val="0"/>
                        </a:spcBef>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2748.5</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2000"/>
                        </a:lnSpc>
                      </a:pPr>
                      <a:endParaRPr lang="en-US" altLang="en-US" sz="300"/>
                    </a:p>
                    <a:p>
                      <a:pPr marL="264160" algn="l" rtl="0" eaLnBrk="0">
                        <a:lnSpc>
                          <a:spcPct val="85000"/>
                        </a:lnSpc>
                        <a:spcBef>
                          <a:spcPct val="0"/>
                        </a:spcBef>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34010.9</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77000"/>
                        </a:lnSpc>
                      </a:pPr>
                      <a:endParaRPr lang="en-US" altLang="en-US" sz="100"/>
                    </a:p>
                    <a:p>
                      <a:pPr marL="258445" algn="l" rtl="0" eaLnBrk="0">
                        <a:lnSpc>
                          <a:spcPts val="1330"/>
                        </a:lnSpc>
                      </a:pPr>
                      <a:r>
                        <a:rPr sz="1100" kern="0" spc="-60">
                          <a:solidFill>
                            <a:srgbClr val="000000">
                              <a:alpha val="100000"/>
                            </a:srgbClr>
                          </a:solidFill>
                          <a:latin typeface="微软雅黑" panose="020b0503020204020204" charset="-122"/>
                          <a:ea typeface="微软雅黑" panose="020b0503020204020204" charset="-122"/>
                          <a:cs typeface="微软雅黑" panose="020b0503020204020204" charset="-122"/>
                        </a:rPr>
                        <a:t>8.1%</a:t>
                      </a:r>
                      <a:endParaRPr lang="en-US" altLang="en-US" sz="11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2000"/>
                        </a:lnSpc>
                      </a:pPr>
                      <a:endParaRPr lang="en-US" altLang="en-US" sz="300"/>
                    </a:p>
                    <a:p>
                      <a:pPr marL="434340" algn="l" rtl="0" eaLnBrk="0">
                        <a:lnSpc>
                          <a:spcPct val="85000"/>
                        </a:lnSpc>
                        <a:spcBef>
                          <a:spcPct val="0"/>
                        </a:spcBef>
                      </a:pPr>
                      <a:r>
                        <a:rPr sz="10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12456.6</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77000"/>
                        </a:lnSpc>
                      </a:pPr>
                      <a:endParaRPr lang="en-US" altLang="en-US" sz="100"/>
                    </a:p>
                    <a:p>
                      <a:pPr marL="340360" algn="l" rtl="0" eaLnBrk="0">
                        <a:lnSpc>
                          <a:spcPts val="1330"/>
                        </a:lnSpc>
                      </a:pPr>
                      <a:r>
                        <a:rPr sz="1100" kern="0" spc="-70">
                          <a:solidFill>
                            <a:srgbClr val="000000">
                              <a:alpha val="100000"/>
                            </a:srgbClr>
                          </a:solidFill>
                          <a:latin typeface="微软雅黑" panose="020b0503020204020204" charset="-122"/>
                          <a:ea typeface="微软雅黑" panose="020b0503020204020204" charset="-122"/>
                          <a:cs typeface="微软雅黑" panose="020b0503020204020204" charset="-122"/>
                        </a:rPr>
                        <a:t>22.1%</a:t>
                      </a:r>
                      <a:endParaRPr lang="en-US" altLang="en-US" sz="11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70">
                <a:tc>
                  <a:txBody>
                    <a:bodyPr vert="horz" wrap="square"/>
                    <a:lstStyle/>
                    <a:p>
                      <a:pPr algn="l" rtl="0" eaLnBrk="0">
                        <a:lnSpc>
                          <a:spcPct val="109000"/>
                        </a:lnSpc>
                      </a:pPr>
                      <a:endParaRPr lang="en-US" altLang="en-US" sz="300"/>
                    </a:p>
                    <a:p>
                      <a:pPr marL="203200" algn="l" rtl="0" eaLnBrk="0">
                        <a:lnSpc>
                          <a:spcPct val="85000"/>
                        </a:lnSpc>
                        <a:spcBef>
                          <a:spcPts val="5"/>
                        </a:spcBef>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25</a:t>
                      </a:r>
                      <a:endParaRPr lang="en-US" altLang="en-US" sz="10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21000"/>
                        </a:lnSpc>
                      </a:pPr>
                      <a:endParaRPr lang="en-US" altLang="en-US" sz="200"/>
                    </a:p>
                    <a:p>
                      <a:pPr marL="180975" algn="l" rtl="0" eaLnBrk="0">
                        <a:lnSpc>
                          <a:spcPct val="84000"/>
                        </a:lnSpc>
                        <a:spcBef>
                          <a:spcPct val="0"/>
                        </a:spcBef>
                      </a:pPr>
                      <a:r>
                        <a:rPr sz="1100" kern="0" spc="-30">
                          <a:solidFill>
                            <a:srgbClr val="000000">
                              <a:alpha val="100000"/>
                            </a:srgbClr>
                          </a:solidFill>
                          <a:latin typeface="微软雅黑" panose="020b0503020204020204" charset="-122"/>
                          <a:ea typeface="微软雅黑" panose="020b0503020204020204" charset="-122"/>
                          <a:cs typeface="微软雅黑" panose="020b0503020204020204" charset="-122"/>
                        </a:rPr>
                        <a:t>河北</a:t>
                      </a:r>
                      <a:endParaRPr lang="en-US" altLang="en-US" sz="11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9000"/>
                        </a:lnSpc>
                      </a:pPr>
                      <a:endParaRPr lang="en-US" altLang="en-US" sz="300"/>
                    </a:p>
                    <a:p>
                      <a:pPr marL="304165" algn="l" rtl="0" eaLnBrk="0">
                        <a:lnSpc>
                          <a:spcPct val="85000"/>
                        </a:lnSpc>
                        <a:spcBef>
                          <a:spcPts val="5"/>
                        </a:spcBef>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6440.9</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9000"/>
                        </a:lnSpc>
                      </a:pPr>
                      <a:endParaRPr lang="en-US" altLang="en-US" sz="300"/>
                    </a:p>
                    <a:p>
                      <a:pPr marL="264160" algn="l" rtl="0" eaLnBrk="0">
                        <a:lnSpc>
                          <a:spcPct val="85000"/>
                        </a:lnSpc>
                        <a:spcBef>
                          <a:spcPts val="5"/>
                        </a:spcBef>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32494.6</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68000"/>
                        </a:lnSpc>
                      </a:pPr>
                      <a:endParaRPr lang="en-US" altLang="en-US" sz="100"/>
                    </a:p>
                    <a:p>
                      <a:pPr marL="223520" algn="l" rtl="0" eaLnBrk="0">
                        <a:lnSpc>
                          <a:spcPts val="1330"/>
                        </a:lnSpc>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19.8%</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9000"/>
                        </a:lnSpc>
                      </a:pPr>
                      <a:endParaRPr lang="en-US" altLang="en-US" sz="300"/>
                    </a:p>
                    <a:p>
                      <a:pPr marL="467995" algn="l" rtl="0" eaLnBrk="0">
                        <a:lnSpc>
                          <a:spcPct val="85000"/>
                        </a:lnSpc>
                        <a:spcBef>
                          <a:spcPts val="5"/>
                        </a:spcBef>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7069.3</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68000"/>
                        </a:lnSpc>
                      </a:pPr>
                      <a:endParaRPr lang="en-US" altLang="en-US" sz="100"/>
                    </a:p>
                    <a:p>
                      <a:pPr marL="340360" algn="l" rtl="0" eaLnBrk="0">
                        <a:lnSpc>
                          <a:spcPts val="1330"/>
                        </a:lnSpc>
                      </a:pPr>
                      <a:r>
                        <a:rPr sz="1100" kern="0" spc="-70">
                          <a:solidFill>
                            <a:srgbClr val="000000">
                              <a:alpha val="100000"/>
                            </a:srgbClr>
                          </a:solidFill>
                          <a:latin typeface="微软雅黑" panose="020b0503020204020204" charset="-122"/>
                          <a:ea typeface="微软雅黑" panose="020b0503020204020204" charset="-122"/>
                          <a:cs typeface="微软雅黑" panose="020b0503020204020204" charset="-122"/>
                        </a:rPr>
                        <a:t>91.1%</a:t>
                      </a:r>
                      <a:endParaRPr lang="en-US" altLang="en-US" sz="11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70">
                <a:tc>
                  <a:txBody>
                    <a:bodyPr vert="horz" wrap="square"/>
                    <a:lstStyle/>
                    <a:p>
                      <a:pPr algn="l" rtl="0" eaLnBrk="0">
                        <a:lnSpc>
                          <a:spcPct val="109000"/>
                        </a:lnSpc>
                      </a:pPr>
                      <a:endParaRPr lang="en-US" altLang="en-US" sz="300"/>
                    </a:p>
                    <a:p>
                      <a:pPr marL="203200" algn="l" rtl="0" eaLnBrk="0">
                        <a:lnSpc>
                          <a:spcPct val="85000"/>
                        </a:lnSpc>
                        <a:spcBef>
                          <a:spcPct val="0"/>
                        </a:spcBef>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26</a:t>
                      </a:r>
                      <a:endParaRPr lang="en-US" altLang="en-US" sz="10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7000"/>
                        </a:lnSpc>
                      </a:pPr>
                      <a:endParaRPr lang="en-US" altLang="en-US" sz="200"/>
                    </a:p>
                    <a:p>
                      <a:pPr marL="180340" algn="l" rtl="0" eaLnBrk="0">
                        <a:lnSpc>
                          <a:spcPct val="87000"/>
                        </a:lnSpc>
                        <a:spcBef>
                          <a:spcPct val="0"/>
                        </a:spcBef>
                      </a:pPr>
                      <a:r>
                        <a:rPr sz="1100" kern="0" spc="-30">
                          <a:solidFill>
                            <a:srgbClr val="000000">
                              <a:alpha val="100000"/>
                            </a:srgbClr>
                          </a:solidFill>
                          <a:latin typeface="微软雅黑" panose="020b0503020204020204" charset="-122"/>
                          <a:ea typeface="微软雅黑" panose="020b0503020204020204" charset="-122"/>
                          <a:cs typeface="微软雅黑" panose="020b0503020204020204" charset="-122"/>
                        </a:rPr>
                        <a:t>福建</a:t>
                      </a:r>
                      <a:endParaRPr lang="en-US" altLang="en-US" sz="11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9000"/>
                        </a:lnSpc>
                      </a:pPr>
                      <a:endParaRPr lang="en-US" altLang="en-US" sz="300"/>
                    </a:p>
                    <a:p>
                      <a:pPr marL="302260" algn="l" rtl="0" eaLnBrk="0">
                        <a:lnSpc>
                          <a:spcPct val="85000"/>
                        </a:lnSpc>
                        <a:spcBef>
                          <a:spcPct val="0"/>
                        </a:spcBef>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3662.8</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9000"/>
                        </a:lnSpc>
                      </a:pPr>
                      <a:endParaRPr lang="en-US" altLang="en-US" sz="300"/>
                    </a:p>
                    <a:p>
                      <a:pPr marL="264160" algn="l" rtl="0" eaLnBrk="0">
                        <a:lnSpc>
                          <a:spcPct val="85000"/>
                        </a:lnSpc>
                        <a:spcBef>
                          <a:spcPct val="0"/>
                        </a:spcBef>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38687.8</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67000"/>
                        </a:lnSpc>
                      </a:pPr>
                      <a:endParaRPr lang="en-US" altLang="en-US" sz="100"/>
                    </a:p>
                    <a:p>
                      <a:pPr marL="258445" algn="l" rtl="0" eaLnBrk="0">
                        <a:lnSpc>
                          <a:spcPts val="1330"/>
                        </a:lnSpc>
                      </a:pPr>
                      <a:r>
                        <a:rPr sz="1100" kern="0" spc="-60">
                          <a:solidFill>
                            <a:srgbClr val="000000">
                              <a:alpha val="100000"/>
                            </a:srgbClr>
                          </a:solidFill>
                          <a:latin typeface="微软雅黑" panose="020b0503020204020204" charset="-122"/>
                          <a:ea typeface="微软雅黑" panose="020b0503020204020204" charset="-122"/>
                          <a:cs typeface="微软雅黑" panose="020b0503020204020204" charset="-122"/>
                        </a:rPr>
                        <a:t>9.5%</a:t>
                      </a:r>
                      <a:endParaRPr lang="en-US" altLang="en-US" sz="11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9000"/>
                        </a:lnSpc>
                      </a:pPr>
                      <a:endParaRPr lang="en-US" altLang="en-US" sz="300"/>
                    </a:p>
                    <a:p>
                      <a:pPr marL="467360" algn="l" rtl="0" eaLnBrk="0">
                        <a:lnSpc>
                          <a:spcPct val="85000"/>
                        </a:lnSpc>
                        <a:spcBef>
                          <a:spcPct val="0"/>
                        </a:spcBef>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8487.2</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67000"/>
                        </a:lnSpc>
                      </a:pPr>
                      <a:endParaRPr lang="en-US" altLang="en-US" sz="100"/>
                    </a:p>
                    <a:p>
                      <a:pPr marL="335915" algn="l" rtl="0" eaLnBrk="0">
                        <a:lnSpc>
                          <a:spcPts val="1330"/>
                        </a:lnSpc>
                      </a:pPr>
                      <a:r>
                        <a:rPr sz="1100" kern="0" spc="-60">
                          <a:solidFill>
                            <a:srgbClr val="000000">
                              <a:alpha val="100000"/>
                            </a:srgbClr>
                          </a:solidFill>
                          <a:latin typeface="微软雅黑" panose="020b0503020204020204" charset="-122"/>
                          <a:ea typeface="微软雅黑" panose="020b0503020204020204" charset="-122"/>
                          <a:cs typeface="微软雅黑" panose="020b0503020204020204" charset="-122"/>
                        </a:rPr>
                        <a:t>43.2%</a:t>
                      </a:r>
                      <a:endParaRPr lang="en-US" altLang="en-US" sz="11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69">
                <a:tc>
                  <a:txBody>
                    <a:bodyPr vert="horz" wrap="square"/>
                    <a:lstStyle/>
                    <a:p>
                      <a:pPr algn="l" rtl="0" eaLnBrk="0">
                        <a:lnSpc>
                          <a:spcPct val="109000"/>
                        </a:lnSpc>
                      </a:pPr>
                      <a:endParaRPr lang="en-US" altLang="en-US" sz="300"/>
                    </a:p>
                    <a:p>
                      <a:pPr marL="203200" algn="l" rtl="0" eaLnBrk="0">
                        <a:lnSpc>
                          <a:spcPct val="85000"/>
                        </a:lnSpc>
                        <a:spcBef>
                          <a:spcPct val="0"/>
                        </a:spcBef>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27</a:t>
                      </a:r>
                      <a:endParaRPr lang="en-US" altLang="en-US" sz="10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6000"/>
                        </a:lnSpc>
                      </a:pPr>
                      <a:endParaRPr lang="en-US" altLang="en-US" sz="200"/>
                    </a:p>
                    <a:p>
                      <a:pPr marL="180340" algn="l" rtl="0" eaLnBrk="0">
                        <a:lnSpc>
                          <a:spcPct val="87000"/>
                        </a:lnSpc>
                        <a:spcBef>
                          <a:spcPct val="0"/>
                        </a:spcBef>
                      </a:pPr>
                      <a:r>
                        <a:rPr sz="1100" kern="0" spc="-30">
                          <a:solidFill>
                            <a:srgbClr val="000000">
                              <a:alpha val="100000"/>
                            </a:srgbClr>
                          </a:solidFill>
                          <a:latin typeface="微软雅黑" panose="020b0503020204020204" charset="-122"/>
                          <a:ea typeface="微软雅黑" panose="020b0503020204020204" charset="-122"/>
                          <a:cs typeface="微软雅黑" panose="020b0503020204020204" charset="-122"/>
                        </a:rPr>
                        <a:t>浙江</a:t>
                      </a:r>
                      <a:endParaRPr lang="en-US" altLang="en-US" sz="11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8000"/>
                        </a:lnSpc>
                      </a:pPr>
                      <a:endParaRPr lang="en-US" altLang="en-US" sz="300"/>
                    </a:p>
                    <a:p>
                      <a:pPr marL="303530" algn="l" rtl="0" eaLnBrk="0">
                        <a:lnSpc>
                          <a:spcPct val="85000"/>
                        </a:lnSpc>
                        <a:spcBef>
                          <a:spcPts val="5"/>
                        </a:spcBef>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8441.8</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8000"/>
                        </a:lnSpc>
                      </a:pPr>
                      <a:endParaRPr lang="en-US" altLang="en-US" sz="300"/>
                    </a:p>
                    <a:p>
                      <a:pPr marL="266065" algn="l" rtl="0" eaLnBrk="0">
                        <a:lnSpc>
                          <a:spcPct val="85000"/>
                        </a:lnSpc>
                        <a:spcBef>
                          <a:spcPct val="0"/>
                        </a:spcBef>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58002.8</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65000"/>
                        </a:lnSpc>
                      </a:pPr>
                      <a:endParaRPr lang="en-US" altLang="en-US" sz="100"/>
                    </a:p>
                    <a:p>
                      <a:pPr marL="223520" algn="l" rtl="0" eaLnBrk="0">
                        <a:lnSpc>
                          <a:spcPts val="1330"/>
                        </a:lnSpc>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14.6%</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8000"/>
                        </a:lnSpc>
                      </a:pPr>
                      <a:endParaRPr lang="en-US" altLang="en-US" sz="300"/>
                    </a:p>
                    <a:p>
                      <a:pPr marL="429895" algn="l" rtl="0" eaLnBrk="0">
                        <a:lnSpc>
                          <a:spcPct val="85000"/>
                        </a:lnSpc>
                        <a:spcBef>
                          <a:spcPts val="5"/>
                        </a:spcBef>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33913.6</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65000"/>
                        </a:lnSpc>
                      </a:pPr>
                      <a:endParaRPr lang="en-US" altLang="en-US" sz="100"/>
                    </a:p>
                    <a:p>
                      <a:pPr marL="340360" algn="l" rtl="0" eaLnBrk="0">
                        <a:lnSpc>
                          <a:spcPts val="1330"/>
                        </a:lnSpc>
                      </a:pPr>
                      <a:r>
                        <a:rPr sz="1100" kern="0" spc="-70">
                          <a:solidFill>
                            <a:srgbClr val="000000">
                              <a:alpha val="100000"/>
                            </a:srgbClr>
                          </a:solidFill>
                          <a:latin typeface="微软雅黑" panose="020b0503020204020204" charset="-122"/>
                          <a:ea typeface="微软雅黑" panose="020b0503020204020204" charset="-122"/>
                          <a:cs typeface="微软雅黑" panose="020b0503020204020204" charset="-122"/>
                        </a:rPr>
                        <a:t>24.9%</a:t>
                      </a:r>
                      <a:endParaRPr lang="en-US" altLang="en-US" sz="11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69">
                <a:tc>
                  <a:txBody>
                    <a:bodyPr vert="horz" wrap="square"/>
                    <a:lstStyle/>
                    <a:p>
                      <a:pPr algn="l" rtl="0" eaLnBrk="0">
                        <a:lnSpc>
                          <a:spcPct val="108000"/>
                        </a:lnSpc>
                      </a:pPr>
                      <a:endParaRPr lang="en-US" altLang="en-US" sz="300"/>
                    </a:p>
                    <a:p>
                      <a:pPr marL="203200" algn="l" rtl="0" eaLnBrk="0">
                        <a:lnSpc>
                          <a:spcPct val="85000"/>
                        </a:lnSpc>
                        <a:spcBef>
                          <a:spcPct val="0"/>
                        </a:spcBef>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28</a:t>
                      </a:r>
                      <a:endParaRPr lang="en-US" altLang="en-US" sz="10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6000"/>
                        </a:lnSpc>
                      </a:pPr>
                      <a:endParaRPr lang="en-US" altLang="en-US" sz="200"/>
                    </a:p>
                    <a:p>
                      <a:pPr marL="182245" algn="l" rtl="0" eaLnBrk="0">
                        <a:lnSpc>
                          <a:spcPct val="88000"/>
                        </a:lnSpc>
                        <a:spcBef>
                          <a:spcPct val="0"/>
                        </a:spcBef>
                      </a:pPr>
                      <a:r>
                        <a:rPr sz="1100" kern="0" spc="-30">
                          <a:solidFill>
                            <a:srgbClr val="000000">
                              <a:alpha val="100000"/>
                            </a:srgbClr>
                          </a:solidFill>
                          <a:latin typeface="微软雅黑" panose="020b0503020204020204" charset="-122"/>
                          <a:ea typeface="微软雅黑" panose="020b0503020204020204" charset="-122"/>
                          <a:cs typeface="微软雅黑" panose="020b0503020204020204" charset="-122"/>
                        </a:rPr>
                        <a:t>海南</a:t>
                      </a:r>
                      <a:endParaRPr lang="en-US" altLang="en-US" sz="11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8000"/>
                        </a:lnSpc>
                      </a:pPr>
                      <a:endParaRPr lang="en-US" altLang="en-US" sz="300"/>
                    </a:p>
                    <a:p>
                      <a:pPr marL="340995" algn="l" rtl="0" eaLnBrk="0">
                        <a:lnSpc>
                          <a:spcPct val="85000"/>
                        </a:lnSpc>
                        <a:spcBef>
                          <a:spcPct val="0"/>
                        </a:spcBef>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606.6</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8000"/>
                        </a:lnSpc>
                      </a:pPr>
                      <a:endParaRPr lang="en-US" altLang="en-US" sz="300"/>
                    </a:p>
                    <a:p>
                      <a:pPr marL="297815" algn="l" rtl="0" eaLnBrk="0">
                        <a:lnSpc>
                          <a:spcPct val="79000"/>
                        </a:lnSpc>
                        <a:spcBef>
                          <a:spcPct val="0"/>
                        </a:spcBef>
                      </a:pPr>
                      <a:r>
                        <a:rPr sz="1100" kern="0" spc="-60">
                          <a:solidFill>
                            <a:srgbClr val="000000">
                              <a:alpha val="100000"/>
                            </a:srgbClr>
                          </a:solidFill>
                          <a:latin typeface="微软雅黑" panose="020b0503020204020204" charset="-122"/>
                          <a:ea typeface="微软雅黑" panose="020b0503020204020204" charset="-122"/>
                          <a:cs typeface="微软雅黑" panose="020b0503020204020204" charset="-122"/>
                        </a:rPr>
                        <a:t>4910.7</a:t>
                      </a:r>
                      <a:endParaRPr lang="en-US" altLang="en-US" sz="11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63000"/>
                        </a:lnSpc>
                      </a:pPr>
                      <a:endParaRPr lang="en-US" altLang="en-US" sz="100"/>
                    </a:p>
                    <a:p>
                      <a:pPr marL="223520" algn="l" rtl="0" eaLnBrk="0">
                        <a:lnSpc>
                          <a:spcPts val="1330"/>
                        </a:lnSpc>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12.4%</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8000"/>
                        </a:lnSpc>
                      </a:pPr>
                      <a:endParaRPr lang="en-US" altLang="en-US" sz="300"/>
                    </a:p>
                    <a:p>
                      <a:pPr marL="507365" algn="l" rtl="0" eaLnBrk="0">
                        <a:lnSpc>
                          <a:spcPct val="85000"/>
                        </a:lnSpc>
                      </a:pPr>
                      <a:r>
                        <a:rPr sz="10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159.4</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63000"/>
                        </a:lnSpc>
                      </a:pPr>
                      <a:endParaRPr lang="en-US" altLang="en-US" sz="100"/>
                    </a:p>
                    <a:p>
                      <a:pPr marL="302260" algn="l" rtl="0" eaLnBrk="0">
                        <a:lnSpc>
                          <a:spcPts val="1330"/>
                        </a:lnSpc>
                      </a:pPr>
                      <a:r>
                        <a:rPr sz="1100" kern="0" spc="-70">
                          <a:solidFill>
                            <a:srgbClr val="000000">
                              <a:alpha val="100000"/>
                            </a:srgbClr>
                          </a:solidFill>
                          <a:latin typeface="微软雅黑" panose="020b0503020204020204" charset="-122"/>
                          <a:ea typeface="微软雅黑" panose="020b0503020204020204" charset="-122"/>
                          <a:cs typeface="微软雅黑" panose="020b0503020204020204" charset="-122"/>
                        </a:rPr>
                        <a:t>380.5%</a:t>
                      </a:r>
                      <a:endParaRPr lang="en-US" altLang="en-US" sz="11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69">
                <a:tc>
                  <a:txBody>
                    <a:bodyPr vert="horz" wrap="square"/>
                    <a:lstStyle/>
                    <a:p>
                      <a:pPr algn="l" rtl="0" eaLnBrk="0">
                        <a:lnSpc>
                          <a:spcPct val="107000"/>
                        </a:lnSpc>
                      </a:pPr>
                      <a:endParaRPr lang="en-US" altLang="en-US" sz="300"/>
                    </a:p>
                    <a:p>
                      <a:pPr marL="203200" algn="l" rtl="0" eaLnBrk="0">
                        <a:lnSpc>
                          <a:spcPct val="85000"/>
                        </a:lnSpc>
                        <a:spcBef>
                          <a:spcPct val="0"/>
                        </a:spcBef>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29</a:t>
                      </a:r>
                      <a:endParaRPr lang="en-US" altLang="en-US" sz="10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200"/>
                    </a:p>
                    <a:p>
                      <a:pPr marL="193040" algn="l" rtl="0" eaLnBrk="0">
                        <a:lnSpc>
                          <a:spcPct val="84000"/>
                        </a:lnSpc>
                        <a:spcBef>
                          <a:spcPct val="0"/>
                        </a:spcBef>
                      </a:pPr>
                      <a:r>
                        <a:rPr sz="1100" kern="0" spc="-80">
                          <a:solidFill>
                            <a:srgbClr val="000000">
                              <a:alpha val="100000"/>
                            </a:srgbClr>
                          </a:solidFill>
                          <a:latin typeface="微软雅黑" panose="020b0503020204020204" charset="-122"/>
                          <a:ea typeface="微软雅黑" panose="020b0503020204020204" charset="-122"/>
                          <a:cs typeface="微软雅黑" panose="020b0503020204020204" charset="-122"/>
                        </a:rPr>
                        <a:t>山西</a:t>
                      </a:r>
                      <a:endParaRPr lang="en-US" altLang="en-US" sz="11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7000"/>
                        </a:lnSpc>
                      </a:pPr>
                      <a:endParaRPr lang="en-US" altLang="en-US" sz="300"/>
                    </a:p>
                    <a:p>
                      <a:pPr marL="303530" algn="l" rtl="0" eaLnBrk="0">
                        <a:lnSpc>
                          <a:spcPct val="85000"/>
                        </a:lnSpc>
                        <a:spcBef>
                          <a:spcPct val="0"/>
                        </a:spcBef>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2088.8</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7000"/>
                        </a:lnSpc>
                      </a:pPr>
                      <a:endParaRPr lang="en-US" altLang="en-US" sz="300"/>
                    </a:p>
                    <a:p>
                      <a:pPr marL="268605" algn="l" rtl="0" eaLnBrk="0">
                        <a:lnSpc>
                          <a:spcPct val="85000"/>
                        </a:lnSpc>
                        <a:spcBef>
                          <a:spcPct val="0"/>
                        </a:spcBef>
                      </a:pPr>
                      <a:r>
                        <a:rPr sz="10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15958.1</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62000"/>
                        </a:lnSpc>
                      </a:pPr>
                      <a:endParaRPr lang="en-US" altLang="en-US" sz="100"/>
                    </a:p>
                    <a:p>
                      <a:pPr marL="223520" algn="l" rtl="0" eaLnBrk="0">
                        <a:lnSpc>
                          <a:spcPts val="1330"/>
                        </a:lnSpc>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13.1%</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7000"/>
                        </a:lnSpc>
                      </a:pPr>
                      <a:endParaRPr lang="en-US" altLang="en-US" sz="300"/>
                    </a:p>
                    <a:p>
                      <a:pPr marL="467995" algn="l" rtl="0" eaLnBrk="0">
                        <a:lnSpc>
                          <a:spcPct val="85000"/>
                        </a:lnSpc>
                        <a:spcBef>
                          <a:spcPct val="0"/>
                        </a:spcBef>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2326.4</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62000"/>
                        </a:lnSpc>
                      </a:pPr>
                      <a:endParaRPr lang="en-US" altLang="en-US" sz="100"/>
                    </a:p>
                    <a:p>
                      <a:pPr marL="339725" algn="l" rtl="0" eaLnBrk="0">
                        <a:lnSpc>
                          <a:spcPts val="1330"/>
                        </a:lnSpc>
                      </a:pPr>
                      <a:r>
                        <a:rPr sz="1100" kern="0" spc="-70">
                          <a:solidFill>
                            <a:srgbClr val="000000">
                              <a:alpha val="100000"/>
                            </a:srgbClr>
                          </a:solidFill>
                          <a:latin typeface="微软雅黑" panose="020b0503020204020204" charset="-122"/>
                          <a:ea typeface="微软雅黑" panose="020b0503020204020204" charset="-122"/>
                          <a:cs typeface="微软雅黑" panose="020b0503020204020204" charset="-122"/>
                        </a:rPr>
                        <a:t>89.8%</a:t>
                      </a:r>
                      <a:endParaRPr lang="en-US" altLang="en-US" sz="11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69">
                <a:tc>
                  <a:txBody>
                    <a:bodyPr vert="horz" wrap="square"/>
                    <a:lstStyle/>
                    <a:p>
                      <a:pPr algn="l" rtl="0" eaLnBrk="0">
                        <a:lnSpc>
                          <a:spcPct val="107000"/>
                        </a:lnSpc>
                      </a:pPr>
                      <a:endParaRPr lang="en-US" altLang="en-US" sz="300"/>
                    </a:p>
                    <a:p>
                      <a:pPr marL="201295" algn="l" rtl="0" eaLnBrk="0">
                        <a:lnSpc>
                          <a:spcPct val="79000"/>
                        </a:lnSpc>
                      </a:pPr>
                      <a:r>
                        <a:rPr sz="1100" kern="0" spc="-70">
                          <a:solidFill>
                            <a:srgbClr val="000000">
                              <a:alpha val="100000"/>
                            </a:srgbClr>
                          </a:solidFill>
                          <a:latin typeface="微软雅黑" panose="020b0503020204020204" charset="-122"/>
                          <a:ea typeface="微软雅黑" panose="020b0503020204020204" charset="-122"/>
                          <a:cs typeface="微软雅黑" panose="020b0503020204020204" charset="-122"/>
                        </a:rPr>
                        <a:t>30</a:t>
                      </a:r>
                      <a:endParaRPr lang="en-US" altLang="en-US" sz="11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7000"/>
                        </a:lnSpc>
                      </a:pPr>
                      <a:endParaRPr lang="en-US" altLang="en-US" sz="200"/>
                    </a:p>
                    <a:p>
                      <a:pPr marL="182880" algn="l" rtl="0" eaLnBrk="0">
                        <a:lnSpc>
                          <a:spcPct val="86000"/>
                        </a:lnSpc>
                        <a:spcBef>
                          <a:spcPct val="0"/>
                        </a:spcBef>
                      </a:pPr>
                      <a:r>
                        <a:rPr sz="11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重庆</a:t>
                      </a:r>
                      <a:endParaRPr lang="en-US" altLang="en-US" sz="11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6000"/>
                        </a:lnSpc>
                      </a:pPr>
                      <a:endParaRPr lang="en-US" altLang="en-US" sz="300"/>
                    </a:p>
                    <a:p>
                      <a:pPr marL="302260" algn="l" rtl="0" eaLnBrk="0">
                        <a:lnSpc>
                          <a:spcPct val="85000"/>
                        </a:lnSpc>
                        <a:spcBef>
                          <a:spcPts val="5"/>
                        </a:spcBef>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3455.3</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6000"/>
                        </a:lnSpc>
                      </a:pPr>
                      <a:endParaRPr lang="en-US" altLang="en-US" sz="300"/>
                    </a:p>
                    <a:p>
                      <a:pPr marL="265430" algn="l" rtl="0" eaLnBrk="0">
                        <a:lnSpc>
                          <a:spcPct val="85000"/>
                        </a:lnSpc>
                        <a:spcBef>
                          <a:spcPts val="5"/>
                        </a:spcBef>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21588.8</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60000"/>
                        </a:lnSpc>
                      </a:pPr>
                      <a:endParaRPr lang="en-US" altLang="en-US" sz="100"/>
                    </a:p>
                    <a:p>
                      <a:pPr marL="223520" algn="l" rtl="0" eaLnBrk="0">
                        <a:lnSpc>
                          <a:spcPts val="1330"/>
                        </a:lnSpc>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16.0%</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6000"/>
                        </a:lnSpc>
                      </a:pPr>
                      <a:endParaRPr lang="en-US" altLang="en-US" sz="300"/>
                    </a:p>
                    <a:p>
                      <a:pPr marL="434340" algn="l" rtl="0" eaLnBrk="0">
                        <a:lnSpc>
                          <a:spcPct val="85000"/>
                        </a:lnSpc>
                        <a:spcBef>
                          <a:spcPts val="5"/>
                        </a:spcBef>
                      </a:pPr>
                      <a:r>
                        <a:rPr sz="10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15541.9</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60000"/>
                        </a:lnSpc>
                      </a:pPr>
                      <a:endParaRPr lang="en-US" altLang="en-US" sz="100"/>
                    </a:p>
                    <a:p>
                      <a:pPr marL="340360" algn="l" rtl="0" eaLnBrk="0">
                        <a:lnSpc>
                          <a:spcPts val="1330"/>
                        </a:lnSpc>
                      </a:pPr>
                      <a:r>
                        <a:rPr sz="1100" kern="0" spc="-70">
                          <a:solidFill>
                            <a:srgbClr val="000000">
                              <a:alpha val="100000"/>
                            </a:srgbClr>
                          </a:solidFill>
                          <a:latin typeface="微软雅黑" panose="020b0503020204020204" charset="-122"/>
                          <a:ea typeface="微软雅黑" panose="020b0503020204020204" charset="-122"/>
                          <a:cs typeface="微软雅黑" panose="020b0503020204020204" charset="-122"/>
                        </a:rPr>
                        <a:t>22.2%</a:t>
                      </a:r>
                      <a:endParaRPr lang="en-US" altLang="en-US" sz="11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70">
                <a:tc>
                  <a:txBody>
                    <a:bodyPr vert="horz" wrap="square"/>
                    <a:lstStyle/>
                    <a:p>
                      <a:pPr algn="l" rtl="0" eaLnBrk="0">
                        <a:lnSpc>
                          <a:spcPct val="109000"/>
                        </a:lnSpc>
                      </a:pPr>
                      <a:endParaRPr lang="en-US" altLang="en-US" sz="300"/>
                    </a:p>
                    <a:p>
                      <a:pPr marL="201295" algn="l" rtl="0" eaLnBrk="0">
                        <a:lnSpc>
                          <a:spcPct val="79000"/>
                        </a:lnSpc>
                        <a:spcBef>
                          <a:spcPts val="5"/>
                        </a:spcBef>
                      </a:pPr>
                      <a:r>
                        <a:rPr sz="1100" kern="0" spc="-70">
                          <a:solidFill>
                            <a:srgbClr val="000000">
                              <a:alpha val="100000"/>
                            </a:srgbClr>
                          </a:solidFill>
                          <a:latin typeface="微软雅黑" panose="020b0503020204020204" charset="-122"/>
                          <a:ea typeface="微软雅黑" panose="020b0503020204020204" charset="-122"/>
                          <a:cs typeface="微软雅黑" panose="020b0503020204020204" charset="-122"/>
                        </a:rPr>
                        <a:t>31</a:t>
                      </a:r>
                      <a:endParaRPr lang="en-US" altLang="en-US" sz="11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7000"/>
                        </a:lnSpc>
                      </a:pPr>
                      <a:endParaRPr lang="en-US" altLang="en-US" sz="200"/>
                    </a:p>
                    <a:p>
                      <a:pPr marL="182880" algn="l" rtl="0" eaLnBrk="0">
                        <a:lnSpc>
                          <a:spcPct val="87000"/>
                        </a:lnSpc>
                        <a:spcBef>
                          <a:spcPct val="0"/>
                        </a:spcBef>
                      </a:pPr>
                      <a:r>
                        <a:rPr sz="11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西藏</a:t>
                      </a:r>
                      <a:endParaRPr lang="en-US" altLang="en-US" sz="11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9000"/>
                        </a:lnSpc>
                      </a:pPr>
                      <a:endParaRPr lang="en-US" altLang="en-US" sz="300"/>
                    </a:p>
                    <a:p>
                      <a:pPr marL="340360" algn="l" rtl="0" eaLnBrk="0">
                        <a:lnSpc>
                          <a:spcPct val="85000"/>
                        </a:lnSpc>
                        <a:spcBef>
                          <a:spcPts val="5"/>
                        </a:spcBef>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790.1</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9000"/>
                        </a:lnSpc>
                      </a:pPr>
                      <a:endParaRPr lang="en-US" altLang="en-US" sz="300"/>
                    </a:p>
                    <a:p>
                      <a:pPr marL="305435" algn="l" rtl="0" eaLnBrk="0">
                        <a:lnSpc>
                          <a:spcPct val="85000"/>
                        </a:lnSpc>
                        <a:spcBef>
                          <a:spcPts val="5"/>
                        </a:spcBef>
                      </a:pPr>
                      <a:r>
                        <a:rPr sz="10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1548.4</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68000"/>
                        </a:lnSpc>
                      </a:pPr>
                      <a:endParaRPr lang="en-US" altLang="en-US" sz="100"/>
                    </a:p>
                    <a:p>
                      <a:pPr marL="220980" algn="l" rtl="0" eaLnBrk="0">
                        <a:lnSpc>
                          <a:spcPts val="1330"/>
                        </a:lnSpc>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51.0%</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9000"/>
                        </a:lnSpc>
                      </a:pPr>
                      <a:endParaRPr lang="en-US" altLang="en-US" sz="300"/>
                    </a:p>
                    <a:p>
                      <a:pPr marL="502920" algn="l" rtl="0" eaLnBrk="0">
                        <a:lnSpc>
                          <a:spcPct val="85000"/>
                        </a:lnSpc>
                        <a:spcBef>
                          <a:spcPts val="5"/>
                        </a:spcBef>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317.9</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68000"/>
                        </a:lnSpc>
                      </a:pPr>
                      <a:endParaRPr lang="en-US" altLang="en-US" sz="100"/>
                    </a:p>
                    <a:p>
                      <a:pPr marL="304165" algn="l" rtl="0" eaLnBrk="0">
                        <a:lnSpc>
                          <a:spcPts val="1330"/>
                        </a:lnSpc>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248.6%</a:t>
                      </a:r>
                      <a:endParaRPr lang="en-US" altLang="en-US" sz="10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7644">
                <a:tc>
                  <a:txBody>
                    <a:bodyPr vert="horz" wrap="square"/>
                    <a:lstStyle/>
                    <a:p>
                      <a:pPr algn="l" rtl="0" eaLnBrk="0">
                        <a:lnSpc>
                          <a:spcPct val="100000"/>
                        </a:lnSpc>
                      </a:pPr>
                      <a:endParaRPr lang="en-US" altLang="en-US" sz="10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1000"/>
                        </a:lnSpc>
                      </a:pPr>
                      <a:endParaRPr lang="en-US" altLang="en-US" sz="200"/>
                    </a:p>
                    <a:p>
                      <a:pPr marL="177165" algn="l" rtl="0" eaLnBrk="0">
                        <a:lnSpc>
                          <a:spcPct val="86000"/>
                        </a:lnSpc>
                        <a:spcBef>
                          <a:spcPct val="0"/>
                        </a:spcBef>
                      </a:pPr>
                      <a:r>
                        <a:rPr sz="1100" b="1" kern="0" spc="-20">
                          <a:solidFill>
                            <a:srgbClr val="000000">
                              <a:alpha val="100000"/>
                            </a:srgbClr>
                          </a:solidFill>
                          <a:latin typeface="微软雅黑" panose="020b0503020204020204" charset="-122"/>
                          <a:ea typeface="微软雅黑" panose="020b0503020204020204" charset="-122"/>
                          <a:cs typeface="微软雅黑" panose="020b0503020204020204" charset="-122"/>
                        </a:rPr>
                        <a:t>全国</a:t>
                      </a:r>
                      <a:endParaRPr lang="en-US" altLang="en-US" sz="11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9000"/>
                        </a:lnSpc>
                      </a:pPr>
                      <a:endParaRPr lang="en-US" altLang="en-US" sz="300"/>
                    </a:p>
                    <a:p>
                      <a:pPr marL="215900" algn="l" rtl="0" eaLnBrk="0">
                        <a:lnSpc>
                          <a:spcPct val="85000"/>
                        </a:lnSpc>
                        <a:spcBef>
                          <a:spcPct val="0"/>
                        </a:spcBef>
                      </a:pPr>
                      <a:r>
                        <a:rPr sz="1000" b="1" kern="0" spc="-10">
                          <a:solidFill>
                            <a:srgbClr val="000000">
                              <a:alpha val="100000"/>
                            </a:srgbClr>
                          </a:solidFill>
                          <a:latin typeface="微软雅黑" panose="020b0503020204020204" charset="-122"/>
                          <a:ea typeface="微软雅黑" panose="020b0503020204020204" charset="-122"/>
                          <a:cs typeface="微软雅黑" panose="020b0503020204020204" charset="-122"/>
                        </a:rPr>
                        <a:t>155322.9</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9000"/>
                        </a:lnSpc>
                      </a:pPr>
                      <a:endParaRPr lang="en-US" altLang="en-US" sz="300"/>
                    </a:p>
                    <a:p>
                      <a:pPr marL="212090" algn="l" rtl="0" eaLnBrk="0">
                        <a:lnSpc>
                          <a:spcPct val="85000"/>
                        </a:lnSpc>
                        <a:spcBef>
                          <a:spcPct val="0"/>
                        </a:spcBef>
                      </a:pPr>
                      <a:r>
                        <a:rPr sz="1000" b="1" kern="0" spc="-10">
                          <a:solidFill>
                            <a:srgbClr val="000000">
                              <a:alpha val="100000"/>
                            </a:srgbClr>
                          </a:solidFill>
                          <a:latin typeface="微软雅黑" panose="020b0503020204020204" charset="-122"/>
                          <a:ea typeface="微软雅黑" panose="020b0503020204020204" charset="-122"/>
                          <a:cs typeface="微软雅黑" panose="020b0503020204020204" charset="-122"/>
                        </a:rPr>
                        <a:t>914117.5</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41000"/>
                        </a:lnSpc>
                      </a:pPr>
                      <a:endParaRPr lang="en-US" altLang="en-US" sz="100"/>
                    </a:p>
                    <a:p>
                      <a:pPr marL="215265" algn="l" rtl="0" eaLnBrk="0">
                        <a:lnSpc>
                          <a:spcPts val="1345"/>
                        </a:lnSpc>
                      </a:pPr>
                      <a:r>
                        <a:rPr sz="1000" b="1" kern="0" spc="-10">
                          <a:solidFill>
                            <a:srgbClr val="000000">
                              <a:alpha val="100000"/>
                            </a:srgbClr>
                          </a:solidFill>
                          <a:latin typeface="微软雅黑" panose="020b0503020204020204" charset="-122"/>
                          <a:ea typeface="微软雅黑" panose="020b0503020204020204" charset="-122"/>
                          <a:cs typeface="微软雅黑" panose="020b0503020204020204" charset="-122"/>
                        </a:rPr>
                        <a:t>17.0%</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9000"/>
                        </a:lnSpc>
                      </a:pPr>
                      <a:endParaRPr lang="en-US" altLang="en-US" sz="300"/>
                    </a:p>
                    <a:p>
                      <a:pPr marL="376555" algn="l" rtl="0" eaLnBrk="0">
                        <a:lnSpc>
                          <a:spcPct val="85000"/>
                        </a:lnSpc>
                        <a:spcBef>
                          <a:spcPct val="0"/>
                        </a:spcBef>
                      </a:pPr>
                      <a:r>
                        <a:rPr sz="1000" b="1" kern="0" spc="-10">
                          <a:solidFill>
                            <a:srgbClr val="000000">
                              <a:alpha val="100000"/>
                            </a:srgbClr>
                          </a:solidFill>
                          <a:latin typeface="微软雅黑" panose="020b0503020204020204" charset="-122"/>
                          <a:ea typeface="微软雅黑" panose="020b0503020204020204" charset="-122"/>
                          <a:cs typeface="微软雅黑" panose="020b0503020204020204" charset="-122"/>
                        </a:rPr>
                        <a:t>355385.0</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41000"/>
                        </a:lnSpc>
                      </a:pPr>
                      <a:endParaRPr lang="en-US" altLang="en-US" sz="100"/>
                    </a:p>
                    <a:p>
                      <a:pPr marL="329565" algn="l" rtl="0" eaLnBrk="0">
                        <a:lnSpc>
                          <a:spcPts val="1345"/>
                        </a:lnSpc>
                      </a:pPr>
                      <a:r>
                        <a:rPr sz="1100" b="1" kern="0" spc="-60">
                          <a:solidFill>
                            <a:srgbClr val="000000">
                              <a:alpha val="100000"/>
                            </a:srgbClr>
                          </a:solidFill>
                          <a:latin typeface="微软雅黑" panose="020b0503020204020204" charset="-122"/>
                          <a:ea typeface="微软雅黑" panose="020b0503020204020204" charset="-122"/>
                          <a:cs typeface="微软雅黑" panose="020b0503020204020204" charset="-122"/>
                        </a:rPr>
                        <a:t>43.7%</a:t>
                      </a:r>
                      <a:endParaRPr lang="en-US" altLang="en-US" sz="11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bl>
          </a:graphicData>
        </a:graphic>
      </p:graphicFrame>
      <p:sp>
        <p:nvSpPr>
          <p:cNvPr id="118" name="textbox 118"/>
          <p:cNvSpPr/>
          <p:nvPr/>
        </p:nvSpPr>
        <p:spPr>
          <a:xfrm>
            <a:off x="1074584" y="2780200"/>
            <a:ext cx="5417184" cy="17145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0000"/>
              </a:lnSpc>
            </a:pPr>
            <a:endParaRPr lang="en-US" altLang="en-US" sz="100"/>
          </a:p>
          <a:p>
            <a:pPr marL="12700" algn="l" rtl="0" eaLnBrk="0">
              <a:lnSpc>
                <a:spcPct val="96000"/>
              </a:lnSpc>
            </a:pPr>
            <a:r>
              <a:rPr sz="1000" kern="0" spc="40">
                <a:solidFill>
                  <a:srgbClr val="000000">
                    <a:alpha val="100000"/>
                  </a:srgbClr>
                </a:solidFill>
                <a:latin typeface="黑体" panose="02010609060101010101" charset="-122"/>
                <a:ea typeface="黑体" panose="02010609060101010101" charset="-122"/>
                <a:cs typeface="黑体" panose="02010609060101010101" charset="-122"/>
              </a:rPr>
              <a:t>注：序号</a:t>
            </a:r>
            <a:r>
              <a:rPr sz="1000" kern="0" spc="-11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40">
                <a:solidFill>
                  <a:srgbClr val="000000">
                    <a:alpha val="100000"/>
                  </a:srgbClr>
                </a:solidFill>
                <a:latin typeface="Times New Roman" panose="02020603050405020304"/>
                <a:ea typeface="Times New Roman" panose="02020603050405020304"/>
                <a:cs typeface="Times New Roman" panose="02020603050405020304"/>
              </a:rPr>
              <a:t>1-3</a:t>
            </a:r>
            <a:r>
              <a:rPr sz="1000" kern="0" spc="100">
                <a:solidFill>
                  <a:srgbClr val="000000">
                    <a:alpha val="100000"/>
                  </a:srgbClr>
                </a:solidFill>
                <a:latin typeface="Times New Roman" panose="02020603050405020304"/>
                <a:ea typeface="Times New Roman" panose="02020603050405020304"/>
                <a:cs typeface="Times New Roman" panose="02020603050405020304"/>
              </a:rPr>
              <a:t> </a:t>
            </a:r>
            <a:r>
              <a:rPr sz="1000" kern="0" spc="40">
                <a:solidFill>
                  <a:srgbClr val="000000">
                    <a:alpha val="100000"/>
                  </a:srgbClr>
                </a:solidFill>
                <a:latin typeface="黑体" panose="02010609060101010101" charset="-122"/>
                <a:ea typeface="黑体" panose="02010609060101010101" charset="-122"/>
                <a:cs typeface="黑体" panose="02010609060101010101" charset="-122"/>
              </a:rPr>
              <a:t>是北京、上海和广东，序号</a:t>
            </a:r>
            <a:r>
              <a:rPr sz="1000" kern="0" spc="-21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40">
                <a:solidFill>
                  <a:srgbClr val="000000">
                    <a:alpha val="100000"/>
                  </a:srgbClr>
                </a:solidFill>
                <a:latin typeface="Times New Roman" panose="02020603050405020304"/>
                <a:ea typeface="Times New Roman" panose="02020603050405020304"/>
                <a:cs typeface="Times New Roman" panose="02020603050405020304"/>
              </a:rPr>
              <a:t>4-</a:t>
            </a:r>
            <a:r>
              <a:rPr sz="1000" kern="0" spc="-130">
                <a:solidFill>
                  <a:srgbClr val="000000">
                    <a:alpha val="100000"/>
                  </a:srgbClr>
                </a:solidFill>
                <a:latin typeface="Times New Roman" panose="02020603050405020304"/>
                <a:ea typeface="Times New Roman" panose="02020603050405020304"/>
                <a:cs typeface="Times New Roman" panose="02020603050405020304"/>
              </a:rPr>
              <a:t> </a:t>
            </a:r>
            <a:r>
              <a:rPr sz="1000" kern="0" spc="40">
                <a:solidFill>
                  <a:srgbClr val="000000">
                    <a:alpha val="100000"/>
                  </a:srgbClr>
                </a:solidFill>
                <a:latin typeface="Times New Roman" panose="02020603050405020304"/>
                <a:ea typeface="Times New Roman" panose="02020603050405020304"/>
                <a:cs typeface="Times New Roman" panose="02020603050405020304"/>
              </a:rPr>
              <a:t>11</a:t>
            </a:r>
            <a:r>
              <a:rPr sz="1000" kern="0" spc="80">
                <a:solidFill>
                  <a:srgbClr val="000000">
                    <a:alpha val="100000"/>
                  </a:srgbClr>
                </a:solidFill>
                <a:latin typeface="Times New Roman" panose="02020603050405020304"/>
                <a:ea typeface="Times New Roman" panose="02020603050405020304"/>
                <a:cs typeface="Times New Roman" panose="02020603050405020304"/>
              </a:rPr>
              <a:t> </a:t>
            </a:r>
            <a:r>
              <a:rPr sz="1000" kern="0" spc="40">
                <a:solidFill>
                  <a:srgbClr val="000000">
                    <a:alpha val="100000"/>
                  </a:srgbClr>
                </a:solidFill>
                <a:latin typeface="黑体" panose="02010609060101010101" charset="-122"/>
                <a:ea typeface="黑体" panose="02010609060101010101" charset="-122"/>
                <a:cs typeface="黑体" panose="02010609060101010101" charset="-122"/>
              </a:rPr>
              <a:t>是</a:t>
            </a:r>
            <a:r>
              <a:rPr sz="1000" kern="0" spc="-20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30">
                <a:solidFill>
                  <a:srgbClr val="000000">
                    <a:alpha val="100000"/>
                  </a:srgbClr>
                </a:solidFill>
                <a:latin typeface="Times New Roman" panose="02020603050405020304"/>
                <a:ea typeface="Times New Roman" panose="02020603050405020304"/>
                <a:cs typeface="Times New Roman" panose="02020603050405020304"/>
              </a:rPr>
              <a:t>2022 </a:t>
            </a:r>
            <a:r>
              <a:rPr sz="1000" kern="0" spc="30">
                <a:solidFill>
                  <a:srgbClr val="000000">
                    <a:alpha val="100000"/>
                  </a:srgbClr>
                </a:solidFill>
                <a:latin typeface="黑体" panose="02010609060101010101" charset="-122"/>
                <a:ea typeface="黑体" panose="02010609060101010101" charset="-122"/>
                <a:cs typeface="黑体" panose="02010609060101010101" charset="-122"/>
              </a:rPr>
              <a:t>年预算执行和</a:t>
            </a:r>
            <a:r>
              <a:rPr sz="1000" kern="0" spc="-20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30">
                <a:solidFill>
                  <a:srgbClr val="000000">
                    <a:alpha val="100000"/>
                  </a:srgbClr>
                </a:solidFill>
                <a:latin typeface="Times New Roman" panose="02020603050405020304"/>
                <a:ea typeface="Times New Roman" panose="02020603050405020304"/>
                <a:cs typeface="Times New Roman" panose="02020603050405020304"/>
              </a:rPr>
              <a:t>2023 </a:t>
            </a:r>
            <a:r>
              <a:rPr sz="1000" kern="0" spc="30">
                <a:solidFill>
                  <a:srgbClr val="000000">
                    <a:alpha val="100000"/>
                  </a:srgbClr>
                </a:solidFill>
                <a:latin typeface="黑体" panose="02010609060101010101" charset="-122"/>
                <a:ea typeface="黑体" panose="02010609060101010101" charset="-122"/>
                <a:cs typeface="黑体" panose="02010609060101010101" charset="-122"/>
              </a:rPr>
              <a:t>年预算草案报告中</a:t>
            </a:r>
            <a:endParaRPr lang="en-US" altLang="en-US" sz="1000"/>
          </a:p>
        </p:txBody>
      </p:sp>
      <p:sp>
        <p:nvSpPr>
          <p:cNvPr id="120" name="textbox 120"/>
          <p:cNvSpPr/>
          <p:nvPr/>
        </p:nvSpPr>
        <p:spPr>
          <a:xfrm>
            <a:off x="3715308" y="9665602"/>
            <a:ext cx="135254" cy="12763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5000"/>
              </a:lnSpc>
            </a:pPr>
            <a:endParaRPr lang="en-US" altLang="en-US" sz="100"/>
          </a:p>
          <a:p>
            <a:pPr marL="12700" algn="l" rtl="0" eaLnBrk="0">
              <a:lnSpc>
                <a:spcPct val="74000"/>
              </a:lnSpc>
            </a:pPr>
            <a:r>
              <a:rPr sz="900" kern="0" spc="-30">
                <a:solidFill>
                  <a:srgbClr val="000000">
                    <a:alpha val="100000"/>
                  </a:srgbClr>
                </a:solidFill>
                <a:latin typeface="Calibri"/>
                <a:ea typeface="Calibri" panose="020f0502020204030204"/>
                <a:cs typeface="Calibri" panose="020f0502020204030204"/>
              </a:rPr>
              <a:t>20</a:t>
            </a:r>
            <a:endParaRPr lang="en-US" altLang="en-US" sz="900"/>
          </a:p>
        </p:txBody>
      </p:sp>
    </p:spTree>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aphicFrame>
        <p:nvGraphicFramePr>
          <p:cNvPr id="122" name="table 122"/>
          <p:cNvGraphicFramePr>
            <a:graphicFrameLocks noGrp="1"/>
          </p:cNvGraphicFramePr>
          <p:nvPr/>
        </p:nvGraphicFramePr>
        <p:xfrm>
          <a:off x="421640" y="3886200"/>
          <a:ext cx="6716395" cy="5704204"/>
        </p:xfrm>
        <a:graphic>
          <a:graphicData uri="http://schemas.openxmlformats.org/drawingml/2006/table">
            <a:tbl>
              <a:tblPr/>
              <a:tblGrid>
                <a:gridCol w="450215"/>
                <a:gridCol w="539750"/>
                <a:gridCol w="687705"/>
                <a:gridCol w="842010"/>
                <a:gridCol w="899795"/>
                <a:gridCol w="844550"/>
                <a:gridCol w="900430"/>
                <a:gridCol w="866140"/>
                <a:gridCol w="685800"/>
              </a:tblGrid>
              <a:tr h="1000125">
                <a:tc>
                  <a:txBody>
                    <a:bodyPr vert="horz" wrap="square"/>
                    <a:lstStyle/>
                    <a:p>
                      <a:pPr algn="l" rtl="0" eaLnBrk="0">
                        <a:lnSpc>
                          <a:spcPct val="142000"/>
                        </a:lnSpc>
                      </a:pPr>
                      <a:endParaRPr lang="en-US" altLang="en-US" sz="1000"/>
                    </a:p>
                    <a:p>
                      <a:pPr algn="l" rtl="0" eaLnBrk="0">
                        <a:lnSpc>
                          <a:spcPct val="142000"/>
                        </a:lnSpc>
                      </a:pPr>
                      <a:endParaRPr lang="en-US" altLang="en-US" sz="1000"/>
                    </a:p>
                    <a:p>
                      <a:pPr algn="l" rtl="0" eaLnBrk="0">
                        <a:lnSpc>
                          <a:spcPct val="10000"/>
                        </a:lnSpc>
                      </a:pPr>
                      <a:endParaRPr lang="en-US" altLang="en-US" sz="100"/>
                    </a:p>
                    <a:p>
                      <a:pPr marL="96520" algn="l" rtl="0" eaLnBrk="0">
                        <a:lnSpc>
                          <a:spcPct val="91000"/>
                        </a:lnSpc>
                      </a:pPr>
                      <a:r>
                        <a:rPr sz="10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序号</a:t>
                      </a:r>
                      <a:endParaRPr lang="en-US" altLang="en-US" sz="10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42000"/>
                        </a:lnSpc>
                      </a:pPr>
                      <a:endParaRPr lang="en-US" altLang="en-US" sz="1000"/>
                    </a:p>
                    <a:p>
                      <a:pPr algn="l" rtl="0" eaLnBrk="0">
                        <a:lnSpc>
                          <a:spcPct val="143000"/>
                        </a:lnSpc>
                      </a:pPr>
                      <a:endParaRPr lang="en-US" altLang="en-US" sz="1000"/>
                    </a:p>
                    <a:p>
                      <a:pPr marL="140970" algn="l" rtl="0" eaLnBrk="0">
                        <a:lnSpc>
                          <a:spcPct val="92000"/>
                        </a:lnSpc>
                        <a:spcBef>
                          <a:spcPts val="5"/>
                        </a:spcBef>
                      </a:pPr>
                      <a:r>
                        <a:rPr sz="10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地区</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0000"/>
                        </a:lnSpc>
                      </a:pPr>
                      <a:endParaRPr lang="en-US" altLang="en-US" sz="1000"/>
                    </a:p>
                    <a:p>
                      <a:pPr algn="l" rtl="0" eaLnBrk="0">
                        <a:lnSpc>
                          <a:spcPct val="110000"/>
                        </a:lnSpc>
                      </a:pPr>
                      <a:endParaRPr lang="en-US" altLang="en-US" sz="1000"/>
                    </a:p>
                    <a:p>
                      <a:pPr marL="168275" indent="-78105" algn="l" rtl="0" eaLnBrk="0">
                        <a:lnSpc>
                          <a:spcPct val="119000"/>
                        </a:lnSpc>
                        <a:spcBef>
                          <a:spcPts val="5"/>
                        </a:spcBef>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隐债规模</a:t>
                      </a:r>
                      <a:r>
                        <a:rPr sz="10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900" kern="0" spc="-50">
                          <a:solidFill>
                            <a:srgbClr val="000000">
                              <a:alpha val="100000"/>
                            </a:srgbClr>
                          </a:solidFill>
                          <a:latin typeface="微软雅黑" panose="020b0503020204020204" charset="-122"/>
                          <a:ea typeface="微软雅黑" panose="020b0503020204020204" charset="-122"/>
                          <a:cs typeface="微软雅黑" panose="020b0503020204020204" charset="-122"/>
                        </a:rPr>
                        <a:t>（亿元）</a:t>
                      </a:r>
                      <a:endParaRPr lang="en-US" altLang="en-US" sz="9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21000"/>
                        </a:lnSpc>
                      </a:pPr>
                      <a:endParaRPr lang="en-US" altLang="en-US" sz="100"/>
                    </a:p>
                    <a:p>
                      <a:pPr marL="89535" indent="78105" algn="l" rtl="0" eaLnBrk="0">
                        <a:lnSpc>
                          <a:spcPct val="125000"/>
                        </a:lnSpc>
                        <a:spcBef>
                          <a:spcPct val="0"/>
                        </a:spcBef>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隐债置换</a:t>
                      </a:r>
                      <a:r>
                        <a:rPr sz="10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000" kern="0" spc="60">
                          <a:solidFill>
                            <a:srgbClr val="000000">
                              <a:alpha val="100000"/>
                            </a:srgbClr>
                          </a:solidFill>
                          <a:latin typeface="微软雅黑" panose="020b0503020204020204" charset="-122"/>
                          <a:ea typeface="微软雅黑" panose="020b0503020204020204" charset="-122"/>
                          <a:cs typeface="微软雅黑" panose="020b0503020204020204" charset="-122"/>
                        </a:rPr>
                        <a:t>（置换债+</a:t>
                      </a:r>
                      <a:r>
                        <a:rPr sz="10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特殊再融资</a:t>
                      </a:r>
                      <a:r>
                        <a:rPr sz="10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000" kern="0" spc="70">
                          <a:solidFill>
                            <a:srgbClr val="000000">
                              <a:alpha val="100000"/>
                            </a:srgbClr>
                          </a:solidFill>
                          <a:latin typeface="微软雅黑" panose="020b0503020204020204" charset="-122"/>
                          <a:ea typeface="微软雅黑" panose="020b0503020204020204" charset="-122"/>
                          <a:cs typeface="微软雅黑" panose="020b0503020204020204" charset="-122"/>
                        </a:rPr>
                        <a:t>债券</a:t>
                      </a:r>
                      <a:r>
                        <a:rPr sz="1000" kern="0" spc="-8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000" kern="0" spc="-14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000" kern="0" spc="-8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000" kern="0" spc="70">
                          <a:solidFill>
                            <a:srgbClr val="000000">
                              <a:alpha val="100000"/>
                            </a:srgbClr>
                          </a:solidFill>
                          <a:latin typeface="微软雅黑" panose="020b0503020204020204" charset="-122"/>
                          <a:ea typeface="微软雅黑" panose="020b0503020204020204" charset="-122"/>
                          <a:cs typeface="微软雅黑" panose="020b0503020204020204" charset="-122"/>
                        </a:rPr>
                        <a:t>亿</a:t>
                      </a:r>
                      <a:endParaRPr lang="en-US" altLang="en-US" sz="1000"/>
                    </a:p>
                    <a:p>
                      <a:pPr marL="293370" algn="l" rtl="0" eaLnBrk="0">
                        <a:lnSpc>
                          <a:spcPts val="1260"/>
                        </a:lnSpc>
                        <a:spcBef>
                          <a:spcPts val="230"/>
                        </a:spcBef>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元）</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1000"/>
                        </a:lnSpc>
                      </a:pPr>
                      <a:endParaRPr lang="en-US" altLang="en-US" sz="800"/>
                    </a:p>
                    <a:p>
                      <a:pPr marL="99695" indent="66675" algn="l" rtl="0" eaLnBrk="0">
                        <a:lnSpc>
                          <a:spcPct val="122000"/>
                        </a:lnSpc>
                        <a:spcBef>
                          <a:spcPts val="5"/>
                        </a:spcBef>
                      </a:pPr>
                      <a:r>
                        <a:rPr sz="10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2019 年至   </a:t>
                      </a:r>
                      <a:r>
                        <a:rPr sz="1000" kern="0" spc="-3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0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2022 年可动   </a:t>
                      </a:r>
                      <a:r>
                        <a:rPr sz="1000" kern="0" spc="70">
                          <a:solidFill>
                            <a:srgbClr val="000000">
                              <a:alpha val="100000"/>
                            </a:srgbClr>
                          </a:solidFill>
                          <a:latin typeface="微软雅黑" panose="020b0503020204020204" charset="-122"/>
                          <a:ea typeface="微软雅黑" panose="020b0503020204020204" charset="-122"/>
                          <a:cs typeface="微软雅黑" panose="020b0503020204020204" charset="-122"/>
                        </a:rPr>
                        <a:t>用预算内资</a:t>
                      </a:r>
                      <a:r>
                        <a:rPr sz="10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000" kern="0" spc="60">
                          <a:solidFill>
                            <a:srgbClr val="000000">
                              <a:alpha val="100000"/>
                            </a:srgbClr>
                          </a:solidFill>
                          <a:latin typeface="微软雅黑" panose="020b0503020204020204" charset="-122"/>
                          <a:ea typeface="微软雅黑" panose="020b0503020204020204" charset="-122"/>
                          <a:cs typeface="微软雅黑" panose="020b0503020204020204" charset="-122"/>
                        </a:rPr>
                        <a:t>金（亿元）</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41000"/>
                        </a:lnSpc>
                      </a:pPr>
                      <a:endParaRPr lang="en-US" altLang="en-US" sz="1000"/>
                    </a:p>
                    <a:p>
                      <a:pPr marL="99060" indent="81280" algn="l" rtl="0" eaLnBrk="0">
                        <a:lnSpc>
                          <a:spcPct val="126000"/>
                        </a:lnSpc>
                        <a:spcBef>
                          <a:spcPct val="0"/>
                        </a:spcBef>
                      </a:pPr>
                      <a:r>
                        <a:rPr sz="9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（隐债置换    </a:t>
                      </a:r>
                      <a:r>
                        <a:rPr sz="10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+预算内）/   </a:t>
                      </a:r>
                      <a:r>
                        <a:rPr sz="1000" kern="0" spc="150">
                          <a:solidFill>
                            <a:srgbClr val="000000">
                              <a:alpha val="100000"/>
                            </a:srgbClr>
                          </a:solidFill>
                          <a:latin typeface="微软雅黑" panose="020b0503020204020204" charset="-122"/>
                          <a:ea typeface="微软雅黑" panose="020b0503020204020204" charset="-122"/>
                          <a:cs typeface="微软雅黑" panose="020b0503020204020204" charset="-122"/>
                        </a:rPr>
                        <a:t>隐债规模</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55000"/>
                        </a:lnSpc>
                      </a:pPr>
                      <a:endParaRPr lang="en-US" altLang="en-US" sz="1000"/>
                    </a:p>
                    <a:p>
                      <a:pPr marL="121285" indent="-20955" algn="l" rtl="0" eaLnBrk="0">
                        <a:lnSpc>
                          <a:spcPct val="119000"/>
                        </a:lnSpc>
                        <a:spcBef>
                          <a:spcPct val="0"/>
                        </a:spcBef>
                      </a:pPr>
                      <a:r>
                        <a:rPr sz="10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2018 年城投   </a:t>
                      </a: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平台带息债</a:t>
                      </a: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0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务（亿元）</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55000"/>
                        </a:lnSpc>
                      </a:pPr>
                      <a:endParaRPr lang="en-US" altLang="en-US" sz="1000"/>
                    </a:p>
                    <a:p>
                      <a:pPr marL="103505" indent="-20955" algn="l" rtl="0" eaLnBrk="0">
                        <a:lnSpc>
                          <a:spcPct val="119000"/>
                        </a:lnSpc>
                        <a:spcBef>
                          <a:spcPct val="0"/>
                        </a:spcBef>
                      </a:pPr>
                      <a:r>
                        <a:rPr sz="10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2022 年城投</a:t>
                      </a:r>
                      <a:r>
                        <a:rPr sz="10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   平台带息债   务（亿元）</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55000"/>
                        </a:lnSpc>
                      </a:pPr>
                      <a:endParaRPr lang="en-US" altLang="en-US" sz="1000"/>
                    </a:p>
                    <a:p>
                      <a:pPr marL="82550" indent="-2540" algn="l" rtl="0" eaLnBrk="0">
                        <a:lnSpc>
                          <a:spcPct val="120000"/>
                        </a:lnSpc>
                        <a:spcBef>
                          <a:spcPct val="0"/>
                        </a:spcBef>
                      </a:pPr>
                      <a:r>
                        <a:rPr sz="1000" kern="0" spc="30">
                          <a:solidFill>
                            <a:srgbClr val="000000">
                              <a:alpha val="100000"/>
                            </a:srgbClr>
                          </a:solidFill>
                          <a:latin typeface="微软雅黑" panose="020b0503020204020204" charset="-122"/>
                          <a:ea typeface="微软雅黑" panose="020b0503020204020204" charset="-122"/>
                          <a:cs typeface="微软雅黑" panose="020b0503020204020204" charset="-122"/>
                        </a:rPr>
                        <a:t>城投平台</a:t>
                      </a:r>
                      <a:r>
                        <a:rPr sz="10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000" kern="0" spc="30">
                          <a:solidFill>
                            <a:srgbClr val="000000">
                              <a:alpha val="100000"/>
                            </a:srgbClr>
                          </a:solidFill>
                          <a:latin typeface="微软雅黑" panose="020b0503020204020204" charset="-122"/>
                          <a:ea typeface="微软雅黑" panose="020b0503020204020204" charset="-122"/>
                          <a:cs typeface="微软雅黑" panose="020b0503020204020204" charset="-122"/>
                        </a:rPr>
                        <a:t>带息债务</a:t>
                      </a:r>
                      <a:r>
                        <a:rPr sz="10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000" kern="0" spc="30">
                          <a:solidFill>
                            <a:srgbClr val="000000">
                              <a:alpha val="100000"/>
                            </a:srgbClr>
                          </a:solidFill>
                          <a:latin typeface="微软雅黑" panose="020b0503020204020204" charset="-122"/>
                          <a:ea typeface="微软雅黑" panose="020b0503020204020204" charset="-122"/>
                          <a:cs typeface="微软雅黑" panose="020b0503020204020204" charset="-122"/>
                        </a:rPr>
                        <a:t>复合增速</a:t>
                      </a:r>
                      <a:endParaRPr lang="en-US" altLang="en-US" sz="10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69">
                <a:tc>
                  <a:txBody>
                    <a:bodyPr vert="horz" wrap="square"/>
                    <a:lstStyle/>
                    <a:p>
                      <a:pPr algn="l" rtl="0" eaLnBrk="0">
                        <a:lnSpc>
                          <a:spcPct val="114000"/>
                        </a:lnSpc>
                      </a:pPr>
                      <a:endParaRPr lang="en-US" altLang="en-US" sz="300"/>
                    </a:p>
                    <a:p>
                      <a:pPr marL="199390" algn="l" rtl="0" eaLnBrk="0">
                        <a:lnSpc>
                          <a:spcPct val="81000"/>
                        </a:lnSpc>
                        <a:spcBef>
                          <a:spcPts val="5"/>
                        </a:spcBef>
                      </a:pPr>
                      <a:r>
                        <a:rPr sz="10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1</a:t>
                      </a:r>
                      <a:endParaRPr lang="en-US" altLang="en-US" sz="10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200"/>
                    </a:p>
                    <a:p>
                      <a:pPr marL="140970" algn="l" rtl="0" eaLnBrk="0">
                        <a:lnSpc>
                          <a:spcPct val="93000"/>
                        </a:lnSpc>
                        <a:spcBef>
                          <a:spcPct val="0"/>
                        </a:spcBef>
                      </a:pPr>
                      <a:r>
                        <a:rPr sz="1000" kern="0" spc="20">
                          <a:solidFill>
                            <a:srgbClr val="FF0000">
                              <a:alpha val="100000"/>
                            </a:srgbClr>
                          </a:solidFill>
                          <a:latin typeface="微软雅黑" panose="020b0503020204020204" charset="-122"/>
                          <a:ea typeface="微软雅黑" panose="020b0503020204020204" charset="-122"/>
                          <a:cs typeface="微软雅黑" panose="020b0503020204020204" charset="-122"/>
                        </a:rPr>
                        <a:t>北京</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4000"/>
                        </a:lnSpc>
                      </a:pPr>
                      <a:endParaRPr lang="en-US" altLang="en-US" sz="300"/>
                    </a:p>
                    <a:p>
                      <a:pPr marL="156210" algn="l" rtl="0" eaLnBrk="0">
                        <a:lnSpc>
                          <a:spcPct val="81000"/>
                        </a:lnSpc>
                        <a:spcBef>
                          <a:spcPct val="0"/>
                        </a:spcBef>
                      </a:pPr>
                      <a:r>
                        <a:rPr sz="1000" kern="0" spc="-40">
                          <a:solidFill>
                            <a:srgbClr val="FF0000">
                              <a:alpha val="100000"/>
                            </a:srgbClr>
                          </a:solidFill>
                          <a:latin typeface="微软雅黑" panose="020b0503020204020204" charset="-122"/>
                          <a:ea typeface="微软雅黑" panose="020b0503020204020204" charset="-122"/>
                          <a:cs typeface="微软雅黑" panose="020b0503020204020204" charset="-122"/>
                        </a:rPr>
                        <a:t>4819.7</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4000"/>
                        </a:lnSpc>
                      </a:pPr>
                      <a:endParaRPr lang="en-US" altLang="en-US" sz="300"/>
                    </a:p>
                    <a:p>
                      <a:pPr marL="236220" algn="l" rtl="0" eaLnBrk="0">
                        <a:lnSpc>
                          <a:spcPct val="81000"/>
                        </a:lnSpc>
                        <a:spcBef>
                          <a:spcPct val="0"/>
                        </a:spcBef>
                      </a:pPr>
                      <a:r>
                        <a:rPr sz="1000" kern="0" spc="-40">
                          <a:solidFill>
                            <a:srgbClr val="FF0000">
                              <a:alpha val="100000"/>
                            </a:srgbClr>
                          </a:solidFill>
                          <a:latin typeface="微软雅黑" panose="020b0503020204020204" charset="-122"/>
                          <a:ea typeface="微软雅黑" panose="020b0503020204020204" charset="-122"/>
                          <a:cs typeface="微软雅黑" panose="020b0503020204020204" charset="-122"/>
                        </a:rPr>
                        <a:t>3452.3</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4000"/>
                        </a:lnSpc>
                      </a:pPr>
                      <a:endParaRPr lang="en-US" altLang="en-US" sz="300"/>
                    </a:p>
                    <a:p>
                      <a:pPr marL="270510" algn="l" rtl="0" eaLnBrk="0">
                        <a:lnSpc>
                          <a:spcPct val="81000"/>
                        </a:lnSpc>
                        <a:spcBef>
                          <a:spcPct val="0"/>
                        </a:spcBef>
                      </a:pPr>
                      <a:r>
                        <a:rPr sz="1000" kern="0" spc="-50">
                          <a:solidFill>
                            <a:srgbClr val="FF0000">
                              <a:alpha val="100000"/>
                            </a:srgbClr>
                          </a:solidFill>
                          <a:latin typeface="微软雅黑" panose="020b0503020204020204" charset="-122"/>
                          <a:ea typeface="微软雅黑" panose="020b0503020204020204" charset="-122"/>
                          <a:cs typeface="微软雅黑" panose="020b0503020204020204" charset="-122"/>
                        </a:rPr>
                        <a:t>1036.7</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92000"/>
                        </a:lnSpc>
                      </a:pPr>
                      <a:endParaRPr lang="en-US" altLang="en-US" sz="100"/>
                    </a:p>
                    <a:p>
                      <a:pPr marL="275590" algn="l" rtl="0" eaLnBrk="0">
                        <a:lnSpc>
                          <a:spcPts val="1260"/>
                        </a:lnSpc>
                      </a:pPr>
                      <a:r>
                        <a:rPr sz="1000" kern="0" spc="-40">
                          <a:solidFill>
                            <a:srgbClr val="FF0000">
                              <a:alpha val="100000"/>
                            </a:srgbClr>
                          </a:solidFill>
                          <a:latin typeface="微软雅黑" panose="020b0503020204020204" charset="-122"/>
                          <a:ea typeface="微软雅黑" panose="020b0503020204020204" charset="-122"/>
                          <a:cs typeface="微软雅黑" panose="020b0503020204020204" charset="-122"/>
                        </a:rPr>
                        <a:t>93.1%</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4000"/>
                        </a:lnSpc>
                      </a:pPr>
                      <a:endParaRPr lang="en-US" altLang="en-US" sz="300"/>
                    </a:p>
                    <a:p>
                      <a:pPr marL="234315" algn="l" rtl="0" eaLnBrk="0">
                        <a:lnSpc>
                          <a:spcPct val="81000"/>
                        </a:lnSpc>
                        <a:spcBef>
                          <a:spcPct val="0"/>
                        </a:spcBef>
                      </a:pPr>
                      <a:r>
                        <a:rPr sz="1000" kern="0" spc="-40">
                          <a:solidFill>
                            <a:srgbClr val="FF0000">
                              <a:alpha val="100000"/>
                            </a:srgbClr>
                          </a:solidFill>
                          <a:latin typeface="微软雅黑" panose="020b0503020204020204" charset="-122"/>
                          <a:ea typeface="微软雅黑" panose="020b0503020204020204" charset="-122"/>
                          <a:cs typeface="微软雅黑" panose="020b0503020204020204" charset="-122"/>
                        </a:rPr>
                        <a:t>10697.7</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4000"/>
                        </a:lnSpc>
                      </a:pPr>
                      <a:endParaRPr lang="en-US" altLang="en-US" sz="300"/>
                    </a:p>
                    <a:p>
                      <a:pPr marL="217805" algn="l" rtl="0" eaLnBrk="0">
                        <a:lnSpc>
                          <a:spcPct val="81000"/>
                        </a:lnSpc>
                        <a:spcBef>
                          <a:spcPct val="0"/>
                        </a:spcBef>
                      </a:pPr>
                      <a:r>
                        <a:rPr sz="1000" kern="0" spc="-40">
                          <a:solidFill>
                            <a:srgbClr val="FF0000">
                              <a:alpha val="100000"/>
                            </a:srgbClr>
                          </a:solidFill>
                          <a:latin typeface="微软雅黑" panose="020b0503020204020204" charset="-122"/>
                          <a:ea typeface="微软雅黑" panose="020b0503020204020204" charset="-122"/>
                          <a:cs typeface="微软雅黑" panose="020b0503020204020204" charset="-122"/>
                        </a:rPr>
                        <a:t>12520.1</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92000"/>
                        </a:lnSpc>
                      </a:pPr>
                      <a:endParaRPr lang="en-US" altLang="en-US" sz="100"/>
                    </a:p>
                    <a:p>
                      <a:pPr marL="228600" algn="l" rtl="0" eaLnBrk="0">
                        <a:lnSpc>
                          <a:spcPts val="1260"/>
                        </a:lnSpc>
                      </a:pPr>
                      <a:r>
                        <a:rPr sz="1000" kern="0" spc="-30">
                          <a:solidFill>
                            <a:srgbClr val="FF0000">
                              <a:alpha val="100000"/>
                            </a:srgbClr>
                          </a:solidFill>
                          <a:latin typeface="微软雅黑" panose="020b0503020204020204" charset="-122"/>
                          <a:ea typeface="微软雅黑" panose="020b0503020204020204" charset="-122"/>
                          <a:cs typeface="微软雅黑" panose="020b0503020204020204" charset="-122"/>
                        </a:rPr>
                        <a:t>4.0%</a:t>
                      </a:r>
                      <a:endParaRPr lang="en-US" altLang="en-US" sz="10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70">
                <a:tc>
                  <a:txBody>
                    <a:bodyPr vert="horz" wrap="square"/>
                    <a:lstStyle/>
                    <a:p>
                      <a:pPr algn="l" rtl="0" eaLnBrk="0">
                        <a:lnSpc>
                          <a:spcPct val="111000"/>
                        </a:lnSpc>
                      </a:pPr>
                      <a:endParaRPr lang="en-US" altLang="en-US" sz="300"/>
                    </a:p>
                    <a:p>
                      <a:pPr marL="196215" algn="l" rtl="0" eaLnBrk="0">
                        <a:lnSpc>
                          <a:spcPct val="82000"/>
                        </a:lnSpc>
                      </a:pPr>
                      <a:r>
                        <a:rPr sz="10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2</a:t>
                      </a:r>
                      <a:endParaRPr lang="en-US" altLang="en-US" sz="10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2000"/>
                        </a:lnSpc>
                      </a:pPr>
                      <a:endParaRPr lang="en-US" altLang="en-US" sz="200"/>
                    </a:p>
                    <a:p>
                      <a:pPr marL="142240" algn="l" rtl="0" eaLnBrk="0">
                        <a:lnSpc>
                          <a:spcPct val="92000"/>
                        </a:lnSpc>
                      </a:pPr>
                      <a:r>
                        <a:rPr sz="1000" kern="0" spc="10">
                          <a:solidFill>
                            <a:srgbClr val="FF0000">
                              <a:alpha val="100000"/>
                            </a:srgbClr>
                          </a:solidFill>
                          <a:latin typeface="微软雅黑" panose="020b0503020204020204" charset="-122"/>
                          <a:ea typeface="微软雅黑" panose="020b0503020204020204" charset="-122"/>
                          <a:cs typeface="微软雅黑" panose="020b0503020204020204" charset="-122"/>
                        </a:rPr>
                        <a:t>广东</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3000"/>
                        </a:lnSpc>
                      </a:pPr>
                      <a:endParaRPr lang="en-US" altLang="en-US" sz="300"/>
                    </a:p>
                    <a:p>
                      <a:pPr marL="160655" algn="l" rtl="0" eaLnBrk="0">
                        <a:lnSpc>
                          <a:spcPct val="81000"/>
                        </a:lnSpc>
                        <a:spcBef>
                          <a:spcPct val="0"/>
                        </a:spcBef>
                      </a:pPr>
                      <a:r>
                        <a:rPr sz="1000" kern="0" spc="-40">
                          <a:solidFill>
                            <a:srgbClr val="FF0000">
                              <a:alpha val="100000"/>
                            </a:srgbClr>
                          </a:solidFill>
                          <a:latin typeface="微软雅黑" panose="020b0503020204020204" charset="-122"/>
                          <a:ea typeface="微软雅黑" panose="020b0503020204020204" charset="-122"/>
                          <a:cs typeface="微软雅黑" panose="020b0503020204020204" charset="-122"/>
                        </a:rPr>
                        <a:t>2059.1</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3000"/>
                        </a:lnSpc>
                      </a:pPr>
                      <a:endParaRPr lang="en-US" altLang="en-US" sz="300"/>
                    </a:p>
                    <a:p>
                      <a:pPr marL="240665" algn="l" rtl="0" eaLnBrk="0">
                        <a:lnSpc>
                          <a:spcPct val="81000"/>
                        </a:lnSpc>
                        <a:spcBef>
                          <a:spcPts val="5"/>
                        </a:spcBef>
                      </a:pPr>
                      <a:r>
                        <a:rPr sz="1000" kern="0" spc="-50">
                          <a:solidFill>
                            <a:srgbClr val="FF0000">
                              <a:alpha val="100000"/>
                            </a:srgbClr>
                          </a:solidFill>
                          <a:latin typeface="微软雅黑" panose="020b0503020204020204" charset="-122"/>
                          <a:ea typeface="微软雅黑" panose="020b0503020204020204" charset="-122"/>
                          <a:cs typeface="微软雅黑" panose="020b0503020204020204" charset="-122"/>
                        </a:rPr>
                        <a:t>1134.8</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3000"/>
                        </a:lnSpc>
                      </a:pPr>
                      <a:endParaRPr lang="en-US" altLang="en-US" sz="300"/>
                    </a:p>
                    <a:p>
                      <a:pPr marL="270510" algn="l" rtl="0" eaLnBrk="0">
                        <a:lnSpc>
                          <a:spcPct val="81000"/>
                        </a:lnSpc>
                        <a:spcBef>
                          <a:spcPts val="5"/>
                        </a:spcBef>
                      </a:pPr>
                      <a:r>
                        <a:rPr sz="1000" kern="0" spc="-50">
                          <a:solidFill>
                            <a:srgbClr val="FF0000">
                              <a:alpha val="100000"/>
                            </a:srgbClr>
                          </a:solidFill>
                          <a:latin typeface="微软雅黑" panose="020b0503020204020204" charset="-122"/>
                          <a:ea typeface="微软雅黑" panose="020b0503020204020204" charset="-122"/>
                          <a:cs typeface="微软雅黑" panose="020b0503020204020204" charset="-122"/>
                        </a:rPr>
                        <a:t>1963.0</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90000"/>
                        </a:lnSpc>
                      </a:pPr>
                      <a:endParaRPr lang="en-US" altLang="en-US" sz="100"/>
                    </a:p>
                    <a:p>
                      <a:pPr marL="243840" algn="l" rtl="0" eaLnBrk="0">
                        <a:lnSpc>
                          <a:spcPts val="1260"/>
                        </a:lnSpc>
                      </a:pPr>
                      <a:r>
                        <a:rPr sz="1000" kern="0" spc="-50">
                          <a:solidFill>
                            <a:srgbClr val="FF0000">
                              <a:alpha val="100000"/>
                            </a:srgbClr>
                          </a:solidFill>
                          <a:latin typeface="微软雅黑" panose="020b0503020204020204" charset="-122"/>
                          <a:ea typeface="微软雅黑" panose="020b0503020204020204" charset="-122"/>
                          <a:cs typeface="微软雅黑" panose="020b0503020204020204" charset="-122"/>
                        </a:rPr>
                        <a:t>150.4%</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3000"/>
                        </a:lnSpc>
                      </a:pPr>
                      <a:endParaRPr lang="en-US" altLang="en-US" sz="300"/>
                    </a:p>
                    <a:p>
                      <a:pPr marL="234315" algn="l" rtl="0" eaLnBrk="0">
                        <a:lnSpc>
                          <a:spcPct val="81000"/>
                        </a:lnSpc>
                        <a:spcBef>
                          <a:spcPts val="5"/>
                        </a:spcBef>
                      </a:pPr>
                      <a:r>
                        <a:rPr sz="1000" kern="0" spc="-40">
                          <a:solidFill>
                            <a:srgbClr val="FF0000">
                              <a:alpha val="100000"/>
                            </a:srgbClr>
                          </a:solidFill>
                          <a:latin typeface="微软雅黑" panose="020b0503020204020204" charset="-122"/>
                          <a:ea typeface="微软雅黑" panose="020b0503020204020204" charset="-122"/>
                          <a:cs typeface="微软雅黑" panose="020b0503020204020204" charset="-122"/>
                        </a:rPr>
                        <a:t>11368.2</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3000"/>
                        </a:lnSpc>
                      </a:pPr>
                      <a:endParaRPr lang="en-US" altLang="en-US" sz="300"/>
                    </a:p>
                    <a:p>
                      <a:pPr marL="215265" algn="l" rtl="0" eaLnBrk="0">
                        <a:lnSpc>
                          <a:spcPct val="81000"/>
                        </a:lnSpc>
                        <a:spcBef>
                          <a:spcPct val="0"/>
                        </a:spcBef>
                      </a:pPr>
                      <a:r>
                        <a:rPr sz="1000" kern="0" spc="-40">
                          <a:solidFill>
                            <a:srgbClr val="FF0000">
                              <a:alpha val="100000"/>
                            </a:srgbClr>
                          </a:solidFill>
                          <a:latin typeface="微软雅黑" panose="020b0503020204020204" charset="-122"/>
                          <a:ea typeface="微软雅黑" panose="020b0503020204020204" charset="-122"/>
                          <a:cs typeface="微软雅黑" panose="020b0503020204020204" charset="-122"/>
                        </a:rPr>
                        <a:t>25097.5</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90000"/>
                        </a:lnSpc>
                      </a:pPr>
                      <a:endParaRPr lang="en-US" altLang="en-US" sz="100"/>
                    </a:p>
                    <a:p>
                      <a:pPr marL="196215" algn="l" rtl="0" eaLnBrk="0">
                        <a:lnSpc>
                          <a:spcPts val="1260"/>
                        </a:lnSpc>
                      </a:pPr>
                      <a:r>
                        <a:rPr sz="1000" kern="0" spc="-40">
                          <a:solidFill>
                            <a:srgbClr val="FF0000">
                              <a:alpha val="100000"/>
                            </a:srgbClr>
                          </a:solidFill>
                          <a:latin typeface="微软雅黑" panose="020b0503020204020204" charset="-122"/>
                          <a:ea typeface="微软雅黑" panose="020b0503020204020204" charset="-122"/>
                          <a:cs typeface="微软雅黑" panose="020b0503020204020204" charset="-122"/>
                        </a:rPr>
                        <a:t>21.9%</a:t>
                      </a:r>
                      <a:endParaRPr lang="en-US" altLang="en-US" sz="10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70">
                <a:tc>
                  <a:txBody>
                    <a:bodyPr vert="horz" wrap="square"/>
                    <a:lstStyle/>
                    <a:p>
                      <a:pPr algn="l" rtl="0" eaLnBrk="0">
                        <a:lnSpc>
                          <a:spcPct val="116000"/>
                        </a:lnSpc>
                      </a:pPr>
                      <a:endParaRPr lang="en-US" altLang="en-US" sz="300"/>
                    </a:p>
                    <a:p>
                      <a:pPr marL="194945" algn="l" rtl="0" eaLnBrk="0">
                        <a:lnSpc>
                          <a:spcPct val="81000"/>
                        </a:lnSpc>
                        <a:spcBef>
                          <a:spcPct val="0"/>
                        </a:spcBef>
                      </a:pPr>
                      <a:r>
                        <a:rPr sz="10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3</a:t>
                      </a:r>
                      <a:endParaRPr lang="en-US" altLang="en-US" sz="10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21000"/>
                        </a:lnSpc>
                      </a:pPr>
                      <a:endParaRPr lang="en-US" altLang="en-US" sz="200"/>
                    </a:p>
                    <a:p>
                      <a:pPr marL="145415" algn="l" rtl="0" eaLnBrk="0">
                        <a:lnSpc>
                          <a:spcPct val="91000"/>
                        </a:lnSpc>
                        <a:spcBef>
                          <a:spcPct val="0"/>
                        </a:spcBef>
                      </a:pPr>
                      <a:r>
                        <a:rPr sz="1000" kern="0" spc="0">
                          <a:solidFill>
                            <a:srgbClr val="FF0000">
                              <a:alpha val="100000"/>
                            </a:srgbClr>
                          </a:solidFill>
                          <a:latin typeface="微软雅黑" panose="020b0503020204020204" charset="-122"/>
                          <a:ea typeface="微软雅黑" panose="020b0503020204020204" charset="-122"/>
                          <a:cs typeface="微软雅黑" panose="020b0503020204020204" charset="-122"/>
                        </a:rPr>
                        <a:t>上海</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6000"/>
                        </a:lnSpc>
                      </a:pPr>
                      <a:endParaRPr lang="en-US" altLang="en-US" sz="300"/>
                    </a:p>
                    <a:p>
                      <a:pPr marL="163195" algn="l" rtl="0" eaLnBrk="0">
                        <a:lnSpc>
                          <a:spcPct val="81000"/>
                        </a:lnSpc>
                        <a:spcBef>
                          <a:spcPct val="0"/>
                        </a:spcBef>
                      </a:pPr>
                      <a:r>
                        <a:rPr sz="1000" kern="0" spc="-50">
                          <a:solidFill>
                            <a:srgbClr val="FF0000">
                              <a:alpha val="100000"/>
                            </a:srgbClr>
                          </a:solidFill>
                          <a:latin typeface="微软雅黑" panose="020b0503020204020204" charset="-122"/>
                          <a:ea typeface="微软雅黑" panose="020b0503020204020204" charset="-122"/>
                          <a:cs typeface="微软雅黑" panose="020b0503020204020204" charset="-122"/>
                        </a:rPr>
                        <a:t>1156.3</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6000"/>
                        </a:lnSpc>
                      </a:pPr>
                      <a:endParaRPr lang="en-US" altLang="en-US" sz="300"/>
                    </a:p>
                    <a:p>
                      <a:pPr marL="273050" algn="l" rtl="0" eaLnBrk="0">
                        <a:lnSpc>
                          <a:spcPct val="81000"/>
                        </a:lnSpc>
                        <a:spcBef>
                          <a:spcPct val="0"/>
                        </a:spcBef>
                      </a:pPr>
                      <a:r>
                        <a:rPr sz="1000" kern="0" spc="-40">
                          <a:solidFill>
                            <a:srgbClr val="FF0000">
                              <a:alpha val="100000"/>
                            </a:srgbClr>
                          </a:solidFill>
                          <a:latin typeface="微软雅黑" panose="020b0503020204020204" charset="-122"/>
                          <a:ea typeface="微软雅黑" panose="020b0503020204020204" charset="-122"/>
                          <a:cs typeface="微软雅黑" panose="020b0503020204020204" charset="-122"/>
                        </a:rPr>
                        <a:t>654.8</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6000"/>
                        </a:lnSpc>
                      </a:pPr>
                      <a:endParaRPr lang="en-US" altLang="en-US" sz="300"/>
                    </a:p>
                    <a:p>
                      <a:pPr marL="270510" algn="l" rtl="0" eaLnBrk="0">
                        <a:lnSpc>
                          <a:spcPct val="81000"/>
                        </a:lnSpc>
                        <a:spcBef>
                          <a:spcPct val="0"/>
                        </a:spcBef>
                      </a:pPr>
                      <a:r>
                        <a:rPr sz="1000" kern="0" spc="-50">
                          <a:solidFill>
                            <a:srgbClr val="FF0000">
                              <a:alpha val="100000"/>
                            </a:srgbClr>
                          </a:solidFill>
                          <a:latin typeface="微软雅黑" panose="020b0503020204020204" charset="-122"/>
                          <a:ea typeface="微软雅黑" panose="020b0503020204020204" charset="-122"/>
                          <a:cs typeface="微软雅黑" panose="020b0503020204020204" charset="-122"/>
                        </a:rPr>
                        <a:t>1192.2</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98000"/>
                        </a:lnSpc>
                      </a:pPr>
                      <a:endParaRPr lang="en-US" altLang="en-US" sz="100"/>
                    </a:p>
                    <a:p>
                      <a:pPr marL="243840" algn="l" rtl="0" eaLnBrk="0">
                        <a:lnSpc>
                          <a:spcPts val="1260"/>
                        </a:lnSpc>
                      </a:pPr>
                      <a:r>
                        <a:rPr sz="1000" kern="0" spc="-50">
                          <a:solidFill>
                            <a:srgbClr val="FF0000">
                              <a:alpha val="100000"/>
                            </a:srgbClr>
                          </a:solidFill>
                          <a:latin typeface="微软雅黑" panose="020b0503020204020204" charset="-122"/>
                          <a:ea typeface="微软雅黑" panose="020b0503020204020204" charset="-122"/>
                          <a:cs typeface="微软雅黑" panose="020b0503020204020204" charset="-122"/>
                        </a:rPr>
                        <a:t>159.7%</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6000"/>
                        </a:lnSpc>
                      </a:pPr>
                      <a:endParaRPr lang="en-US" altLang="en-US" sz="300"/>
                    </a:p>
                    <a:p>
                      <a:pPr marL="266700" algn="l" rtl="0" eaLnBrk="0">
                        <a:lnSpc>
                          <a:spcPct val="81000"/>
                        </a:lnSpc>
                        <a:spcBef>
                          <a:spcPct val="0"/>
                        </a:spcBef>
                      </a:pPr>
                      <a:r>
                        <a:rPr sz="1000" kern="0" spc="-40">
                          <a:solidFill>
                            <a:srgbClr val="FF0000">
                              <a:alpha val="100000"/>
                            </a:srgbClr>
                          </a:solidFill>
                          <a:latin typeface="微软雅黑" panose="020b0503020204020204" charset="-122"/>
                          <a:ea typeface="微软雅黑" panose="020b0503020204020204" charset="-122"/>
                          <a:cs typeface="微软雅黑" panose="020b0503020204020204" charset="-122"/>
                        </a:rPr>
                        <a:t>6496.8</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6000"/>
                        </a:lnSpc>
                      </a:pPr>
                      <a:endParaRPr lang="en-US" altLang="en-US" sz="300"/>
                    </a:p>
                    <a:p>
                      <a:pPr marL="217805" algn="l" rtl="0" eaLnBrk="0">
                        <a:lnSpc>
                          <a:spcPct val="81000"/>
                        </a:lnSpc>
                        <a:spcBef>
                          <a:spcPct val="0"/>
                        </a:spcBef>
                      </a:pPr>
                      <a:r>
                        <a:rPr sz="1000" kern="0" spc="-40">
                          <a:solidFill>
                            <a:srgbClr val="FF0000">
                              <a:alpha val="100000"/>
                            </a:srgbClr>
                          </a:solidFill>
                          <a:latin typeface="微软雅黑" panose="020b0503020204020204" charset="-122"/>
                          <a:ea typeface="微软雅黑" panose="020b0503020204020204" charset="-122"/>
                          <a:cs typeface="微软雅黑" panose="020b0503020204020204" charset="-122"/>
                        </a:rPr>
                        <a:t>10062.2</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98000"/>
                        </a:lnSpc>
                      </a:pPr>
                      <a:endParaRPr lang="en-US" altLang="en-US" sz="100"/>
                    </a:p>
                    <a:p>
                      <a:pPr marL="199390" algn="l" rtl="0" eaLnBrk="0">
                        <a:lnSpc>
                          <a:spcPts val="1260"/>
                        </a:lnSpc>
                      </a:pPr>
                      <a:r>
                        <a:rPr sz="1000" kern="0" spc="-50">
                          <a:solidFill>
                            <a:srgbClr val="FF0000">
                              <a:alpha val="100000"/>
                            </a:srgbClr>
                          </a:solidFill>
                          <a:latin typeface="微软雅黑" panose="020b0503020204020204" charset="-122"/>
                          <a:ea typeface="微软雅黑" panose="020b0503020204020204" charset="-122"/>
                          <a:cs typeface="微软雅黑" panose="020b0503020204020204" charset="-122"/>
                        </a:rPr>
                        <a:t>11.6%</a:t>
                      </a:r>
                      <a:endParaRPr lang="en-US" altLang="en-US" sz="10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70">
                <a:tc>
                  <a:txBody>
                    <a:bodyPr vert="horz" wrap="square"/>
                    <a:lstStyle/>
                    <a:p>
                      <a:pPr algn="l" rtl="0" eaLnBrk="0">
                        <a:lnSpc>
                          <a:spcPct val="116000"/>
                        </a:lnSpc>
                      </a:pPr>
                      <a:endParaRPr lang="en-US" altLang="en-US" sz="300"/>
                    </a:p>
                    <a:p>
                      <a:pPr marL="191770" algn="l" rtl="0" eaLnBrk="0">
                        <a:lnSpc>
                          <a:spcPct val="81000"/>
                        </a:lnSpc>
                        <a:spcBef>
                          <a:spcPct val="0"/>
                        </a:spcBef>
                      </a:pPr>
                      <a:r>
                        <a:rPr sz="10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4</a:t>
                      </a:r>
                      <a:endParaRPr lang="en-US" altLang="en-US" sz="10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7000"/>
                        </a:lnSpc>
                      </a:pPr>
                      <a:endParaRPr lang="en-US" altLang="en-US" sz="200"/>
                    </a:p>
                    <a:p>
                      <a:pPr marL="147955" algn="l" rtl="0" eaLnBrk="0">
                        <a:lnSpc>
                          <a:spcPct val="91000"/>
                        </a:lnSpc>
                      </a:pPr>
                      <a:r>
                        <a:rPr sz="1000" kern="0" spc="-10">
                          <a:solidFill>
                            <a:srgbClr val="2F75B5">
                              <a:alpha val="100000"/>
                            </a:srgbClr>
                          </a:solidFill>
                          <a:latin typeface="微软雅黑" panose="020b0503020204020204" charset="-122"/>
                          <a:ea typeface="微软雅黑" panose="020b0503020204020204" charset="-122"/>
                          <a:cs typeface="微软雅黑" panose="020b0503020204020204" charset="-122"/>
                        </a:rPr>
                        <a:t>宁夏</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160655" algn="l" rtl="0" eaLnBrk="0">
                        <a:lnSpc>
                          <a:spcPct val="81000"/>
                        </a:lnSpc>
                        <a:spcBef>
                          <a:spcPts val="5"/>
                        </a:spcBef>
                      </a:pPr>
                      <a:r>
                        <a:rPr sz="1000" kern="0" spc="-40">
                          <a:solidFill>
                            <a:srgbClr val="2F75B5">
                              <a:alpha val="100000"/>
                            </a:srgbClr>
                          </a:solidFill>
                          <a:latin typeface="微软雅黑" panose="020b0503020204020204" charset="-122"/>
                          <a:ea typeface="微软雅黑" panose="020b0503020204020204" charset="-122"/>
                          <a:cs typeface="微软雅黑" panose="020b0503020204020204" charset="-122"/>
                        </a:rPr>
                        <a:t>2390.0</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307975" algn="l" rtl="0" eaLnBrk="0">
                        <a:lnSpc>
                          <a:spcPct val="81000"/>
                        </a:lnSpc>
                        <a:spcBef>
                          <a:spcPts val="5"/>
                        </a:spcBef>
                      </a:pPr>
                      <a:r>
                        <a:rPr sz="1000" kern="0" spc="-40">
                          <a:solidFill>
                            <a:srgbClr val="2F75B5">
                              <a:alpha val="100000"/>
                            </a:srgbClr>
                          </a:solidFill>
                          <a:latin typeface="微软雅黑" panose="020b0503020204020204" charset="-122"/>
                          <a:ea typeface="微软雅黑" panose="020b0503020204020204" charset="-122"/>
                          <a:cs typeface="微软雅黑" panose="020b0503020204020204" charset="-122"/>
                        </a:rPr>
                        <a:t>55.0</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305435" algn="l" rtl="0" eaLnBrk="0">
                        <a:lnSpc>
                          <a:spcPct val="81000"/>
                        </a:lnSpc>
                        <a:spcBef>
                          <a:spcPts val="5"/>
                        </a:spcBef>
                      </a:pPr>
                      <a:r>
                        <a:rPr sz="1000" kern="0" spc="-50">
                          <a:solidFill>
                            <a:srgbClr val="2F75B5">
                              <a:alpha val="100000"/>
                            </a:srgbClr>
                          </a:solidFill>
                          <a:latin typeface="微软雅黑" panose="020b0503020204020204" charset="-122"/>
                          <a:ea typeface="微软雅黑" panose="020b0503020204020204" charset="-122"/>
                          <a:cs typeface="微软雅黑" panose="020b0503020204020204" charset="-122"/>
                        </a:rPr>
                        <a:t>167.3</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97000"/>
                        </a:lnSpc>
                      </a:pPr>
                      <a:endParaRPr lang="en-US" altLang="en-US" sz="100"/>
                    </a:p>
                    <a:p>
                      <a:pPr marL="310515" algn="l" rtl="0" eaLnBrk="0">
                        <a:lnSpc>
                          <a:spcPts val="1260"/>
                        </a:lnSpc>
                      </a:pPr>
                      <a:r>
                        <a:rPr sz="1000" kern="0" spc="-40">
                          <a:solidFill>
                            <a:srgbClr val="2F75B5">
                              <a:alpha val="100000"/>
                            </a:srgbClr>
                          </a:solidFill>
                          <a:latin typeface="微软雅黑" panose="020b0503020204020204" charset="-122"/>
                          <a:ea typeface="微软雅黑" panose="020b0503020204020204" charset="-122"/>
                          <a:cs typeface="微软雅黑" panose="020b0503020204020204" charset="-122"/>
                        </a:rPr>
                        <a:t>9.3%</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300990" algn="l" rtl="0" eaLnBrk="0">
                        <a:lnSpc>
                          <a:spcPct val="81000"/>
                        </a:lnSpc>
                        <a:spcBef>
                          <a:spcPts val="5"/>
                        </a:spcBef>
                      </a:pPr>
                      <a:r>
                        <a:rPr sz="1000" kern="0" spc="-40">
                          <a:solidFill>
                            <a:srgbClr val="2F75B5">
                              <a:alpha val="100000"/>
                            </a:srgbClr>
                          </a:solidFill>
                          <a:latin typeface="微软雅黑" panose="020b0503020204020204" charset="-122"/>
                          <a:ea typeface="微软雅黑" panose="020b0503020204020204" charset="-122"/>
                          <a:cs typeface="微软雅黑" panose="020b0503020204020204" charset="-122"/>
                        </a:rPr>
                        <a:t>881.5</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285750" algn="l" rtl="0" eaLnBrk="0">
                        <a:lnSpc>
                          <a:spcPct val="81000"/>
                        </a:lnSpc>
                        <a:spcBef>
                          <a:spcPts val="5"/>
                        </a:spcBef>
                      </a:pPr>
                      <a:r>
                        <a:rPr sz="1000" kern="0" spc="-40">
                          <a:solidFill>
                            <a:srgbClr val="2F75B5">
                              <a:alpha val="100000"/>
                            </a:srgbClr>
                          </a:solidFill>
                          <a:latin typeface="微软雅黑" panose="020b0503020204020204" charset="-122"/>
                          <a:ea typeface="微软雅黑" panose="020b0503020204020204" charset="-122"/>
                          <a:cs typeface="微软雅黑" panose="020b0503020204020204" charset="-122"/>
                        </a:rPr>
                        <a:t>552.5</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97000"/>
                        </a:lnSpc>
                      </a:pPr>
                      <a:endParaRPr lang="en-US" altLang="en-US" sz="100"/>
                    </a:p>
                    <a:p>
                      <a:pPr marL="171450" algn="l" rtl="0" eaLnBrk="0">
                        <a:lnSpc>
                          <a:spcPts val="1260"/>
                        </a:lnSpc>
                      </a:pPr>
                      <a:r>
                        <a:rPr sz="1000" kern="0" spc="-30">
                          <a:solidFill>
                            <a:srgbClr val="2F75B5">
                              <a:alpha val="100000"/>
                            </a:srgbClr>
                          </a:solidFill>
                          <a:latin typeface="微软雅黑" panose="020b0503020204020204" charset="-122"/>
                          <a:ea typeface="微软雅黑" panose="020b0503020204020204" charset="-122"/>
                          <a:cs typeface="微软雅黑" panose="020b0503020204020204" charset="-122"/>
                        </a:rPr>
                        <a:t>-11.0%</a:t>
                      </a:r>
                      <a:endParaRPr lang="en-US" altLang="en-US" sz="10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70">
                <a:tc>
                  <a:txBody>
                    <a:bodyPr vert="horz" wrap="square"/>
                    <a:lstStyle/>
                    <a:p>
                      <a:pPr algn="l" rtl="0" eaLnBrk="0">
                        <a:lnSpc>
                          <a:spcPct val="118000"/>
                        </a:lnSpc>
                      </a:pPr>
                      <a:endParaRPr lang="en-US" altLang="en-US" sz="300"/>
                    </a:p>
                    <a:p>
                      <a:pPr marL="196850" algn="l" rtl="0" eaLnBrk="0">
                        <a:lnSpc>
                          <a:spcPct val="80000"/>
                        </a:lnSpc>
                        <a:spcBef>
                          <a:spcPct val="0"/>
                        </a:spcBef>
                      </a:pPr>
                      <a:r>
                        <a:rPr sz="10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5</a:t>
                      </a:r>
                      <a:endParaRPr lang="en-US" altLang="en-US" sz="10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6000"/>
                        </a:lnSpc>
                      </a:pPr>
                      <a:endParaRPr lang="en-US" altLang="en-US" sz="200"/>
                    </a:p>
                    <a:p>
                      <a:pPr marL="143510" algn="l" rtl="0" eaLnBrk="0">
                        <a:lnSpc>
                          <a:spcPct val="92000"/>
                        </a:lnSpc>
                        <a:spcBef>
                          <a:spcPct val="0"/>
                        </a:spcBef>
                      </a:pPr>
                      <a:r>
                        <a:rPr sz="1000" kern="0" spc="10">
                          <a:solidFill>
                            <a:srgbClr val="2F75B5">
                              <a:alpha val="100000"/>
                            </a:srgbClr>
                          </a:solidFill>
                          <a:latin typeface="微软雅黑" panose="020b0503020204020204" charset="-122"/>
                          <a:ea typeface="微软雅黑" panose="020b0503020204020204" charset="-122"/>
                          <a:cs typeface="微软雅黑" panose="020b0503020204020204" charset="-122"/>
                        </a:rPr>
                        <a:t>天津</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160020" algn="l" rtl="0" eaLnBrk="0">
                        <a:lnSpc>
                          <a:spcPct val="81000"/>
                        </a:lnSpc>
                        <a:spcBef>
                          <a:spcPct val="0"/>
                        </a:spcBef>
                      </a:pPr>
                      <a:r>
                        <a:rPr sz="1000" kern="0" spc="-40">
                          <a:solidFill>
                            <a:srgbClr val="2F75B5">
                              <a:alpha val="100000"/>
                            </a:srgbClr>
                          </a:solidFill>
                          <a:latin typeface="微软雅黑" panose="020b0503020204020204" charset="-122"/>
                          <a:ea typeface="微软雅黑" panose="020b0503020204020204" charset="-122"/>
                          <a:cs typeface="微软雅黑" panose="020b0503020204020204" charset="-122"/>
                        </a:rPr>
                        <a:t>7027.7</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268605" algn="l" rtl="0" eaLnBrk="0">
                        <a:lnSpc>
                          <a:spcPct val="81000"/>
                        </a:lnSpc>
                        <a:spcBef>
                          <a:spcPct val="0"/>
                        </a:spcBef>
                      </a:pPr>
                      <a:r>
                        <a:rPr sz="1000" kern="0" spc="-40">
                          <a:solidFill>
                            <a:srgbClr val="2F75B5">
                              <a:alpha val="100000"/>
                            </a:srgbClr>
                          </a:solidFill>
                          <a:latin typeface="微软雅黑" panose="020b0503020204020204" charset="-122"/>
                          <a:ea typeface="微软雅黑" panose="020b0503020204020204" charset="-122"/>
                          <a:cs typeface="微软雅黑" panose="020b0503020204020204" charset="-122"/>
                        </a:rPr>
                        <a:t>484.0</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298450" algn="l" rtl="0" eaLnBrk="0">
                        <a:lnSpc>
                          <a:spcPct val="81000"/>
                        </a:lnSpc>
                        <a:spcBef>
                          <a:spcPct val="0"/>
                        </a:spcBef>
                      </a:pPr>
                      <a:r>
                        <a:rPr sz="1000" kern="0" spc="-40">
                          <a:solidFill>
                            <a:srgbClr val="2F75B5">
                              <a:alpha val="100000"/>
                            </a:srgbClr>
                          </a:solidFill>
                          <a:latin typeface="微软雅黑" panose="020b0503020204020204" charset="-122"/>
                          <a:ea typeface="微软雅黑" panose="020b0503020204020204" charset="-122"/>
                          <a:cs typeface="微软雅黑" panose="020b0503020204020204" charset="-122"/>
                        </a:rPr>
                        <a:t>493.0</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95000"/>
                        </a:lnSpc>
                      </a:pPr>
                      <a:endParaRPr lang="en-US" altLang="en-US" sz="100"/>
                    </a:p>
                    <a:p>
                      <a:pPr marL="278765" algn="l" rtl="0" eaLnBrk="0">
                        <a:lnSpc>
                          <a:spcPts val="1260"/>
                        </a:lnSpc>
                      </a:pPr>
                      <a:r>
                        <a:rPr sz="1000" kern="0" spc="-50">
                          <a:solidFill>
                            <a:srgbClr val="2F75B5">
                              <a:alpha val="100000"/>
                            </a:srgbClr>
                          </a:solidFill>
                          <a:latin typeface="微软雅黑" panose="020b0503020204020204" charset="-122"/>
                          <a:ea typeface="微软雅黑" panose="020b0503020204020204" charset="-122"/>
                          <a:cs typeface="微软雅黑" panose="020b0503020204020204" charset="-122"/>
                        </a:rPr>
                        <a:t>13.9%</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234315" algn="l" rtl="0" eaLnBrk="0">
                        <a:lnSpc>
                          <a:spcPct val="81000"/>
                        </a:lnSpc>
                        <a:spcBef>
                          <a:spcPct val="0"/>
                        </a:spcBef>
                      </a:pPr>
                      <a:r>
                        <a:rPr sz="1000" kern="0" spc="-40">
                          <a:solidFill>
                            <a:srgbClr val="2F75B5">
                              <a:alpha val="100000"/>
                            </a:srgbClr>
                          </a:solidFill>
                          <a:latin typeface="微软雅黑" panose="020b0503020204020204" charset="-122"/>
                          <a:ea typeface="微软雅黑" panose="020b0503020204020204" charset="-122"/>
                          <a:cs typeface="微软雅黑" panose="020b0503020204020204" charset="-122"/>
                        </a:rPr>
                        <a:t>17581.3</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217805" algn="l" rtl="0" eaLnBrk="0">
                        <a:lnSpc>
                          <a:spcPct val="81000"/>
                        </a:lnSpc>
                        <a:spcBef>
                          <a:spcPct val="0"/>
                        </a:spcBef>
                      </a:pPr>
                      <a:r>
                        <a:rPr sz="1000" kern="0" spc="-40">
                          <a:solidFill>
                            <a:srgbClr val="2F75B5">
                              <a:alpha val="100000"/>
                            </a:srgbClr>
                          </a:solidFill>
                          <a:latin typeface="微软雅黑" panose="020b0503020204020204" charset="-122"/>
                          <a:ea typeface="微软雅黑" panose="020b0503020204020204" charset="-122"/>
                          <a:cs typeface="微软雅黑" panose="020b0503020204020204" charset="-122"/>
                        </a:rPr>
                        <a:t>16523.6</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95000"/>
                        </a:lnSpc>
                      </a:pPr>
                      <a:endParaRPr lang="en-US" altLang="en-US" sz="100"/>
                    </a:p>
                    <a:p>
                      <a:pPr marL="206375" algn="l" rtl="0" eaLnBrk="0">
                        <a:lnSpc>
                          <a:spcPts val="1260"/>
                        </a:lnSpc>
                      </a:pPr>
                      <a:r>
                        <a:rPr sz="1000" kern="0" spc="-30">
                          <a:solidFill>
                            <a:srgbClr val="2F75B5">
                              <a:alpha val="100000"/>
                            </a:srgbClr>
                          </a:solidFill>
                          <a:latin typeface="微软雅黑" panose="020b0503020204020204" charset="-122"/>
                          <a:ea typeface="微软雅黑" panose="020b0503020204020204" charset="-122"/>
                          <a:cs typeface="微软雅黑" panose="020b0503020204020204" charset="-122"/>
                        </a:rPr>
                        <a:t>-1.5%</a:t>
                      </a:r>
                      <a:endParaRPr lang="en-US" altLang="en-US" sz="10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69">
                <a:tc>
                  <a:txBody>
                    <a:bodyPr vert="horz" wrap="square"/>
                    <a:lstStyle/>
                    <a:p>
                      <a:pPr algn="l" rtl="0" eaLnBrk="0">
                        <a:lnSpc>
                          <a:spcPct val="114000"/>
                        </a:lnSpc>
                      </a:pPr>
                      <a:endParaRPr lang="en-US" altLang="en-US" sz="300"/>
                    </a:p>
                    <a:p>
                      <a:pPr marL="196850" algn="l" rtl="0" eaLnBrk="0">
                        <a:lnSpc>
                          <a:spcPct val="81000"/>
                        </a:lnSpc>
                        <a:spcBef>
                          <a:spcPts val="5"/>
                        </a:spcBef>
                      </a:pPr>
                      <a:r>
                        <a:rPr sz="10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6</a:t>
                      </a:r>
                      <a:endParaRPr lang="en-US" altLang="en-US" sz="10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7000"/>
                        </a:lnSpc>
                      </a:pPr>
                      <a:endParaRPr lang="en-US" altLang="en-US" sz="200"/>
                    </a:p>
                    <a:p>
                      <a:pPr marL="149225" algn="l" rtl="0" eaLnBrk="0">
                        <a:lnSpc>
                          <a:spcPct val="91000"/>
                        </a:lnSpc>
                        <a:spcBef>
                          <a:spcPct val="0"/>
                        </a:spcBef>
                      </a:pPr>
                      <a:r>
                        <a:rPr sz="1000" kern="0" spc="-10">
                          <a:solidFill>
                            <a:srgbClr val="2F75B5">
                              <a:alpha val="100000"/>
                            </a:srgbClr>
                          </a:solidFill>
                          <a:latin typeface="微软雅黑" panose="020b0503020204020204" charset="-122"/>
                          <a:ea typeface="微软雅黑" panose="020b0503020204020204" charset="-122"/>
                          <a:cs typeface="微软雅黑" panose="020b0503020204020204" charset="-122"/>
                        </a:rPr>
                        <a:t>陕西</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4000"/>
                        </a:lnSpc>
                      </a:pPr>
                      <a:endParaRPr lang="en-US" altLang="en-US" sz="300"/>
                    </a:p>
                    <a:p>
                      <a:pPr marL="160655" algn="l" rtl="0" eaLnBrk="0">
                        <a:lnSpc>
                          <a:spcPct val="81000"/>
                        </a:lnSpc>
                        <a:spcBef>
                          <a:spcPts val="5"/>
                        </a:spcBef>
                      </a:pPr>
                      <a:r>
                        <a:rPr sz="1000" kern="0" spc="-40">
                          <a:solidFill>
                            <a:srgbClr val="2F75B5">
                              <a:alpha val="100000"/>
                            </a:srgbClr>
                          </a:solidFill>
                          <a:latin typeface="微软雅黑" panose="020b0503020204020204" charset="-122"/>
                          <a:ea typeface="微软雅黑" panose="020b0503020204020204" charset="-122"/>
                          <a:cs typeface="微软雅黑" panose="020b0503020204020204" charset="-122"/>
                        </a:rPr>
                        <a:t>5729.9</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4000"/>
                        </a:lnSpc>
                      </a:pPr>
                      <a:endParaRPr lang="en-US" altLang="en-US" sz="300"/>
                    </a:p>
                    <a:p>
                      <a:pPr marL="273050" algn="l" rtl="0" eaLnBrk="0">
                        <a:lnSpc>
                          <a:spcPct val="81000"/>
                        </a:lnSpc>
                        <a:spcBef>
                          <a:spcPts val="5"/>
                        </a:spcBef>
                      </a:pPr>
                      <a:r>
                        <a:rPr sz="1000" kern="0" spc="-40">
                          <a:solidFill>
                            <a:srgbClr val="2F75B5">
                              <a:alpha val="100000"/>
                            </a:srgbClr>
                          </a:solidFill>
                          <a:latin typeface="微软雅黑" panose="020b0503020204020204" charset="-122"/>
                          <a:ea typeface="微软雅黑" panose="020b0503020204020204" charset="-122"/>
                          <a:cs typeface="微软雅黑" panose="020b0503020204020204" charset="-122"/>
                        </a:rPr>
                        <a:t>248.0</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4000"/>
                        </a:lnSpc>
                      </a:pPr>
                      <a:endParaRPr lang="en-US" altLang="en-US" sz="300"/>
                    </a:p>
                    <a:p>
                      <a:pPr marL="302260" algn="l" rtl="0" eaLnBrk="0">
                        <a:lnSpc>
                          <a:spcPct val="81000"/>
                        </a:lnSpc>
                        <a:spcBef>
                          <a:spcPts val="5"/>
                        </a:spcBef>
                      </a:pPr>
                      <a:r>
                        <a:rPr sz="1000" kern="0" spc="-40">
                          <a:solidFill>
                            <a:srgbClr val="2F75B5">
                              <a:alpha val="100000"/>
                            </a:srgbClr>
                          </a:solidFill>
                          <a:latin typeface="微软雅黑" panose="020b0503020204020204" charset="-122"/>
                          <a:ea typeface="微软雅黑" panose="020b0503020204020204" charset="-122"/>
                          <a:cs typeface="微软雅黑" panose="020b0503020204020204" charset="-122"/>
                        </a:rPr>
                        <a:t>864.0</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93000"/>
                        </a:lnSpc>
                      </a:pPr>
                      <a:endParaRPr lang="en-US" altLang="en-US" sz="100"/>
                    </a:p>
                    <a:p>
                      <a:pPr marL="278765" algn="l" rtl="0" eaLnBrk="0">
                        <a:lnSpc>
                          <a:spcPts val="1260"/>
                        </a:lnSpc>
                      </a:pPr>
                      <a:r>
                        <a:rPr sz="1000" kern="0" spc="-50">
                          <a:solidFill>
                            <a:srgbClr val="2F75B5">
                              <a:alpha val="100000"/>
                            </a:srgbClr>
                          </a:solidFill>
                          <a:latin typeface="微软雅黑" panose="020b0503020204020204" charset="-122"/>
                          <a:ea typeface="微软雅黑" panose="020b0503020204020204" charset="-122"/>
                          <a:cs typeface="微软雅黑" panose="020b0503020204020204" charset="-122"/>
                        </a:rPr>
                        <a:t>19.4%</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4000"/>
                        </a:lnSpc>
                      </a:pPr>
                      <a:endParaRPr lang="en-US" altLang="en-US" sz="300"/>
                    </a:p>
                    <a:p>
                      <a:pPr marL="234315" algn="l" rtl="0" eaLnBrk="0">
                        <a:lnSpc>
                          <a:spcPct val="81000"/>
                        </a:lnSpc>
                        <a:spcBef>
                          <a:spcPts val="5"/>
                        </a:spcBef>
                      </a:pPr>
                      <a:r>
                        <a:rPr sz="1000" kern="0" spc="-40">
                          <a:solidFill>
                            <a:srgbClr val="2F75B5">
                              <a:alpha val="100000"/>
                            </a:srgbClr>
                          </a:solidFill>
                          <a:latin typeface="微软雅黑" panose="020b0503020204020204" charset="-122"/>
                          <a:ea typeface="微软雅黑" panose="020b0503020204020204" charset="-122"/>
                          <a:cs typeface="微软雅黑" panose="020b0503020204020204" charset="-122"/>
                        </a:rPr>
                        <a:t>14174.6</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217805" algn="l" rtl="0" eaLnBrk="0">
                        <a:lnSpc>
                          <a:spcPct val="81000"/>
                        </a:lnSpc>
                      </a:pPr>
                      <a:r>
                        <a:rPr sz="1000" kern="0" spc="-40">
                          <a:solidFill>
                            <a:srgbClr val="2F75B5">
                              <a:alpha val="100000"/>
                            </a:srgbClr>
                          </a:solidFill>
                          <a:latin typeface="微软雅黑" panose="020b0503020204020204" charset="-122"/>
                          <a:ea typeface="微软雅黑" panose="020b0503020204020204" charset="-122"/>
                          <a:cs typeface="微软雅黑" panose="020b0503020204020204" charset="-122"/>
                        </a:rPr>
                        <a:t>18444.8</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93000"/>
                        </a:lnSpc>
                      </a:pPr>
                      <a:endParaRPr lang="en-US" altLang="en-US" sz="100"/>
                    </a:p>
                    <a:p>
                      <a:pPr marL="233045" algn="l" rtl="0" eaLnBrk="0">
                        <a:lnSpc>
                          <a:spcPts val="1260"/>
                        </a:lnSpc>
                      </a:pPr>
                      <a:r>
                        <a:rPr sz="1000" kern="0" spc="-40">
                          <a:solidFill>
                            <a:srgbClr val="2F75B5">
                              <a:alpha val="100000"/>
                            </a:srgbClr>
                          </a:solidFill>
                          <a:latin typeface="微软雅黑" panose="020b0503020204020204" charset="-122"/>
                          <a:ea typeface="微软雅黑" panose="020b0503020204020204" charset="-122"/>
                          <a:cs typeface="微软雅黑" panose="020b0503020204020204" charset="-122"/>
                        </a:rPr>
                        <a:t>6.8%</a:t>
                      </a:r>
                      <a:endParaRPr lang="en-US" altLang="en-US" sz="10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70">
                <a:tc>
                  <a:txBody>
                    <a:bodyPr vert="horz" wrap="square"/>
                    <a:lstStyle/>
                    <a:p>
                      <a:pPr algn="l" rtl="0" eaLnBrk="0">
                        <a:lnSpc>
                          <a:spcPct val="114000"/>
                        </a:lnSpc>
                      </a:pPr>
                      <a:endParaRPr lang="en-US" altLang="en-US" sz="300"/>
                    </a:p>
                    <a:p>
                      <a:pPr marL="196215" algn="l" rtl="0" eaLnBrk="0">
                        <a:lnSpc>
                          <a:spcPct val="81000"/>
                        </a:lnSpc>
                        <a:spcBef>
                          <a:spcPts val="5"/>
                        </a:spcBef>
                      </a:pPr>
                      <a:r>
                        <a:rPr sz="10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7</a:t>
                      </a:r>
                      <a:endParaRPr lang="en-US" altLang="en-US" sz="10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7000"/>
                        </a:lnSpc>
                      </a:pPr>
                      <a:endParaRPr lang="en-US" altLang="en-US" sz="200"/>
                    </a:p>
                    <a:p>
                      <a:pPr marL="142240" algn="l" rtl="0" eaLnBrk="0">
                        <a:lnSpc>
                          <a:spcPct val="90000"/>
                        </a:lnSpc>
                        <a:spcBef>
                          <a:spcPct val="0"/>
                        </a:spcBef>
                      </a:pPr>
                      <a:r>
                        <a:rPr sz="1000" kern="0" spc="10">
                          <a:solidFill>
                            <a:srgbClr val="2F75B5">
                              <a:alpha val="100000"/>
                            </a:srgbClr>
                          </a:solidFill>
                          <a:latin typeface="微软雅黑" panose="020b0503020204020204" charset="-122"/>
                          <a:ea typeface="微软雅黑" panose="020b0503020204020204" charset="-122"/>
                          <a:cs typeface="微软雅黑" panose="020b0503020204020204" charset="-122"/>
                        </a:rPr>
                        <a:t>广西</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4000"/>
                        </a:lnSpc>
                      </a:pPr>
                      <a:endParaRPr lang="en-US" altLang="en-US" sz="300"/>
                    </a:p>
                    <a:p>
                      <a:pPr marL="156210" algn="l" rtl="0" eaLnBrk="0">
                        <a:lnSpc>
                          <a:spcPct val="81000"/>
                        </a:lnSpc>
                        <a:spcBef>
                          <a:spcPct val="0"/>
                        </a:spcBef>
                      </a:pPr>
                      <a:r>
                        <a:rPr sz="1000" kern="0" spc="-40">
                          <a:solidFill>
                            <a:srgbClr val="2F75B5">
                              <a:alpha val="100000"/>
                            </a:srgbClr>
                          </a:solidFill>
                          <a:latin typeface="微软雅黑" panose="020b0503020204020204" charset="-122"/>
                          <a:ea typeface="微软雅黑" panose="020b0503020204020204" charset="-122"/>
                          <a:cs typeface="微软雅黑" panose="020b0503020204020204" charset="-122"/>
                        </a:rPr>
                        <a:t>4426.5</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4000"/>
                        </a:lnSpc>
                      </a:pPr>
                      <a:endParaRPr lang="en-US" altLang="en-US" sz="300"/>
                    </a:p>
                    <a:p>
                      <a:pPr marL="306070" algn="l" rtl="0" eaLnBrk="0">
                        <a:lnSpc>
                          <a:spcPct val="81000"/>
                        </a:lnSpc>
                        <a:spcBef>
                          <a:spcPct val="0"/>
                        </a:spcBef>
                      </a:pPr>
                      <a:r>
                        <a:rPr sz="1000" kern="0" spc="-40">
                          <a:solidFill>
                            <a:srgbClr val="2F75B5">
                              <a:alpha val="100000"/>
                            </a:srgbClr>
                          </a:solidFill>
                          <a:latin typeface="微软雅黑" panose="020b0503020204020204" charset="-122"/>
                          <a:ea typeface="微软雅黑" panose="020b0503020204020204" charset="-122"/>
                          <a:cs typeface="微软雅黑" panose="020b0503020204020204" charset="-122"/>
                        </a:rPr>
                        <a:t>30.0</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4000"/>
                        </a:lnSpc>
                      </a:pPr>
                      <a:endParaRPr lang="en-US" altLang="en-US" sz="300"/>
                    </a:p>
                    <a:p>
                      <a:pPr marL="302260" algn="l" rtl="0" eaLnBrk="0">
                        <a:lnSpc>
                          <a:spcPct val="81000"/>
                        </a:lnSpc>
                        <a:spcBef>
                          <a:spcPct val="0"/>
                        </a:spcBef>
                      </a:pPr>
                      <a:r>
                        <a:rPr sz="1000" kern="0" spc="-40">
                          <a:solidFill>
                            <a:srgbClr val="2F75B5">
                              <a:alpha val="100000"/>
                            </a:srgbClr>
                          </a:solidFill>
                          <a:latin typeface="微软雅黑" panose="020b0503020204020204" charset="-122"/>
                          <a:ea typeface="微软雅黑" panose="020b0503020204020204" charset="-122"/>
                          <a:cs typeface="微软雅黑" panose="020b0503020204020204" charset="-122"/>
                        </a:rPr>
                        <a:t>799.9</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92000"/>
                        </a:lnSpc>
                      </a:pPr>
                      <a:endParaRPr lang="en-US" altLang="en-US" sz="100"/>
                    </a:p>
                    <a:p>
                      <a:pPr marL="278765" algn="l" rtl="0" eaLnBrk="0">
                        <a:lnSpc>
                          <a:spcPts val="1260"/>
                        </a:lnSpc>
                      </a:pPr>
                      <a:r>
                        <a:rPr sz="1000" kern="0" spc="-50">
                          <a:solidFill>
                            <a:srgbClr val="2F75B5">
                              <a:alpha val="100000"/>
                            </a:srgbClr>
                          </a:solidFill>
                          <a:latin typeface="微软雅黑" panose="020b0503020204020204" charset="-122"/>
                          <a:ea typeface="微软雅黑" panose="020b0503020204020204" charset="-122"/>
                          <a:cs typeface="微软雅黑" panose="020b0503020204020204" charset="-122"/>
                        </a:rPr>
                        <a:t>18.7%</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4000"/>
                        </a:lnSpc>
                      </a:pPr>
                      <a:endParaRPr lang="en-US" altLang="en-US" sz="300"/>
                    </a:p>
                    <a:p>
                      <a:pPr marL="266065" algn="l" rtl="0" eaLnBrk="0">
                        <a:lnSpc>
                          <a:spcPct val="81000"/>
                        </a:lnSpc>
                        <a:spcBef>
                          <a:spcPct val="0"/>
                        </a:spcBef>
                      </a:pPr>
                      <a:r>
                        <a:rPr sz="1000" kern="0" spc="-40">
                          <a:solidFill>
                            <a:srgbClr val="2F75B5">
                              <a:alpha val="100000"/>
                            </a:srgbClr>
                          </a:solidFill>
                          <a:latin typeface="微软雅黑" panose="020b0503020204020204" charset="-122"/>
                          <a:ea typeface="微软雅黑" panose="020b0503020204020204" charset="-122"/>
                          <a:cs typeface="微软雅黑" panose="020b0503020204020204" charset="-122"/>
                        </a:rPr>
                        <a:t>7221.3</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4000"/>
                        </a:lnSpc>
                      </a:pPr>
                      <a:endParaRPr lang="en-US" altLang="en-US" sz="300"/>
                    </a:p>
                    <a:p>
                      <a:pPr marL="217805" algn="l" rtl="0" eaLnBrk="0">
                        <a:lnSpc>
                          <a:spcPct val="81000"/>
                        </a:lnSpc>
                        <a:spcBef>
                          <a:spcPct val="0"/>
                        </a:spcBef>
                      </a:pPr>
                      <a:r>
                        <a:rPr sz="1000" kern="0" spc="-40">
                          <a:solidFill>
                            <a:srgbClr val="2F75B5">
                              <a:alpha val="100000"/>
                            </a:srgbClr>
                          </a:solidFill>
                          <a:latin typeface="微软雅黑" panose="020b0503020204020204" charset="-122"/>
                          <a:ea typeface="微软雅黑" panose="020b0503020204020204" charset="-122"/>
                          <a:cs typeface="微软雅黑" panose="020b0503020204020204" charset="-122"/>
                        </a:rPr>
                        <a:t>18109.8</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92000"/>
                        </a:lnSpc>
                      </a:pPr>
                      <a:endParaRPr lang="en-US" altLang="en-US" sz="100"/>
                    </a:p>
                    <a:p>
                      <a:pPr marL="196215" algn="l" rtl="0" eaLnBrk="0">
                        <a:lnSpc>
                          <a:spcPts val="1260"/>
                        </a:lnSpc>
                      </a:pPr>
                      <a:r>
                        <a:rPr sz="1000" kern="0" spc="-40">
                          <a:solidFill>
                            <a:srgbClr val="2F75B5">
                              <a:alpha val="100000"/>
                            </a:srgbClr>
                          </a:solidFill>
                          <a:latin typeface="微软雅黑" panose="020b0503020204020204" charset="-122"/>
                          <a:ea typeface="微软雅黑" panose="020b0503020204020204" charset="-122"/>
                          <a:cs typeface="微软雅黑" panose="020b0503020204020204" charset="-122"/>
                        </a:rPr>
                        <a:t>25.8%</a:t>
                      </a:r>
                      <a:endParaRPr lang="en-US" altLang="en-US" sz="10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69">
                <a:tc>
                  <a:txBody>
                    <a:bodyPr vert="horz" wrap="square"/>
                    <a:lstStyle/>
                    <a:p>
                      <a:pPr algn="l" rtl="0" eaLnBrk="0">
                        <a:lnSpc>
                          <a:spcPct val="113000"/>
                        </a:lnSpc>
                      </a:pPr>
                      <a:endParaRPr lang="en-US" altLang="en-US" sz="300"/>
                    </a:p>
                    <a:p>
                      <a:pPr marL="195580" algn="l" rtl="0" eaLnBrk="0">
                        <a:lnSpc>
                          <a:spcPct val="81000"/>
                        </a:lnSpc>
                        <a:spcBef>
                          <a:spcPts val="5"/>
                        </a:spcBef>
                      </a:pPr>
                      <a:r>
                        <a:rPr sz="10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8</a:t>
                      </a:r>
                      <a:endParaRPr lang="en-US" altLang="en-US" sz="10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200"/>
                    </a:p>
                    <a:p>
                      <a:pPr marL="145415" algn="l" rtl="0" eaLnBrk="0">
                        <a:lnSpc>
                          <a:spcPct val="92000"/>
                        </a:lnSpc>
                        <a:spcBef>
                          <a:spcPct val="0"/>
                        </a:spcBef>
                      </a:pPr>
                      <a:r>
                        <a:rPr sz="1000" kern="0" spc="0">
                          <a:solidFill>
                            <a:srgbClr val="2F75B5">
                              <a:alpha val="100000"/>
                            </a:srgbClr>
                          </a:solidFill>
                          <a:latin typeface="微软雅黑" panose="020b0503020204020204" charset="-122"/>
                          <a:ea typeface="微软雅黑" panose="020b0503020204020204" charset="-122"/>
                          <a:cs typeface="微软雅黑" panose="020b0503020204020204" charset="-122"/>
                        </a:rPr>
                        <a:t>青海</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3000"/>
                        </a:lnSpc>
                      </a:pPr>
                      <a:endParaRPr lang="en-US" altLang="en-US" sz="300"/>
                    </a:p>
                    <a:p>
                      <a:pPr marL="163195" algn="l" rtl="0" eaLnBrk="0">
                        <a:lnSpc>
                          <a:spcPct val="81000"/>
                        </a:lnSpc>
                        <a:spcBef>
                          <a:spcPts val="5"/>
                        </a:spcBef>
                      </a:pPr>
                      <a:r>
                        <a:rPr sz="1000" kern="0" spc="-50">
                          <a:solidFill>
                            <a:srgbClr val="2F75B5">
                              <a:alpha val="100000"/>
                            </a:srgbClr>
                          </a:solidFill>
                          <a:latin typeface="微软雅黑" panose="020b0503020204020204" charset="-122"/>
                          <a:ea typeface="微软雅黑" panose="020b0503020204020204" charset="-122"/>
                          <a:cs typeface="微软雅黑" panose="020b0503020204020204" charset="-122"/>
                        </a:rPr>
                        <a:t>1024.6</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3000"/>
                        </a:lnSpc>
                      </a:pPr>
                      <a:endParaRPr lang="en-US" altLang="en-US" sz="300"/>
                    </a:p>
                    <a:p>
                      <a:pPr marL="307340" algn="l" rtl="0" eaLnBrk="0">
                        <a:lnSpc>
                          <a:spcPct val="81000"/>
                        </a:lnSpc>
                        <a:spcBef>
                          <a:spcPts val="5"/>
                        </a:spcBef>
                      </a:pPr>
                      <a:r>
                        <a:rPr sz="1000" kern="0" spc="-40">
                          <a:solidFill>
                            <a:srgbClr val="2F75B5">
                              <a:alpha val="100000"/>
                            </a:srgbClr>
                          </a:solidFill>
                          <a:latin typeface="微软雅黑" panose="020b0503020204020204" charset="-122"/>
                          <a:ea typeface="微软雅黑" panose="020b0503020204020204" charset="-122"/>
                          <a:cs typeface="微软雅黑" panose="020b0503020204020204" charset="-122"/>
                        </a:rPr>
                        <a:t>71.0</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3000"/>
                        </a:lnSpc>
                      </a:pPr>
                      <a:endParaRPr lang="en-US" altLang="en-US" sz="300"/>
                    </a:p>
                    <a:p>
                      <a:pPr marL="302260" algn="l" rtl="0" eaLnBrk="0">
                        <a:lnSpc>
                          <a:spcPct val="81000"/>
                        </a:lnSpc>
                        <a:spcBef>
                          <a:spcPts val="5"/>
                        </a:spcBef>
                      </a:pPr>
                      <a:r>
                        <a:rPr sz="1000" kern="0" spc="-40">
                          <a:solidFill>
                            <a:srgbClr val="2F75B5">
                              <a:alpha val="100000"/>
                            </a:srgbClr>
                          </a:solidFill>
                          <a:latin typeface="微软雅黑" panose="020b0503020204020204" charset="-122"/>
                          <a:ea typeface="微软雅黑" panose="020b0503020204020204" charset="-122"/>
                          <a:cs typeface="微软雅黑" panose="020b0503020204020204" charset="-122"/>
                        </a:rPr>
                        <a:t>218.7</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90000"/>
                        </a:lnSpc>
                      </a:pPr>
                      <a:endParaRPr lang="en-US" altLang="en-US" sz="100"/>
                    </a:p>
                    <a:p>
                      <a:pPr marL="276225" algn="l" rtl="0" eaLnBrk="0">
                        <a:lnSpc>
                          <a:spcPts val="1260"/>
                        </a:lnSpc>
                      </a:pPr>
                      <a:r>
                        <a:rPr sz="1000" kern="0" spc="-40">
                          <a:solidFill>
                            <a:srgbClr val="2F75B5">
                              <a:alpha val="100000"/>
                            </a:srgbClr>
                          </a:solidFill>
                          <a:latin typeface="微软雅黑" panose="020b0503020204020204" charset="-122"/>
                          <a:ea typeface="微软雅黑" panose="020b0503020204020204" charset="-122"/>
                          <a:cs typeface="微软雅黑" panose="020b0503020204020204" charset="-122"/>
                        </a:rPr>
                        <a:t>28.3%</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3000"/>
                        </a:lnSpc>
                      </a:pPr>
                      <a:endParaRPr lang="en-US" altLang="en-US" sz="300"/>
                    </a:p>
                    <a:p>
                      <a:pPr marL="302260" algn="l" rtl="0" eaLnBrk="0">
                        <a:lnSpc>
                          <a:spcPct val="81000"/>
                        </a:lnSpc>
                        <a:spcBef>
                          <a:spcPts val="5"/>
                        </a:spcBef>
                      </a:pPr>
                      <a:r>
                        <a:rPr sz="1000" kern="0" spc="-40">
                          <a:solidFill>
                            <a:srgbClr val="2F75B5">
                              <a:alpha val="100000"/>
                            </a:srgbClr>
                          </a:solidFill>
                          <a:latin typeface="微软雅黑" panose="020b0503020204020204" charset="-122"/>
                          <a:ea typeface="微软雅黑" panose="020b0503020204020204" charset="-122"/>
                          <a:cs typeface="微软雅黑" panose="020b0503020204020204" charset="-122"/>
                        </a:rPr>
                        <a:t>670.1</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3000"/>
                        </a:lnSpc>
                      </a:pPr>
                      <a:endParaRPr lang="en-US" altLang="en-US" sz="300"/>
                    </a:p>
                    <a:p>
                      <a:pPr marL="283210" algn="l" rtl="0" eaLnBrk="0">
                        <a:lnSpc>
                          <a:spcPct val="81000"/>
                        </a:lnSpc>
                        <a:spcBef>
                          <a:spcPts val="5"/>
                        </a:spcBef>
                      </a:pPr>
                      <a:r>
                        <a:rPr sz="1000" kern="0" spc="-40">
                          <a:solidFill>
                            <a:srgbClr val="2F75B5">
                              <a:alpha val="100000"/>
                            </a:srgbClr>
                          </a:solidFill>
                          <a:latin typeface="微软雅黑" panose="020b0503020204020204" charset="-122"/>
                          <a:ea typeface="微软雅黑" panose="020b0503020204020204" charset="-122"/>
                          <a:cs typeface="微软雅黑" panose="020b0503020204020204" charset="-122"/>
                        </a:rPr>
                        <a:t>313.0</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90000"/>
                        </a:lnSpc>
                      </a:pPr>
                      <a:endParaRPr lang="en-US" altLang="en-US" sz="100"/>
                    </a:p>
                    <a:p>
                      <a:pPr marL="171450" algn="l" rtl="0" eaLnBrk="0">
                        <a:lnSpc>
                          <a:spcPts val="1260"/>
                        </a:lnSpc>
                      </a:pPr>
                      <a:r>
                        <a:rPr sz="1000" kern="0" spc="-30">
                          <a:solidFill>
                            <a:srgbClr val="2F75B5">
                              <a:alpha val="100000"/>
                            </a:srgbClr>
                          </a:solidFill>
                          <a:latin typeface="微软雅黑" panose="020b0503020204020204" charset="-122"/>
                          <a:ea typeface="微软雅黑" panose="020b0503020204020204" charset="-122"/>
                          <a:cs typeface="微软雅黑" panose="020b0503020204020204" charset="-122"/>
                        </a:rPr>
                        <a:t>-17.3%</a:t>
                      </a:r>
                      <a:endParaRPr lang="en-US" altLang="en-US" sz="10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69">
                <a:tc>
                  <a:txBody>
                    <a:bodyPr vert="horz" wrap="square"/>
                    <a:lstStyle/>
                    <a:p>
                      <a:pPr algn="l" rtl="0" eaLnBrk="0">
                        <a:lnSpc>
                          <a:spcPct val="116000"/>
                        </a:lnSpc>
                      </a:pPr>
                      <a:endParaRPr lang="en-US" altLang="en-US" sz="300"/>
                    </a:p>
                    <a:p>
                      <a:pPr marL="196215" algn="l" rtl="0" eaLnBrk="0">
                        <a:lnSpc>
                          <a:spcPct val="81000"/>
                        </a:lnSpc>
                        <a:spcBef>
                          <a:spcPct val="0"/>
                        </a:spcBef>
                      </a:pPr>
                      <a:r>
                        <a:rPr sz="10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9</a:t>
                      </a:r>
                      <a:endParaRPr lang="en-US" altLang="en-US" sz="10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23000"/>
                        </a:lnSpc>
                      </a:pPr>
                      <a:endParaRPr lang="en-US" altLang="en-US" sz="200"/>
                    </a:p>
                    <a:p>
                      <a:pPr marL="142875" algn="l" rtl="0" eaLnBrk="0">
                        <a:lnSpc>
                          <a:spcPct val="89000"/>
                        </a:lnSpc>
                        <a:spcBef>
                          <a:spcPct val="0"/>
                        </a:spcBef>
                      </a:pPr>
                      <a:r>
                        <a:rPr sz="1000" kern="0" spc="10">
                          <a:solidFill>
                            <a:srgbClr val="2F75B5">
                              <a:alpha val="100000"/>
                            </a:srgbClr>
                          </a:solidFill>
                          <a:latin typeface="微软雅黑" panose="020b0503020204020204" charset="-122"/>
                          <a:ea typeface="微软雅黑" panose="020b0503020204020204" charset="-122"/>
                          <a:cs typeface="微软雅黑" panose="020b0503020204020204" charset="-122"/>
                        </a:rPr>
                        <a:t>河南</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6000"/>
                        </a:lnSpc>
                      </a:pPr>
                      <a:endParaRPr lang="en-US" altLang="en-US" sz="300"/>
                    </a:p>
                    <a:p>
                      <a:pPr marL="160020" algn="l" rtl="0" eaLnBrk="0">
                        <a:lnSpc>
                          <a:spcPct val="81000"/>
                        </a:lnSpc>
                        <a:spcBef>
                          <a:spcPct val="0"/>
                        </a:spcBef>
                      </a:pPr>
                      <a:r>
                        <a:rPr sz="1000" kern="0" spc="-40">
                          <a:solidFill>
                            <a:srgbClr val="2F75B5">
                              <a:alpha val="100000"/>
                            </a:srgbClr>
                          </a:solidFill>
                          <a:latin typeface="微软雅黑" panose="020b0503020204020204" charset="-122"/>
                          <a:ea typeface="微软雅黑" panose="020b0503020204020204" charset="-122"/>
                          <a:cs typeface="微软雅黑" panose="020b0503020204020204" charset="-122"/>
                        </a:rPr>
                        <a:t>7833.5</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6000"/>
                        </a:lnSpc>
                      </a:pPr>
                      <a:endParaRPr lang="en-US" altLang="en-US" sz="300"/>
                    </a:p>
                    <a:p>
                      <a:pPr marL="271145" algn="l" rtl="0" eaLnBrk="0">
                        <a:lnSpc>
                          <a:spcPct val="81000"/>
                        </a:lnSpc>
                        <a:spcBef>
                          <a:spcPct val="0"/>
                        </a:spcBef>
                      </a:pPr>
                      <a:r>
                        <a:rPr sz="1000" kern="0" spc="-40">
                          <a:solidFill>
                            <a:srgbClr val="2F75B5">
                              <a:alpha val="100000"/>
                            </a:srgbClr>
                          </a:solidFill>
                          <a:latin typeface="微软雅黑" panose="020b0503020204020204" charset="-122"/>
                          <a:ea typeface="微软雅黑" panose="020b0503020204020204" charset="-122"/>
                          <a:cs typeface="微软雅黑" panose="020b0503020204020204" charset="-122"/>
                        </a:rPr>
                        <a:t>358.0</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6000"/>
                        </a:lnSpc>
                      </a:pPr>
                      <a:endParaRPr lang="en-US" altLang="en-US" sz="300"/>
                    </a:p>
                    <a:p>
                      <a:pPr marL="270510" algn="l" rtl="0" eaLnBrk="0">
                        <a:lnSpc>
                          <a:spcPct val="81000"/>
                        </a:lnSpc>
                        <a:spcBef>
                          <a:spcPct val="0"/>
                        </a:spcBef>
                      </a:pPr>
                      <a:r>
                        <a:rPr sz="1000" kern="0" spc="-50">
                          <a:solidFill>
                            <a:srgbClr val="2F75B5">
                              <a:alpha val="100000"/>
                            </a:srgbClr>
                          </a:solidFill>
                          <a:latin typeface="微软雅黑" panose="020b0503020204020204" charset="-122"/>
                          <a:ea typeface="微软雅黑" panose="020b0503020204020204" charset="-122"/>
                          <a:cs typeface="微软雅黑" panose="020b0503020204020204" charset="-122"/>
                        </a:rPr>
                        <a:t>1445.9</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98000"/>
                        </a:lnSpc>
                      </a:pPr>
                      <a:endParaRPr lang="en-US" altLang="en-US" sz="100"/>
                    </a:p>
                    <a:p>
                      <a:pPr marL="276225" algn="l" rtl="0" eaLnBrk="0">
                        <a:lnSpc>
                          <a:spcPts val="1260"/>
                        </a:lnSpc>
                      </a:pPr>
                      <a:r>
                        <a:rPr sz="1000" kern="0" spc="-40">
                          <a:solidFill>
                            <a:srgbClr val="2F75B5">
                              <a:alpha val="100000"/>
                            </a:srgbClr>
                          </a:solidFill>
                          <a:latin typeface="微软雅黑" panose="020b0503020204020204" charset="-122"/>
                          <a:ea typeface="微软雅黑" panose="020b0503020204020204" charset="-122"/>
                          <a:cs typeface="微软雅黑" panose="020b0503020204020204" charset="-122"/>
                        </a:rPr>
                        <a:t>23.0%</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6000"/>
                        </a:lnSpc>
                      </a:pPr>
                      <a:endParaRPr lang="en-US" altLang="en-US" sz="300"/>
                    </a:p>
                    <a:p>
                      <a:pPr marL="234315" algn="l" rtl="0" eaLnBrk="0">
                        <a:lnSpc>
                          <a:spcPct val="81000"/>
                        </a:lnSpc>
                        <a:spcBef>
                          <a:spcPct val="0"/>
                        </a:spcBef>
                      </a:pPr>
                      <a:r>
                        <a:rPr sz="1000" kern="0" spc="-40">
                          <a:solidFill>
                            <a:srgbClr val="2F75B5">
                              <a:alpha val="100000"/>
                            </a:srgbClr>
                          </a:solidFill>
                          <a:latin typeface="微软雅黑" panose="020b0503020204020204" charset="-122"/>
                          <a:ea typeface="微软雅黑" panose="020b0503020204020204" charset="-122"/>
                          <a:cs typeface="微软雅黑" panose="020b0503020204020204" charset="-122"/>
                        </a:rPr>
                        <a:t>14021.8</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6000"/>
                        </a:lnSpc>
                      </a:pPr>
                      <a:endParaRPr lang="en-US" altLang="en-US" sz="300"/>
                    </a:p>
                    <a:p>
                      <a:pPr marL="215265" algn="l" rtl="0" eaLnBrk="0">
                        <a:lnSpc>
                          <a:spcPct val="81000"/>
                        </a:lnSpc>
                        <a:spcBef>
                          <a:spcPct val="0"/>
                        </a:spcBef>
                      </a:pPr>
                      <a:r>
                        <a:rPr sz="1000" kern="0" spc="-40">
                          <a:solidFill>
                            <a:srgbClr val="2F75B5">
                              <a:alpha val="100000"/>
                            </a:srgbClr>
                          </a:solidFill>
                          <a:latin typeface="微软雅黑" panose="020b0503020204020204" charset="-122"/>
                          <a:ea typeface="微软雅黑" panose="020b0503020204020204" charset="-122"/>
                          <a:cs typeface="微软雅黑" panose="020b0503020204020204" charset="-122"/>
                        </a:rPr>
                        <a:t>28349.9</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98000"/>
                        </a:lnSpc>
                      </a:pPr>
                      <a:endParaRPr lang="en-US" altLang="en-US" sz="100"/>
                    </a:p>
                    <a:p>
                      <a:pPr marL="199390" algn="l" rtl="0" eaLnBrk="0">
                        <a:lnSpc>
                          <a:spcPts val="1260"/>
                        </a:lnSpc>
                      </a:pPr>
                      <a:r>
                        <a:rPr sz="1000" kern="0" spc="-50">
                          <a:solidFill>
                            <a:srgbClr val="2F75B5">
                              <a:alpha val="100000"/>
                            </a:srgbClr>
                          </a:solidFill>
                          <a:latin typeface="微软雅黑" panose="020b0503020204020204" charset="-122"/>
                          <a:ea typeface="微软雅黑" panose="020b0503020204020204" charset="-122"/>
                          <a:cs typeface="微软雅黑" panose="020b0503020204020204" charset="-122"/>
                        </a:rPr>
                        <a:t>19.2%</a:t>
                      </a:r>
                      <a:endParaRPr lang="en-US" altLang="en-US" sz="10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70">
                <a:tc>
                  <a:txBody>
                    <a:bodyPr vert="horz" wrap="square"/>
                    <a:lstStyle/>
                    <a:p>
                      <a:pPr algn="l" rtl="0" eaLnBrk="0">
                        <a:lnSpc>
                          <a:spcPct val="115000"/>
                        </a:lnSpc>
                      </a:pPr>
                      <a:endParaRPr lang="en-US" altLang="en-US" sz="300"/>
                    </a:p>
                    <a:p>
                      <a:pPr marL="164465" algn="l" rtl="0" eaLnBrk="0">
                        <a:lnSpc>
                          <a:spcPct val="88000"/>
                        </a:lnSpc>
                        <a:spcBef>
                          <a:spcPct val="0"/>
                        </a:spcBef>
                      </a:pPr>
                      <a:r>
                        <a:rPr sz="9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10</a:t>
                      </a:r>
                      <a:endParaRPr lang="en-US" altLang="en-US" sz="9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6000"/>
                        </a:lnSpc>
                      </a:pPr>
                      <a:endParaRPr lang="en-US" altLang="en-US" sz="200"/>
                    </a:p>
                    <a:p>
                      <a:pPr marL="144145" algn="l" rtl="0" eaLnBrk="0">
                        <a:lnSpc>
                          <a:spcPct val="91000"/>
                        </a:lnSpc>
                        <a:spcBef>
                          <a:spcPct val="0"/>
                        </a:spcBef>
                      </a:pPr>
                      <a:r>
                        <a:rPr sz="1000" kern="0" spc="10">
                          <a:solidFill>
                            <a:srgbClr val="2F75B5">
                              <a:alpha val="100000"/>
                            </a:srgbClr>
                          </a:solidFill>
                          <a:latin typeface="微软雅黑" panose="020b0503020204020204" charset="-122"/>
                          <a:ea typeface="微软雅黑" panose="020b0503020204020204" charset="-122"/>
                          <a:cs typeface="微软雅黑" panose="020b0503020204020204" charset="-122"/>
                        </a:rPr>
                        <a:t>甘肃</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160655" algn="l" rtl="0" eaLnBrk="0">
                        <a:lnSpc>
                          <a:spcPct val="81000"/>
                        </a:lnSpc>
                        <a:spcBef>
                          <a:spcPts val="5"/>
                        </a:spcBef>
                      </a:pPr>
                      <a:r>
                        <a:rPr sz="1000" kern="0" spc="-40">
                          <a:solidFill>
                            <a:srgbClr val="2F75B5">
                              <a:alpha val="100000"/>
                            </a:srgbClr>
                          </a:solidFill>
                          <a:latin typeface="微软雅黑" panose="020b0503020204020204" charset="-122"/>
                          <a:ea typeface="微软雅黑" panose="020b0503020204020204" charset="-122"/>
                          <a:cs typeface="微软雅黑" panose="020b0503020204020204" charset="-122"/>
                        </a:rPr>
                        <a:t>2268.1</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307340" algn="l" rtl="0" eaLnBrk="0">
                        <a:lnSpc>
                          <a:spcPct val="81000"/>
                        </a:lnSpc>
                        <a:spcBef>
                          <a:spcPts val="5"/>
                        </a:spcBef>
                      </a:pPr>
                      <a:r>
                        <a:rPr sz="1000" kern="0" spc="-40">
                          <a:solidFill>
                            <a:srgbClr val="2F75B5">
                              <a:alpha val="100000"/>
                            </a:srgbClr>
                          </a:solidFill>
                          <a:latin typeface="微软雅黑" panose="020b0503020204020204" charset="-122"/>
                          <a:ea typeface="微软雅黑" panose="020b0503020204020204" charset="-122"/>
                          <a:cs typeface="微软雅黑" panose="020b0503020204020204" charset="-122"/>
                        </a:rPr>
                        <a:t>83.7</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302895" algn="l" rtl="0" eaLnBrk="0">
                        <a:lnSpc>
                          <a:spcPct val="81000"/>
                        </a:lnSpc>
                        <a:spcBef>
                          <a:spcPts val="5"/>
                        </a:spcBef>
                      </a:pPr>
                      <a:r>
                        <a:rPr sz="1000" kern="0" spc="-40">
                          <a:solidFill>
                            <a:srgbClr val="2F75B5">
                              <a:alpha val="100000"/>
                            </a:srgbClr>
                          </a:solidFill>
                          <a:latin typeface="微软雅黑" panose="020b0503020204020204" charset="-122"/>
                          <a:ea typeface="微软雅黑" panose="020b0503020204020204" charset="-122"/>
                          <a:cs typeface="微软雅黑" panose="020b0503020204020204" charset="-122"/>
                        </a:rPr>
                        <a:t>526.6</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97000"/>
                        </a:lnSpc>
                      </a:pPr>
                      <a:endParaRPr lang="en-US" altLang="en-US" sz="100"/>
                    </a:p>
                    <a:p>
                      <a:pPr marL="276225" algn="l" rtl="0" eaLnBrk="0">
                        <a:lnSpc>
                          <a:spcPts val="1260"/>
                        </a:lnSpc>
                      </a:pPr>
                      <a:r>
                        <a:rPr sz="1000" kern="0" spc="-40">
                          <a:solidFill>
                            <a:srgbClr val="2F75B5">
                              <a:alpha val="100000"/>
                            </a:srgbClr>
                          </a:solidFill>
                          <a:latin typeface="微软雅黑" panose="020b0503020204020204" charset="-122"/>
                          <a:ea typeface="微软雅黑" panose="020b0503020204020204" charset="-122"/>
                          <a:cs typeface="微软雅黑" panose="020b0503020204020204" charset="-122"/>
                        </a:rPr>
                        <a:t>26.9%</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266700" algn="l" rtl="0" eaLnBrk="0">
                        <a:lnSpc>
                          <a:spcPct val="81000"/>
                        </a:lnSpc>
                        <a:spcBef>
                          <a:spcPts val="5"/>
                        </a:spcBef>
                      </a:pPr>
                      <a:r>
                        <a:rPr sz="1000" kern="0" spc="-40">
                          <a:solidFill>
                            <a:srgbClr val="2F75B5">
                              <a:alpha val="100000"/>
                            </a:srgbClr>
                          </a:solidFill>
                          <a:latin typeface="微软雅黑" panose="020b0503020204020204" charset="-122"/>
                          <a:ea typeface="微软雅黑" panose="020b0503020204020204" charset="-122"/>
                          <a:cs typeface="微软雅黑" panose="020b0503020204020204" charset="-122"/>
                        </a:rPr>
                        <a:t>5642.3</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249555" algn="l" rtl="0" eaLnBrk="0">
                        <a:lnSpc>
                          <a:spcPct val="81000"/>
                        </a:lnSpc>
                        <a:spcBef>
                          <a:spcPts val="5"/>
                        </a:spcBef>
                      </a:pPr>
                      <a:r>
                        <a:rPr sz="1000" kern="0" spc="-40">
                          <a:solidFill>
                            <a:srgbClr val="2F75B5">
                              <a:alpha val="100000"/>
                            </a:srgbClr>
                          </a:solidFill>
                          <a:latin typeface="微软雅黑" panose="020b0503020204020204" charset="-122"/>
                          <a:ea typeface="微软雅黑" panose="020b0503020204020204" charset="-122"/>
                          <a:cs typeface="微软雅黑" panose="020b0503020204020204" charset="-122"/>
                        </a:rPr>
                        <a:t>8039.7</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97000"/>
                        </a:lnSpc>
                      </a:pPr>
                      <a:endParaRPr lang="en-US" altLang="en-US" sz="100"/>
                    </a:p>
                    <a:p>
                      <a:pPr marL="232410" algn="l" rtl="0" eaLnBrk="0">
                        <a:lnSpc>
                          <a:spcPts val="1260"/>
                        </a:lnSpc>
                      </a:pPr>
                      <a:r>
                        <a:rPr sz="1000" kern="0" spc="-40">
                          <a:solidFill>
                            <a:srgbClr val="2F75B5">
                              <a:alpha val="100000"/>
                            </a:srgbClr>
                          </a:solidFill>
                          <a:latin typeface="微软雅黑" panose="020b0503020204020204" charset="-122"/>
                          <a:ea typeface="微软雅黑" panose="020b0503020204020204" charset="-122"/>
                          <a:cs typeface="微软雅黑" panose="020b0503020204020204" charset="-122"/>
                        </a:rPr>
                        <a:t>9.3%</a:t>
                      </a:r>
                      <a:endParaRPr lang="en-US" altLang="en-US" sz="10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69">
                <a:tc>
                  <a:txBody>
                    <a:bodyPr vert="horz" wrap="square"/>
                    <a:lstStyle/>
                    <a:p>
                      <a:pPr algn="l" rtl="0" eaLnBrk="0">
                        <a:lnSpc>
                          <a:spcPct val="118000"/>
                        </a:lnSpc>
                      </a:pPr>
                      <a:endParaRPr lang="en-US" altLang="en-US" sz="300"/>
                    </a:p>
                    <a:p>
                      <a:pPr marL="164465" algn="l" rtl="0" eaLnBrk="0">
                        <a:lnSpc>
                          <a:spcPct val="87000"/>
                        </a:lnSpc>
                        <a:spcBef>
                          <a:spcPct val="0"/>
                        </a:spcBef>
                      </a:pPr>
                      <a:r>
                        <a:rPr sz="9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11</a:t>
                      </a:r>
                      <a:endParaRPr lang="en-US" altLang="en-US" sz="9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4000"/>
                        </a:lnSpc>
                      </a:pPr>
                      <a:endParaRPr lang="en-US" altLang="en-US" sz="200"/>
                    </a:p>
                    <a:p>
                      <a:pPr marL="140970" algn="l" rtl="0" eaLnBrk="0">
                        <a:lnSpc>
                          <a:spcPct val="91000"/>
                        </a:lnSpc>
                        <a:spcBef>
                          <a:spcPct val="0"/>
                        </a:spcBef>
                      </a:pPr>
                      <a:r>
                        <a:rPr sz="1000" kern="0" spc="20">
                          <a:solidFill>
                            <a:srgbClr val="2F75B5">
                              <a:alpha val="100000"/>
                            </a:srgbClr>
                          </a:solidFill>
                          <a:latin typeface="微软雅黑" panose="020b0503020204020204" charset="-122"/>
                          <a:ea typeface="微软雅黑" panose="020b0503020204020204" charset="-122"/>
                          <a:cs typeface="微软雅黑" panose="020b0503020204020204" charset="-122"/>
                        </a:rPr>
                        <a:t>江苏</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160655" algn="l" rtl="0" eaLnBrk="0">
                        <a:lnSpc>
                          <a:spcPct val="81000"/>
                        </a:lnSpc>
                        <a:spcBef>
                          <a:spcPct val="0"/>
                        </a:spcBef>
                      </a:pPr>
                      <a:r>
                        <a:rPr sz="1000" kern="0" spc="-40">
                          <a:solidFill>
                            <a:srgbClr val="2F75B5">
                              <a:alpha val="100000"/>
                            </a:srgbClr>
                          </a:solidFill>
                          <a:latin typeface="微软雅黑" panose="020b0503020204020204" charset="-122"/>
                          <a:ea typeface="微软雅黑" panose="020b0503020204020204" charset="-122"/>
                          <a:cs typeface="微软雅黑" panose="020b0503020204020204" charset="-122"/>
                        </a:rPr>
                        <a:t>2133.9</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268605" algn="l" rtl="0" eaLnBrk="0">
                        <a:lnSpc>
                          <a:spcPct val="81000"/>
                        </a:lnSpc>
                        <a:spcBef>
                          <a:spcPct val="0"/>
                        </a:spcBef>
                      </a:pPr>
                      <a:r>
                        <a:rPr sz="1000" kern="0" spc="-40">
                          <a:solidFill>
                            <a:srgbClr val="2F75B5">
                              <a:alpha val="100000"/>
                            </a:srgbClr>
                          </a:solidFill>
                          <a:latin typeface="微软雅黑" panose="020b0503020204020204" charset="-122"/>
                          <a:ea typeface="微软雅黑" panose="020b0503020204020204" charset="-122"/>
                          <a:cs typeface="微软雅黑" panose="020b0503020204020204" charset="-122"/>
                        </a:rPr>
                        <a:t>472.0</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267335" algn="l" rtl="0" eaLnBrk="0">
                        <a:lnSpc>
                          <a:spcPct val="81000"/>
                        </a:lnSpc>
                        <a:spcBef>
                          <a:spcPct val="0"/>
                        </a:spcBef>
                      </a:pPr>
                      <a:r>
                        <a:rPr sz="1000" kern="0" spc="-40">
                          <a:solidFill>
                            <a:srgbClr val="2F75B5">
                              <a:alpha val="100000"/>
                            </a:srgbClr>
                          </a:solidFill>
                          <a:latin typeface="微软雅黑" panose="020b0503020204020204" charset="-122"/>
                          <a:ea typeface="微软雅黑" panose="020b0503020204020204" charset="-122"/>
                          <a:cs typeface="微软雅黑" panose="020b0503020204020204" charset="-122"/>
                        </a:rPr>
                        <a:t>2563.2</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95000"/>
                        </a:lnSpc>
                      </a:pPr>
                      <a:endParaRPr lang="en-US" altLang="en-US" sz="100"/>
                    </a:p>
                    <a:p>
                      <a:pPr marL="243840" algn="l" rtl="0" eaLnBrk="0">
                        <a:lnSpc>
                          <a:spcPts val="1260"/>
                        </a:lnSpc>
                      </a:pPr>
                      <a:r>
                        <a:rPr sz="1000" kern="0" spc="-50">
                          <a:solidFill>
                            <a:srgbClr val="2F75B5">
                              <a:alpha val="100000"/>
                            </a:srgbClr>
                          </a:solidFill>
                          <a:latin typeface="微软雅黑" panose="020b0503020204020204" charset="-122"/>
                          <a:ea typeface="微软雅黑" panose="020b0503020204020204" charset="-122"/>
                          <a:cs typeface="微软雅黑" panose="020b0503020204020204" charset="-122"/>
                        </a:rPr>
                        <a:t>142.2%</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231775" algn="l" rtl="0" eaLnBrk="0">
                        <a:lnSpc>
                          <a:spcPct val="81000"/>
                        </a:lnSpc>
                        <a:spcBef>
                          <a:spcPct val="0"/>
                        </a:spcBef>
                      </a:pPr>
                      <a:r>
                        <a:rPr sz="1000" kern="0" spc="-40">
                          <a:solidFill>
                            <a:srgbClr val="2F75B5">
                              <a:alpha val="100000"/>
                            </a:srgbClr>
                          </a:solidFill>
                          <a:latin typeface="微软雅黑" panose="020b0503020204020204" charset="-122"/>
                          <a:ea typeface="微软雅黑" panose="020b0503020204020204" charset="-122"/>
                          <a:cs typeface="微软雅黑" panose="020b0503020204020204" charset="-122"/>
                        </a:rPr>
                        <a:t>57195.6</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182880" algn="l" rtl="0" eaLnBrk="0">
                        <a:lnSpc>
                          <a:spcPct val="81000"/>
                        </a:lnSpc>
                        <a:spcBef>
                          <a:spcPct val="0"/>
                        </a:spcBef>
                      </a:pPr>
                      <a:r>
                        <a:rPr sz="1000" kern="0" spc="-40">
                          <a:solidFill>
                            <a:srgbClr val="2F75B5">
                              <a:alpha val="100000"/>
                            </a:srgbClr>
                          </a:solidFill>
                          <a:latin typeface="微软雅黑" panose="020b0503020204020204" charset="-122"/>
                          <a:ea typeface="微软雅黑" panose="020b0503020204020204" charset="-122"/>
                          <a:cs typeface="微软雅黑" panose="020b0503020204020204" charset="-122"/>
                        </a:rPr>
                        <a:t>104914.0</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95000"/>
                        </a:lnSpc>
                      </a:pPr>
                      <a:endParaRPr lang="en-US" altLang="en-US" sz="100"/>
                    </a:p>
                    <a:p>
                      <a:pPr marL="199390" algn="l" rtl="0" eaLnBrk="0">
                        <a:lnSpc>
                          <a:spcPts val="1260"/>
                        </a:lnSpc>
                      </a:pPr>
                      <a:r>
                        <a:rPr sz="1000" kern="0" spc="-50">
                          <a:solidFill>
                            <a:srgbClr val="2F75B5">
                              <a:alpha val="100000"/>
                            </a:srgbClr>
                          </a:solidFill>
                          <a:latin typeface="微软雅黑" panose="020b0503020204020204" charset="-122"/>
                          <a:ea typeface="微软雅黑" panose="020b0503020204020204" charset="-122"/>
                          <a:cs typeface="微软雅黑" panose="020b0503020204020204" charset="-122"/>
                        </a:rPr>
                        <a:t>16.4%</a:t>
                      </a:r>
                      <a:endParaRPr lang="en-US" altLang="en-US" sz="10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70">
                <a:tc>
                  <a:txBody>
                    <a:bodyPr vert="horz" wrap="square"/>
                    <a:lstStyle/>
                    <a:p>
                      <a:pPr algn="l" rtl="0" eaLnBrk="0">
                        <a:lnSpc>
                          <a:spcPct val="114000"/>
                        </a:lnSpc>
                      </a:pPr>
                      <a:endParaRPr lang="en-US" altLang="en-US" sz="300"/>
                    </a:p>
                    <a:p>
                      <a:pPr marL="164465" algn="l" rtl="0" eaLnBrk="0">
                        <a:lnSpc>
                          <a:spcPct val="88000"/>
                        </a:lnSpc>
                        <a:spcBef>
                          <a:spcPts val="5"/>
                        </a:spcBef>
                      </a:pPr>
                      <a:r>
                        <a:rPr sz="9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12</a:t>
                      </a:r>
                      <a:endParaRPr lang="en-US" altLang="en-US" sz="9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20000"/>
                        </a:lnSpc>
                      </a:pPr>
                      <a:endParaRPr lang="en-US" altLang="en-US" sz="200"/>
                    </a:p>
                    <a:p>
                      <a:pPr marL="142240" algn="l" rtl="0" eaLnBrk="0">
                        <a:lnSpc>
                          <a:spcPct val="90000"/>
                        </a:lnSpc>
                        <a:spcBef>
                          <a:spcPct val="0"/>
                        </a:spcBef>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贵州</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4000"/>
                        </a:lnSpc>
                      </a:pPr>
                      <a:endParaRPr lang="en-US" altLang="en-US" sz="300"/>
                    </a:p>
                    <a:p>
                      <a:pPr marL="160020" algn="l" rtl="0" eaLnBrk="0">
                        <a:lnSpc>
                          <a:spcPct val="81000"/>
                        </a:lnSpc>
                        <a:spcBef>
                          <a:spcPts val="5"/>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8207.2</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4000"/>
                        </a:lnSpc>
                      </a:pPr>
                      <a:endParaRPr lang="en-US" altLang="en-US" sz="300"/>
                    </a:p>
                    <a:p>
                      <a:pPr marL="272415" algn="l" rtl="0" eaLnBrk="0">
                        <a:lnSpc>
                          <a:spcPct val="81000"/>
                        </a:lnSpc>
                        <a:spcBef>
                          <a:spcPts val="5"/>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780.2</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4000"/>
                        </a:lnSpc>
                      </a:pPr>
                      <a:endParaRPr lang="en-US" altLang="en-US" sz="300"/>
                    </a:p>
                    <a:p>
                      <a:pPr marL="302260" algn="l" rtl="0" eaLnBrk="0">
                        <a:lnSpc>
                          <a:spcPct val="81000"/>
                        </a:lnSpc>
                        <a:spcBef>
                          <a:spcPts val="5"/>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807.2</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93000"/>
                        </a:lnSpc>
                      </a:pPr>
                      <a:endParaRPr lang="en-US" altLang="en-US" sz="100"/>
                    </a:p>
                    <a:p>
                      <a:pPr marL="278765" algn="l" rtl="0" eaLnBrk="0">
                        <a:lnSpc>
                          <a:spcPts val="1260"/>
                        </a:lnSpc>
                      </a:pPr>
                      <a:r>
                        <a:rPr sz="1000" kern="0" spc="-50">
                          <a:solidFill>
                            <a:srgbClr val="000000">
                              <a:alpha val="100000"/>
                            </a:srgbClr>
                          </a:solidFill>
                          <a:latin typeface="微软雅黑" panose="020b0503020204020204" charset="-122"/>
                          <a:ea typeface="微软雅黑" panose="020b0503020204020204" charset="-122"/>
                          <a:cs typeface="微软雅黑" panose="020b0503020204020204" charset="-122"/>
                        </a:rPr>
                        <a:t>19.3%</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4000"/>
                        </a:lnSpc>
                      </a:pPr>
                      <a:endParaRPr lang="en-US" altLang="en-US" sz="300"/>
                    </a:p>
                    <a:p>
                      <a:pPr marL="234315" algn="l" rtl="0" eaLnBrk="0">
                        <a:lnSpc>
                          <a:spcPct val="81000"/>
                        </a:lnSpc>
                        <a:spcBef>
                          <a:spcPts val="5"/>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12610.2</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4000"/>
                        </a:lnSpc>
                      </a:pPr>
                      <a:endParaRPr lang="en-US" altLang="en-US" sz="300"/>
                    </a:p>
                    <a:p>
                      <a:pPr marL="217805" algn="l" rtl="0" eaLnBrk="0">
                        <a:lnSpc>
                          <a:spcPct val="81000"/>
                        </a:lnSpc>
                        <a:spcBef>
                          <a:spcPts val="5"/>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17167.5</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93000"/>
                        </a:lnSpc>
                      </a:pPr>
                      <a:endParaRPr lang="en-US" altLang="en-US" sz="100"/>
                    </a:p>
                    <a:p>
                      <a:pPr marL="232410" algn="l" rtl="0" eaLnBrk="0">
                        <a:lnSpc>
                          <a:spcPts val="1260"/>
                        </a:lnSpc>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8.0%</a:t>
                      </a:r>
                      <a:endParaRPr lang="en-US" altLang="en-US" sz="10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69">
                <a:tc>
                  <a:txBody>
                    <a:bodyPr vert="horz" wrap="square"/>
                    <a:lstStyle/>
                    <a:p>
                      <a:pPr algn="l" rtl="0" eaLnBrk="0">
                        <a:lnSpc>
                          <a:spcPct val="113000"/>
                        </a:lnSpc>
                      </a:pPr>
                      <a:endParaRPr lang="en-US" altLang="en-US" sz="300"/>
                    </a:p>
                    <a:p>
                      <a:pPr marL="164465" algn="l" rtl="0" eaLnBrk="0">
                        <a:lnSpc>
                          <a:spcPct val="88000"/>
                        </a:lnSpc>
                        <a:spcBef>
                          <a:spcPts val="5"/>
                        </a:spcBef>
                      </a:pPr>
                      <a:r>
                        <a:rPr sz="9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13</a:t>
                      </a:r>
                      <a:endParaRPr lang="en-US" altLang="en-US" sz="9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92000"/>
                        </a:lnSpc>
                      </a:pPr>
                      <a:endParaRPr lang="en-US" altLang="en-US" sz="100"/>
                    </a:p>
                    <a:p>
                      <a:pPr marL="86995" algn="l" rtl="0" eaLnBrk="0">
                        <a:lnSpc>
                          <a:spcPts val="1260"/>
                        </a:lnSpc>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内蒙古</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4000"/>
                        </a:lnSpc>
                      </a:pPr>
                      <a:endParaRPr lang="en-US" altLang="en-US" sz="300"/>
                    </a:p>
                    <a:p>
                      <a:pPr marL="160020" algn="l" rtl="0" eaLnBrk="0">
                        <a:lnSpc>
                          <a:spcPct val="81000"/>
                        </a:lnSpc>
                        <a:spcBef>
                          <a:spcPct val="0"/>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7873.1</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7000"/>
                        </a:lnSpc>
                      </a:pPr>
                      <a:endParaRPr lang="en-US" altLang="en-US" sz="300"/>
                    </a:p>
                    <a:p>
                      <a:pPr marL="268605" algn="l" rtl="0" eaLnBrk="0">
                        <a:lnSpc>
                          <a:spcPct val="80000"/>
                        </a:lnSpc>
                        <a:spcBef>
                          <a:spcPct val="0"/>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415.1</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4000"/>
                        </a:lnSpc>
                      </a:pPr>
                      <a:endParaRPr lang="en-US" altLang="en-US" sz="300"/>
                    </a:p>
                    <a:p>
                      <a:pPr marL="302895" algn="l" rtl="0" eaLnBrk="0">
                        <a:lnSpc>
                          <a:spcPct val="81000"/>
                        </a:lnSpc>
                        <a:spcBef>
                          <a:spcPct val="0"/>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631.4</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92000"/>
                        </a:lnSpc>
                      </a:pPr>
                      <a:endParaRPr lang="en-US" altLang="en-US" sz="100"/>
                    </a:p>
                    <a:p>
                      <a:pPr marL="278765" algn="l" rtl="0" eaLnBrk="0">
                        <a:lnSpc>
                          <a:spcPts val="1260"/>
                        </a:lnSpc>
                      </a:pPr>
                      <a:r>
                        <a:rPr sz="1000" kern="0" spc="-50">
                          <a:solidFill>
                            <a:srgbClr val="000000">
                              <a:alpha val="100000"/>
                            </a:srgbClr>
                          </a:solidFill>
                          <a:latin typeface="微软雅黑" panose="020b0503020204020204" charset="-122"/>
                          <a:ea typeface="微软雅黑" panose="020b0503020204020204" charset="-122"/>
                          <a:cs typeface="微软雅黑" panose="020b0503020204020204" charset="-122"/>
                        </a:rPr>
                        <a:t>13.3%</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4000"/>
                        </a:lnSpc>
                      </a:pPr>
                      <a:endParaRPr lang="en-US" altLang="en-US" sz="300"/>
                    </a:p>
                    <a:p>
                      <a:pPr marL="269240" algn="l" rtl="0" eaLnBrk="0">
                        <a:lnSpc>
                          <a:spcPct val="81000"/>
                        </a:lnSpc>
                        <a:spcBef>
                          <a:spcPct val="0"/>
                        </a:spcBef>
                      </a:pPr>
                      <a:r>
                        <a:rPr sz="1000" kern="0" spc="-50">
                          <a:solidFill>
                            <a:srgbClr val="000000">
                              <a:alpha val="100000"/>
                            </a:srgbClr>
                          </a:solidFill>
                          <a:latin typeface="微软雅黑" panose="020b0503020204020204" charset="-122"/>
                          <a:ea typeface="微软雅黑" panose="020b0503020204020204" charset="-122"/>
                          <a:cs typeface="微软雅黑" panose="020b0503020204020204" charset="-122"/>
                        </a:rPr>
                        <a:t>1360.9</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4000"/>
                        </a:lnSpc>
                      </a:pPr>
                      <a:endParaRPr lang="en-US" altLang="en-US" sz="300"/>
                    </a:p>
                    <a:p>
                      <a:pPr marL="250190" algn="l" rtl="0" eaLnBrk="0">
                        <a:lnSpc>
                          <a:spcPct val="81000"/>
                        </a:lnSpc>
                        <a:spcBef>
                          <a:spcPct val="0"/>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2488.8</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92000"/>
                        </a:lnSpc>
                      </a:pPr>
                      <a:endParaRPr lang="en-US" altLang="en-US" sz="100"/>
                    </a:p>
                    <a:p>
                      <a:pPr marL="199390" algn="l" rtl="0" eaLnBrk="0">
                        <a:lnSpc>
                          <a:spcPts val="1260"/>
                        </a:lnSpc>
                      </a:pPr>
                      <a:r>
                        <a:rPr sz="1000" kern="0" spc="-50">
                          <a:solidFill>
                            <a:srgbClr val="000000">
                              <a:alpha val="100000"/>
                            </a:srgbClr>
                          </a:solidFill>
                          <a:latin typeface="微软雅黑" panose="020b0503020204020204" charset="-122"/>
                          <a:ea typeface="微软雅黑" panose="020b0503020204020204" charset="-122"/>
                          <a:cs typeface="微软雅黑" panose="020b0503020204020204" charset="-122"/>
                        </a:rPr>
                        <a:t>16.3%</a:t>
                      </a:r>
                      <a:endParaRPr lang="en-US" altLang="en-US" sz="10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69">
                <a:tc>
                  <a:txBody>
                    <a:bodyPr vert="horz" wrap="square"/>
                    <a:lstStyle/>
                    <a:p>
                      <a:pPr algn="l" rtl="0" eaLnBrk="0">
                        <a:lnSpc>
                          <a:spcPct val="116000"/>
                        </a:lnSpc>
                      </a:pPr>
                      <a:endParaRPr lang="en-US" altLang="en-US" sz="300"/>
                    </a:p>
                    <a:p>
                      <a:pPr marL="164465" algn="l" rtl="0" eaLnBrk="0">
                        <a:lnSpc>
                          <a:spcPct val="87000"/>
                        </a:lnSpc>
                        <a:spcBef>
                          <a:spcPts val="5"/>
                        </a:spcBef>
                      </a:pPr>
                      <a:r>
                        <a:rPr sz="9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14</a:t>
                      </a:r>
                      <a:endParaRPr lang="en-US" altLang="en-US" sz="9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0000"/>
                        </a:lnSpc>
                      </a:pPr>
                      <a:endParaRPr lang="en-US" altLang="en-US" sz="200"/>
                    </a:p>
                    <a:p>
                      <a:pPr marL="143510" algn="l" rtl="0" eaLnBrk="0">
                        <a:lnSpc>
                          <a:spcPct val="94000"/>
                        </a:lnSpc>
                        <a:spcBef>
                          <a:spcPct val="0"/>
                        </a:spcBef>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辽宁</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3000"/>
                        </a:lnSpc>
                      </a:pPr>
                      <a:endParaRPr lang="en-US" altLang="en-US" sz="300"/>
                    </a:p>
                    <a:p>
                      <a:pPr marL="160655" algn="l" rtl="0" eaLnBrk="0">
                        <a:lnSpc>
                          <a:spcPct val="81000"/>
                        </a:lnSpc>
                        <a:spcBef>
                          <a:spcPts val="5"/>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6702.9</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3000"/>
                        </a:lnSpc>
                      </a:pPr>
                      <a:endParaRPr lang="en-US" altLang="en-US" sz="300"/>
                    </a:p>
                    <a:p>
                      <a:pPr marL="273050" algn="l" rtl="0" eaLnBrk="0">
                        <a:lnSpc>
                          <a:spcPct val="81000"/>
                        </a:lnSpc>
                        <a:spcBef>
                          <a:spcPts val="5"/>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667.4</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3000"/>
                        </a:lnSpc>
                      </a:pPr>
                      <a:endParaRPr lang="en-US" altLang="en-US" sz="300"/>
                    </a:p>
                    <a:p>
                      <a:pPr marL="302260" algn="l" rtl="0" eaLnBrk="0">
                        <a:lnSpc>
                          <a:spcPct val="81000"/>
                        </a:lnSpc>
                        <a:spcBef>
                          <a:spcPts val="5"/>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726.4</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90000"/>
                        </a:lnSpc>
                      </a:pPr>
                      <a:endParaRPr lang="en-US" altLang="en-US" sz="100"/>
                    </a:p>
                    <a:p>
                      <a:pPr marL="276225" algn="l" rtl="0" eaLnBrk="0">
                        <a:lnSpc>
                          <a:spcPts val="1260"/>
                        </a:lnSpc>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20.8%</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3000"/>
                        </a:lnSpc>
                      </a:pPr>
                      <a:endParaRPr lang="en-US" altLang="en-US" sz="300"/>
                    </a:p>
                    <a:p>
                      <a:pPr marL="269240" algn="l" rtl="0" eaLnBrk="0">
                        <a:lnSpc>
                          <a:spcPct val="81000"/>
                        </a:lnSpc>
                        <a:spcBef>
                          <a:spcPct val="0"/>
                        </a:spcBef>
                      </a:pPr>
                      <a:r>
                        <a:rPr sz="1000" kern="0" spc="-50">
                          <a:solidFill>
                            <a:srgbClr val="000000">
                              <a:alpha val="100000"/>
                            </a:srgbClr>
                          </a:solidFill>
                          <a:latin typeface="微软雅黑" panose="020b0503020204020204" charset="-122"/>
                          <a:ea typeface="微软雅黑" panose="020b0503020204020204" charset="-122"/>
                          <a:cs typeface="微软雅黑" panose="020b0503020204020204" charset="-122"/>
                        </a:rPr>
                        <a:t>1405.2</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3000"/>
                        </a:lnSpc>
                      </a:pPr>
                      <a:endParaRPr lang="en-US" altLang="en-US" sz="300"/>
                    </a:p>
                    <a:p>
                      <a:pPr marL="250190" algn="l" rtl="0" eaLnBrk="0">
                        <a:lnSpc>
                          <a:spcPct val="81000"/>
                        </a:lnSpc>
                        <a:spcBef>
                          <a:spcPct val="0"/>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2252.3</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90000"/>
                        </a:lnSpc>
                      </a:pPr>
                      <a:endParaRPr lang="en-US" altLang="en-US" sz="100"/>
                    </a:p>
                    <a:p>
                      <a:pPr marL="199390" algn="l" rtl="0" eaLnBrk="0">
                        <a:lnSpc>
                          <a:spcPts val="1260"/>
                        </a:lnSpc>
                      </a:pPr>
                      <a:r>
                        <a:rPr sz="1000" kern="0" spc="-50">
                          <a:solidFill>
                            <a:srgbClr val="000000">
                              <a:alpha val="100000"/>
                            </a:srgbClr>
                          </a:solidFill>
                          <a:latin typeface="微软雅黑" panose="020b0503020204020204" charset="-122"/>
                          <a:ea typeface="微软雅黑" panose="020b0503020204020204" charset="-122"/>
                          <a:cs typeface="微软雅黑" panose="020b0503020204020204" charset="-122"/>
                        </a:rPr>
                        <a:t>12.5%</a:t>
                      </a:r>
                      <a:endParaRPr lang="en-US" altLang="en-US" sz="10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70">
                <a:tc>
                  <a:txBody>
                    <a:bodyPr vert="horz" wrap="square"/>
                    <a:lstStyle/>
                    <a:p>
                      <a:pPr algn="l" rtl="0" eaLnBrk="0">
                        <a:lnSpc>
                          <a:spcPct val="119000"/>
                        </a:lnSpc>
                      </a:pPr>
                      <a:endParaRPr lang="en-US" altLang="en-US" sz="300"/>
                    </a:p>
                    <a:p>
                      <a:pPr marL="164465" algn="l" rtl="0" eaLnBrk="0">
                        <a:lnSpc>
                          <a:spcPct val="87000"/>
                        </a:lnSpc>
                      </a:pPr>
                      <a:r>
                        <a:rPr sz="9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15</a:t>
                      </a:r>
                      <a:endParaRPr lang="en-US" altLang="en-US" sz="9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23000"/>
                        </a:lnSpc>
                      </a:pPr>
                      <a:endParaRPr lang="en-US" altLang="en-US" sz="200"/>
                    </a:p>
                    <a:p>
                      <a:pPr marL="143510" algn="l" rtl="0" eaLnBrk="0">
                        <a:lnSpc>
                          <a:spcPct val="89000"/>
                        </a:lnSpc>
                        <a:spcBef>
                          <a:spcPct val="0"/>
                        </a:spcBef>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湖南</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6000"/>
                        </a:lnSpc>
                      </a:pPr>
                      <a:endParaRPr lang="en-US" altLang="en-US" sz="300"/>
                    </a:p>
                    <a:p>
                      <a:pPr marL="128270" algn="l" rtl="0" eaLnBrk="0">
                        <a:lnSpc>
                          <a:spcPct val="81000"/>
                        </a:lnSpc>
                        <a:spcBef>
                          <a:spcPct val="0"/>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10935.0</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6000"/>
                        </a:lnSpc>
                      </a:pPr>
                      <a:endParaRPr lang="en-US" altLang="en-US" sz="300"/>
                    </a:p>
                    <a:p>
                      <a:pPr marL="273050" algn="l" rtl="0" eaLnBrk="0">
                        <a:lnSpc>
                          <a:spcPct val="81000"/>
                        </a:lnSpc>
                        <a:spcBef>
                          <a:spcPct val="0"/>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558.6</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6000"/>
                        </a:lnSpc>
                      </a:pPr>
                      <a:endParaRPr lang="en-US" altLang="en-US" sz="300"/>
                    </a:p>
                    <a:p>
                      <a:pPr marL="270510" algn="l" rtl="0" eaLnBrk="0">
                        <a:lnSpc>
                          <a:spcPct val="81000"/>
                        </a:lnSpc>
                        <a:spcBef>
                          <a:spcPct val="0"/>
                        </a:spcBef>
                      </a:pPr>
                      <a:r>
                        <a:rPr sz="1000" kern="0" spc="-50">
                          <a:solidFill>
                            <a:srgbClr val="000000">
                              <a:alpha val="100000"/>
                            </a:srgbClr>
                          </a:solidFill>
                          <a:latin typeface="微软雅黑" panose="020b0503020204020204" charset="-122"/>
                          <a:ea typeface="微软雅黑" panose="020b0503020204020204" charset="-122"/>
                          <a:cs typeface="微软雅黑" panose="020b0503020204020204" charset="-122"/>
                        </a:rPr>
                        <a:t>1239.5</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98000"/>
                        </a:lnSpc>
                      </a:pPr>
                      <a:endParaRPr lang="en-US" altLang="en-US" sz="100"/>
                    </a:p>
                    <a:p>
                      <a:pPr marL="278765" algn="l" rtl="0" eaLnBrk="0">
                        <a:lnSpc>
                          <a:spcPts val="1260"/>
                        </a:lnSpc>
                      </a:pPr>
                      <a:r>
                        <a:rPr sz="1000" kern="0" spc="-50">
                          <a:solidFill>
                            <a:srgbClr val="000000">
                              <a:alpha val="100000"/>
                            </a:srgbClr>
                          </a:solidFill>
                          <a:latin typeface="微软雅黑" panose="020b0503020204020204" charset="-122"/>
                          <a:ea typeface="微软雅黑" panose="020b0503020204020204" charset="-122"/>
                          <a:cs typeface="微软雅黑" panose="020b0503020204020204" charset="-122"/>
                        </a:rPr>
                        <a:t>16.4%</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6000"/>
                        </a:lnSpc>
                      </a:pPr>
                      <a:endParaRPr lang="en-US" altLang="en-US" sz="300"/>
                    </a:p>
                    <a:p>
                      <a:pPr marL="234315" algn="l" rtl="0" eaLnBrk="0">
                        <a:lnSpc>
                          <a:spcPct val="81000"/>
                        </a:lnSpc>
                        <a:spcBef>
                          <a:spcPct val="0"/>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17768.4</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6000"/>
                        </a:lnSpc>
                      </a:pPr>
                      <a:endParaRPr lang="en-US" altLang="en-US" sz="300"/>
                    </a:p>
                    <a:p>
                      <a:pPr marL="215265" algn="l" rtl="0" eaLnBrk="0">
                        <a:lnSpc>
                          <a:spcPct val="81000"/>
                        </a:lnSpc>
                        <a:spcBef>
                          <a:spcPct val="0"/>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29403.7</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98000"/>
                        </a:lnSpc>
                      </a:pPr>
                      <a:endParaRPr lang="en-US" altLang="en-US" sz="100"/>
                    </a:p>
                    <a:p>
                      <a:pPr marL="199390" algn="l" rtl="0" eaLnBrk="0">
                        <a:lnSpc>
                          <a:spcPts val="1260"/>
                        </a:lnSpc>
                      </a:pPr>
                      <a:r>
                        <a:rPr sz="1000" kern="0" spc="-50">
                          <a:solidFill>
                            <a:srgbClr val="000000">
                              <a:alpha val="100000"/>
                            </a:srgbClr>
                          </a:solidFill>
                          <a:latin typeface="微软雅黑" panose="020b0503020204020204" charset="-122"/>
                          <a:ea typeface="微软雅黑" panose="020b0503020204020204" charset="-122"/>
                          <a:cs typeface="微软雅黑" panose="020b0503020204020204" charset="-122"/>
                        </a:rPr>
                        <a:t>13.4%</a:t>
                      </a:r>
                      <a:endParaRPr lang="en-US" altLang="en-US" sz="10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69">
                <a:tc>
                  <a:txBody>
                    <a:bodyPr vert="horz" wrap="square"/>
                    <a:lstStyle/>
                    <a:p>
                      <a:pPr algn="l" rtl="0" eaLnBrk="0">
                        <a:lnSpc>
                          <a:spcPct val="115000"/>
                        </a:lnSpc>
                      </a:pPr>
                      <a:endParaRPr lang="en-US" altLang="en-US" sz="300"/>
                    </a:p>
                    <a:p>
                      <a:pPr marL="164465" algn="l" rtl="0" eaLnBrk="0">
                        <a:lnSpc>
                          <a:spcPct val="88000"/>
                        </a:lnSpc>
                        <a:spcBef>
                          <a:spcPct val="0"/>
                        </a:spcBef>
                      </a:pPr>
                      <a:r>
                        <a:rPr sz="9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16</a:t>
                      </a:r>
                      <a:endParaRPr lang="en-US" altLang="en-US" sz="9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22000"/>
                        </a:lnSpc>
                      </a:pPr>
                      <a:endParaRPr lang="en-US" altLang="en-US" sz="200"/>
                    </a:p>
                    <a:p>
                      <a:pPr marL="146050" algn="l" rtl="0" eaLnBrk="0">
                        <a:lnSpc>
                          <a:spcPct val="89000"/>
                        </a:lnSpc>
                        <a:spcBef>
                          <a:spcPct val="0"/>
                        </a:spcBef>
                      </a:pPr>
                      <a:r>
                        <a:rPr sz="10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云南</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160655" algn="l" rtl="0" eaLnBrk="0">
                        <a:lnSpc>
                          <a:spcPct val="81000"/>
                        </a:lnSpc>
                        <a:spcBef>
                          <a:spcPts val="5"/>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6650.2</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271145" algn="l" rtl="0" eaLnBrk="0">
                        <a:lnSpc>
                          <a:spcPct val="81000"/>
                        </a:lnSpc>
                        <a:spcBef>
                          <a:spcPts val="5"/>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323.2</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302260" algn="l" rtl="0" eaLnBrk="0">
                        <a:lnSpc>
                          <a:spcPct val="81000"/>
                        </a:lnSpc>
                        <a:spcBef>
                          <a:spcPts val="5"/>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896.1</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97000"/>
                        </a:lnSpc>
                      </a:pPr>
                      <a:endParaRPr lang="en-US" altLang="en-US" sz="100"/>
                    </a:p>
                    <a:p>
                      <a:pPr marL="278765" algn="l" rtl="0" eaLnBrk="0">
                        <a:lnSpc>
                          <a:spcPts val="1260"/>
                        </a:lnSpc>
                      </a:pPr>
                      <a:r>
                        <a:rPr sz="1000" kern="0" spc="-50">
                          <a:solidFill>
                            <a:srgbClr val="000000">
                              <a:alpha val="100000"/>
                            </a:srgbClr>
                          </a:solidFill>
                          <a:latin typeface="微软雅黑" panose="020b0503020204020204" charset="-122"/>
                          <a:ea typeface="微软雅黑" panose="020b0503020204020204" charset="-122"/>
                          <a:cs typeface="微软雅黑" panose="020b0503020204020204" charset="-122"/>
                        </a:rPr>
                        <a:t>18.3%</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266065" algn="l" rtl="0" eaLnBrk="0">
                        <a:lnSpc>
                          <a:spcPct val="81000"/>
                        </a:lnSpc>
                        <a:spcBef>
                          <a:spcPts val="5"/>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9462.3</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217805" algn="l" rtl="0" eaLnBrk="0">
                        <a:lnSpc>
                          <a:spcPct val="81000"/>
                        </a:lnSpc>
                        <a:spcBef>
                          <a:spcPts val="5"/>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16342.9</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97000"/>
                        </a:lnSpc>
                      </a:pPr>
                      <a:endParaRPr lang="en-US" altLang="en-US" sz="100"/>
                    </a:p>
                    <a:p>
                      <a:pPr marL="199390" algn="l" rtl="0" eaLnBrk="0">
                        <a:lnSpc>
                          <a:spcPts val="1260"/>
                        </a:lnSpc>
                      </a:pPr>
                      <a:r>
                        <a:rPr sz="1000" kern="0" spc="-50">
                          <a:solidFill>
                            <a:srgbClr val="000000">
                              <a:alpha val="100000"/>
                            </a:srgbClr>
                          </a:solidFill>
                          <a:latin typeface="微软雅黑" panose="020b0503020204020204" charset="-122"/>
                          <a:ea typeface="微软雅黑" panose="020b0503020204020204" charset="-122"/>
                          <a:cs typeface="微软雅黑" panose="020b0503020204020204" charset="-122"/>
                        </a:rPr>
                        <a:t>14.6%</a:t>
                      </a:r>
                      <a:endParaRPr lang="en-US" altLang="en-US" sz="10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70">
                <a:tc>
                  <a:txBody>
                    <a:bodyPr vert="horz" wrap="square"/>
                    <a:lstStyle/>
                    <a:p>
                      <a:pPr algn="l" rtl="0" eaLnBrk="0">
                        <a:lnSpc>
                          <a:spcPct val="118000"/>
                        </a:lnSpc>
                      </a:pPr>
                      <a:endParaRPr lang="en-US" altLang="en-US" sz="300"/>
                    </a:p>
                    <a:p>
                      <a:pPr marL="164465" algn="l" rtl="0" eaLnBrk="0">
                        <a:lnSpc>
                          <a:spcPct val="87000"/>
                        </a:lnSpc>
                        <a:spcBef>
                          <a:spcPct val="0"/>
                        </a:spcBef>
                      </a:pPr>
                      <a:r>
                        <a:rPr sz="9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17</a:t>
                      </a:r>
                      <a:endParaRPr lang="en-US" altLang="en-US" sz="9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35000"/>
                        </a:lnSpc>
                      </a:pPr>
                      <a:endParaRPr lang="en-US" altLang="en-US" sz="200"/>
                    </a:p>
                    <a:p>
                      <a:pPr marL="140970" algn="l" rtl="0" eaLnBrk="0">
                        <a:lnSpc>
                          <a:spcPct val="87000"/>
                        </a:lnSpc>
                        <a:spcBef>
                          <a:spcPct val="0"/>
                        </a:spcBef>
                      </a:pPr>
                      <a:r>
                        <a:rPr sz="10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江西</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160655" algn="l" rtl="0" eaLnBrk="0">
                        <a:lnSpc>
                          <a:spcPct val="81000"/>
                        </a:lnSpc>
                        <a:spcBef>
                          <a:spcPct val="0"/>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6430.8</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275590" algn="l" rtl="0" eaLnBrk="0">
                        <a:lnSpc>
                          <a:spcPct val="81000"/>
                        </a:lnSpc>
                        <a:spcBef>
                          <a:spcPct val="0"/>
                        </a:spcBef>
                      </a:pPr>
                      <a:r>
                        <a:rPr sz="1000" kern="0" spc="-50">
                          <a:solidFill>
                            <a:srgbClr val="000000">
                              <a:alpha val="100000"/>
                            </a:srgbClr>
                          </a:solidFill>
                          <a:latin typeface="微软雅黑" panose="020b0503020204020204" charset="-122"/>
                          <a:ea typeface="微软雅黑" panose="020b0503020204020204" charset="-122"/>
                          <a:cs typeface="微软雅黑" panose="020b0503020204020204" charset="-122"/>
                        </a:rPr>
                        <a:t>154.0</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270510" algn="l" rtl="0" eaLnBrk="0">
                        <a:lnSpc>
                          <a:spcPct val="81000"/>
                        </a:lnSpc>
                        <a:spcBef>
                          <a:spcPct val="0"/>
                        </a:spcBef>
                      </a:pPr>
                      <a:r>
                        <a:rPr sz="1000" kern="0" spc="-50">
                          <a:solidFill>
                            <a:srgbClr val="000000">
                              <a:alpha val="100000"/>
                            </a:srgbClr>
                          </a:solidFill>
                          <a:latin typeface="微软雅黑" panose="020b0503020204020204" charset="-122"/>
                          <a:ea typeface="微软雅黑" panose="020b0503020204020204" charset="-122"/>
                          <a:cs typeface="微软雅黑" panose="020b0503020204020204" charset="-122"/>
                        </a:rPr>
                        <a:t>1019.7</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95000"/>
                        </a:lnSpc>
                      </a:pPr>
                      <a:endParaRPr lang="en-US" altLang="en-US" sz="100"/>
                    </a:p>
                    <a:p>
                      <a:pPr marL="278765" algn="l" rtl="0" eaLnBrk="0">
                        <a:lnSpc>
                          <a:spcPts val="1260"/>
                        </a:lnSpc>
                      </a:pPr>
                      <a:r>
                        <a:rPr sz="1000" kern="0" spc="-50">
                          <a:solidFill>
                            <a:srgbClr val="000000">
                              <a:alpha val="100000"/>
                            </a:srgbClr>
                          </a:solidFill>
                          <a:latin typeface="微软雅黑" panose="020b0503020204020204" charset="-122"/>
                          <a:ea typeface="微软雅黑" panose="020b0503020204020204" charset="-122"/>
                          <a:cs typeface="微软雅黑" panose="020b0503020204020204" charset="-122"/>
                        </a:rPr>
                        <a:t>18.3%</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234315" algn="l" rtl="0" eaLnBrk="0">
                        <a:lnSpc>
                          <a:spcPct val="81000"/>
                        </a:lnSpc>
                        <a:spcBef>
                          <a:spcPct val="0"/>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11865.4</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215265" algn="l" rtl="0" eaLnBrk="0">
                        <a:lnSpc>
                          <a:spcPct val="81000"/>
                        </a:lnSpc>
                        <a:spcBef>
                          <a:spcPct val="0"/>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26410.3</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95000"/>
                        </a:lnSpc>
                      </a:pPr>
                      <a:endParaRPr lang="en-US" altLang="en-US" sz="100"/>
                    </a:p>
                    <a:p>
                      <a:pPr marL="196215" algn="l" rtl="0" eaLnBrk="0">
                        <a:lnSpc>
                          <a:spcPts val="1260"/>
                        </a:lnSpc>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22.1%</a:t>
                      </a:r>
                      <a:endParaRPr lang="en-US" altLang="en-US" sz="10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69">
                <a:tc>
                  <a:txBody>
                    <a:bodyPr vert="horz" wrap="square"/>
                    <a:lstStyle/>
                    <a:p>
                      <a:pPr algn="l" rtl="0" eaLnBrk="0">
                        <a:lnSpc>
                          <a:spcPct val="114000"/>
                        </a:lnSpc>
                      </a:pPr>
                      <a:endParaRPr lang="en-US" altLang="en-US" sz="300"/>
                    </a:p>
                    <a:p>
                      <a:pPr marL="164465" algn="l" rtl="0" eaLnBrk="0">
                        <a:lnSpc>
                          <a:spcPct val="88000"/>
                        </a:lnSpc>
                        <a:spcBef>
                          <a:spcPct val="0"/>
                        </a:spcBef>
                      </a:pPr>
                      <a:r>
                        <a:rPr sz="9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18</a:t>
                      </a:r>
                      <a:endParaRPr lang="en-US" altLang="en-US" sz="9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39000"/>
                        </a:lnSpc>
                      </a:pPr>
                      <a:endParaRPr lang="en-US" altLang="en-US" sz="200"/>
                    </a:p>
                    <a:p>
                      <a:pPr marL="153035" algn="l" rtl="0" eaLnBrk="0">
                        <a:lnSpc>
                          <a:spcPct val="82000"/>
                        </a:lnSpc>
                        <a:spcBef>
                          <a:spcPct val="0"/>
                        </a:spcBef>
                      </a:pPr>
                      <a:r>
                        <a:rPr sz="1000" kern="0" spc="-30">
                          <a:solidFill>
                            <a:srgbClr val="000000">
                              <a:alpha val="100000"/>
                            </a:srgbClr>
                          </a:solidFill>
                          <a:latin typeface="微软雅黑" panose="020b0503020204020204" charset="-122"/>
                          <a:ea typeface="微软雅黑" panose="020b0503020204020204" charset="-122"/>
                          <a:cs typeface="微软雅黑" panose="020b0503020204020204" charset="-122"/>
                        </a:rPr>
                        <a:t>四川</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4000"/>
                        </a:lnSpc>
                      </a:pPr>
                      <a:endParaRPr lang="en-US" altLang="en-US" sz="300"/>
                    </a:p>
                    <a:p>
                      <a:pPr marL="128270" algn="l" rtl="0" eaLnBrk="0">
                        <a:lnSpc>
                          <a:spcPct val="81000"/>
                        </a:lnSpc>
                        <a:spcBef>
                          <a:spcPts val="5"/>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10760.1</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4000"/>
                        </a:lnSpc>
                      </a:pPr>
                      <a:endParaRPr lang="en-US" altLang="en-US" sz="300"/>
                    </a:p>
                    <a:p>
                      <a:pPr marL="271145" algn="l" rtl="0" eaLnBrk="0">
                        <a:lnSpc>
                          <a:spcPct val="81000"/>
                        </a:lnSpc>
                        <a:spcBef>
                          <a:spcPts val="5"/>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339.0</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4000"/>
                        </a:lnSpc>
                      </a:pPr>
                      <a:endParaRPr lang="en-US" altLang="en-US" sz="300"/>
                    </a:p>
                    <a:p>
                      <a:pPr marL="270510" algn="l" rtl="0" eaLnBrk="0">
                        <a:lnSpc>
                          <a:spcPct val="81000"/>
                        </a:lnSpc>
                        <a:spcBef>
                          <a:spcPts val="5"/>
                        </a:spcBef>
                      </a:pPr>
                      <a:r>
                        <a:rPr sz="1000" kern="0" spc="-50">
                          <a:solidFill>
                            <a:srgbClr val="000000">
                              <a:alpha val="100000"/>
                            </a:srgbClr>
                          </a:solidFill>
                          <a:latin typeface="微软雅黑" panose="020b0503020204020204" charset="-122"/>
                          <a:ea typeface="微软雅黑" panose="020b0503020204020204" charset="-122"/>
                          <a:cs typeface="微软雅黑" panose="020b0503020204020204" charset="-122"/>
                        </a:rPr>
                        <a:t>1686.4</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93000"/>
                        </a:lnSpc>
                      </a:pPr>
                      <a:endParaRPr lang="en-US" altLang="en-US" sz="100"/>
                    </a:p>
                    <a:p>
                      <a:pPr marL="278765" algn="l" rtl="0" eaLnBrk="0">
                        <a:lnSpc>
                          <a:spcPts val="1260"/>
                        </a:lnSpc>
                      </a:pPr>
                      <a:r>
                        <a:rPr sz="1000" kern="0" spc="-50">
                          <a:solidFill>
                            <a:srgbClr val="000000">
                              <a:alpha val="100000"/>
                            </a:srgbClr>
                          </a:solidFill>
                          <a:latin typeface="微软雅黑" panose="020b0503020204020204" charset="-122"/>
                          <a:ea typeface="微软雅黑" panose="020b0503020204020204" charset="-122"/>
                          <a:cs typeface="微软雅黑" panose="020b0503020204020204" charset="-122"/>
                        </a:rPr>
                        <a:t>18.8%</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4000"/>
                        </a:lnSpc>
                      </a:pPr>
                      <a:endParaRPr lang="en-US" altLang="en-US" sz="300"/>
                    </a:p>
                    <a:p>
                      <a:pPr marL="231775" algn="l" rtl="0" eaLnBrk="0">
                        <a:lnSpc>
                          <a:spcPct val="81000"/>
                        </a:lnSpc>
                        <a:spcBef>
                          <a:spcPts val="5"/>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29853.5</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4000"/>
                        </a:lnSpc>
                      </a:pPr>
                      <a:endParaRPr lang="en-US" altLang="en-US" sz="300"/>
                    </a:p>
                    <a:p>
                      <a:pPr marL="215265" algn="l" rtl="0" eaLnBrk="0">
                        <a:lnSpc>
                          <a:spcPct val="81000"/>
                        </a:lnSpc>
                        <a:spcBef>
                          <a:spcPts val="5"/>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60130.0</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93000"/>
                        </a:lnSpc>
                      </a:pPr>
                      <a:endParaRPr lang="en-US" altLang="en-US" sz="100"/>
                    </a:p>
                    <a:p>
                      <a:pPr marL="199390" algn="l" rtl="0" eaLnBrk="0">
                        <a:lnSpc>
                          <a:spcPts val="1260"/>
                        </a:lnSpc>
                      </a:pPr>
                      <a:r>
                        <a:rPr sz="1000" kern="0" spc="-50">
                          <a:solidFill>
                            <a:srgbClr val="000000">
                              <a:alpha val="100000"/>
                            </a:srgbClr>
                          </a:solidFill>
                          <a:latin typeface="微软雅黑" panose="020b0503020204020204" charset="-122"/>
                          <a:ea typeface="微软雅黑" panose="020b0503020204020204" charset="-122"/>
                          <a:cs typeface="微软雅黑" panose="020b0503020204020204" charset="-122"/>
                        </a:rPr>
                        <a:t>19.1%</a:t>
                      </a:r>
                      <a:endParaRPr lang="en-US" altLang="en-US" sz="10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69">
                <a:tc>
                  <a:txBody>
                    <a:bodyPr vert="horz" wrap="square"/>
                    <a:lstStyle/>
                    <a:p>
                      <a:pPr algn="l" rtl="0" eaLnBrk="0">
                        <a:lnSpc>
                          <a:spcPct val="113000"/>
                        </a:lnSpc>
                      </a:pPr>
                      <a:endParaRPr lang="en-US" altLang="en-US" sz="300"/>
                    </a:p>
                    <a:p>
                      <a:pPr marL="164465" algn="l" rtl="0" eaLnBrk="0">
                        <a:lnSpc>
                          <a:spcPct val="88000"/>
                        </a:lnSpc>
                        <a:spcBef>
                          <a:spcPts val="5"/>
                        </a:spcBef>
                      </a:pPr>
                      <a:r>
                        <a:rPr sz="9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19</a:t>
                      </a:r>
                      <a:endParaRPr lang="en-US" altLang="en-US" sz="9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6000"/>
                        </a:lnSpc>
                      </a:pPr>
                      <a:endParaRPr lang="en-US" altLang="en-US" sz="200"/>
                    </a:p>
                    <a:p>
                      <a:pPr marL="146050" algn="l" rtl="0" eaLnBrk="0">
                        <a:lnSpc>
                          <a:spcPct val="92000"/>
                        </a:lnSpc>
                      </a:pPr>
                      <a:r>
                        <a:rPr sz="10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吉林</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4000"/>
                        </a:lnSpc>
                      </a:pPr>
                      <a:endParaRPr lang="en-US" altLang="en-US" sz="300"/>
                    </a:p>
                    <a:p>
                      <a:pPr marL="160655" algn="l" rtl="0" eaLnBrk="0">
                        <a:lnSpc>
                          <a:spcPct val="81000"/>
                        </a:lnSpc>
                        <a:spcBef>
                          <a:spcPct val="0"/>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2840.7</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4000"/>
                        </a:lnSpc>
                      </a:pPr>
                      <a:endParaRPr lang="en-US" altLang="en-US" sz="300"/>
                    </a:p>
                    <a:p>
                      <a:pPr marL="307975" algn="l" rtl="0" eaLnBrk="0">
                        <a:lnSpc>
                          <a:spcPct val="81000"/>
                        </a:lnSpc>
                        <a:spcBef>
                          <a:spcPct val="0"/>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68.0</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4000"/>
                        </a:lnSpc>
                      </a:pPr>
                      <a:endParaRPr lang="en-US" altLang="en-US" sz="300"/>
                    </a:p>
                    <a:p>
                      <a:pPr marL="302895" algn="l" rtl="0" eaLnBrk="0">
                        <a:lnSpc>
                          <a:spcPct val="81000"/>
                        </a:lnSpc>
                        <a:spcBef>
                          <a:spcPct val="0"/>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525.9</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92000"/>
                        </a:lnSpc>
                      </a:pPr>
                      <a:endParaRPr lang="en-US" altLang="en-US" sz="100"/>
                    </a:p>
                    <a:p>
                      <a:pPr marL="276225" algn="l" rtl="0" eaLnBrk="0">
                        <a:lnSpc>
                          <a:spcPts val="1260"/>
                        </a:lnSpc>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20.9%</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4000"/>
                        </a:lnSpc>
                      </a:pPr>
                      <a:endParaRPr lang="en-US" altLang="en-US" sz="300"/>
                    </a:p>
                    <a:p>
                      <a:pPr marL="264795" algn="l" rtl="0" eaLnBrk="0">
                        <a:lnSpc>
                          <a:spcPct val="81000"/>
                        </a:lnSpc>
                        <a:spcBef>
                          <a:spcPct val="0"/>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3877.7</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4000"/>
                        </a:lnSpc>
                      </a:pPr>
                      <a:endParaRPr lang="en-US" altLang="en-US" sz="300"/>
                    </a:p>
                    <a:p>
                      <a:pPr marL="250190" algn="l" rtl="0" eaLnBrk="0">
                        <a:lnSpc>
                          <a:spcPct val="81000"/>
                        </a:lnSpc>
                        <a:spcBef>
                          <a:spcPct val="0"/>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6333.4</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92000"/>
                        </a:lnSpc>
                      </a:pPr>
                      <a:endParaRPr lang="en-US" altLang="en-US" sz="100"/>
                    </a:p>
                    <a:p>
                      <a:pPr marL="199390" algn="l" rtl="0" eaLnBrk="0">
                        <a:lnSpc>
                          <a:spcPts val="1260"/>
                        </a:lnSpc>
                      </a:pPr>
                      <a:r>
                        <a:rPr sz="1000" kern="0" spc="-50">
                          <a:solidFill>
                            <a:srgbClr val="000000">
                              <a:alpha val="100000"/>
                            </a:srgbClr>
                          </a:solidFill>
                          <a:latin typeface="微软雅黑" panose="020b0503020204020204" charset="-122"/>
                          <a:ea typeface="微软雅黑" panose="020b0503020204020204" charset="-122"/>
                          <a:cs typeface="微软雅黑" panose="020b0503020204020204" charset="-122"/>
                        </a:rPr>
                        <a:t>13.0%</a:t>
                      </a:r>
                      <a:endParaRPr lang="en-US" altLang="en-US" sz="10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70">
                <a:tc>
                  <a:txBody>
                    <a:bodyPr vert="horz" wrap="square"/>
                    <a:lstStyle/>
                    <a:p>
                      <a:pPr algn="l" rtl="0" eaLnBrk="0">
                        <a:lnSpc>
                          <a:spcPct val="113000"/>
                        </a:lnSpc>
                      </a:pPr>
                      <a:endParaRPr lang="en-US" altLang="en-US" sz="300"/>
                    </a:p>
                    <a:p>
                      <a:pPr marL="161290" algn="l" rtl="0" eaLnBrk="0">
                        <a:lnSpc>
                          <a:spcPct val="81000"/>
                        </a:lnSpc>
                        <a:spcBef>
                          <a:spcPts val="5"/>
                        </a:spcBef>
                      </a:pPr>
                      <a:r>
                        <a:rPr sz="1000" kern="0" spc="-60">
                          <a:solidFill>
                            <a:srgbClr val="000000">
                              <a:alpha val="100000"/>
                            </a:srgbClr>
                          </a:solidFill>
                          <a:latin typeface="微软雅黑" panose="020b0503020204020204" charset="-122"/>
                          <a:ea typeface="微软雅黑" panose="020b0503020204020204" charset="-122"/>
                          <a:cs typeface="微软雅黑" panose="020b0503020204020204" charset="-122"/>
                        </a:rPr>
                        <a:t>20</a:t>
                      </a:r>
                      <a:endParaRPr lang="en-US" altLang="en-US" sz="10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2000"/>
                        </a:lnSpc>
                      </a:pPr>
                      <a:endParaRPr lang="en-US" altLang="en-US" sz="200"/>
                    </a:p>
                    <a:p>
                      <a:pPr marL="154305" algn="l" rtl="0" eaLnBrk="0">
                        <a:lnSpc>
                          <a:spcPct val="92000"/>
                        </a:lnSpc>
                        <a:spcBef>
                          <a:spcPct val="0"/>
                        </a:spcBef>
                      </a:pPr>
                      <a:r>
                        <a:rPr sz="1000" kern="0" spc="-30">
                          <a:solidFill>
                            <a:srgbClr val="000000">
                              <a:alpha val="100000"/>
                            </a:srgbClr>
                          </a:solidFill>
                          <a:latin typeface="微软雅黑" panose="020b0503020204020204" charset="-122"/>
                          <a:ea typeface="微软雅黑" panose="020b0503020204020204" charset="-122"/>
                          <a:cs typeface="微软雅黑" panose="020b0503020204020204" charset="-122"/>
                        </a:rPr>
                        <a:t>山东</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3000"/>
                        </a:lnSpc>
                      </a:pPr>
                      <a:endParaRPr lang="en-US" altLang="en-US" sz="300"/>
                    </a:p>
                    <a:p>
                      <a:pPr marL="128270" algn="l" rtl="0" eaLnBrk="0">
                        <a:lnSpc>
                          <a:spcPct val="81000"/>
                        </a:lnSpc>
                        <a:spcBef>
                          <a:spcPts val="5"/>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11010.6</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3000"/>
                        </a:lnSpc>
                      </a:pPr>
                      <a:endParaRPr lang="en-US" altLang="en-US" sz="300"/>
                    </a:p>
                    <a:p>
                      <a:pPr marL="271145" algn="l" rtl="0" eaLnBrk="0">
                        <a:lnSpc>
                          <a:spcPct val="81000"/>
                        </a:lnSpc>
                        <a:spcBef>
                          <a:spcPts val="5"/>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327.0</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3000"/>
                        </a:lnSpc>
                      </a:pPr>
                      <a:endParaRPr lang="en-US" altLang="en-US" sz="300"/>
                    </a:p>
                    <a:p>
                      <a:pPr marL="267335" algn="l" rtl="0" eaLnBrk="0">
                        <a:lnSpc>
                          <a:spcPct val="81000"/>
                        </a:lnSpc>
                        <a:spcBef>
                          <a:spcPts val="5"/>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2048.3</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90000"/>
                        </a:lnSpc>
                      </a:pPr>
                      <a:endParaRPr lang="en-US" altLang="en-US" sz="100"/>
                    </a:p>
                    <a:p>
                      <a:pPr marL="276225" algn="l" rtl="0" eaLnBrk="0">
                        <a:lnSpc>
                          <a:spcPts val="1260"/>
                        </a:lnSpc>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21.6%</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3000"/>
                        </a:lnSpc>
                      </a:pPr>
                      <a:endParaRPr lang="en-US" altLang="en-US" sz="300"/>
                    </a:p>
                    <a:p>
                      <a:pPr marL="234315" algn="l" rtl="0" eaLnBrk="0">
                        <a:lnSpc>
                          <a:spcPct val="81000"/>
                        </a:lnSpc>
                        <a:spcBef>
                          <a:spcPct val="0"/>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18495.2</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3000"/>
                        </a:lnSpc>
                      </a:pPr>
                      <a:endParaRPr lang="en-US" altLang="en-US" sz="300"/>
                    </a:p>
                    <a:p>
                      <a:pPr marL="210820" algn="l" rtl="0" eaLnBrk="0">
                        <a:lnSpc>
                          <a:spcPct val="81000"/>
                        </a:lnSpc>
                        <a:spcBef>
                          <a:spcPts val="5"/>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48824.7</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90000"/>
                        </a:lnSpc>
                      </a:pPr>
                      <a:endParaRPr lang="en-US" altLang="en-US" sz="100"/>
                    </a:p>
                    <a:p>
                      <a:pPr marL="196215" algn="l" rtl="0" eaLnBrk="0">
                        <a:lnSpc>
                          <a:spcPts val="1260"/>
                        </a:lnSpc>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27.5%</a:t>
                      </a:r>
                      <a:endParaRPr lang="en-US" altLang="en-US" sz="10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69">
                <a:tc>
                  <a:txBody>
                    <a:bodyPr vert="horz" wrap="square"/>
                    <a:lstStyle/>
                    <a:p>
                      <a:pPr algn="l" rtl="0" eaLnBrk="0">
                        <a:lnSpc>
                          <a:spcPct val="113000"/>
                        </a:lnSpc>
                      </a:pPr>
                      <a:endParaRPr lang="en-US" altLang="en-US" sz="300"/>
                    </a:p>
                    <a:p>
                      <a:pPr marL="161290" algn="l" rtl="0" eaLnBrk="0">
                        <a:lnSpc>
                          <a:spcPct val="82000"/>
                        </a:lnSpc>
                        <a:spcBef>
                          <a:spcPts val="5"/>
                        </a:spcBef>
                      </a:pPr>
                      <a:r>
                        <a:rPr sz="1000" kern="0" spc="-60">
                          <a:solidFill>
                            <a:srgbClr val="000000">
                              <a:alpha val="100000"/>
                            </a:srgbClr>
                          </a:solidFill>
                          <a:latin typeface="微软雅黑" panose="020b0503020204020204" charset="-122"/>
                          <a:ea typeface="微软雅黑" panose="020b0503020204020204" charset="-122"/>
                          <a:cs typeface="微软雅黑" panose="020b0503020204020204" charset="-122"/>
                        </a:rPr>
                        <a:t>21</a:t>
                      </a:r>
                      <a:endParaRPr lang="en-US" altLang="en-US" sz="10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29000"/>
                        </a:lnSpc>
                      </a:pPr>
                      <a:endParaRPr lang="en-US" altLang="en-US" sz="200"/>
                    </a:p>
                    <a:p>
                      <a:pPr marL="143510" algn="l" rtl="0" eaLnBrk="0">
                        <a:lnSpc>
                          <a:spcPct val="87000"/>
                        </a:lnSpc>
                        <a:spcBef>
                          <a:spcPct val="0"/>
                        </a:spcBef>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湖北</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6000"/>
                        </a:lnSpc>
                      </a:pPr>
                      <a:endParaRPr lang="en-US" altLang="en-US" sz="300"/>
                    </a:p>
                    <a:p>
                      <a:pPr marL="160655" algn="l" rtl="0" eaLnBrk="0">
                        <a:lnSpc>
                          <a:spcPct val="81000"/>
                        </a:lnSpc>
                        <a:spcBef>
                          <a:spcPct val="0"/>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6771.3</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6000"/>
                        </a:lnSpc>
                      </a:pPr>
                      <a:endParaRPr lang="en-US" altLang="en-US" sz="300"/>
                    </a:p>
                    <a:p>
                      <a:pPr marL="342265" algn="l" rtl="0" eaLnBrk="0">
                        <a:lnSpc>
                          <a:spcPct val="81000"/>
                        </a:lnSpc>
                        <a:spcBef>
                          <a:spcPct val="0"/>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0.0</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6000"/>
                        </a:lnSpc>
                      </a:pPr>
                      <a:endParaRPr lang="en-US" altLang="en-US" sz="300"/>
                    </a:p>
                    <a:p>
                      <a:pPr marL="270510" algn="l" rtl="0" eaLnBrk="0">
                        <a:lnSpc>
                          <a:spcPct val="81000"/>
                        </a:lnSpc>
                        <a:spcBef>
                          <a:spcPct val="0"/>
                        </a:spcBef>
                      </a:pPr>
                      <a:r>
                        <a:rPr sz="1000" kern="0" spc="-50">
                          <a:solidFill>
                            <a:srgbClr val="000000">
                              <a:alpha val="100000"/>
                            </a:srgbClr>
                          </a:solidFill>
                          <a:latin typeface="微软雅黑" panose="020b0503020204020204" charset="-122"/>
                          <a:ea typeface="微软雅黑" panose="020b0503020204020204" charset="-122"/>
                          <a:cs typeface="微软雅黑" panose="020b0503020204020204" charset="-122"/>
                        </a:rPr>
                        <a:t>1273.0</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98000"/>
                        </a:lnSpc>
                      </a:pPr>
                      <a:endParaRPr lang="en-US" altLang="en-US" sz="100"/>
                    </a:p>
                    <a:p>
                      <a:pPr marL="278765" algn="l" rtl="0" eaLnBrk="0">
                        <a:lnSpc>
                          <a:spcPts val="1260"/>
                        </a:lnSpc>
                      </a:pPr>
                      <a:r>
                        <a:rPr sz="1000" kern="0" spc="-50">
                          <a:solidFill>
                            <a:srgbClr val="000000">
                              <a:alpha val="100000"/>
                            </a:srgbClr>
                          </a:solidFill>
                          <a:latin typeface="微软雅黑" panose="020b0503020204020204" charset="-122"/>
                          <a:ea typeface="微软雅黑" panose="020b0503020204020204" charset="-122"/>
                          <a:cs typeface="微软雅黑" panose="020b0503020204020204" charset="-122"/>
                        </a:rPr>
                        <a:t>18.8%</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6000"/>
                        </a:lnSpc>
                      </a:pPr>
                      <a:endParaRPr lang="en-US" altLang="en-US" sz="300"/>
                    </a:p>
                    <a:p>
                      <a:pPr marL="234315" algn="l" rtl="0" eaLnBrk="0">
                        <a:lnSpc>
                          <a:spcPct val="81000"/>
                        </a:lnSpc>
                        <a:spcBef>
                          <a:spcPct val="0"/>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17410.6</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6000"/>
                        </a:lnSpc>
                      </a:pPr>
                      <a:endParaRPr lang="en-US" altLang="en-US" sz="300"/>
                    </a:p>
                    <a:p>
                      <a:pPr marL="215265" algn="l" rtl="0" eaLnBrk="0">
                        <a:lnSpc>
                          <a:spcPct val="81000"/>
                        </a:lnSpc>
                        <a:spcBef>
                          <a:spcPct val="0"/>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29504.1</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98000"/>
                        </a:lnSpc>
                      </a:pPr>
                      <a:endParaRPr lang="en-US" altLang="en-US" sz="100"/>
                    </a:p>
                    <a:p>
                      <a:pPr marL="199390" algn="l" rtl="0" eaLnBrk="0">
                        <a:lnSpc>
                          <a:spcPts val="1260"/>
                        </a:lnSpc>
                      </a:pPr>
                      <a:r>
                        <a:rPr sz="1000" kern="0" spc="-50">
                          <a:solidFill>
                            <a:srgbClr val="000000">
                              <a:alpha val="100000"/>
                            </a:srgbClr>
                          </a:solidFill>
                          <a:latin typeface="微软雅黑" panose="020b0503020204020204" charset="-122"/>
                          <a:ea typeface="微软雅黑" panose="020b0503020204020204" charset="-122"/>
                          <a:cs typeface="微软雅黑" panose="020b0503020204020204" charset="-122"/>
                        </a:rPr>
                        <a:t>14.1%</a:t>
                      </a:r>
                      <a:endParaRPr lang="en-US" altLang="en-US" sz="10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70">
                <a:tc>
                  <a:txBody>
                    <a:bodyPr vert="horz" wrap="square"/>
                    <a:lstStyle/>
                    <a:p>
                      <a:pPr algn="l" rtl="0" eaLnBrk="0">
                        <a:lnSpc>
                          <a:spcPct val="113000"/>
                        </a:lnSpc>
                      </a:pPr>
                      <a:endParaRPr lang="en-US" altLang="en-US" sz="300"/>
                    </a:p>
                    <a:p>
                      <a:pPr marL="161290" algn="l" rtl="0" eaLnBrk="0">
                        <a:lnSpc>
                          <a:spcPct val="82000"/>
                        </a:lnSpc>
                        <a:spcBef>
                          <a:spcPct val="0"/>
                        </a:spcBef>
                      </a:pPr>
                      <a:r>
                        <a:rPr sz="1000" kern="0" spc="-60">
                          <a:solidFill>
                            <a:srgbClr val="000000">
                              <a:alpha val="100000"/>
                            </a:srgbClr>
                          </a:solidFill>
                          <a:latin typeface="微软雅黑" panose="020b0503020204020204" charset="-122"/>
                          <a:ea typeface="微软雅黑" panose="020b0503020204020204" charset="-122"/>
                          <a:cs typeface="微软雅黑" panose="020b0503020204020204" charset="-122"/>
                        </a:rPr>
                        <a:t>22</a:t>
                      </a:r>
                      <a:endParaRPr lang="en-US" altLang="en-US" sz="10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9000"/>
                        </a:lnSpc>
                      </a:pPr>
                      <a:endParaRPr lang="en-US" altLang="en-US" sz="200"/>
                    </a:p>
                    <a:p>
                      <a:pPr marL="143510" algn="l" rtl="0" eaLnBrk="0">
                        <a:lnSpc>
                          <a:spcPct val="90000"/>
                        </a:lnSpc>
                        <a:spcBef>
                          <a:spcPct val="0"/>
                        </a:spcBef>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新疆</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156210" algn="l" rtl="0" eaLnBrk="0">
                        <a:lnSpc>
                          <a:spcPct val="81000"/>
                        </a:lnSpc>
                        <a:spcBef>
                          <a:spcPts val="5"/>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4067.8</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268605" algn="l" rtl="0" eaLnBrk="0">
                        <a:lnSpc>
                          <a:spcPct val="81000"/>
                        </a:lnSpc>
                        <a:spcBef>
                          <a:spcPts val="5"/>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443.0</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302895" algn="l" rtl="0" eaLnBrk="0">
                        <a:lnSpc>
                          <a:spcPct val="81000"/>
                        </a:lnSpc>
                        <a:spcBef>
                          <a:spcPts val="5"/>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680.5</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97000"/>
                        </a:lnSpc>
                      </a:pPr>
                      <a:endParaRPr lang="en-US" altLang="en-US" sz="100"/>
                    </a:p>
                    <a:p>
                      <a:pPr marL="276225" algn="l" rtl="0" eaLnBrk="0">
                        <a:lnSpc>
                          <a:spcPts val="1260"/>
                        </a:lnSpc>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27.6%</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264795" algn="l" rtl="0" eaLnBrk="0">
                        <a:lnSpc>
                          <a:spcPct val="81000"/>
                        </a:lnSpc>
                        <a:spcBef>
                          <a:spcPts val="5"/>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3579.5</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245745" algn="l" rtl="0" eaLnBrk="0">
                        <a:lnSpc>
                          <a:spcPct val="81000"/>
                        </a:lnSpc>
                        <a:spcBef>
                          <a:spcPts val="5"/>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4835.9</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97000"/>
                        </a:lnSpc>
                      </a:pPr>
                      <a:endParaRPr lang="en-US" altLang="en-US" sz="100"/>
                    </a:p>
                    <a:p>
                      <a:pPr marL="232410" algn="l" rtl="0" eaLnBrk="0">
                        <a:lnSpc>
                          <a:spcPts val="1260"/>
                        </a:lnSpc>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7.8%</a:t>
                      </a:r>
                      <a:endParaRPr lang="en-US" altLang="en-US" sz="10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5740">
                <a:tc>
                  <a:txBody>
                    <a:bodyPr vert="horz" wrap="square"/>
                    <a:lstStyle/>
                    <a:p>
                      <a:pPr algn="l" rtl="0" eaLnBrk="0">
                        <a:lnSpc>
                          <a:spcPct val="115000"/>
                        </a:lnSpc>
                      </a:pPr>
                      <a:endParaRPr lang="en-US" altLang="en-US" sz="300"/>
                    </a:p>
                    <a:p>
                      <a:pPr marL="161290" algn="l" rtl="0" eaLnBrk="0">
                        <a:lnSpc>
                          <a:spcPct val="81000"/>
                        </a:lnSpc>
                        <a:spcBef>
                          <a:spcPct val="0"/>
                        </a:spcBef>
                      </a:pPr>
                      <a:r>
                        <a:rPr sz="1000" kern="0" spc="-60">
                          <a:solidFill>
                            <a:srgbClr val="000000">
                              <a:alpha val="100000"/>
                            </a:srgbClr>
                          </a:solidFill>
                          <a:latin typeface="微软雅黑" panose="020b0503020204020204" charset="-122"/>
                          <a:ea typeface="微软雅黑" panose="020b0503020204020204" charset="-122"/>
                          <a:cs typeface="微软雅黑" panose="020b0503020204020204" charset="-122"/>
                        </a:rPr>
                        <a:t>23</a:t>
                      </a:r>
                      <a:endParaRPr lang="en-US" altLang="en-US" sz="10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26000"/>
                        </a:lnSpc>
                      </a:pPr>
                      <a:endParaRPr lang="en-US" altLang="en-US" sz="200"/>
                    </a:p>
                    <a:p>
                      <a:pPr marL="76835" algn="l" rtl="0" eaLnBrk="0">
                        <a:lnSpc>
                          <a:spcPct val="89000"/>
                        </a:lnSpc>
                        <a:spcBef>
                          <a:spcPct val="0"/>
                        </a:spcBef>
                      </a:pPr>
                      <a:r>
                        <a:rPr sz="10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黑龙江</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158750" algn="l" rtl="0" eaLnBrk="0">
                        <a:lnSpc>
                          <a:spcPct val="81000"/>
                        </a:lnSpc>
                        <a:spcBef>
                          <a:spcPct val="0"/>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3969.1</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342265" algn="l" rtl="0" eaLnBrk="0">
                        <a:lnSpc>
                          <a:spcPct val="81000"/>
                        </a:lnSpc>
                        <a:spcBef>
                          <a:spcPct val="0"/>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0.0</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302895" algn="l" rtl="0" eaLnBrk="0">
                        <a:lnSpc>
                          <a:spcPct val="81000"/>
                        </a:lnSpc>
                        <a:spcBef>
                          <a:spcPct val="0"/>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598.7</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95000"/>
                        </a:lnSpc>
                      </a:pPr>
                      <a:endParaRPr lang="en-US" altLang="en-US" sz="100"/>
                    </a:p>
                    <a:p>
                      <a:pPr marL="278765" algn="l" rtl="0" eaLnBrk="0">
                        <a:lnSpc>
                          <a:spcPts val="1260"/>
                        </a:lnSpc>
                      </a:pPr>
                      <a:r>
                        <a:rPr sz="1000" kern="0" spc="-50">
                          <a:solidFill>
                            <a:srgbClr val="000000">
                              <a:alpha val="100000"/>
                            </a:srgbClr>
                          </a:solidFill>
                          <a:latin typeface="微软雅黑" panose="020b0503020204020204" charset="-122"/>
                          <a:ea typeface="微软雅黑" panose="020b0503020204020204" charset="-122"/>
                          <a:cs typeface="微软雅黑" panose="020b0503020204020204" charset="-122"/>
                        </a:rPr>
                        <a:t>15.1%</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269240" algn="l" rtl="0" eaLnBrk="0">
                        <a:lnSpc>
                          <a:spcPct val="81000"/>
                        </a:lnSpc>
                        <a:spcBef>
                          <a:spcPct val="0"/>
                        </a:spcBef>
                      </a:pPr>
                      <a:r>
                        <a:rPr sz="1000" kern="0" spc="-50">
                          <a:solidFill>
                            <a:srgbClr val="000000">
                              <a:alpha val="100000"/>
                            </a:srgbClr>
                          </a:solidFill>
                          <a:latin typeface="微软雅黑" panose="020b0503020204020204" charset="-122"/>
                          <a:ea typeface="微软雅黑" panose="020b0503020204020204" charset="-122"/>
                          <a:cs typeface="微软雅黑" panose="020b0503020204020204" charset="-122"/>
                        </a:rPr>
                        <a:t>1472.3</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252730" algn="l" rtl="0" eaLnBrk="0">
                        <a:lnSpc>
                          <a:spcPct val="81000"/>
                        </a:lnSpc>
                        <a:spcBef>
                          <a:spcPct val="0"/>
                        </a:spcBef>
                      </a:pPr>
                      <a:r>
                        <a:rPr sz="1000" kern="0" spc="-50">
                          <a:solidFill>
                            <a:srgbClr val="000000">
                              <a:alpha val="100000"/>
                            </a:srgbClr>
                          </a:solidFill>
                          <a:latin typeface="微软雅黑" panose="020b0503020204020204" charset="-122"/>
                          <a:ea typeface="微软雅黑" panose="020b0503020204020204" charset="-122"/>
                          <a:cs typeface="微软雅黑" panose="020b0503020204020204" charset="-122"/>
                        </a:rPr>
                        <a:t>1543.4</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95000"/>
                        </a:lnSpc>
                      </a:pPr>
                      <a:endParaRPr lang="en-US" altLang="en-US" sz="100"/>
                    </a:p>
                    <a:p>
                      <a:pPr marL="235585" algn="l" rtl="0" eaLnBrk="0">
                        <a:lnSpc>
                          <a:spcPts val="1260"/>
                        </a:lnSpc>
                      </a:pPr>
                      <a:r>
                        <a:rPr sz="1000" kern="0" spc="-50">
                          <a:solidFill>
                            <a:srgbClr val="000000">
                              <a:alpha val="100000"/>
                            </a:srgbClr>
                          </a:solidFill>
                          <a:latin typeface="微软雅黑" panose="020b0503020204020204" charset="-122"/>
                          <a:ea typeface="微软雅黑" panose="020b0503020204020204" charset="-122"/>
                          <a:cs typeface="微软雅黑" panose="020b0503020204020204" charset="-122"/>
                        </a:rPr>
                        <a:t>1.2%</a:t>
                      </a:r>
                      <a:endParaRPr lang="en-US" altLang="en-US" sz="10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bl>
          </a:graphicData>
        </a:graphic>
      </p:graphicFrame>
      <p:sp>
        <p:nvSpPr>
          <p:cNvPr id="124" name="textbox 124"/>
          <p:cNvSpPr/>
          <p:nvPr/>
        </p:nvSpPr>
        <p:spPr>
          <a:xfrm>
            <a:off x="1073759" y="974103"/>
            <a:ext cx="5458459" cy="257619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6000"/>
              </a:lnSpc>
            </a:pPr>
            <a:endParaRPr lang="en-US" altLang="en-US" sz="100"/>
          </a:p>
          <a:p>
            <a:pPr marL="13335" algn="l" rtl="0" eaLnBrk="0">
              <a:lnSpc>
                <a:spcPct val="83000"/>
              </a:lnSpc>
            </a:pP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可动用“真金白银</a:t>
            </a:r>
            <a:r>
              <a:rPr sz="1200" kern="0" spc="-4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”化债的资金有限</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。按照</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a:t>
            </a:r>
            <a:r>
              <a:rPr sz="1200" kern="0" spc="0">
                <a:solidFill>
                  <a:srgbClr val="000000">
                    <a:alpha val="100000"/>
                  </a:srgbClr>
                </a:solidFill>
                <a:latin typeface="Times New Roman" panose="02020603050405020304"/>
                <a:ea typeface="Times New Roman" panose="02020603050405020304"/>
                <a:cs typeface="Times New Roman" panose="02020603050405020304"/>
              </a:rPr>
              <a:t>019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年至</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2022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年完成地方化债进度</a:t>
            </a:r>
            <a:endParaRPr lang="en-US" altLang="en-US" sz="1200"/>
          </a:p>
          <a:p>
            <a:pPr marL="12700" indent="12065" algn="l" rtl="0" eaLnBrk="0">
              <a:lnSpc>
                <a:spcPct val="163000"/>
              </a:lnSpc>
              <a:spcBef>
                <a:spcPts val="110"/>
              </a:spcBef>
            </a:pPr>
            <a:r>
              <a:rPr sz="1200" kern="0" spc="-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的三分之一来计算，预算内可用于化债的资金不会超过</a:t>
            </a:r>
            <a:r>
              <a:rPr sz="1200" kern="0" spc="-2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40">
                <a:solidFill>
                  <a:srgbClr val="000000">
                    <a:alpha val="100000"/>
                  </a:srgbClr>
                </a:solidFill>
                <a:latin typeface="Times New Roman" panose="02020603050405020304"/>
                <a:ea typeface="Times New Roman" panose="02020603050405020304"/>
                <a:cs typeface="Times New Roman" panose="02020603050405020304"/>
              </a:rPr>
              <a:t>3.9</a:t>
            </a:r>
            <a:r>
              <a:rPr sz="1200" kern="0" spc="70">
                <a:solidFill>
                  <a:srgbClr val="000000">
                    <a:alpha val="100000"/>
                  </a:srgbClr>
                </a:solidFill>
                <a:latin typeface="Times New Roman" panose="02020603050405020304"/>
                <a:ea typeface="Times New Roman" panose="02020603050405020304"/>
                <a:cs typeface="Times New Roman" panose="02020603050405020304"/>
              </a:rPr>
              <a:t> </a:t>
            </a:r>
            <a:r>
              <a:rPr sz="1200" kern="0" spc="-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万亿元（</a:t>
            </a:r>
            <a:r>
              <a:rPr sz="1200" kern="0" spc="-40">
                <a:solidFill>
                  <a:srgbClr val="000000">
                    <a:alpha val="100000"/>
                  </a:srgbClr>
                </a:solidFill>
                <a:latin typeface="Times New Roman" panose="02020603050405020304"/>
                <a:ea typeface="Times New Roman" panose="02020603050405020304"/>
                <a:cs typeface="Times New Roman" panose="02020603050405020304"/>
              </a:rPr>
              <a:t>15.5*</a:t>
            </a:r>
            <a:r>
              <a:rPr sz="1200" kern="0" spc="-160">
                <a:solidFill>
                  <a:srgbClr val="000000">
                    <a:alpha val="100000"/>
                  </a:srgbClr>
                </a:solidFill>
                <a:latin typeface="Times New Roman" panose="02020603050405020304"/>
                <a:ea typeface="Times New Roman" panose="02020603050405020304"/>
                <a:cs typeface="Times New Roman" panose="02020603050405020304"/>
              </a:rPr>
              <a:t> </a:t>
            </a:r>
            <a:r>
              <a:rPr sz="1200" kern="0" spc="-40">
                <a:solidFill>
                  <a:srgbClr val="000000">
                    <a:alpha val="100000"/>
                  </a:srgbClr>
                </a:solidFill>
                <a:latin typeface="Times New Roman" panose="02020603050405020304"/>
                <a:ea typeface="Times New Roman" panose="02020603050405020304"/>
                <a:cs typeface="Times New Roman" panose="02020603050405020304"/>
              </a:rPr>
              <a:t>1/3-</a:t>
            </a:r>
            <a:r>
              <a:rPr sz="1200" kern="0" spc="-160">
                <a:solidFill>
                  <a:srgbClr val="000000">
                    <a:alpha val="100000"/>
                  </a:srgbClr>
                </a:solidFill>
                <a:latin typeface="Times New Roman" panose="02020603050405020304"/>
                <a:ea typeface="Times New Roman" panose="02020603050405020304"/>
                <a:cs typeface="Times New Roman" panose="02020603050405020304"/>
              </a:rPr>
              <a:t> </a:t>
            </a:r>
            <a:r>
              <a:rPr sz="1200" kern="0" spc="-40">
                <a:solidFill>
                  <a:srgbClr val="000000">
                    <a:alpha val="100000"/>
                  </a:srgbClr>
                </a:solidFill>
                <a:latin typeface="Times New Roman" panose="02020603050405020304"/>
                <a:ea typeface="Times New Roman" panose="02020603050405020304"/>
                <a:cs typeface="Times New Roman" panose="02020603050405020304"/>
              </a:rPr>
              <a:t>1.27</a:t>
            </a:r>
            <a:r>
              <a:rPr sz="1200" kern="0" spc="-3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占</a:t>
            </a:r>
            <a:r>
              <a:rPr sz="1200" kern="0" spc="-2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2019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年至</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2022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2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3</a:t>
            </a:r>
            <a:r>
              <a:rPr sz="1200" kern="0" spc="0">
                <a:solidFill>
                  <a:srgbClr val="000000">
                    <a:alpha val="100000"/>
                  </a:srgbClr>
                </a:solidFill>
                <a:latin typeface="Times New Roman" panose="02020603050405020304"/>
                <a:ea typeface="Times New Roman" panose="02020603050405020304"/>
                <a:cs typeface="Times New Roman" panose="02020603050405020304"/>
              </a:rPr>
              <a:t>1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个省市一般公共预算支出和政府性基金支出总和的</a:t>
            </a:r>
            <a:r>
              <a:rPr sz="1200" kern="0" spc="-2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3%</a:t>
            </a:r>
            <a:r>
              <a:rPr sz="1200" kern="0" spc="-120">
                <a:solidFill>
                  <a:srgbClr val="000000">
                    <a:alpha val="100000"/>
                  </a:srgbClr>
                </a:solidFill>
                <a:latin typeface="Times New Roman" panose="02020603050405020304"/>
                <a:ea typeface="Times New Roman" panose="02020603050405020304"/>
                <a:cs typeface="Times New Roman" panose="02020603050405020304"/>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假设</a:t>
            </a:r>
            <a:r>
              <a:rPr sz="1200" kern="0" spc="-3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2019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年至</a:t>
            </a:r>
            <a:r>
              <a:rPr sz="1200" kern="0" spc="-3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2022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3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31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个省市一般公共预算支出和政府性基金支出总和中</a:t>
            </a:r>
            <a:r>
              <a:rPr sz="1200" kern="0" spc="-3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2.5</a:t>
            </a:r>
            <a:r>
              <a:rPr sz="1200" kern="0" spc="-20">
                <a:solidFill>
                  <a:srgbClr val="000000">
                    <a:alpha val="100000"/>
                  </a:srgbClr>
                </a:solidFill>
                <a:latin typeface="Times New Roman" panose="02020603050405020304"/>
                <a:ea typeface="Times New Roman" panose="02020603050405020304"/>
                <a:cs typeface="Times New Roman" panose="02020603050405020304"/>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用于偿还隐性债务，那么预算内的化债资金为</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3.</a:t>
            </a:r>
            <a:r>
              <a:rPr sz="1200" kern="0" spc="-160">
                <a:solidFill>
                  <a:srgbClr val="000000">
                    <a:alpha val="100000"/>
                  </a:srgbClr>
                </a:solidFill>
                <a:latin typeface="Times New Roman" panose="02020603050405020304"/>
                <a:ea typeface="Times New Roman" panose="02020603050405020304"/>
                <a:cs typeface="Times New Roman" panose="02020603050405020304"/>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1</a:t>
            </a:r>
            <a:r>
              <a:rPr sz="1200" kern="0" spc="80">
                <a:solidFill>
                  <a:srgbClr val="000000">
                    <a:alpha val="100000"/>
                  </a:srgbClr>
                </a:solidFill>
                <a:latin typeface="Times New Roman" panose="02020603050405020304"/>
                <a:ea typeface="Times New Roman" panose="02020603050405020304"/>
                <a:cs typeface="Times New Roman" panose="02020603050405020304"/>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万亿元，占十年化债规模</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的比例 约为</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30">
                <a:solidFill>
                  <a:srgbClr val="000000">
                    <a:alpha val="100000"/>
                  </a:srgbClr>
                </a:solidFill>
                <a:latin typeface="Times New Roman" panose="02020603050405020304"/>
                <a:ea typeface="Times New Roman" panose="02020603050405020304"/>
                <a:cs typeface="Times New Roman" panose="02020603050405020304"/>
              </a:rPr>
              <a:t>20%</a:t>
            </a:r>
            <a:r>
              <a:rPr sz="1200" kern="0" spc="-140">
                <a:solidFill>
                  <a:srgbClr val="000000">
                    <a:alpha val="100000"/>
                  </a:srgbClr>
                </a:solidFill>
                <a:latin typeface="Times New Roman" panose="02020603050405020304"/>
                <a:ea typeface="Times New Roman" panose="02020603050405020304"/>
                <a:cs typeface="Times New Roman" panose="02020603050405020304"/>
              </a:rPr>
              <a:t> </a:t>
            </a:r>
            <a:r>
              <a:rPr sz="1200" kern="0" spc="-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。考虑到三年疫情期间，地方政府的资金优</a:t>
            </a:r>
            <a:r>
              <a:rPr sz="1200" kern="0" spc="-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先用于“三保</a:t>
            </a:r>
            <a:r>
              <a:rPr sz="1200" kern="0" spc="-4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”、防疫开支和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重大项目，实际情况可能比</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20%</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更低。从地区分布来看，</a:t>
            </a:r>
            <a:r>
              <a:rPr sz="1200" kern="0" spc="0">
                <a:solidFill>
                  <a:srgbClr val="000000">
                    <a:alpha val="100000"/>
                  </a:srgbClr>
                </a:solidFill>
                <a:latin typeface="Times New Roman" panose="02020603050405020304"/>
                <a:ea typeface="Times New Roman" panose="02020603050405020304"/>
                <a:cs typeface="Times New Roman" panose="02020603050405020304"/>
              </a:rPr>
              <a:t>17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个省市预</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算内化债资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金占十年化债规模的比例低于</a:t>
            </a:r>
            <a:r>
              <a:rPr sz="1200" kern="0" spc="-2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20%</a:t>
            </a:r>
            <a:r>
              <a:rPr sz="1200" kern="0" spc="-130">
                <a:solidFill>
                  <a:srgbClr val="000000">
                    <a:alpha val="100000"/>
                  </a:srgbClr>
                </a:solidFill>
                <a:latin typeface="Times New Roman" panose="02020603050405020304"/>
                <a:ea typeface="Times New Roman" panose="02020603050405020304"/>
                <a:cs typeface="Times New Roman" panose="02020603050405020304"/>
              </a:rPr>
              <a:t>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，以中西部地区为主，可用于化债的财政资金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来源较为紧张。</a:t>
            </a:r>
            <a:endParaRPr lang="en-US" altLang="en-US" sz="1200"/>
          </a:p>
        </p:txBody>
      </p:sp>
      <p:sp>
        <p:nvSpPr>
          <p:cNvPr id="126" name="textbox 126"/>
          <p:cNvSpPr/>
          <p:nvPr/>
        </p:nvSpPr>
        <p:spPr>
          <a:xfrm>
            <a:off x="2219639" y="3708314"/>
            <a:ext cx="3126104" cy="17780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000"/>
              </a:lnSpc>
            </a:pPr>
            <a:endParaRPr lang="en-US" altLang="en-US" sz="100"/>
          </a:p>
          <a:p>
            <a:pPr marL="12700" algn="l" rtl="0" eaLnBrk="0">
              <a:lnSpc>
                <a:spcPct val="100000"/>
              </a:lnSpc>
            </a:pPr>
            <a:r>
              <a:rPr sz="1000" kern="0" spc="40">
                <a:ln w="3797" cap="flat" cmpd="sng">
                  <a:solidFill>
                    <a:srgbClr val="000000">
                      <a:alpha val="100000"/>
                    </a:srgbClr>
                  </a:solidFill>
                  <a:prstDash val="solid"/>
                  <a:bevel/>
                </a:ln>
                <a:solidFill>
                  <a:srgbClr val="000000">
                    <a:alpha val="100000"/>
                  </a:srgbClr>
                </a:solidFill>
                <a:latin typeface="黑体" panose="02010609060101010101" charset="-122"/>
                <a:ea typeface="黑体" panose="02010609060101010101" charset="-122"/>
                <a:cs typeface="黑体" panose="02010609060101010101" charset="-122"/>
              </a:rPr>
              <a:t>表</a:t>
            </a:r>
            <a:r>
              <a:rPr sz="1000" kern="0" spc="40">
                <a:solidFill>
                  <a:srgbClr val="000000">
                    <a:alpha val="100000"/>
                  </a:srgbClr>
                </a:solidFill>
                <a:latin typeface="黑体" panose="02010609060101010101" charset="-122"/>
                <a:ea typeface="黑体" panose="02010609060101010101" charset="-122"/>
                <a:cs typeface="黑体" panose="02010609060101010101" charset="-122"/>
              </a:rPr>
              <a:t> </a:t>
            </a:r>
            <a:r>
              <a:rPr sz="1000" b="1" kern="0" spc="40">
                <a:solidFill>
                  <a:srgbClr val="000000">
                    <a:alpha val="100000"/>
                  </a:srgbClr>
                </a:solidFill>
                <a:latin typeface="Times New Roman" panose="02020603050405020304"/>
                <a:ea typeface="Times New Roman" panose="02020603050405020304"/>
                <a:cs typeface="Times New Roman" panose="02020603050405020304"/>
              </a:rPr>
              <a:t>4</a:t>
            </a:r>
            <a:r>
              <a:rPr sz="1000" kern="0" spc="40">
                <a:ln w="3797" cap="flat" cmpd="sng">
                  <a:solidFill>
                    <a:srgbClr val="000000">
                      <a:alpha val="100000"/>
                    </a:srgbClr>
                  </a:solidFill>
                  <a:prstDash val="solid"/>
                  <a:bevel/>
                </a:ln>
                <a:solidFill>
                  <a:srgbClr val="000000">
                    <a:alpha val="100000"/>
                  </a:srgbClr>
                </a:solidFill>
                <a:latin typeface="黑体" panose="02010609060101010101" charset="-122"/>
                <a:ea typeface="黑体" panose="02010609060101010101" charset="-122"/>
                <a:cs typeface="黑体" panose="02010609060101010101" charset="-122"/>
              </a:rPr>
              <a:t>：</a:t>
            </a:r>
            <a:r>
              <a:rPr sz="1000" b="1" kern="0" spc="40">
                <a:solidFill>
                  <a:srgbClr val="000000">
                    <a:alpha val="100000"/>
                  </a:srgbClr>
                </a:solidFill>
                <a:latin typeface="Times New Roman" panose="02020603050405020304"/>
                <a:ea typeface="Times New Roman" panose="02020603050405020304"/>
                <a:cs typeface="Times New Roman" panose="02020603050405020304"/>
              </a:rPr>
              <a:t>2019 </a:t>
            </a:r>
            <a:r>
              <a:rPr sz="1000" kern="0" spc="40">
                <a:ln w="3797" cap="flat" cmpd="sng">
                  <a:solidFill>
                    <a:srgbClr val="000000">
                      <a:alpha val="100000"/>
                    </a:srgbClr>
                  </a:solidFill>
                  <a:prstDash val="solid"/>
                  <a:bevel/>
                </a:ln>
                <a:solidFill>
                  <a:srgbClr val="000000">
                    <a:alpha val="100000"/>
                  </a:srgbClr>
                </a:solidFill>
                <a:latin typeface="黑体" panose="02010609060101010101" charset="-122"/>
                <a:ea typeface="黑体" panose="02010609060101010101" charset="-122"/>
                <a:cs typeface="黑体" panose="02010609060101010101" charset="-122"/>
              </a:rPr>
              <a:t>年至</a:t>
            </a:r>
            <a:r>
              <a:rPr sz="1000" kern="0" spc="-200">
                <a:solidFill>
                  <a:srgbClr val="000000">
                    <a:alpha val="100000"/>
                  </a:srgbClr>
                </a:solidFill>
                <a:latin typeface="黑体" panose="02010609060101010101" charset="-122"/>
                <a:ea typeface="黑体" panose="02010609060101010101" charset="-122"/>
                <a:cs typeface="黑体" panose="02010609060101010101" charset="-122"/>
              </a:rPr>
              <a:t> </a:t>
            </a:r>
            <a:r>
              <a:rPr sz="1000" b="1" kern="0" spc="40">
                <a:solidFill>
                  <a:srgbClr val="000000">
                    <a:alpha val="100000"/>
                  </a:srgbClr>
                </a:solidFill>
                <a:latin typeface="Times New Roman" panose="02020603050405020304"/>
                <a:ea typeface="Times New Roman" panose="02020603050405020304"/>
                <a:cs typeface="Times New Roman" panose="02020603050405020304"/>
              </a:rPr>
              <a:t>2</a:t>
            </a:r>
            <a:r>
              <a:rPr sz="1000" b="1" kern="0" spc="30">
                <a:solidFill>
                  <a:srgbClr val="000000">
                    <a:alpha val="100000"/>
                  </a:srgbClr>
                </a:solidFill>
                <a:latin typeface="Times New Roman" panose="02020603050405020304"/>
                <a:ea typeface="Times New Roman" panose="02020603050405020304"/>
                <a:cs typeface="Times New Roman" panose="02020603050405020304"/>
              </a:rPr>
              <a:t>022 </a:t>
            </a:r>
            <a:r>
              <a:rPr sz="1000" kern="0" spc="30">
                <a:ln w="3797" cap="flat" cmpd="sng">
                  <a:solidFill>
                    <a:srgbClr val="000000">
                      <a:alpha val="100000"/>
                    </a:srgbClr>
                  </a:solidFill>
                  <a:prstDash val="solid"/>
                  <a:bevel/>
                </a:ln>
                <a:solidFill>
                  <a:srgbClr val="000000">
                    <a:alpha val="100000"/>
                  </a:srgbClr>
                </a:solidFill>
                <a:latin typeface="黑体" panose="02010609060101010101" charset="-122"/>
                <a:ea typeface="黑体" panose="02010609060101010101" charset="-122"/>
                <a:cs typeface="黑体" panose="02010609060101010101" charset="-122"/>
              </a:rPr>
              <a:t>年</a:t>
            </a:r>
            <a:r>
              <a:rPr sz="1000" kern="0" spc="-210">
                <a:solidFill>
                  <a:srgbClr val="000000">
                    <a:alpha val="100000"/>
                  </a:srgbClr>
                </a:solidFill>
                <a:latin typeface="黑体" panose="02010609060101010101" charset="-122"/>
                <a:ea typeface="黑体" panose="02010609060101010101" charset="-122"/>
                <a:cs typeface="黑体" panose="02010609060101010101" charset="-122"/>
              </a:rPr>
              <a:t> </a:t>
            </a:r>
            <a:r>
              <a:rPr sz="1000" b="1" kern="0" spc="30">
                <a:solidFill>
                  <a:srgbClr val="000000">
                    <a:alpha val="100000"/>
                  </a:srgbClr>
                </a:solidFill>
                <a:latin typeface="Times New Roman" panose="02020603050405020304"/>
                <a:ea typeface="Times New Roman" panose="02020603050405020304"/>
                <a:cs typeface="Times New Roman" panose="02020603050405020304"/>
              </a:rPr>
              <a:t>31 </a:t>
            </a:r>
            <a:r>
              <a:rPr sz="1000" kern="0" spc="30">
                <a:ln w="3797" cap="flat" cmpd="sng">
                  <a:solidFill>
                    <a:srgbClr val="000000">
                      <a:alpha val="100000"/>
                    </a:srgbClr>
                  </a:solidFill>
                  <a:prstDash val="solid"/>
                  <a:bevel/>
                </a:ln>
                <a:solidFill>
                  <a:srgbClr val="000000">
                    <a:alpha val="100000"/>
                  </a:srgbClr>
                </a:solidFill>
                <a:latin typeface="黑体" panose="02010609060101010101" charset="-122"/>
                <a:ea typeface="黑体" panose="02010609060101010101" charset="-122"/>
                <a:cs typeface="黑体" panose="02010609060101010101" charset="-122"/>
              </a:rPr>
              <a:t>个省市隐债化解结构分析</a:t>
            </a:r>
            <a:endParaRPr lang="en-US" altLang="en-US" sz="1000"/>
          </a:p>
        </p:txBody>
      </p:sp>
      <p:sp>
        <p:nvSpPr>
          <p:cNvPr id="128" name="textbox 128"/>
          <p:cNvSpPr/>
          <p:nvPr/>
        </p:nvSpPr>
        <p:spPr>
          <a:xfrm>
            <a:off x="3715308" y="9665602"/>
            <a:ext cx="135254" cy="12763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6000"/>
              </a:lnSpc>
            </a:pPr>
            <a:endParaRPr lang="en-US" altLang="en-US" sz="100"/>
          </a:p>
          <a:p>
            <a:pPr marL="12700" algn="l" rtl="0" eaLnBrk="0">
              <a:lnSpc>
                <a:spcPct val="74000"/>
              </a:lnSpc>
            </a:pPr>
            <a:r>
              <a:rPr sz="900" kern="0" spc="-30">
                <a:solidFill>
                  <a:srgbClr val="000000">
                    <a:alpha val="100000"/>
                  </a:srgbClr>
                </a:solidFill>
                <a:latin typeface="Calibri"/>
                <a:ea typeface="Calibri" panose="020f0502020204030204"/>
                <a:cs typeface="Calibri" panose="020f0502020204030204"/>
              </a:rPr>
              <a:t>21</a:t>
            </a:r>
            <a:endParaRPr lang="en-US" altLang="en-US" sz="900"/>
          </a:p>
        </p:txBody>
      </p:sp>
    </p:spTree>
  </p:cSld>
  <p:clrMapOvr>
    <a:masterClrMapping/>
  </p:clrMapOvr>
  <p:transition/>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30" name="textbox 130"/>
          <p:cNvSpPr/>
          <p:nvPr/>
        </p:nvSpPr>
        <p:spPr>
          <a:xfrm>
            <a:off x="1072461" y="2978320"/>
            <a:ext cx="5471795" cy="6579234"/>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77000"/>
              </a:lnSpc>
            </a:pPr>
            <a:endParaRPr lang="en-US" altLang="en-US" sz="100"/>
          </a:p>
          <a:p>
            <a:pPr marL="12700" indent="-635" algn="l" rtl="0" eaLnBrk="0">
              <a:lnSpc>
                <a:spcPct val="124000"/>
              </a:lnSpc>
            </a:pPr>
            <a:r>
              <a:rPr sz="1000" kern="0" spc="40">
                <a:solidFill>
                  <a:srgbClr val="000000">
                    <a:alpha val="100000"/>
                  </a:srgbClr>
                </a:solidFill>
                <a:latin typeface="黑体" panose="02010609060101010101" charset="-122"/>
                <a:ea typeface="黑体" panose="02010609060101010101" charset="-122"/>
                <a:cs typeface="黑体" panose="02010609060101010101" charset="-122"/>
              </a:rPr>
              <a:t>披露超额完成化债计划的</a:t>
            </a:r>
            <a:r>
              <a:rPr sz="1000" kern="0" spc="-17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40">
                <a:solidFill>
                  <a:srgbClr val="000000">
                    <a:alpha val="100000"/>
                  </a:srgbClr>
                </a:solidFill>
                <a:latin typeface="Times New Roman" panose="02020603050405020304"/>
                <a:ea typeface="Times New Roman" panose="02020603050405020304"/>
                <a:cs typeface="Times New Roman" panose="02020603050405020304"/>
              </a:rPr>
              <a:t>8 </a:t>
            </a:r>
            <a:r>
              <a:rPr sz="1000" kern="0" spc="40">
                <a:solidFill>
                  <a:srgbClr val="000000">
                    <a:alpha val="100000"/>
                  </a:srgbClr>
                </a:solidFill>
                <a:latin typeface="黑体" panose="02010609060101010101" charset="-122"/>
                <a:ea typeface="黑体" panose="02010609060101010101" charset="-122"/>
                <a:cs typeface="黑体" panose="02010609060101010101" charset="-122"/>
              </a:rPr>
              <a:t>个省市，序号</a:t>
            </a:r>
            <a:r>
              <a:rPr sz="1000" kern="0" spc="-9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40">
                <a:solidFill>
                  <a:srgbClr val="000000">
                    <a:alpha val="100000"/>
                  </a:srgbClr>
                </a:solidFill>
                <a:latin typeface="Times New Roman" panose="02020603050405020304"/>
                <a:ea typeface="Times New Roman" panose="02020603050405020304"/>
                <a:cs typeface="Times New Roman" panose="02020603050405020304"/>
              </a:rPr>
              <a:t>12-31</a:t>
            </a:r>
            <a:r>
              <a:rPr sz="1000" kern="0" spc="110">
                <a:solidFill>
                  <a:srgbClr val="000000">
                    <a:alpha val="100000"/>
                  </a:srgbClr>
                </a:solidFill>
                <a:latin typeface="Times New Roman" panose="02020603050405020304"/>
                <a:ea typeface="Times New Roman" panose="02020603050405020304"/>
                <a:cs typeface="Times New Roman" panose="02020603050405020304"/>
              </a:rPr>
              <a:t> </a:t>
            </a:r>
            <a:r>
              <a:rPr sz="1000" kern="0" spc="40">
                <a:solidFill>
                  <a:srgbClr val="000000">
                    <a:alpha val="100000"/>
                  </a:srgbClr>
                </a:solidFill>
                <a:latin typeface="黑体" panose="02010609060101010101" charset="-122"/>
                <a:ea typeface="黑体" panose="02010609060101010101" charset="-122"/>
                <a:cs typeface="黑体" panose="02010609060101010101" charset="-122"/>
              </a:rPr>
              <a:t>是其他</a:t>
            </a:r>
            <a:r>
              <a:rPr sz="1000" kern="0" spc="-20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40">
                <a:solidFill>
                  <a:srgbClr val="000000">
                    <a:alpha val="100000"/>
                  </a:srgbClr>
                </a:solidFill>
                <a:latin typeface="Times New Roman" panose="02020603050405020304"/>
                <a:ea typeface="Times New Roman" panose="02020603050405020304"/>
                <a:cs typeface="Times New Roman" panose="02020603050405020304"/>
              </a:rPr>
              <a:t>20 </a:t>
            </a:r>
            <a:r>
              <a:rPr sz="1000" kern="0" spc="40">
                <a:solidFill>
                  <a:srgbClr val="000000">
                    <a:alpha val="100000"/>
                  </a:srgbClr>
                </a:solidFill>
                <a:latin typeface="黑体" panose="02010609060101010101" charset="-122"/>
                <a:ea typeface="黑体" panose="02010609060101010101" charset="-122"/>
                <a:cs typeface="黑体" panose="02010609060101010101" charset="-122"/>
              </a:rPr>
              <a:t>个省市。</a:t>
            </a:r>
            <a:r>
              <a:rPr sz="1000" kern="0" spc="40">
                <a:solidFill>
                  <a:srgbClr val="000000">
                    <a:alpha val="100000"/>
                  </a:srgbClr>
                </a:solidFill>
                <a:latin typeface="Times New Roman" panose="02020603050405020304"/>
                <a:ea typeface="Times New Roman" panose="02020603050405020304"/>
                <a:cs typeface="Times New Roman" panose="02020603050405020304"/>
              </a:rPr>
              <a:t>2019 </a:t>
            </a:r>
            <a:r>
              <a:rPr sz="1000" kern="0" spc="40">
                <a:solidFill>
                  <a:srgbClr val="000000">
                    <a:alpha val="100000"/>
                  </a:srgbClr>
                </a:solidFill>
                <a:latin typeface="黑体" panose="02010609060101010101" charset="-122"/>
                <a:ea typeface="黑体" panose="02010609060101010101" charset="-122"/>
                <a:cs typeface="黑体" panose="02010609060101010101" charset="-122"/>
              </a:rPr>
              <a:t>年至</a:t>
            </a:r>
            <a:r>
              <a:rPr sz="1000" kern="0" spc="-21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40">
                <a:solidFill>
                  <a:srgbClr val="000000">
                    <a:alpha val="100000"/>
                  </a:srgbClr>
                </a:solidFill>
                <a:latin typeface="Times New Roman" panose="02020603050405020304"/>
                <a:ea typeface="Times New Roman" panose="02020603050405020304"/>
                <a:cs typeface="Times New Roman" panose="02020603050405020304"/>
              </a:rPr>
              <a:t>20</a:t>
            </a:r>
            <a:r>
              <a:rPr sz="1000" kern="0" spc="30">
                <a:solidFill>
                  <a:srgbClr val="000000">
                    <a:alpha val="100000"/>
                  </a:srgbClr>
                </a:solidFill>
                <a:latin typeface="Times New Roman" panose="02020603050405020304"/>
                <a:ea typeface="Times New Roman" panose="02020603050405020304"/>
                <a:cs typeface="Times New Roman" panose="02020603050405020304"/>
              </a:rPr>
              <a:t>22 </a:t>
            </a:r>
            <a:r>
              <a:rPr sz="1000" kern="0" spc="30">
                <a:solidFill>
                  <a:srgbClr val="000000">
                    <a:alpha val="100000"/>
                  </a:srgbClr>
                </a:solidFill>
                <a:latin typeface="黑体" panose="02010609060101010101" charset="-122"/>
                <a:ea typeface="黑体" panose="02010609060101010101" charset="-122"/>
                <a:cs typeface="黑体" panose="02010609060101010101" charset="-122"/>
              </a:rPr>
              <a:t>年可动用</a:t>
            </a:r>
            <a:r>
              <a:rPr sz="1000" kern="0" spc="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60">
                <a:solidFill>
                  <a:srgbClr val="000000">
                    <a:alpha val="100000"/>
                  </a:srgbClr>
                </a:solidFill>
                <a:latin typeface="黑体" panose="02010609060101010101" charset="-122"/>
                <a:ea typeface="黑体" panose="02010609060101010101" charset="-122"/>
                <a:cs typeface="黑体" panose="02010609060101010101" charset="-122"/>
              </a:rPr>
              <a:t>预算资金使用的是</a:t>
            </a:r>
            <a:r>
              <a:rPr sz="1000" kern="0" spc="-21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60">
                <a:solidFill>
                  <a:srgbClr val="000000">
                    <a:alpha val="100000"/>
                  </a:srgbClr>
                </a:solidFill>
                <a:latin typeface="Times New Roman" panose="02020603050405020304"/>
                <a:ea typeface="Times New Roman" panose="02020603050405020304"/>
                <a:cs typeface="Times New Roman" panose="02020603050405020304"/>
              </a:rPr>
              <a:t>20</a:t>
            </a:r>
            <a:r>
              <a:rPr sz="1000" kern="0" spc="50">
                <a:solidFill>
                  <a:srgbClr val="000000">
                    <a:alpha val="100000"/>
                  </a:srgbClr>
                </a:solidFill>
                <a:latin typeface="Times New Roman" panose="02020603050405020304"/>
                <a:ea typeface="Times New Roman" panose="02020603050405020304"/>
                <a:cs typeface="Times New Roman" panose="02020603050405020304"/>
              </a:rPr>
              <a:t>19 </a:t>
            </a:r>
            <a:r>
              <a:rPr sz="1000" kern="0" spc="50">
                <a:solidFill>
                  <a:srgbClr val="000000">
                    <a:alpha val="100000"/>
                  </a:srgbClr>
                </a:solidFill>
                <a:latin typeface="黑体" panose="02010609060101010101" charset="-122"/>
                <a:ea typeface="黑体" panose="02010609060101010101" charset="-122"/>
                <a:cs typeface="黑体" panose="02010609060101010101" charset="-122"/>
              </a:rPr>
              <a:t>年至</a:t>
            </a:r>
            <a:r>
              <a:rPr sz="1000" kern="0" spc="-20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50">
                <a:solidFill>
                  <a:srgbClr val="000000">
                    <a:alpha val="100000"/>
                  </a:srgbClr>
                </a:solidFill>
                <a:latin typeface="Times New Roman" panose="02020603050405020304"/>
                <a:ea typeface="Times New Roman" panose="02020603050405020304"/>
                <a:cs typeface="Times New Roman" panose="02020603050405020304"/>
              </a:rPr>
              <a:t>2022 </a:t>
            </a:r>
            <a:r>
              <a:rPr sz="1000" kern="0" spc="50">
                <a:solidFill>
                  <a:srgbClr val="000000">
                    <a:alpha val="100000"/>
                  </a:srgbClr>
                </a:solidFill>
                <a:latin typeface="黑体" panose="02010609060101010101" charset="-122"/>
                <a:ea typeface="黑体" panose="02010609060101010101" charset="-122"/>
                <a:cs typeface="黑体" panose="02010609060101010101" charset="-122"/>
              </a:rPr>
              <a:t>年每年的各地一般公共预算支出与政府性基金支出之和乘</a:t>
            </a:r>
            <a:r>
              <a:rPr sz="1000" kern="0" spc="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50">
                <a:solidFill>
                  <a:srgbClr val="000000">
                    <a:alpha val="100000"/>
                  </a:srgbClr>
                </a:solidFill>
                <a:latin typeface="黑体" panose="02010609060101010101" charset="-122"/>
                <a:ea typeface="黑体" panose="02010609060101010101" charset="-122"/>
                <a:cs typeface="黑体" panose="02010609060101010101" charset="-122"/>
              </a:rPr>
              <a:t>以</a:t>
            </a:r>
            <a:r>
              <a:rPr sz="1000" kern="0" spc="-22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50">
                <a:solidFill>
                  <a:srgbClr val="000000">
                    <a:alpha val="100000"/>
                  </a:srgbClr>
                </a:solidFill>
                <a:latin typeface="Times New Roman" panose="02020603050405020304"/>
                <a:ea typeface="Times New Roman" panose="02020603050405020304"/>
                <a:cs typeface="Times New Roman" panose="02020603050405020304"/>
              </a:rPr>
              <a:t>2.5%</a:t>
            </a:r>
            <a:r>
              <a:rPr sz="1000" kern="0" spc="50">
                <a:solidFill>
                  <a:srgbClr val="000000">
                    <a:alpha val="100000"/>
                  </a:srgbClr>
                </a:solidFill>
                <a:latin typeface="黑体" panose="02010609060101010101" charset="-122"/>
                <a:ea typeface="黑体" panose="02010609060101010101" charset="-122"/>
                <a:cs typeface="黑体" panose="02010609060101010101" charset="-122"/>
              </a:rPr>
              <a:t>的加总值，</a:t>
            </a:r>
            <a:r>
              <a:rPr sz="1000" kern="0" spc="40">
                <a:solidFill>
                  <a:srgbClr val="000000">
                    <a:alpha val="100000"/>
                  </a:srgbClr>
                </a:solidFill>
                <a:latin typeface="黑体" panose="02010609060101010101" charset="-122"/>
                <a:ea typeface="黑体" panose="02010609060101010101" charset="-122"/>
                <a:cs typeface="黑体" panose="02010609060101010101" charset="-122"/>
              </a:rPr>
              <a:t>考虑到广东</a:t>
            </a:r>
            <a:r>
              <a:rPr sz="1000" kern="0" spc="-21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40">
                <a:solidFill>
                  <a:srgbClr val="000000">
                    <a:alpha val="100000"/>
                  </a:srgbClr>
                </a:solidFill>
                <a:latin typeface="Times New Roman" panose="02020603050405020304"/>
                <a:ea typeface="Times New Roman" panose="02020603050405020304"/>
                <a:cs typeface="Times New Roman" panose="02020603050405020304"/>
              </a:rPr>
              <a:t>2022 </a:t>
            </a:r>
            <a:r>
              <a:rPr sz="1000" kern="0" spc="40">
                <a:solidFill>
                  <a:srgbClr val="000000">
                    <a:alpha val="100000"/>
                  </a:srgbClr>
                </a:solidFill>
                <a:latin typeface="黑体" panose="02010609060101010101" charset="-122"/>
                <a:ea typeface="黑体" panose="02010609060101010101" charset="-122"/>
                <a:cs typeface="黑体" panose="02010609060101010101" charset="-122"/>
              </a:rPr>
              <a:t>年已完成全域无隐债任务，把广东</a:t>
            </a:r>
            <a:r>
              <a:rPr sz="1000" kern="0" spc="-20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40">
                <a:solidFill>
                  <a:srgbClr val="000000">
                    <a:alpha val="100000"/>
                  </a:srgbClr>
                </a:solidFill>
                <a:latin typeface="Times New Roman" panose="02020603050405020304"/>
                <a:ea typeface="Times New Roman" panose="02020603050405020304"/>
                <a:cs typeface="Times New Roman" panose="02020603050405020304"/>
              </a:rPr>
              <a:t>2022 </a:t>
            </a:r>
            <a:r>
              <a:rPr sz="1000" kern="0" spc="40">
                <a:solidFill>
                  <a:srgbClr val="000000">
                    <a:alpha val="100000"/>
                  </a:srgbClr>
                </a:solidFill>
                <a:latin typeface="黑体" panose="02010609060101010101" charset="-122"/>
                <a:ea typeface="黑体" panose="02010609060101010101" charset="-122"/>
                <a:cs typeface="黑体" panose="02010609060101010101" charset="-122"/>
              </a:rPr>
              <a:t>年的数据作了剔</a:t>
            </a:r>
            <a:r>
              <a:rPr sz="1000" kern="0" spc="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10">
                <a:solidFill>
                  <a:srgbClr val="000000">
                    <a:alpha val="100000"/>
                  </a:srgbClr>
                </a:solidFill>
                <a:latin typeface="黑体" panose="02010609060101010101" charset="-122"/>
                <a:ea typeface="黑体" panose="02010609060101010101" charset="-122"/>
                <a:cs typeface="黑体" panose="02010609060101010101" charset="-122"/>
              </a:rPr>
              <a:t>除。</a:t>
            </a: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城投平台带息债务复合增速指的是 2019 年至 2022 年城投平台带息债务的复合增速</a:t>
            </a:r>
            <a:r>
              <a:rPr sz="10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000" kern="0" spc="0">
                <a:solidFill>
                  <a:srgbClr val="000000">
                    <a:alpha val="100000"/>
                  </a:srgbClr>
                </a:solidFill>
                <a:latin typeface="Times New Roman" panose="02020603050405020304"/>
                <a:ea typeface="Times New Roman" panose="02020603050405020304"/>
                <a:cs typeface="Times New Roman" panose="02020603050405020304"/>
              </a:rPr>
              <a:t>2018   </a:t>
            </a:r>
            <a:r>
              <a:rPr sz="1000" kern="0" spc="20">
                <a:solidFill>
                  <a:srgbClr val="000000">
                    <a:alpha val="100000"/>
                  </a:srgbClr>
                </a:solidFill>
                <a:latin typeface="黑体" panose="02010609060101010101" charset="-122"/>
                <a:ea typeface="黑体" panose="02010609060101010101" charset="-122"/>
                <a:cs typeface="黑体" panose="02010609060101010101" charset="-122"/>
              </a:rPr>
              <a:t>年和</a:t>
            </a:r>
            <a:r>
              <a:rPr sz="1000" kern="0" spc="-16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20">
                <a:solidFill>
                  <a:srgbClr val="000000">
                    <a:alpha val="100000"/>
                  </a:srgbClr>
                </a:solidFill>
                <a:latin typeface="Times New Roman" panose="02020603050405020304"/>
                <a:ea typeface="Times New Roman" panose="02020603050405020304"/>
                <a:cs typeface="Times New Roman" panose="02020603050405020304"/>
              </a:rPr>
              <a:t>2022 </a:t>
            </a:r>
            <a:r>
              <a:rPr sz="1000" kern="0" spc="20">
                <a:solidFill>
                  <a:srgbClr val="000000">
                    <a:alpha val="100000"/>
                  </a:srgbClr>
                </a:solidFill>
                <a:latin typeface="黑体" panose="02010609060101010101" charset="-122"/>
                <a:ea typeface="黑体" panose="02010609060101010101" charset="-122"/>
                <a:cs typeface="黑体" panose="02010609060101010101" charset="-122"/>
              </a:rPr>
              <a:t>年城投平台带息债务规模的下载日期是</a:t>
            </a:r>
            <a:r>
              <a:rPr sz="1000" kern="0" spc="-20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20">
                <a:solidFill>
                  <a:srgbClr val="000000">
                    <a:alpha val="100000"/>
                  </a:srgbClr>
                </a:solidFill>
                <a:latin typeface="Times New Roman" panose="02020603050405020304"/>
                <a:ea typeface="Times New Roman" panose="02020603050405020304"/>
                <a:cs typeface="Times New Roman" panose="02020603050405020304"/>
              </a:rPr>
              <a:t>2023 </a:t>
            </a:r>
            <a:r>
              <a:rPr sz="1000" kern="0" spc="20">
                <a:solidFill>
                  <a:srgbClr val="000000">
                    <a:alpha val="100000"/>
                  </a:srgbClr>
                </a:solidFill>
                <a:latin typeface="黑体" panose="02010609060101010101" charset="-122"/>
                <a:ea typeface="黑体" panose="02010609060101010101" charset="-122"/>
                <a:cs typeface="黑体" panose="02010609060101010101" charset="-122"/>
              </a:rPr>
              <a:t>年</a:t>
            </a:r>
            <a:r>
              <a:rPr sz="1000" kern="0" spc="-12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20">
                <a:solidFill>
                  <a:srgbClr val="000000">
                    <a:alpha val="100000"/>
                  </a:srgbClr>
                </a:solidFill>
                <a:latin typeface="Times New Roman" panose="02020603050405020304"/>
                <a:ea typeface="Times New Roman" panose="02020603050405020304"/>
                <a:cs typeface="Times New Roman" panose="02020603050405020304"/>
              </a:rPr>
              <a:t>12</a:t>
            </a:r>
            <a:r>
              <a:rPr sz="1000" kern="0" spc="80">
                <a:solidFill>
                  <a:srgbClr val="000000">
                    <a:alpha val="100000"/>
                  </a:srgbClr>
                </a:solidFill>
                <a:latin typeface="Times New Roman" panose="02020603050405020304"/>
                <a:ea typeface="Times New Roman" panose="02020603050405020304"/>
                <a:cs typeface="Times New Roman" panose="02020603050405020304"/>
              </a:rPr>
              <a:t> </a:t>
            </a:r>
            <a:r>
              <a:rPr sz="1000" kern="0" spc="20">
                <a:solidFill>
                  <a:srgbClr val="000000">
                    <a:alpha val="100000"/>
                  </a:srgbClr>
                </a:solidFill>
                <a:latin typeface="黑体" panose="02010609060101010101" charset="-122"/>
                <a:ea typeface="黑体" panose="02010609060101010101" charset="-122"/>
                <a:cs typeface="黑体" panose="02010609060101010101" charset="-122"/>
              </a:rPr>
              <a:t>月</a:t>
            </a:r>
            <a:r>
              <a:rPr sz="1000" kern="0" spc="-21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20">
                <a:solidFill>
                  <a:srgbClr val="000000">
                    <a:alpha val="100000"/>
                  </a:srgbClr>
                </a:solidFill>
                <a:latin typeface="Times New Roman" panose="02020603050405020304"/>
                <a:ea typeface="Times New Roman" panose="02020603050405020304"/>
                <a:cs typeface="Times New Roman" panose="02020603050405020304"/>
              </a:rPr>
              <a:t>21  </a:t>
            </a:r>
            <a:r>
              <a:rPr sz="1000" kern="0" spc="20">
                <a:solidFill>
                  <a:srgbClr val="000000">
                    <a:alpha val="100000"/>
                  </a:srgbClr>
                </a:solidFill>
                <a:latin typeface="黑体" panose="02010609060101010101" charset="-122"/>
                <a:ea typeface="黑体" panose="02010609060101010101" charset="-122"/>
                <a:cs typeface="黑体" panose="02010609060101010101" charset="-122"/>
              </a:rPr>
              <a:t>日。</a:t>
            </a:r>
            <a:endParaRPr lang="en-US" altLang="en-US" sz="1000"/>
          </a:p>
          <a:p>
            <a:pPr marL="13335" algn="l" rtl="0" eaLnBrk="0">
              <a:lnSpc>
                <a:spcPct val="96000"/>
              </a:lnSpc>
              <a:spcBef>
                <a:spcPts val="365"/>
              </a:spcBef>
            </a:pPr>
            <a:r>
              <a:rPr sz="1000" kern="0" spc="40">
                <a:solidFill>
                  <a:srgbClr val="000000">
                    <a:alpha val="100000"/>
                  </a:srgbClr>
                </a:solidFill>
                <a:latin typeface="黑体" panose="02010609060101010101" charset="-122"/>
                <a:ea typeface="黑体" panose="02010609060101010101" charset="-122"/>
                <a:cs typeface="黑体" panose="02010609060101010101" charset="-122"/>
              </a:rPr>
              <a:t>数据来源：</a:t>
            </a:r>
            <a:r>
              <a:rPr sz="1000" kern="0" spc="-25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40">
                <a:solidFill>
                  <a:srgbClr val="000000">
                    <a:alpha val="100000"/>
                  </a:srgbClr>
                </a:solidFill>
                <a:latin typeface="黑体" panose="02010609060101010101" charset="-122"/>
                <a:ea typeface="黑体" panose="02010609060101010101" charset="-122"/>
                <a:cs typeface="黑体" panose="02010609060101010101" charset="-122"/>
              </a:rPr>
              <a:t>自行计算、各地财政局、</a:t>
            </a:r>
            <a:r>
              <a:rPr sz="1000" kern="0" spc="0">
                <a:solidFill>
                  <a:srgbClr val="000000">
                    <a:alpha val="100000"/>
                  </a:srgbClr>
                </a:solidFill>
                <a:latin typeface="Times New Roman" panose="02020603050405020304"/>
                <a:ea typeface="Times New Roman" panose="02020603050405020304"/>
                <a:cs typeface="Times New Roman" panose="02020603050405020304"/>
              </a:rPr>
              <a:t>Choice</a:t>
            </a:r>
            <a:r>
              <a:rPr sz="1000" kern="0" spc="40">
                <a:solidFill>
                  <a:srgbClr val="000000">
                    <a:alpha val="100000"/>
                  </a:srgbClr>
                </a:solidFill>
                <a:latin typeface="Times New Roman" panose="02020603050405020304"/>
                <a:ea typeface="Times New Roman" panose="02020603050405020304"/>
                <a:cs typeface="Times New Roman" panose="02020603050405020304"/>
              </a:rPr>
              <a:t> </a:t>
            </a:r>
            <a:r>
              <a:rPr sz="1000" kern="0" spc="40">
                <a:solidFill>
                  <a:srgbClr val="000000">
                    <a:alpha val="100000"/>
                  </a:srgbClr>
                </a:solidFill>
                <a:latin typeface="黑体" panose="02010609060101010101" charset="-122"/>
                <a:ea typeface="黑体" panose="02010609060101010101" charset="-122"/>
                <a:cs typeface="黑体" panose="02010609060101010101" charset="-122"/>
              </a:rPr>
              <a:t>数据库，北大汇丰智库。</a:t>
            </a:r>
            <a:endParaRPr lang="en-US" altLang="en-US" sz="1000"/>
          </a:p>
          <a:p>
            <a:pPr marL="318770" algn="l" rtl="0" eaLnBrk="0">
              <a:lnSpc>
                <a:spcPct val="83000"/>
              </a:lnSpc>
              <a:spcBef>
                <a:spcPts val="1520"/>
              </a:spcBef>
            </a:pP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第四，资产出让、城投平台</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转型、债务出表等方式占十年化债规模的比例为</a:t>
            </a:r>
            <a:endParaRPr lang="en-US" altLang="en-US" sz="1200"/>
          </a:p>
          <a:p>
            <a:pPr marL="12700" algn="l" rtl="0" eaLnBrk="0">
              <a:lnSpc>
                <a:spcPct val="163000"/>
              </a:lnSpc>
              <a:spcBef>
                <a:spcPts val="95"/>
              </a:spcBef>
            </a:pPr>
            <a:r>
              <a:rPr sz="1200" b="1" kern="0" spc="-20">
                <a:solidFill>
                  <a:srgbClr val="000000">
                    <a:alpha val="100000"/>
                  </a:srgbClr>
                </a:solidFill>
                <a:latin typeface="Times New Roman" panose="02020603050405020304"/>
                <a:ea typeface="Times New Roman" panose="02020603050405020304"/>
                <a:cs typeface="Times New Roman" panose="02020603050405020304"/>
              </a:rPr>
              <a:t>5.1%</a:t>
            </a:r>
            <a:r>
              <a:rPr sz="1200" b="1" kern="0" spc="-110">
                <a:solidFill>
                  <a:srgbClr val="000000">
                    <a:alpha val="100000"/>
                  </a:srgbClr>
                </a:solidFill>
                <a:latin typeface="Times New Roman" panose="02020603050405020304"/>
                <a:ea typeface="Times New Roman" panose="02020603050405020304"/>
                <a:cs typeface="Times New Roman" panose="02020603050405020304"/>
              </a:rPr>
              <a:t> </a:t>
            </a: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，多数中西部地区使用此类方式化债</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。如图</a:t>
            </a:r>
            <a:r>
              <a:rPr sz="1200" kern="0" spc="-2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Times New Roman" panose="02020603050405020304"/>
                <a:ea typeface="Times New Roman" panose="02020603050405020304"/>
                <a:cs typeface="Times New Roman" panose="02020603050405020304"/>
              </a:rPr>
              <a:t>3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所示，从地区分布来看，北京、</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广东、上海、江苏使用</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2019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年至</a:t>
            </a:r>
            <a:r>
              <a:rPr sz="1200" kern="0" spc="-2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2022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年的隐债置换和预算内资金基本可以完</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成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十年化债任务，安徽、海南、山西、重庆、福建使用</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2019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年至</a:t>
            </a:r>
            <a:r>
              <a:rPr sz="1200" kern="0" spc="-2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2022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年的</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隐债置 换和预算内资金可以完成</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2019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年至</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2022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1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1/3</a:t>
            </a:r>
            <a:r>
              <a:rPr sz="1200" kern="0" spc="14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的平均化债水平，其他</a:t>
            </a:r>
            <a:r>
              <a:rPr sz="1200" kern="0" spc="-2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21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个省市</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还需要使用资产出让、</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城投平台转型、债务出表等方式化债。事实上，多数中西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部地区缺乏优质国有资</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产，叠加资产出让可能会引起国有资产流失以及部分特定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行业还是要依赖国企运</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营，可以出让的国有资产规模很有限，而且资产出让是一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次性行为，后续化债压</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力依然存在。城投平台转型和债务出表是中西部地区化债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的主要方式之一，但这</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类方式治标不治本，城投平台债务转为地方国企债务，地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方国企的债务压力仍大。</a:t>
            </a:r>
            <a:endParaRPr lang="en-US" altLang="en-US" sz="1200"/>
          </a:p>
          <a:p>
            <a:pPr marL="318770" algn="l" rtl="0" eaLnBrk="0">
              <a:lnSpc>
                <a:spcPct val="83000"/>
              </a:lnSpc>
              <a:spcBef>
                <a:spcPts val="980"/>
              </a:spcBef>
            </a:pP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第五，在</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b="1" kern="0" spc="10">
                <a:solidFill>
                  <a:srgbClr val="000000">
                    <a:alpha val="100000"/>
                  </a:srgbClr>
                </a:solidFill>
                <a:latin typeface="Times New Roman" panose="02020603050405020304"/>
                <a:ea typeface="Times New Roman" panose="02020603050405020304"/>
                <a:cs typeface="Times New Roman" panose="02020603050405020304"/>
              </a:rPr>
              <a:t>2019 </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年至</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b="1" kern="0" spc="10">
                <a:solidFill>
                  <a:srgbClr val="000000">
                    <a:alpha val="100000"/>
                  </a:srgbClr>
                </a:solidFill>
                <a:latin typeface="Times New Roman" panose="02020603050405020304"/>
                <a:ea typeface="Times New Roman" panose="02020603050405020304"/>
                <a:cs typeface="Times New Roman" panose="02020603050405020304"/>
              </a:rPr>
              <a:t>2022 </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年间，除宁夏、天津、青海外，其他地区城投平</a:t>
            </a:r>
            <a:r>
              <a:rPr sz="1200" kern="0" spc="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台</a:t>
            </a:r>
            <a:endParaRPr lang="en-US" altLang="en-US" sz="1200"/>
          </a:p>
          <a:p>
            <a:pPr marL="14605" indent="11430" algn="l" rtl="0" eaLnBrk="0">
              <a:lnSpc>
                <a:spcPct val="164000"/>
              </a:lnSpc>
              <a:spcBef>
                <a:spcPts val="35"/>
              </a:spcBef>
            </a:pP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的带息债务规模都是呈扩张趋势，且复合增速多在两位数以上</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。由于地方政府稳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增长的压力较大，虽</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然中央和地方制定了化债政策，但是地方的城投平台带息债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务规模仍然在快速扩</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张，这些城投平台的带息债务虽然不被认定为官方的隐性债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务，但是如果出现大</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面积违约，地方政府很难做到坐视不理。就目前的实际情况 </a:t>
            </a: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来看，城投平台的带</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息债务违约主要集中在非标，银行信贷和城投债还未出现实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质性违约，很难将城投平台的带息债务与地方政府信用</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进行彻底切割。</a:t>
            </a:r>
            <a:endParaRPr lang="en-US" altLang="en-US" sz="1200"/>
          </a:p>
        </p:txBody>
      </p:sp>
      <p:graphicFrame>
        <p:nvGraphicFramePr>
          <p:cNvPr id="132" name="table 132"/>
          <p:cNvGraphicFramePr>
            <a:graphicFrameLocks noGrp="1"/>
          </p:cNvGraphicFramePr>
          <p:nvPr/>
        </p:nvGraphicFramePr>
        <p:xfrm>
          <a:off x="421640" y="914400"/>
          <a:ext cx="6716395" cy="1845945"/>
        </p:xfrm>
        <a:graphic>
          <a:graphicData uri="http://schemas.openxmlformats.org/drawingml/2006/table">
            <a:tbl>
              <a:tblPr/>
              <a:tblGrid>
                <a:gridCol w="450215"/>
                <a:gridCol w="539750"/>
                <a:gridCol w="687704"/>
                <a:gridCol w="842644"/>
                <a:gridCol w="899795"/>
                <a:gridCol w="844550"/>
                <a:gridCol w="900430"/>
                <a:gridCol w="866139"/>
                <a:gridCol w="685165"/>
              </a:tblGrid>
              <a:tr h="207009">
                <a:tc>
                  <a:txBody>
                    <a:bodyPr vert="horz" wrap="square"/>
                    <a:lstStyle/>
                    <a:p>
                      <a:pPr algn="l" rtl="0" eaLnBrk="0">
                        <a:lnSpc>
                          <a:spcPct val="119000"/>
                        </a:lnSpc>
                      </a:pPr>
                      <a:endParaRPr lang="en-US" altLang="en-US" sz="300"/>
                    </a:p>
                    <a:p>
                      <a:pPr marL="161290" algn="l" rtl="0" eaLnBrk="0">
                        <a:lnSpc>
                          <a:spcPct val="82000"/>
                        </a:lnSpc>
                      </a:pPr>
                      <a:r>
                        <a:rPr sz="1000" kern="0" spc="-60">
                          <a:solidFill>
                            <a:srgbClr val="000000">
                              <a:alpha val="100000"/>
                            </a:srgbClr>
                          </a:solidFill>
                          <a:latin typeface="微软雅黑" panose="020b0503020204020204" charset="-122"/>
                          <a:ea typeface="微软雅黑" panose="020b0503020204020204" charset="-122"/>
                          <a:cs typeface="微软雅黑" panose="020b0503020204020204" charset="-122"/>
                        </a:rPr>
                        <a:t>24</a:t>
                      </a:r>
                      <a:endParaRPr lang="en-US" altLang="en-US" sz="10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23000"/>
                        </a:lnSpc>
                      </a:pPr>
                      <a:endParaRPr lang="en-US" altLang="en-US" sz="200"/>
                    </a:p>
                    <a:p>
                      <a:pPr marL="145415" algn="l" rtl="0" eaLnBrk="0">
                        <a:lnSpc>
                          <a:spcPct val="92000"/>
                        </a:lnSpc>
                        <a:spcBef>
                          <a:spcPct val="0"/>
                        </a:spcBef>
                      </a:pPr>
                      <a:r>
                        <a:rPr sz="10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安徽</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21000"/>
                        </a:lnSpc>
                      </a:pPr>
                      <a:endParaRPr lang="en-US" altLang="en-US" sz="300"/>
                    </a:p>
                    <a:p>
                      <a:pPr marL="160655" algn="l" rtl="0" eaLnBrk="0">
                        <a:lnSpc>
                          <a:spcPct val="81000"/>
                        </a:lnSpc>
                        <a:spcBef>
                          <a:spcPct val="0"/>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2748.5</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21000"/>
                        </a:lnSpc>
                      </a:pPr>
                      <a:endParaRPr lang="en-US" altLang="en-US" sz="300"/>
                    </a:p>
                    <a:p>
                      <a:pPr marL="273050" algn="l" rtl="0" eaLnBrk="0">
                        <a:lnSpc>
                          <a:spcPct val="81000"/>
                        </a:lnSpc>
                        <a:spcBef>
                          <a:spcPts val="5"/>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221.0</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21000"/>
                        </a:lnSpc>
                      </a:pPr>
                      <a:endParaRPr lang="en-US" altLang="en-US" sz="300"/>
                    </a:p>
                    <a:p>
                      <a:pPr marL="269875" algn="l" rtl="0" eaLnBrk="0">
                        <a:lnSpc>
                          <a:spcPct val="81000"/>
                        </a:lnSpc>
                        <a:spcBef>
                          <a:spcPts val="5"/>
                        </a:spcBef>
                      </a:pPr>
                      <a:r>
                        <a:rPr sz="1000" kern="0" spc="-50">
                          <a:solidFill>
                            <a:srgbClr val="000000">
                              <a:alpha val="100000"/>
                            </a:srgbClr>
                          </a:solidFill>
                          <a:latin typeface="微软雅黑" panose="020b0503020204020204" charset="-122"/>
                          <a:ea typeface="微软雅黑" panose="020b0503020204020204" charset="-122"/>
                          <a:cs typeface="微软雅黑" panose="020b0503020204020204" charset="-122"/>
                        </a:rPr>
                        <a:t>1220.1</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4000"/>
                        </a:lnSpc>
                      </a:pPr>
                      <a:endParaRPr lang="en-US" altLang="en-US" sz="100"/>
                    </a:p>
                    <a:p>
                      <a:pPr marL="275590" algn="l" rtl="0" eaLnBrk="0">
                        <a:lnSpc>
                          <a:spcPts val="1260"/>
                        </a:lnSpc>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52.4%</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21000"/>
                        </a:lnSpc>
                      </a:pPr>
                      <a:endParaRPr lang="en-US" altLang="en-US" sz="300"/>
                    </a:p>
                    <a:p>
                      <a:pPr marL="233680" algn="l" rtl="0" eaLnBrk="0">
                        <a:lnSpc>
                          <a:spcPct val="81000"/>
                        </a:lnSpc>
                        <a:spcBef>
                          <a:spcPct val="0"/>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12456.6</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21000"/>
                        </a:lnSpc>
                      </a:pPr>
                      <a:endParaRPr lang="en-US" altLang="en-US" sz="300"/>
                    </a:p>
                    <a:p>
                      <a:pPr marL="214630" algn="l" rtl="0" eaLnBrk="0">
                        <a:lnSpc>
                          <a:spcPct val="81000"/>
                        </a:lnSpc>
                        <a:spcBef>
                          <a:spcPts val="5"/>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21086.9</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4000"/>
                        </a:lnSpc>
                      </a:pPr>
                      <a:endParaRPr lang="en-US" altLang="en-US" sz="100"/>
                    </a:p>
                    <a:p>
                      <a:pPr marL="198755" algn="l" rtl="0" eaLnBrk="0">
                        <a:lnSpc>
                          <a:spcPts val="1260"/>
                        </a:lnSpc>
                      </a:pPr>
                      <a:r>
                        <a:rPr sz="1000" kern="0" spc="-50">
                          <a:solidFill>
                            <a:srgbClr val="000000">
                              <a:alpha val="100000"/>
                            </a:srgbClr>
                          </a:solidFill>
                          <a:latin typeface="微软雅黑" panose="020b0503020204020204" charset="-122"/>
                          <a:ea typeface="微软雅黑" panose="020b0503020204020204" charset="-122"/>
                          <a:cs typeface="微软雅黑" panose="020b0503020204020204" charset="-122"/>
                        </a:rPr>
                        <a:t>14.1%</a:t>
                      </a:r>
                      <a:endParaRPr lang="en-US" altLang="en-US" sz="10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70">
                <a:tc>
                  <a:txBody>
                    <a:bodyPr vert="horz" wrap="square"/>
                    <a:lstStyle/>
                    <a:p>
                      <a:pPr algn="l" rtl="0" eaLnBrk="0">
                        <a:lnSpc>
                          <a:spcPct val="115000"/>
                        </a:lnSpc>
                      </a:pPr>
                      <a:endParaRPr lang="en-US" altLang="en-US" sz="300"/>
                    </a:p>
                    <a:p>
                      <a:pPr marL="161290" algn="l" rtl="0" eaLnBrk="0">
                        <a:lnSpc>
                          <a:spcPct val="81000"/>
                        </a:lnSpc>
                        <a:spcBef>
                          <a:spcPct val="0"/>
                        </a:spcBef>
                      </a:pPr>
                      <a:r>
                        <a:rPr sz="1000" kern="0" spc="-60">
                          <a:solidFill>
                            <a:srgbClr val="000000">
                              <a:alpha val="100000"/>
                            </a:srgbClr>
                          </a:solidFill>
                          <a:latin typeface="微软雅黑" panose="020b0503020204020204" charset="-122"/>
                          <a:ea typeface="微软雅黑" panose="020b0503020204020204" charset="-122"/>
                          <a:cs typeface="微软雅黑" panose="020b0503020204020204" charset="-122"/>
                        </a:rPr>
                        <a:t>25</a:t>
                      </a:r>
                      <a:endParaRPr lang="en-US" altLang="en-US" sz="10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30000"/>
                        </a:lnSpc>
                      </a:pPr>
                      <a:endParaRPr lang="en-US" altLang="en-US" sz="200"/>
                    </a:p>
                    <a:p>
                      <a:pPr marL="142875" algn="l" rtl="0" eaLnBrk="0">
                        <a:lnSpc>
                          <a:spcPct val="87000"/>
                        </a:lnSpc>
                        <a:spcBef>
                          <a:spcPct val="0"/>
                        </a:spcBef>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河北</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160655" algn="l" rtl="0" eaLnBrk="0">
                        <a:lnSpc>
                          <a:spcPct val="81000"/>
                        </a:lnSpc>
                        <a:spcBef>
                          <a:spcPct val="0"/>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6440.9</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275590" algn="l" rtl="0" eaLnBrk="0">
                        <a:lnSpc>
                          <a:spcPct val="81000"/>
                        </a:lnSpc>
                        <a:spcBef>
                          <a:spcPct val="0"/>
                        </a:spcBef>
                      </a:pPr>
                      <a:r>
                        <a:rPr sz="1000" kern="0" spc="-50">
                          <a:solidFill>
                            <a:srgbClr val="000000">
                              <a:alpha val="100000"/>
                            </a:srgbClr>
                          </a:solidFill>
                          <a:latin typeface="微软雅黑" panose="020b0503020204020204" charset="-122"/>
                          <a:ea typeface="微软雅黑" panose="020b0503020204020204" charset="-122"/>
                          <a:cs typeface="微软雅黑" panose="020b0503020204020204" charset="-122"/>
                        </a:rPr>
                        <a:t>180.0</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269875" algn="l" rtl="0" eaLnBrk="0">
                        <a:lnSpc>
                          <a:spcPct val="81000"/>
                        </a:lnSpc>
                        <a:spcBef>
                          <a:spcPts val="5"/>
                        </a:spcBef>
                      </a:pPr>
                      <a:r>
                        <a:rPr sz="1000" kern="0" spc="-50">
                          <a:solidFill>
                            <a:srgbClr val="000000">
                              <a:alpha val="100000"/>
                            </a:srgbClr>
                          </a:solidFill>
                          <a:latin typeface="微软雅黑" panose="020b0503020204020204" charset="-122"/>
                          <a:ea typeface="微软雅黑" panose="020b0503020204020204" charset="-122"/>
                          <a:cs typeface="微软雅黑" panose="020b0503020204020204" charset="-122"/>
                        </a:rPr>
                        <a:t>1288.7</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96000"/>
                        </a:lnSpc>
                      </a:pPr>
                      <a:endParaRPr lang="en-US" altLang="en-US" sz="100"/>
                    </a:p>
                    <a:p>
                      <a:pPr marL="275590" algn="l" rtl="0" eaLnBrk="0">
                        <a:lnSpc>
                          <a:spcPts val="1260"/>
                        </a:lnSpc>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22.8%</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265430" algn="l" rtl="0" eaLnBrk="0">
                        <a:lnSpc>
                          <a:spcPct val="81000"/>
                        </a:lnSpc>
                        <a:spcBef>
                          <a:spcPct val="0"/>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7069.3</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217170" algn="l" rtl="0" eaLnBrk="0">
                        <a:lnSpc>
                          <a:spcPct val="81000"/>
                        </a:lnSpc>
                        <a:spcBef>
                          <a:spcPct val="0"/>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12168.3</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96000"/>
                        </a:lnSpc>
                      </a:pPr>
                      <a:endParaRPr lang="en-US" altLang="en-US" sz="100"/>
                    </a:p>
                    <a:p>
                      <a:pPr marL="198755" algn="l" rtl="0" eaLnBrk="0">
                        <a:lnSpc>
                          <a:spcPts val="1260"/>
                        </a:lnSpc>
                      </a:pPr>
                      <a:r>
                        <a:rPr sz="1000" kern="0" spc="-50">
                          <a:solidFill>
                            <a:srgbClr val="000000">
                              <a:alpha val="100000"/>
                            </a:srgbClr>
                          </a:solidFill>
                          <a:latin typeface="微软雅黑" panose="020b0503020204020204" charset="-122"/>
                          <a:ea typeface="微软雅黑" panose="020b0503020204020204" charset="-122"/>
                          <a:cs typeface="微软雅黑" panose="020b0503020204020204" charset="-122"/>
                        </a:rPr>
                        <a:t>14.5%</a:t>
                      </a:r>
                      <a:endParaRPr lang="en-US" altLang="en-US" sz="10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70">
                <a:tc>
                  <a:txBody>
                    <a:bodyPr vert="horz" wrap="square"/>
                    <a:lstStyle/>
                    <a:p>
                      <a:pPr algn="l" rtl="0" eaLnBrk="0">
                        <a:lnSpc>
                          <a:spcPct val="115000"/>
                        </a:lnSpc>
                      </a:pPr>
                      <a:endParaRPr lang="en-US" altLang="en-US" sz="300"/>
                    </a:p>
                    <a:p>
                      <a:pPr marL="161290" algn="l" rtl="0" eaLnBrk="0">
                        <a:lnSpc>
                          <a:spcPct val="81000"/>
                        </a:lnSpc>
                        <a:spcBef>
                          <a:spcPct val="0"/>
                        </a:spcBef>
                      </a:pPr>
                      <a:r>
                        <a:rPr sz="1000" kern="0" spc="-60">
                          <a:solidFill>
                            <a:srgbClr val="000000">
                              <a:alpha val="100000"/>
                            </a:srgbClr>
                          </a:solidFill>
                          <a:latin typeface="微软雅黑" panose="020b0503020204020204" charset="-122"/>
                          <a:ea typeface="微软雅黑" panose="020b0503020204020204" charset="-122"/>
                          <a:cs typeface="微软雅黑" panose="020b0503020204020204" charset="-122"/>
                        </a:rPr>
                        <a:t>26</a:t>
                      </a:r>
                      <a:endParaRPr lang="en-US" altLang="en-US" sz="10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8000"/>
                        </a:lnSpc>
                      </a:pPr>
                      <a:endParaRPr lang="en-US" altLang="en-US" sz="200"/>
                    </a:p>
                    <a:p>
                      <a:pPr marL="141605" algn="l" rtl="0" eaLnBrk="0">
                        <a:lnSpc>
                          <a:spcPct val="90000"/>
                        </a:lnSpc>
                        <a:spcBef>
                          <a:spcPct val="0"/>
                        </a:spcBef>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福建</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158750" algn="l" rtl="0" eaLnBrk="0">
                        <a:lnSpc>
                          <a:spcPct val="81000"/>
                        </a:lnSpc>
                        <a:spcBef>
                          <a:spcPct val="0"/>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3662.8</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271145" algn="l" rtl="0" eaLnBrk="0">
                        <a:lnSpc>
                          <a:spcPct val="81000"/>
                        </a:lnSpc>
                        <a:spcBef>
                          <a:spcPct val="0"/>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302.0</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301625" algn="l" rtl="0" eaLnBrk="0">
                        <a:lnSpc>
                          <a:spcPct val="81000"/>
                        </a:lnSpc>
                        <a:spcBef>
                          <a:spcPct val="0"/>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924.7</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94000"/>
                        </a:lnSpc>
                      </a:pPr>
                      <a:endParaRPr lang="en-US" altLang="en-US" sz="100"/>
                    </a:p>
                    <a:p>
                      <a:pPr marL="273685" algn="l" rtl="0" eaLnBrk="0">
                        <a:lnSpc>
                          <a:spcPts val="1260"/>
                        </a:lnSpc>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33.5%</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265430" algn="l" rtl="0" eaLnBrk="0">
                        <a:lnSpc>
                          <a:spcPct val="81000"/>
                        </a:lnSpc>
                        <a:spcBef>
                          <a:spcPct val="0"/>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8487.2</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217170" algn="l" rtl="0" eaLnBrk="0">
                        <a:lnSpc>
                          <a:spcPct val="81000"/>
                        </a:lnSpc>
                        <a:spcBef>
                          <a:spcPct val="0"/>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18661.6</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94000"/>
                        </a:lnSpc>
                      </a:pPr>
                      <a:endParaRPr lang="en-US" altLang="en-US" sz="100"/>
                    </a:p>
                    <a:p>
                      <a:pPr marL="195580" algn="l" rtl="0" eaLnBrk="0">
                        <a:lnSpc>
                          <a:spcPts val="1260"/>
                        </a:lnSpc>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21.8%</a:t>
                      </a:r>
                      <a:endParaRPr lang="en-US" altLang="en-US" sz="10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69">
                <a:tc>
                  <a:txBody>
                    <a:bodyPr vert="horz" wrap="square"/>
                    <a:lstStyle/>
                    <a:p>
                      <a:pPr algn="l" rtl="0" eaLnBrk="0">
                        <a:lnSpc>
                          <a:spcPct val="115000"/>
                        </a:lnSpc>
                      </a:pPr>
                      <a:endParaRPr lang="en-US" altLang="en-US" sz="300"/>
                    </a:p>
                    <a:p>
                      <a:pPr marL="161290" algn="l" rtl="0" eaLnBrk="0">
                        <a:lnSpc>
                          <a:spcPct val="82000"/>
                        </a:lnSpc>
                        <a:spcBef>
                          <a:spcPct val="0"/>
                        </a:spcBef>
                      </a:pPr>
                      <a:r>
                        <a:rPr sz="1000" kern="0" spc="-60">
                          <a:solidFill>
                            <a:srgbClr val="000000">
                              <a:alpha val="100000"/>
                            </a:srgbClr>
                          </a:solidFill>
                          <a:latin typeface="微软雅黑" panose="020b0503020204020204" charset="-122"/>
                          <a:ea typeface="微软雅黑" panose="020b0503020204020204" charset="-122"/>
                          <a:cs typeface="微软雅黑" panose="020b0503020204020204" charset="-122"/>
                        </a:rPr>
                        <a:t>27</a:t>
                      </a:r>
                      <a:endParaRPr lang="en-US" altLang="en-US" sz="10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22000"/>
                        </a:lnSpc>
                      </a:pPr>
                      <a:endParaRPr lang="en-US" altLang="en-US" sz="200"/>
                    </a:p>
                    <a:p>
                      <a:pPr marL="141605" algn="l" rtl="0" eaLnBrk="0">
                        <a:lnSpc>
                          <a:spcPct val="90000"/>
                        </a:lnSpc>
                        <a:spcBef>
                          <a:spcPct val="0"/>
                        </a:spcBef>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浙江</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8000"/>
                        </a:lnSpc>
                      </a:pPr>
                      <a:endParaRPr lang="en-US" altLang="en-US" sz="300"/>
                    </a:p>
                    <a:p>
                      <a:pPr marL="160020" algn="l" rtl="0" eaLnBrk="0">
                        <a:lnSpc>
                          <a:spcPct val="81000"/>
                        </a:lnSpc>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8441.8</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7000"/>
                        </a:lnSpc>
                      </a:pPr>
                      <a:endParaRPr lang="en-US" altLang="en-US" sz="300"/>
                    </a:p>
                    <a:p>
                      <a:pPr marL="273050" algn="l" rtl="0" eaLnBrk="0">
                        <a:lnSpc>
                          <a:spcPct val="81000"/>
                        </a:lnSpc>
                        <a:spcBef>
                          <a:spcPts val="5"/>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272.0</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7000"/>
                        </a:lnSpc>
                      </a:pPr>
                      <a:endParaRPr lang="en-US" altLang="en-US" sz="300"/>
                    </a:p>
                    <a:p>
                      <a:pPr marL="266700" algn="l" rtl="0" eaLnBrk="0">
                        <a:lnSpc>
                          <a:spcPct val="81000"/>
                        </a:lnSpc>
                        <a:spcBef>
                          <a:spcPts val="5"/>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2229.7</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2000"/>
                        </a:lnSpc>
                      </a:pPr>
                      <a:endParaRPr lang="en-US" altLang="en-US" sz="100"/>
                    </a:p>
                    <a:p>
                      <a:pPr marL="275590" algn="l" rtl="0" eaLnBrk="0">
                        <a:lnSpc>
                          <a:spcPts val="1260"/>
                        </a:lnSpc>
                        <a:spcBef>
                          <a:spcPct val="0"/>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29.6%</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7000"/>
                        </a:lnSpc>
                      </a:pPr>
                      <a:endParaRPr lang="en-US" altLang="en-US" sz="300"/>
                    </a:p>
                    <a:p>
                      <a:pPr marL="229235" algn="l" rtl="0" eaLnBrk="0">
                        <a:lnSpc>
                          <a:spcPct val="81000"/>
                        </a:lnSpc>
                        <a:spcBef>
                          <a:spcPts val="5"/>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33913.6</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7000"/>
                        </a:lnSpc>
                      </a:pPr>
                      <a:endParaRPr lang="en-US" altLang="en-US" sz="300"/>
                    </a:p>
                    <a:p>
                      <a:pPr marL="213995" algn="l" rtl="0" eaLnBrk="0">
                        <a:lnSpc>
                          <a:spcPct val="81000"/>
                        </a:lnSpc>
                        <a:spcBef>
                          <a:spcPts val="5"/>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86601.2</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2000"/>
                        </a:lnSpc>
                      </a:pPr>
                      <a:endParaRPr lang="en-US" altLang="en-US" sz="100"/>
                    </a:p>
                    <a:p>
                      <a:pPr marL="195580" algn="l" rtl="0" eaLnBrk="0">
                        <a:lnSpc>
                          <a:spcPts val="1260"/>
                        </a:lnSpc>
                        <a:spcBef>
                          <a:spcPct val="0"/>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26.4%</a:t>
                      </a:r>
                      <a:endParaRPr lang="en-US" altLang="en-US" sz="10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69">
                <a:tc>
                  <a:txBody>
                    <a:bodyPr vert="horz" wrap="square"/>
                    <a:lstStyle/>
                    <a:p>
                      <a:pPr algn="l" rtl="0" eaLnBrk="0">
                        <a:lnSpc>
                          <a:spcPct val="117000"/>
                        </a:lnSpc>
                      </a:pPr>
                      <a:endParaRPr lang="en-US" altLang="en-US" sz="300"/>
                    </a:p>
                    <a:p>
                      <a:pPr marL="161290" algn="l" rtl="0" eaLnBrk="0">
                        <a:lnSpc>
                          <a:spcPct val="81000"/>
                        </a:lnSpc>
                        <a:spcBef>
                          <a:spcPct val="0"/>
                        </a:spcBef>
                      </a:pPr>
                      <a:r>
                        <a:rPr sz="1000" kern="0" spc="-60">
                          <a:solidFill>
                            <a:srgbClr val="000000">
                              <a:alpha val="100000"/>
                            </a:srgbClr>
                          </a:solidFill>
                          <a:latin typeface="微软雅黑" panose="020b0503020204020204" charset="-122"/>
                          <a:ea typeface="微软雅黑" panose="020b0503020204020204" charset="-122"/>
                          <a:cs typeface="微软雅黑" panose="020b0503020204020204" charset="-122"/>
                        </a:rPr>
                        <a:t>28</a:t>
                      </a:r>
                      <a:endParaRPr lang="en-US" altLang="en-US" sz="10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21000"/>
                        </a:lnSpc>
                      </a:pPr>
                      <a:endParaRPr lang="en-US" altLang="en-US" sz="200"/>
                    </a:p>
                    <a:p>
                      <a:pPr marL="143510" algn="l" rtl="0" eaLnBrk="0">
                        <a:lnSpc>
                          <a:spcPct val="91000"/>
                        </a:lnSpc>
                        <a:spcBef>
                          <a:spcPct val="0"/>
                        </a:spcBef>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海南</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7000"/>
                        </a:lnSpc>
                      </a:pPr>
                      <a:endParaRPr lang="en-US" altLang="en-US" sz="300"/>
                    </a:p>
                    <a:p>
                      <a:pPr marL="195580" algn="l" rtl="0" eaLnBrk="0">
                        <a:lnSpc>
                          <a:spcPct val="81000"/>
                        </a:lnSpc>
                        <a:spcBef>
                          <a:spcPct val="0"/>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606.6</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7000"/>
                        </a:lnSpc>
                      </a:pPr>
                      <a:endParaRPr lang="en-US" altLang="en-US" sz="300"/>
                    </a:p>
                    <a:p>
                      <a:pPr marL="342265" algn="l" rtl="0" eaLnBrk="0">
                        <a:lnSpc>
                          <a:spcPct val="81000"/>
                        </a:lnSpc>
                        <a:spcBef>
                          <a:spcPct val="0"/>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0.0</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7000"/>
                        </a:lnSpc>
                      </a:pPr>
                      <a:endParaRPr lang="en-US" altLang="en-US" sz="300"/>
                    </a:p>
                    <a:p>
                      <a:pPr marL="301625" algn="l" rtl="0" eaLnBrk="0">
                        <a:lnSpc>
                          <a:spcPct val="81000"/>
                        </a:lnSpc>
                        <a:spcBef>
                          <a:spcPct val="0"/>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270.7</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0000"/>
                        </a:lnSpc>
                      </a:pPr>
                      <a:endParaRPr lang="en-US" altLang="en-US" sz="100"/>
                    </a:p>
                    <a:p>
                      <a:pPr marL="271145" algn="l" rtl="0" eaLnBrk="0">
                        <a:lnSpc>
                          <a:spcPts val="1260"/>
                        </a:lnSpc>
                        <a:spcBef>
                          <a:spcPct val="0"/>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44.6%</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7000"/>
                        </a:lnSpc>
                      </a:pPr>
                      <a:endParaRPr lang="en-US" altLang="en-US" sz="300"/>
                    </a:p>
                    <a:p>
                      <a:pPr marL="304165" algn="l" rtl="0" eaLnBrk="0">
                        <a:lnSpc>
                          <a:spcPct val="81000"/>
                        </a:lnSpc>
                        <a:spcBef>
                          <a:spcPct val="0"/>
                        </a:spcBef>
                      </a:pPr>
                      <a:r>
                        <a:rPr sz="1000" kern="0" spc="-50">
                          <a:solidFill>
                            <a:srgbClr val="000000">
                              <a:alpha val="100000"/>
                            </a:srgbClr>
                          </a:solidFill>
                          <a:latin typeface="微软雅黑" panose="020b0503020204020204" charset="-122"/>
                          <a:ea typeface="微软雅黑" panose="020b0503020204020204" charset="-122"/>
                          <a:cs typeface="微软雅黑" panose="020b0503020204020204" charset="-122"/>
                        </a:rPr>
                        <a:t>159.4</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20000"/>
                        </a:lnSpc>
                      </a:pPr>
                      <a:endParaRPr lang="en-US" altLang="en-US" sz="300"/>
                    </a:p>
                    <a:p>
                      <a:pPr marL="284480" algn="l" rtl="0" eaLnBrk="0">
                        <a:lnSpc>
                          <a:spcPct val="80000"/>
                        </a:lnSpc>
                        <a:spcBef>
                          <a:spcPct val="0"/>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715.1</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00000"/>
                        </a:lnSpc>
                      </a:pPr>
                      <a:endParaRPr lang="en-US" altLang="en-US" sz="100"/>
                    </a:p>
                    <a:p>
                      <a:pPr marL="191135" algn="l" rtl="0" eaLnBrk="0">
                        <a:lnSpc>
                          <a:spcPts val="1260"/>
                        </a:lnSpc>
                        <a:spcBef>
                          <a:spcPct val="0"/>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45.5%</a:t>
                      </a:r>
                      <a:endParaRPr lang="en-US" altLang="en-US" sz="10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69">
                <a:tc>
                  <a:txBody>
                    <a:bodyPr vert="horz" wrap="square"/>
                    <a:lstStyle/>
                    <a:p>
                      <a:pPr algn="l" rtl="0" eaLnBrk="0">
                        <a:lnSpc>
                          <a:spcPct val="116000"/>
                        </a:lnSpc>
                      </a:pPr>
                      <a:endParaRPr lang="en-US" altLang="en-US" sz="300"/>
                    </a:p>
                    <a:p>
                      <a:pPr marL="161290" algn="l" rtl="0" eaLnBrk="0">
                        <a:lnSpc>
                          <a:spcPct val="81000"/>
                        </a:lnSpc>
                        <a:spcBef>
                          <a:spcPts val="5"/>
                        </a:spcBef>
                      </a:pPr>
                      <a:r>
                        <a:rPr sz="1000" kern="0" spc="-60">
                          <a:solidFill>
                            <a:srgbClr val="000000">
                              <a:alpha val="100000"/>
                            </a:srgbClr>
                          </a:solidFill>
                          <a:latin typeface="微软雅黑" panose="020b0503020204020204" charset="-122"/>
                          <a:ea typeface="微软雅黑" panose="020b0503020204020204" charset="-122"/>
                          <a:cs typeface="微软雅黑" panose="020b0503020204020204" charset="-122"/>
                        </a:rPr>
                        <a:t>29</a:t>
                      </a:r>
                      <a:endParaRPr lang="en-US" altLang="en-US" sz="10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30000"/>
                        </a:lnSpc>
                      </a:pPr>
                      <a:endParaRPr lang="en-US" altLang="en-US" sz="200"/>
                    </a:p>
                    <a:p>
                      <a:pPr marL="154305" algn="l" rtl="0" eaLnBrk="0">
                        <a:lnSpc>
                          <a:spcPct val="87000"/>
                        </a:lnSpc>
                        <a:spcBef>
                          <a:spcPct val="0"/>
                        </a:spcBef>
                      </a:pPr>
                      <a:r>
                        <a:rPr sz="1000" kern="0" spc="-30">
                          <a:solidFill>
                            <a:srgbClr val="000000">
                              <a:alpha val="100000"/>
                            </a:srgbClr>
                          </a:solidFill>
                          <a:latin typeface="微软雅黑" panose="020b0503020204020204" charset="-122"/>
                          <a:ea typeface="微软雅黑" panose="020b0503020204020204" charset="-122"/>
                          <a:cs typeface="微软雅黑" panose="020b0503020204020204" charset="-122"/>
                        </a:rPr>
                        <a:t>山西</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6000"/>
                        </a:lnSpc>
                      </a:pPr>
                      <a:endParaRPr lang="en-US" altLang="en-US" sz="300"/>
                    </a:p>
                    <a:p>
                      <a:pPr marL="160655" algn="l" rtl="0" eaLnBrk="0">
                        <a:lnSpc>
                          <a:spcPct val="81000"/>
                        </a:lnSpc>
                        <a:spcBef>
                          <a:spcPts val="5"/>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2088.8</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6000"/>
                        </a:lnSpc>
                      </a:pPr>
                      <a:endParaRPr lang="en-US" altLang="en-US" sz="300"/>
                    </a:p>
                    <a:p>
                      <a:pPr marL="275590" algn="l" rtl="0" eaLnBrk="0">
                        <a:lnSpc>
                          <a:spcPct val="81000"/>
                        </a:lnSpc>
                        <a:spcBef>
                          <a:spcPts val="5"/>
                        </a:spcBef>
                      </a:pPr>
                      <a:r>
                        <a:rPr sz="1000" kern="0" spc="-50">
                          <a:solidFill>
                            <a:srgbClr val="000000">
                              <a:alpha val="100000"/>
                            </a:srgbClr>
                          </a:solidFill>
                          <a:latin typeface="微软雅黑" panose="020b0503020204020204" charset="-122"/>
                          <a:ea typeface="微软雅黑" panose="020b0503020204020204" charset="-122"/>
                          <a:cs typeface="微软雅黑" panose="020b0503020204020204" charset="-122"/>
                        </a:rPr>
                        <a:t>133.0</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6000"/>
                        </a:lnSpc>
                      </a:pPr>
                      <a:endParaRPr lang="en-US" altLang="en-US" sz="300"/>
                    </a:p>
                    <a:p>
                      <a:pPr marL="302260" algn="l" rtl="0" eaLnBrk="0">
                        <a:lnSpc>
                          <a:spcPct val="81000"/>
                        </a:lnSpc>
                        <a:spcBef>
                          <a:spcPts val="5"/>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680.1</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99000"/>
                        </a:lnSpc>
                      </a:pPr>
                      <a:endParaRPr lang="en-US" altLang="en-US" sz="100"/>
                    </a:p>
                    <a:p>
                      <a:pPr marL="273685" algn="l" rtl="0" eaLnBrk="0">
                        <a:lnSpc>
                          <a:spcPts val="1260"/>
                        </a:lnSpc>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38.9%</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6000"/>
                        </a:lnSpc>
                      </a:pPr>
                      <a:endParaRPr lang="en-US" altLang="en-US" sz="300"/>
                    </a:p>
                    <a:p>
                      <a:pPr marL="266065" algn="l" rtl="0" eaLnBrk="0">
                        <a:lnSpc>
                          <a:spcPct val="81000"/>
                        </a:lnSpc>
                        <a:spcBef>
                          <a:spcPts val="5"/>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2326.4</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6000"/>
                        </a:lnSpc>
                      </a:pPr>
                      <a:endParaRPr lang="en-US" altLang="en-US" sz="300"/>
                    </a:p>
                    <a:p>
                      <a:pPr marL="248920" algn="l" rtl="0" eaLnBrk="0">
                        <a:lnSpc>
                          <a:spcPct val="81000"/>
                        </a:lnSpc>
                        <a:spcBef>
                          <a:spcPts val="5"/>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7292.1</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99000"/>
                        </a:lnSpc>
                      </a:pPr>
                      <a:endParaRPr lang="en-US" altLang="en-US" sz="100"/>
                    </a:p>
                    <a:p>
                      <a:pPr marL="193675" algn="l" rtl="0" eaLnBrk="0">
                        <a:lnSpc>
                          <a:spcPts val="1260"/>
                        </a:lnSpc>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33.1%</a:t>
                      </a:r>
                      <a:endParaRPr lang="en-US" altLang="en-US" sz="10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69">
                <a:tc>
                  <a:txBody>
                    <a:bodyPr vert="horz" wrap="square"/>
                    <a:lstStyle/>
                    <a:p>
                      <a:pPr algn="l" rtl="0" eaLnBrk="0">
                        <a:lnSpc>
                          <a:spcPct val="116000"/>
                        </a:lnSpc>
                      </a:pPr>
                      <a:endParaRPr lang="en-US" altLang="en-US" sz="300"/>
                    </a:p>
                    <a:p>
                      <a:pPr marL="159385" algn="l" rtl="0" eaLnBrk="0">
                        <a:lnSpc>
                          <a:spcPct val="81000"/>
                        </a:lnSpc>
                        <a:spcBef>
                          <a:spcPct val="0"/>
                        </a:spcBef>
                      </a:pPr>
                      <a:r>
                        <a:rPr sz="1000" kern="0" spc="-50">
                          <a:solidFill>
                            <a:srgbClr val="000000">
                              <a:alpha val="100000"/>
                            </a:srgbClr>
                          </a:solidFill>
                          <a:latin typeface="微软雅黑" panose="020b0503020204020204" charset="-122"/>
                          <a:ea typeface="微软雅黑" panose="020b0503020204020204" charset="-122"/>
                          <a:cs typeface="微软雅黑" panose="020b0503020204020204" charset="-122"/>
                        </a:rPr>
                        <a:t>30</a:t>
                      </a:r>
                      <a:endParaRPr lang="en-US" altLang="en-US" sz="10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22000"/>
                        </a:lnSpc>
                      </a:pPr>
                      <a:endParaRPr lang="en-US" altLang="en-US" sz="200"/>
                    </a:p>
                    <a:p>
                      <a:pPr marL="144145" algn="l" rtl="0" eaLnBrk="0">
                        <a:lnSpc>
                          <a:spcPct val="89000"/>
                        </a:lnSpc>
                        <a:spcBef>
                          <a:spcPct val="0"/>
                        </a:spcBef>
                      </a:pPr>
                      <a:r>
                        <a:rPr sz="10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重庆</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6000"/>
                        </a:lnSpc>
                      </a:pPr>
                      <a:endParaRPr lang="en-US" altLang="en-US" sz="300"/>
                    </a:p>
                    <a:p>
                      <a:pPr marL="158750" algn="l" rtl="0" eaLnBrk="0">
                        <a:lnSpc>
                          <a:spcPct val="81000"/>
                        </a:lnSpc>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3455.3</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6000"/>
                        </a:lnSpc>
                      </a:pPr>
                      <a:endParaRPr lang="en-US" altLang="en-US" sz="300"/>
                    </a:p>
                    <a:p>
                      <a:pPr marL="273050" algn="l" rtl="0" eaLnBrk="0">
                        <a:lnSpc>
                          <a:spcPct val="81000"/>
                        </a:lnSpc>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500.0</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6000"/>
                        </a:lnSpc>
                      </a:pPr>
                      <a:endParaRPr lang="en-US" altLang="en-US" sz="300"/>
                    </a:p>
                    <a:p>
                      <a:pPr marL="301625" algn="l" rtl="0" eaLnBrk="0">
                        <a:lnSpc>
                          <a:spcPct val="81000"/>
                        </a:lnSpc>
                        <a:spcBef>
                          <a:spcPct val="0"/>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773.3</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98000"/>
                        </a:lnSpc>
                      </a:pPr>
                      <a:endParaRPr lang="en-US" altLang="en-US" sz="100"/>
                    </a:p>
                    <a:p>
                      <a:pPr marL="273685" algn="l" rtl="0" eaLnBrk="0">
                        <a:lnSpc>
                          <a:spcPts val="1260"/>
                        </a:lnSpc>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36.8%</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6000"/>
                        </a:lnSpc>
                      </a:pPr>
                      <a:endParaRPr lang="en-US" altLang="en-US" sz="300"/>
                    </a:p>
                    <a:p>
                      <a:pPr marL="233680" algn="l" rtl="0" eaLnBrk="0">
                        <a:lnSpc>
                          <a:spcPct val="81000"/>
                        </a:lnSpc>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15541.9</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6000"/>
                        </a:lnSpc>
                      </a:pPr>
                      <a:endParaRPr lang="en-US" altLang="en-US" sz="300"/>
                    </a:p>
                    <a:p>
                      <a:pPr marL="214630" algn="l" rtl="0" eaLnBrk="0">
                        <a:lnSpc>
                          <a:spcPct val="81000"/>
                        </a:lnSpc>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24952.0</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98000"/>
                        </a:lnSpc>
                      </a:pPr>
                      <a:endParaRPr lang="en-US" altLang="en-US" sz="100"/>
                    </a:p>
                    <a:p>
                      <a:pPr marL="198755" algn="l" rtl="0" eaLnBrk="0">
                        <a:lnSpc>
                          <a:spcPts val="1260"/>
                        </a:lnSpc>
                      </a:pPr>
                      <a:r>
                        <a:rPr sz="1000" kern="0" spc="-50">
                          <a:solidFill>
                            <a:srgbClr val="000000">
                              <a:alpha val="100000"/>
                            </a:srgbClr>
                          </a:solidFill>
                          <a:latin typeface="微软雅黑" panose="020b0503020204020204" charset="-122"/>
                          <a:ea typeface="微软雅黑" panose="020b0503020204020204" charset="-122"/>
                          <a:cs typeface="微软雅黑" panose="020b0503020204020204" charset="-122"/>
                        </a:rPr>
                        <a:t>12.6%</a:t>
                      </a:r>
                      <a:endParaRPr lang="en-US" altLang="en-US" sz="10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4470">
                <a:tc>
                  <a:txBody>
                    <a:bodyPr vert="horz" wrap="square"/>
                    <a:lstStyle/>
                    <a:p>
                      <a:pPr algn="l" rtl="0" eaLnBrk="0">
                        <a:lnSpc>
                          <a:spcPct val="115000"/>
                        </a:lnSpc>
                      </a:pPr>
                      <a:endParaRPr lang="en-US" altLang="en-US" sz="300"/>
                    </a:p>
                    <a:p>
                      <a:pPr marL="159385" algn="l" rtl="0" eaLnBrk="0">
                        <a:lnSpc>
                          <a:spcPct val="81000"/>
                        </a:lnSpc>
                        <a:spcBef>
                          <a:spcPct val="0"/>
                        </a:spcBef>
                      </a:pPr>
                      <a:r>
                        <a:rPr sz="1000" kern="0" spc="-50">
                          <a:solidFill>
                            <a:srgbClr val="000000">
                              <a:alpha val="100000"/>
                            </a:srgbClr>
                          </a:solidFill>
                          <a:latin typeface="微软雅黑" panose="020b0503020204020204" charset="-122"/>
                          <a:ea typeface="微软雅黑" panose="020b0503020204020204" charset="-122"/>
                          <a:cs typeface="微软雅黑" panose="020b0503020204020204" charset="-122"/>
                        </a:rPr>
                        <a:t>31</a:t>
                      </a:r>
                      <a:endParaRPr lang="en-US" altLang="en-US" sz="10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8000"/>
                        </a:lnSpc>
                      </a:pPr>
                      <a:endParaRPr lang="en-US" altLang="en-US" sz="200"/>
                    </a:p>
                    <a:p>
                      <a:pPr marL="144145" algn="l" rtl="0" eaLnBrk="0">
                        <a:lnSpc>
                          <a:spcPct val="90000"/>
                        </a:lnSpc>
                      </a:pPr>
                      <a:r>
                        <a:rPr sz="10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西藏</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194945" algn="l" rtl="0" eaLnBrk="0">
                        <a:lnSpc>
                          <a:spcPct val="81000"/>
                        </a:lnSpc>
                        <a:spcBef>
                          <a:spcPct val="0"/>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790.1</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307975" algn="l" rtl="0" eaLnBrk="0">
                        <a:lnSpc>
                          <a:spcPct val="81000"/>
                        </a:lnSpc>
                        <a:spcBef>
                          <a:spcPct val="0"/>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22.0</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301625" algn="l" rtl="0" eaLnBrk="0">
                        <a:lnSpc>
                          <a:spcPct val="81000"/>
                        </a:lnSpc>
                        <a:spcBef>
                          <a:spcPct val="0"/>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235.9</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96000"/>
                        </a:lnSpc>
                      </a:pPr>
                      <a:endParaRPr lang="en-US" altLang="en-US" sz="100"/>
                    </a:p>
                    <a:p>
                      <a:pPr marL="273685" algn="l" rtl="0" eaLnBrk="0">
                        <a:lnSpc>
                          <a:spcPts val="1260"/>
                        </a:lnSpc>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32.6%</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299085" algn="l" rtl="0" eaLnBrk="0">
                        <a:lnSpc>
                          <a:spcPct val="81000"/>
                        </a:lnSpc>
                        <a:spcBef>
                          <a:spcPct val="0"/>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317.9</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285115" algn="l" rtl="0" eaLnBrk="0">
                        <a:lnSpc>
                          <a:spcPct val="81000"/>
                        </a:lnSpc>
                        <a:spcBef>
                          <a:spcPct val="0"/>
                        </a:spcBef>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666.0</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96000"/>
                        </a:lnSpc>
                      </a:pPr>
                      <a:endParaRPr lang="en-US" altLang="en-US" sz="100"/>
                    </a:p>
                    <a:p>
                      <a:pPr marL="195580" algn="l" rtl="0" eaLnBrk="0">
                        <a:lnSpc>
                          <a:spcPts val="1260"/>
                        </a:lnSpc>
                      </a:pPr>
                      <a:r>
                        <a:rPr sz="10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20.3%</a:t>
                      </a:r>
                      <a:endParaRPr lang="en-US" altLang="en-US" sz="10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207644">
                <a:tc>
                  <a:txBody>
                    <a:bodyPr vert="horz" wrap="square"/>
                    <a:lstStyle/>
                    <a:p>
                      <a:pPr algn="l" rtl="0" eaLnBrk="0">
                        <a:lnSpc>
                          <a:spcPct val="100000"/>
                        </a:lnSpc>
                      </a:pPr>
                      <a:endParaRPr lang="en-US" altLang="en-US" sz="1000"/>
                    </a:p>
                  </a:txBody>
                  <a:tcPr marL="0" marR="0" marT="0" marB="0">
                    <a:lnL>
                      <a:noFill/>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4000"/>
                        </a:lnSpc>
                      </a:pPr>
                      <a:endParaRPr lang="en-US" altLang="en-US" sz="200"/>
                    </a:p>
                    <a:p>
                      <a:pPr marL="139065" algn="l" rtl="0" eaLnBrk="0">
                        <a:lnSpc>
                          <a:spcPct val="90000"/>
                        </a:lnSpc>
                        <a:spcBef>
                          <a:spcPct val="0"/>
                        </a:spcBef>
                      </a:pPr>
                      <a:r>
                        <a:rPr sz="1000" b="1" kern="0" spc="30">
                          <a:solidFill>
                            <a:srgbClr val="000000">
                              <a:alpha val="100000"/>
                            </a:srgbClr>
                          </a:solidFill>
                          <a:latin typeface="微软雅黑" panose="020b0503020204020204" charset="-122"/>
                          <a:ea typeface="微软雅黑" panose="020b0503020204020204" charset="-122"/>
                          <a:cs typeface="微软雅黑" panose="020b0503020204020204" charset="-122"/>
                        </a:rPr>
                        <a:t>地方</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77470" algn="l" rtl="0" eaLnBrk="0">
                        <a:lnSpc>
                          <a:spcPct val="81000"/>
                        </a:lnSpc>
                      </a:pPr>
                      <a:r>
                        <a:rPr sz="1000" b="1" kern="0" spc="-40">
                          <a:solidFill>
                            <a:srgbClr val="000000">
                              <a:alpha val="100000"/>
                            </a:srgbClr>
                          </a:solidFill>
                          <a:latin typeface="微软雅黑" panose="020b0503020204020204" charset="-122"/>
                          <a:ea typeface="微软雅黑" panose="020b0503020204020204" charset="-122"/>
                          <a:cs typeface="微软雅黑" panose="020b0503020204020204" charset="-122"/>
                        </a:rPr>
                        <a:t>155322.9</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191135" algn="l" rtl="0" eaLnBrk="0">
                        <a:lnSpc>
                          <a:spcPct val="81000"/>
                        </a:lnSpc>
                      </a:pPr>
                      <a:r>
                        <a:rPr sz="1000" b="1" kern="0" spc="-50">
                          <a:solidFill>
                            <a:srgbClr val="000000">
                              <a:alpha val="100000"/>
                            </a:srgbClr>
                          </a:solidFill>
                          <a:latin typeface="微软雅黑" panose="020b0503020204020204" charset="-122"/>
                          <a:ea typeface="微软雅黑" panose="020b0503020204020204" charset="-122"/>
                          <a:cs typeface="微软雅黑" panose="020b0503020204020204" charset="-122"/>
                        </a:rPr>
                        <a:t>12749.0</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215265" algn="l" rtl="0" eaLnBrk="0">
                        <a:lnSpc>
                          <a:spcPct val="81000"/>
                        </a:lnSpc>
                      </a:pPr>
                      <a:r>
                        <a:rPr sz="1000" b="1" kern="0" spc="-40">
                          <a:solidFill>
                            <a:srgbClr val="000000">
                              <a:alpha val="100000"/>
                            </a:srgbClr>
                          </a:solidFill>
                          <a:latin typeface="微软雅黑" panose="020b0503020204020204" charset="-122"/>
                          <a:ea typeface="微软雅黑" panose="020b0503020204020204" charset="-122"/>
                          <a:cs typeface="微软雅黑" panose="020b0503020204020204" charset="-122"/>
                        </a:rPr>
                        <a:t>31027.0</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70000"/>
                        </a:lnSpc>
                      </a:pPr>
                      <a:endParaRPr lang="en-US" altLang="en-US" sz="100"/>
                    </a:p>
                    <a:p>
                      <a:pPr marL="266700" algn="l" rtl="0" eaLnBrk="0">
                        <a:lnSpc>
                          <a:spcPts val="1270"/>
                        </a:lnSpc>
                      </a:pPr>
                      <a:r>
                        <a:rPr sz="1000" b="1" kern="0" spc="-40">
                          <a:solidFill>
                            <a:srgbClr val="000000">
                              <a:alpha val="100000"/>
                            </a:srgbClr>
                          </a:solidFill>
                          <a:latin typeface="微软雅黑" panose="020b0503020204020204" charset="-122"/>
                          <a:ea typeface="微软雅黑" panose="020b0503020204020204" charset="-122"/>
                          <a:cs typeface="微软雅黑" panose="020b0503020204020204" charset="-122"/>
                        </a:rPr>
                        <a:t>28.2%</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179705" algn="l" rtl="0" eaLnBrk="0">
                        <a:lnSpc>
                          <a:spcPct val="81000"/>
                        </a:lnSpc>
                      </a:pPr>
                      <a:r>
                        <a:rPr sz="1000" b="1" kern="0" spc="-40">
                          <a:solidFill>
                            <a:srgbClr val="000000">
                              <a:alpha val="100000"/>
                            </a:srgbClr>
                          </a:solidFill>
                          <a:latin typeface="微软雅黑" panose="020b0503020204020204" charset="-122"/>
                          <a:ea typeface="微软雅黑" panose="020b0503020204020204" charset="-122"/>
                          <a:cs typeface="微软雅黑" panose="020b0503020204020204" charset="-122"/>
                        </a:rPr>
                        <a:t>355385.0</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115000"/>
                        </a:lnSpc>
                      </a:pPr>
                      <a:endParaRPr lang="en-US" altLang="en-US" sz="300"/>
                    </a:p>
                    <a:p>
                      <a:pPr marL="163195" algn="l" rtl="0" eaLnBrk="0">
                        <a:lnSpc>
                          <a:spcPct val="81000"/>
                        </a:lnSpc>
                      </a:pPr>
                      <a:r>
                        <a:rPr sz="1000" b="1" kern="0" spc="-40">
                          <a:solidFill>
                            <a:srgbClr val="000000">
                              <a:alpha val="100000"/>
                            </a:srgbClr>
                          </a:solidFill>
                          <a:latin typeface="微软雅黑" panose="020b0503020204020204" charset="-122"/>
                          <a:ea typeface="微软雅黑" panose="020b0503020204020204" charset="-122"/>
                          <a:cs typeface="微软雅黑" panose="020b0503020204020204" charset="-122"/>
                        </a:rPr>
                        <a:t>660307.2</a:t>
                      </a:r>
                      <a:endParaRPr lang="en-US" altLang="en-US" sz="1000"/>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vert="horz" wrap="square"/>
                    <a:lstStyle/>
                    <a:p>
                      <a:pPr algn="l" rtl="0" eaLnBrk="0">
                        <a:lnSpc>
                          <a:spcPct val="70000"/>
                        </a:lnSpc>
                      </a:pPr>
                      <a:endParaRPr lang="en-US" altLang="en-US" sz="100"/>
                    </a:p>
                    <a:p>
                      <a:pPr marL="191770" algn="l" rtl="0" eaLnBrk="0">
                        <a:lnSpc>
                          <a:spcPts val="1270"/>
                        </a:lnSpc>
                      </a:pPr>
                      <a:r>
                        <a:rPr sz="1000" b="1" kern="0" spc="-50">
                          <a:solidFill>
                            <a:srgbClr val="000000">
                              <a:alpha val="100000"/>
                            </a:srgbClr>
                          </a:solidFill>
                          <a:latin typeface="微软雅黑" panose="020b0503020204020204" charset="-122"/>
                          <a:ea typeface="微软雅黑" panose="020b0503020204020204" charset="-122"/>
                          <a:cs typeface="微软雅黑" panose="020b0503020204020204" charset="-122"/>
                        </a:rPr>
                        <a:t>16.8%</a:t>
                      </a:r>
                      <a:endParaRPr lang="en-US" altLang="en-US" sz="1000"/>
                    </a:p>
                  </a:txBody>
                  <a:tcPr marL="0" marR="0" marT="0" marB="0">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bl>
          </a:graphicData>
        </a:graphic>
      </p:graphicFrame>
      <p:sp>
        <p:nvSpPr>
          <p:cNvPr id="134" name="textbox 134"/>
          <p:cNvSpPr/>
          <p:nvPr/>
        </p:nvSpPr>
        <p:spPr>
          <a:xfrm>
            <a:off x="1074584" y="2780200"/>
            <a:ext cx="5417184" cy="17145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0000"/>
              </a:lnSpc>
            </a:pPr>
            <a:endParaRPr lang="en-US" altLang="en-US" sz="100"/>
          </a:p>
          <a:p>
            <a:pPr marL="12700" algn="l" rtl="0" eaLnBrk="0">
              <a:lnSpc>
                <a:spcPct val="96000"/>
              </a:lnSpc>
            </a:pPr>
            <a:r>
              <a:rPr sz="1000" kern="0" spc="40">
                <a:solidFill>
                  <a:srgbClr val="000000">
                    <a:alpha val="100000"/>
                  </a:srgbClr>
                </a:solidFill>
                <a:latin typeface="黑体" panose="02010609060101010101" charset="-122"/>
                <a:ea typeface="黑体" panose="02010609060101010101" charset="-122"/>
                <a:cs typeface="黑体" panose="02010609060101010101" charset="-122"/>
              </a:rPr>
              <a:t>注：序号</a:t>
            </a:r>
            <a:r>
              <a:rPr sz="1000" kern="0" spc="-11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40">
                <a:solidFill>
                  <a:srgbClr val="000000">
                    <a:alpha val="100000"/>
                  </a:srgbClr>
                </a:solidFill>
                <a:latin typeface="Times New Roman" panose="02020603050405020304"/>
                <a:ea typeface="Times New Roman" panose="02020603050405020304"/>
                <a:cs typeface="Times New Roman" panose="02020603050405020304"/>
              </a:rPr>
              <a:t>1-3</a:t>
            </a:r>
            <a:r>
              <a:rPr sz="1000" kern="0" spc="100">
                <a:solidFill>
                  <a:srgbClr val="000000">
                    <a:alpha val="100000"/>
                  </a:srgbClr>
                </a:solidFill>
                <a:latin typeface="Times New Roman" panose="02020603050405020304"/>
                <a:ea typeface="Times New Roman" panose="02020603050405020304"/>
                <a:cs typeface="Times New Roman" panose="02020603050405020304"/>
              </a:rPr>
              <a:t> </a:t>
            </a:r>
            <a:r>
              <a:rPr sz="1000" kern="0" spc="40">
                <a:solidFill>
                  <a:srgbClr val="000000">
                    <a:alpha val="100000"/>
                  </a:srgbClr>
                </a:solidFill>
                <a:latin typeface="黑体" panose="02010609060101010101" charset="-122"/>
                <a:ea typeface="黑体" panose="02010609060101010101" charset="-122"/>
                <a:cs typeface="黑体" panose="02010609060101010101" charset="-122"/>
              </a:rPr>
              <a:t>是北京、上海和广东，序号</a:t>
            </a:r>
            <a:r>
              <a:rPr sz="1000" kern="0" spc="-21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40">
                <a:solidFill>
                  <a:srgbClr val="000000">
                    <a:alpha val="100000"/>
                  </a:srgbClr>
                </a:solidFill>
                <a:latin typeface="Times New Roman" panose="02020603050405020304"/>
                <a:ea typeface="Times New Roman" panose="02020603050405020304"/>
                <a:cs typeface="Times New Roman" panose="02020603050405020304"/>
              </a:rPr>
              <a:t>4-</a:t>
            </a:r>
            <a:r>
              <a:rPr sz="1000" kern="0" spc="-130">
                <a:solidFill>
                  <a:srgbClr val="000000">
                    <a:alpha val="100000"/>
                  </a:srgbClr>
                </a:solidFill>
                <a:latin typeface="Times New Roman" panose="02020603050405020304"/>
                <a:ea typeface="Times New Roman" panose="02020603050405020304"/>
                <a:cs typeface="Times New Roman" panose="02020603050405020304"/>
              </a:rPr>
              <a:t> </a:t>
            </a:r>
            <a:r>
              <a:rPr sz="1000" kern="0" spc="40">
                <a:solidFill>
                  <a:srgbClr val="000000">
                    <a:alpha val="100000"/>
                  </a:srgbClr>
                </a:solidFill>
                <a:latin typeface="Times New Roman" panose="02020603050405020304"/>
                <a:ea typeface="Times New Roman" panose="02020603050405020304"/>
                <a:cs typeface="Times New Roman" panose="02020603050405020304"/>
              </a:rPr>
              <a:t>11</a:t>
            </a:r>
            <a:r>
              <a:rPr sz="1000" kern="0" spc="80">
                <a:solidFill>
                  <a:srgbClr val="000000">
                    <a:alpha val="100000"/>
                  </a:srgbClr>
                </a:solidFill>
                <a:latin typeface="Times New Roman" panose="02020603050405020304"/>
                <a:ea typeface="Times New Roman" panose="02020603050405020304"/>
                <a:cs typeface="Times New Roman" panose="02020603050405020304"/>
              </a:rPr>
              <a:t> </a:t>
            </a:r>
            <a:r>
              <a:rPr sz="1000" kern="0" spc="40">
                <a:solidFill>
                  <a:srgbClr val="000000">
                    <a:alpha val="100000"/>
                  </a:srgbClr>
                </a:solidFill>
                <a:latin typeface="黑体" panose="02010609060101010101" charset="-122"/>
                <a:ea typeface="黑体" panose="02010609060101010101" charset="-122"/>
                <a:cs typeface="黑体" panose="02010609060101010101" charset="-122"/>
              </a:rPr>
              <a:t>是</a:t>
            </a:r>
            <a:r>
              <a:rPr sz="1000" kern="0" spc="-20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30">
                <a:solidFill>
                  <a:srgbClr val="000000">
                    <a:alpha val="100000"/>
                  </a:srgbClr>
                </a:solidFill>
                <a:latin typeface="Times New Roman" panose="02020603050405020304"/>
                <a:ea typeface="Times New Roman" panose="02020603050405020304"/>
                <a:cs typeface="Times New Roman" panose="02020603050405020304"/>
              </a:rPr>
              <a:t>2022 </a:t>
            </a:r>
            <a:r>
              <a:rPr sz="1000" kern="0" spc="30">
                <a:solidFill>
                  <a:srgbClr val="000000">
                    <a:alpha val="100000"/>
                  </a:srgbClr>
                </a:solidFill>
                <a:latin typeface="黑体" panose="02010609060101010101" charset="-122"/>
                <a:ea typeface="黑体" panose="02010609060101010101" charset="-122"/>
                <a:cs typeface="黑体" panose="02010609060101010101" charset="-122"/>
              </a:rPr>
              <a:t>年预算执行和</a:t>
            </a:r>
            <a:r>
              <a:rPr sz="1000" kern="0" spc="-20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30">
                <a:solidFill>
                  <a:srgbClr val="000000">
                    <a:alpha val="100000"/>
                  </a:srgbClr>
                </a:solidFill>
                <a:latin typeface="Times New Roman" panose="02020603050405020304"/>
                <a:ea typeface="Times New Roman" panose="02020603050405020304"/>
                <a:cs typeface="Times New Roman" panose="02020603050405020304"/>
              </a:rPr>
              <a:t>2023 </a:t>
            </a:r>
            <a:r>
              <a:rPr sz="1000" kern="0" spc="30">
                <a:solidFill>
                  <a:srgbClr val="000000">
                    <a:alpha val="100000"/>
                  </a:srgbClr>
                </a:solidFill>
                <a:latin typeface="黑体" panose="02010609060101010101" charset="-122"/>
                <a:ea typeface="黑体" panose="02010609060101010101" charset="-122"/>
                <a:cs typeface="黑体" panose="02010609060101010101" charset="-122"/>
              </a:rPr>
              <a:t>年预算草案报告中</a:t>
            </a:r>
            <a:endParaRPr lang="en-US" altLang="en-US" sz="1000"/>
          </a:p>
        </p:txBody>
      </p:sp>
      <p:sp>
        <p:nvSpPr>
          <p:cNvPr id="136" name="textbox 136"/>
          <p:cNvSpPr/>
          <p:nvPr/>
        </p:nvSpPr>
        <p:spPr>
          <a:xfrm>
            <a:off x="3715308" y="9665602"/>
            <a:ext cx="135254" cy="12763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6000"/>
              </a:lnSpc>
            </a:pPr>
            <a:endParaRPr lang="en-US" altLang="en-US" sz="100"/>
          </a:p>
          <a:p>
            <a:pPr marL="12700" algn="l" rtl="0" eaLnBrk="0">
              <a:lnSpc>
                <a:spcPct val="74000"/>
              </a:lnSpc>
            </a:pPr>
            <a:r>
              <a:rPr sz="900" kern="0" spc="-30">
                <a:solidFill>
                  <a:srgbClr val="000000">
                    <a:alpha val="100000"/>
                  </a:srgbClr>
                </a:solidFill>
                <a:latin typeface="Calibri"/>
                <a:ea typeface="Calibri" panose="020f0502020204030204"/>
                <a:cs typeface="Calibri" panose="020f0502020204030204"/>
              </a:rPr>
              <a:t>22</a:t>
            </a:r>
            <a:endParaRPr lang="en-US" altLang="en-US" sz="900"/>
          </a:p>
        </p:txBody>
      </p:sp>
    </p:spTree>
  </p:cSld>
  <p:clrMapOvr>
    <a:masterClrMapping/>
  </p:clrMapOvr>
  <p:transition/>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38" name="picture 138"/>
          <p:cNvPicPr>
            <a:picLocks noChangeAspect="1"/>
          </p:cNvPicPr>
          <p:nvPr/>
        </p:nvPicPr>
        <p:blipFill>
          <a:blip r:embed="rId2"/>
          <a:stretch>
            <a:fillRect/>
          </a:stretch>
        </p:blipFill>
        <p:spPr>
          <a:xfrm rot="21600000">
            <a:off x="1061085" y="4970779"/>
            <a:ext cx="5629275" cy="1990725"/>
          </a:xfrm>
          <a:prstGeom prst="rect">
            <a:avLst/>
          </a:prstGeom>
        </p:spPr>
      </p:pic>
      <p:pic>
        <p:nvPicPr>
          <p:cNvPr id="140" name="picture 140"/>
          <p:cNvPicPr>
            <a:picLocks noChangeAspect="1"/>
          </p:cNvPicPr>
          <p:nvPr/>
        </p:nvPicPr>
        <p:blipFill>
          <a:blip r:embed="rId3"/>
          <a:stretch>
            <a:fillRect/>
          </a:stretch>
        </p:blipFill>
        <p:spPr>
          <a:xfrm rot="21600000">
            <a:off x="1122680" y="2722245"/>
            <a:ext cx="5314950" cy="1733550"/>
          </a:xfrm>
          <a:prstGeom prst="rect">
            <a:avLst/>
          </a:prstGeom>
        </p:spPr>
      </p:pic>
      <p:sp>
        <p:nvSpPr>
          <p:cNvPr id="142" name="textbox 142"/>
          <p:cNvSpPr/>
          <p:nvPr/>
        </p:nvSpPr>
        <p:spPr>
          <a:xfrm>
            <a:off x="1074369" y="974103"/>
            <a:ext cx="5418454" cy="1684654"/>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6000"/>
              </a:lnSpc>
            </a:pPr>
            <a:endParaRPr lang="en-US" altLang="en-US" sz="100"/>
          </a:p>
          <a:p>
            <a:pPr algn="r" rtl="0" eaLnBrk="0">
              <a:lnSpc>
                <a:spcPct val="83000"/>
              </a:lnSpc>
            </a:pPr>
            <a:r>
              <a:rPr sz="1200" kern="0" spc="2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第六，广西和宁夏表示化债进度过半，</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但是否是实质性化债还有待研究</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。广</a:t>
            </a:r>
            <a:endParaRPr lang="en-US" altLang="en-US" sz="1200"/>
          </a:p>
          <a:p>
            <a:pPr marL="12700" indent="2540" algn="l" rtl="0" eaLnBrk="0">
              <a:lnSpc>
                <a:spcPct val="164000"/>
              </a:lnSpc>
              <a:spcBef>
                <a:spcPts val="60"/>
              </a:spcBef>
            </a:pP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西和宁夏在</a:t>
            </a:r>
            <a:r>
              <a:rPr sz="1200" kern="0" spc="-3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2022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年预算执行情况和</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2023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年预算草案报告中均提到已完成</a:t>
            </a:r>
            <a:r>
              <a:rPr sz="1200" kern="0" spc="-29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2018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上报财政部化债计划的</a:t>
            </a:r>
            <a:r>
              <a:rPr sz="1200" kern="0" spc="-23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50%</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以上。但是，广</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西和宁夏</a:t>
            </a:r>
            <a:r>
              <a:rPr sz="1200" kern="0" spc="-28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2019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年至</a:t>
            </a:r>
            <a:r>
              <a:rPr sz="1200" kern="0" spc="-26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2022 </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年隐债置换 和预算内资金之和占十年化债规模的比例分别为</a:t>
            </a:r>
            <a:r>
              <a:rPr sz="1200" kern="0" spc="-15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0">
                <a:solidFill>
                  <a:srgbClr val="000000">
                    <a:alpha val="100000"/>
                  </a:srgbClr>
                </a:solidFill>
                <a:latin typeface="Times New Roman" panose="02020603050405020304"/>
                <a:ea typeface="Times New Roman" panose="02020603050405020304"/>
                <a:cs typeface="Times New Roman" panose="02020603050405020304"/>
              </a:rPr>
              <a:t>18.7%</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和</a:t>
            </a:r>
            <a:r>
              <a:rPr sz="1200" kern="0" spc="-2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Times New Roman" panose="02020603050405020304"/>
                <a:ea typeface="Times New Roman" panose="02020603050405020304"/>
                <a:cs typeface="Times New Roman" panose="02020603050405020304"/>
              </a:rPr>
              <a:t>9.3%</a:t>
            </a:r>
            <a:r>
              <a:rPr sz="1200" kern="0" spc="-150">
                <a:solidFill>
                  <a:srgbClr val="000000">
                    <a:alpha val="100000"/>
                  </a:srgbClr>
                </a:solidFill>
                <a:latin typeface="Times New Roman" panose="02020603050405020304"/>
                <a:ea typeface="Times New Roman" panose="02020603050405020304"/>
                <a:cs typeface="Times New Roman" panose="02020603050405020304"/>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，依靠中央信用背</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书进行债务置换和“真金白银</a:t>
            </a:r>
            <a:r>
              <a:rPr sz="1200" kern="0" spc="-4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”化债的比例偏低，叠加当地经济水平较为落后，</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实质化债的效果存疑。</a:t>
            </a:r>
            <a:endParaRPr lang="en-US" altLang="en-US" sz="1200"/>
          </a:p>
        </p:txBody>
      </p:sp>
      <p:sp>
        <p:nvSpPr>
          <p:cNvPr id="144" name="textbox 144"/>
          <p:cNvSpPr/>
          <p:nvPr/>
        </p:nvSpPr>
        <p:spPr>
          <a:xfrm>
            <a:off x="1077874" y="7842663"/>
            <a:ext cx="5415279" cy="155257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000"/>
              </a:lnSpc>
            </a:pPr>
            <a:endParaRPr lang="en-US" altLang="en-US" sz="100"/>
          </a:p>
          <a:p>
            <a:pPr marL="14605" algn="l" rtl="0" eaLnBrk="0">
              <a:lnSpc>
                <a:spcPct val="96000"/>
              </a:lnSpc>
            </a:pPr>
            <a:r>
              <a:rPr sz="1500" b="1" kern="0" spc="50">
                <a:solidFill>
                  <a:srgbClr val="0E57C5">
                    <a:alpha val="100000"/>
                  </a:srgbClr>
                </a:solidFill>
                <a:latin typeface="微软雅黑" panose="020b0503020204020204" charset="-122"/>
                <a:ea typeface="微软雅黑" panose="020b0503020204020204" charset="-122"/>
                <a:cs typeface="微软雅黑" panose="020b0503020204020204" charset="-122"/>
              </a:rPr>
              <a:t>四、</a:t>
            </a:r>
            <a:r>
              <a:rPr sz="1500" b="1" kern="0" spc="-220">
                <a:solidFill>
                  <a:srgbClr val="0E57C5">
                    <a:alpha val="100000"/>
                  </a:srgbClr>
                </a:solidFill>
                <a:latin typeface="微软雅黑" panose="020b0503020204020204" charset="-122"/>
                <a:ea typeface="微软雅黑" panose="020b0503020204020204" charset="-122"/>
                <a:cs typeface="微软雅黑" panose="020b0503020204020204" charset="-122"/>
              </a:rPr>
              <a:t> </a:t>
            </a:r>
            <a:r>
              <a:rPr sz="1500" b="1" kern="0" spc="50">
                <a:solidFill>
                  <a:srgbClr val="0E57C5">
                    <a:alpha val="100000"/>
                  </a:srgbClr>
                </a:solidFill>
                <a:latin typeface="微软雅黑" panose="020b0503020204020204" charset="-122"/>
                <a:ea typeface="微软雅黑" panose="020b0503020204020204" charset="-122"/>
                <a:cs typeface="微软雅黑" panose="020b0503020204020204" charset="-122"/>
              </a:rPr>
              <a:t>问题和建议</a:t>
            </a:r>
            <a:endParaRPr lang="en-US" altLang="en-US" sz="1500"/>
          </a:p>
          <a:p>
            <a:pPr marL="24765" algn="l" rtl="0" eaLnBrk="0">
              <a:lnSpc>
                <a:spcPct val="91000"/>
              </a:lnSpc>
              <a:spcBef>
                <a:spcPts val="1435"/>
              </a:spcBef>
            </a:pPr>
            <a:r>
              <a:rPr sz="1500" kern="0" spc="-10">
                <a:solidFill>
                  <a:srgbClr val="0E57C5">
                    <a:alpha val="100000"/>
                  </a:srgbClr>
                </a:solidFill>
                <a:latin typeface="Times New Roman" panose="02020603050405020304"/>
                <a:ea typeface="Times New Roman" panose="02020603050405020304"/>
                <a:cs typeface="Times New Roman" panose="02020603050405020304"/>
              </a:rPr>
              <a:t>1.  </a:t>
            </a:r>
            <a:r>
              <a:rPr sz="1500" kern="0" spc="-10">
                <a:solidFill>
                  <a:srgbClr val="0E57C5">
                    <a:alpha val="100000"/>
                  </a:srgbClr>
                </a:solidFill>
                <a:latin typeface="微软雅黑" panose="020b0503020204020204" charset="-122"/>
                <a:ea typeface="微软雅黑" panose="020b0503020204020204" charset="-122"/>
                <a:cs typeface="微软雅黑" panose="020b0503020204020204" charset="-122"/>
              </a:rPr>
              <a:t>防范城投平台债务国企化</a:t>
            </a:r>
            <a:r>
              <a:rPr sz="1500" kern="0" spc="-230">
                <a:solidFill>
                  <a:srgbClr val="0E57C5">
                    <a:alpha val="100000"/>
                  </a:srgbClr>
                </a:solidFill>
                <a:latin typeface="微软雅黑" panose="020b0503020204020204" charset="-122"/>
                <a:ea typeface="微软雅黑" panose="020b0503020204020204" charset="-122"/>
                <a:cs typeface="微软雅黑" panose="020b0503020204020204" charset="-122"/>
              </a:rPr>
              <a:t> </a:t>
            </a:r>
            <a:r>
              <a:rPr sz="1500" kern="0" spc="-10">
                <a:solidFill>
                  <a:srgbClr val="0E57C5">
                    <a:alpha val="100000"/>
                  </a:srgbClr>
                </a:solidFill>
                <a:latin typeface="微软雅黑" panose="020b0503020204020204" charset="-122"/>
                <a:ea typeface="微软雅黑" panose="020b0503020204020204" charset="-122"/>
                <a:cs typeface="微软雅黑" panose="020b0503020204020204" charset="-122"/>
              </a:rPr>
              <a:t>，应将</a:t>
            </a:r>
            <a:r>
              <a:rPr sz="1500" kern="0" spc="-20">
                <a:solidFill>
                  <a:srgbClr val="0E57C5">
                    <a:alpha val="100000"/>
                  </a:srgbClr>
                </a:solidFill>
                <a:latin typeface="微软雅黑" panose="020b0503020204020204" charset="-122"/>
                <a:ea typeface="微软雅黑" panose="020b0503020204020204" charset="-122"/>
                <a:cs typeface="微软雅黑" panose="020b0503020204020204" charset="-122"/>
              </a:rPr>
              <a:t>国企债务纳入统一监管体系</a:t>
            </a:r>
            <a:endParaRPr lang="en-US" altLang="en-US" sz="1500"/>
          </a:p>
          <a:p>
            <a:pPr algn="r" rtl="0" eaLnBrk="0">
              <a:lnSpc>
                <a:spcPct val="83000"/>
              </a:lnSpc>
              <a:spcBef>
                <a:spcPts val="1185"/>
              </a:spcBef>
            </a:pPr>
            <a:r>
              <a:rPr sz="1200" kern="0" spc="2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地方城投平台和地方国企之</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间的债务关系错综复杂。</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一方面</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，部分城投平台</a:t>
            </a:r>
            <a:endParaRPr lang="en-US" altLang="en-US" sz="1200"/>
          </a:p>
          <a:p>
            <a:pPr marL="23495" indent="-10795" algn="l" rtl="0" eaLnBrk="0">
              <a:lnSpc>
                <a:spcPct val="168000"/>
              </a:lnSpc>
              <a:spcBef>
                <a:spcPts val="10"/>
              </a:spcBef>
            </a:pP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市场化转型，宣布剥离地方政府融资功能，通过国企改革、资产重组，成为地方</a:t>
            </a:r>
            <a:r>
              <a:rPr sz="1200" kern="0" spc="7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国企，地方城投平台债务变成地方国企债务。</a:t>
            </a:r>
            <a:r>
              <a:rPr sz="1200" kern="0" spc="10">
                <a:ln w="4356"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另一方面</a:t>
            </a:r>
            <a:r>
              <a:rPr sz="1200" kern="0" spc="1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，为增强部分市县市场</a:t>
            </a:r>
            <a:r>
              <a:rPr sz="1200" kern="0" spc="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化</a:t>
            </a:r>
            <a:endParaRPr lang="en-US" altLang="en-US" sz="1200"/>
          </a:p>
        </p:txBody>
      </p:sp>
      <p:sp>
        <p:nvSpPr>
          <p:cNvPr id="146" name="textbox 146"/>
          <p:cNvSpPr/>
          <p:nvPr/>
        </p:nvSpPr>
        <p:spPr>
          <a:xfrm>
            <a:off x="1073522" y="6977296"/>
            <a:ext cx="5309870" cy="36957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6000"/>
              </a:lnSpc>
            </a:pPr>
            <a:endParaRPr lang="en-US" altLang="en-US" sz="100"/>
          </a:p>
          <a:p>
            <a:pPr algn="r" rtl="0" eaLnBrk="0">
              <a:lnSpc>
                <a:spcPct val="99000"/>
              </a:lnSpc>
            </a:pPr>
            <a:r>
              <a:rPr sz="1000" kern="0" spc="50">
                <a:ln w="3797" cap="flat" cmpd="sng">
                  <a:solidFill>
                    <a:srgbClr val="000000">
                      <a:alpha val="100000"/>
                    </a:srgbClr>
                  </a:solidFill>
                  <a:prstDash val="solid"/>
                  <a:bevel/>
                </a:ln>
                <a:solidFill>
                  <a:srgbClr val="000000">
                    <a:alpha val="100000"/>
                  </a:srgbClr>
                </a:solidFill>
                <a:latin typeface="黑体" panose="02010609060101010101" charset="-122"/>
                <a:ea typeface="黑体" panose="02010609060101010101" charset="-122"/>
                <a:cs typeface="黑体" panose="02010609060101010101" charset="-122"/>
              </a:rPr>
              <a:t>图</a:t>
            </a:r>
            <a:r>
              <a:rPr sz="1000" kern="0" spc="50">
                <a:solidFill>
                  <a:srgbClr val="000000">
                    <a:alpha val="100000"/>
                  </a:srgbClr>
                </a:solidFill>
                <a:latin typeface="黑体" panose="02010609060101010101" charset="-122"/>
                <a:ea typeface="黑体" panose="02010609060101010101" charset="-122"/>
                <a:cs typeface="黑体" panose="02010609060101010101" charset="-122"/>
              </a:rPr>
              <a:t> </a:t>
            </a:r>
            <a:r>
              <a:rPr sz="1000" b="1" kern="0" spc="50">
                <a:solidFill>
                  <a:srgbClr val="000000">
                    <a:alpha val="100000"/>
                  </a:srgbClr>
                </a:solidFill>
                <a:latin typeface="Times New Roman" panose="02020603050405020304"/>
                <a:ea typeface="Times New Roman" panose="02020603050405020304"/>
                <a:cs typeface="Times New Roman" panose="02020603050405020304"/>
              </a:rPr>
              <a:t>3</a:t>
            </a:r>
            <a:r>
              <a:rPr sz="1000" kern="0" spc="50">
                <a:ln w="3797" cap="flat" cmpd="sng">
                  <a:solidFill>
                    <a:srgbClr val="000000">
                      <a:alpha val="100000"/>
                    </a:srgbClr>
                  </a:solidFill>
                  <a:prstDash val="solid"/>
                  <a:bevel/>
                </a:ln>
                <a:solidFill>
                  <a:srgbClr val="000000">
                    <a:alpha val="100000"/>
                  </a:srgbClr>
                </a:solidFill>
                <a:latin typeface="黑体" panose="02010609060101010101" charset="-122"/>
                <a:ea typeface="黑体" panose="02010609060101010101" charset="-122"/>
                <a:cs typeface="黑体" panose="02010609060101010101" charset="-122"/>
              </a:rPr>
              <a:t>：</a:t>
            </a:r>
            <a:r>
              <a:rPr sz="1000" b="1" kern="0" spc="50">
                <a:solidFill>
                  <a:srgbClr val="000000">
                    <a:alpha val="100000"/>
                  </a:srgbClr>
                </a:solidFill>
                <a:latin typeface="Times New Roman" panose="02020603050405020304"/>
                <a:ea typeface="Times New Roman" panose="02020603050405020304"/>
                <a:cs typeface="Times New Roman" panose="02020603050405020304"/>
              </a:rPr>
              <a:t>2019 </a:t>
            </a:r>
            <a:r>
              <a:rPr sz="1000" kern="0" spc="40">
                <a:ln w="3797" cap="flat" cmpd="sng">
                  <a:solidFill>
                    <a:srgbClr val="000000">
                      <a:alpha val="100000"/>
                    </a:srgbClr>
                  </a:solidFill>
                  <a:prstDash val="solid"/>
                  <a:bevel/>
                </a:ln>
                <a:solidFill>
                  <a:srgbClr val="000000">
                    <a:alpha val="100000"/>
                  </a:srgbClr>
                </a:solidFill>
                <a:latin typeface="黑体" panose="02010609060101010101" charset="-122"/>
                <a:ea typeface="黑体" panose="02010609060101010101" charset="-122"/>
                <a:cs typeface="黑体" panose="02010609060101010101" charset="-122"/>
              </a:rPr>
              <a:t>年至</a:t>
            </a:r>
            <a:r>
              <a:rPr sz="1000" kern="0" spc="-200">
                <a:solidFill>
                  <a:srgbClr val="000000">
                    <a:alpha val="100000"/>
                  </a:srgbClr>
                </a:solidFill>
                <a:latin typeface="黑体" panose="02010609060101010101" charset="-122"/>
                <a:ea typeface="黑体" panose="02010609060101010101" charset="-122"/>
                <a:cs typeface="黑体" panose="02010609060101010101" charset="-122"/>
              </a:rPr>
              <a:t> </a:t>
            </a:r>
            <a:r>
              <a:rPr sz="1000" b="1" kern="0" spc="40">
                <a:solidFill>
                  <a:srgbClr val="000000">
                    <a:alpha val="100000"/>
                  </a:srgbClr>
                </a:solidFill>
                <a:latin typeface="Times New Roman" panose="02020603050405020304"/>
                <a:ea typeface="Times New Roman" panose="02020603050405020304"/>
                <a:cs typeface="Times New Roman" panose="02020603050405020304"/>
              </a:rPr>
              <a:t>2022 </a:t>
            </a:r>
            <a:r>
              <a:rPr sz="1000" kern="0" spc="40">
                <a:ln w="3797" cap="flat" cmpd="sng">
                  <a:solidFill>
                    <a:srgbClr val="000000">
                      <a:alpha val="100000"/>
                    </a:srgbClr>
                  </a:solidFill>
                  <a:prstDash val="solid"/>
                  <a:bevel/>
                </a:ln>
                <a:solidFill>
                  <a:srgbClr val="000000">
                    <a:alpha val="100000"/>
                  </a:srgbClr>
                </a:solidFill>
                <a:latin typeface="黑体" panose="02010609060101010101" charset="-122"/>
                <a:ea typeface="黑体" panose="02010609060101010101" charset="-122"/>
                <a:cs typeface="黑体" panose="02010609060101010101" charset="-122"/>
              </a:rPr>
              <a:t>年隐债置换与地方预算内资金化债规模之和占十年化债规模的比例</a:t>
            </a:r>
            <a:endParaRPr lang="en-US" altLang="en-US" sz="1000"/>
          </a:p>
          <a:p>
            <a:pPr algn="l" rtl="0" eaLnBrk="0">
              <a:lnSpc>
                <a:spcPct val="101000"/>
              </a:lnSpc>
            </a:pPr>
            <a:endParaRPr lang="en-US" altLang="en-US" sz="300"/>
          </a:p>
          <a:p>
            <a:pPr marL="12700" algn="l" rtl="0" eaLnBrk="0">
              <a:lnSpc>
                <a:spcPct val="96000"/>
              </a:lnSpc>
              <a:spcBef>
                <a:spcPct val="0"/>
              </a:spcBef>
            </a:pPr>
            <a:r>
              <a:rPr sz="1000" kern="0" spc="40">
                <a:solidFill>
                  <a:srgbClr val="000000">
                    <a:alpha val="100000"/>
                  </a:srgbClr>
                </a:solidFill>
                <a:latin typeface="黑体" panose="02010609060101010101" charset="-122"/>
                <a:ea typeface="黑体" panose="02010609060101010101" charset="-122"/>
                <a:cs typeface="黑体" panose="02010609060101010101" charset="-122"/>
              </a:rPr>
              <a:t>数据来源：</a:t>
            </a:r>
            <a:r>
              <a:rPr sz="1000" kern="0" spc="-25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40">
                <a:solidFill>
                  <a:srgbClr val="000000">
                    <a:alpha val="100000"/>
                  </a:srgbClr>
                </a:solidFill>
                <a:latin typeface="黑体" panose="02010609060101010101" charset="-122"/>
                <a:ea typeface="黑体" panose="02010609060101010101" charset="-122"/>
                <a:cs typeface="黑体" panose="02010609060101010101" charset="-122"/>
              </a:rPr>
              <a:t>自行计算、各地财政局、</a:t>
            </a:r>
            <a:r>
              <a:rPr sz="1000" kern="0" spc="0">
                <a:solidFill>
                  <a:srgbClr val="000000">
                    <a:alpha val="100000"/>
                  </a:srgbClr>
                </a:solidFill>
                <a:latin typeface="Times New Roman" panose="02020603050405020304"/>
                <a:ea typeface="Times New Roman" panose="02020603050405020304"/>
                <a:cs typeface="Times New Roman" panose="02020603050405020304"/>
              </a:rPr>
              <a:t>Choice</a:t>
            </a:r>
            <a:r>
              <a:rPr sz="1000" kern="0" spc="40">
                <a:solidFill>
                  <a:srgbClr val="000000">
                    <a:alpha val="100000"/>
                  </a:srgbClr>
                </a:solidFill>
                <a:latin typeface="Times New Roman" panose="02020603050405020304"/>
                <a:ea typeface="Times New Roman" panose="02020603050405020304"/>
                <a:cs typeface="Times New Roman" panose="02020603050405020304"/>
              </a:rPr>
              <a:t> </a:t>
            </a:r>
            <a:r>
              <a:rPr sz="1000" kern="0" spc="40">
                <a:solidFill>
                  <a:srgbClr val="000000">
                    <a:alpha val="100000"/>
                  </a:srgbClr>
                </a:solidFill>
                <a:latin typeface="黑体" panose="02010609060101010101" charset="-122"/>
                <a:ea typeface="黑体" panose="02010609060101010101" charset="-122"/>
                <a:cs typeface="黑体" panose="02010609060101010101" charset="-122"/>
              </a:rPr>
              <a:t>数据库，北大汇丰智库。</a:t>
            </a:r>
            <a:endParaRPr lang="en-US" altLang="en-US" sz="1000"/>
          </a:p>
        </p:txBody>
      </p:sp>
      <p:sp>
        <p:nvSpPr>
          <p:cNvPr id="148" name="textbox 148"/>
          <p:cNvSpPr/>
          <p:nvPr/>
        </p:nvSpPr>
        <p:spPr>
          <a:xfrm>
            <a:off x="1073522" y="4500796"/>
            <a:ext cx="4010025" cy="36957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000"/>
              </a:lnSpc>
            </a:pPr>
            <a:endParaRPr lang="en-US" altLang="en-US" sz="100"/>
          </a:p>
          <a:p>
            <a:pPr marL="1466215" algn="l" rtl="0" eaLnBrk="0">
              <a:lnSpc>
                <a:spcPct val="100000"/>
              </a:lnSpc>
            </a:pPr>
            <a:r>
              <a:rPr sz="1000" kern="0" spc="30">
                <a:ln w="3797" cap="flat" cmpd="sng">
                  <a:solidFill>
                    <a:srgbClr val="000000">
                      <a:alpha val="100000"/>
                    </a:srgbClr>
                  </a:solidFill>
                  <a:prstDash val="solid"/>
                  <a:bevel/>
                </a:ln>
                <a:solidFill>
                  <a:srgbClr val="000000">
                    <a:alpha val="100000"/>
                  </a:srgbClr>
                </a:solidFill>
                <a:latin typeface="黑体" panose="02010609060101010101" charset="-122"/>
                <a:ea typeface="黑体" panose="02010609060101010101" charset="-122"/>
                <a:cs typeface="黑体" panose="02010609060101010101" charset="-122"/>
              </a:rPr>
              <a:t>图</a:t>
            </a:r>
            <a:r>
              <a:rPr sz="1000" kern="0" spc="30">
                <a:solidFill>
                  <a:srgbClr val="000000">
                    <a:alpha val="100000"/>
                  </a:srgbClr>
                </a:solidFill>
                <a:latin typeface="黑体" panose="02010609060101010101" charset="-122"/>
                <a:ea typeface="黑体" panose="02010609060101010101" charset="-122"/>
                <a:cs typeface="黑体" panose="02010609060101010101" charset="-122"/>
              </a:rPr>
              <a:t> </a:t>
            </a:r>
            <a:r>
              <a:rPr sz="1000" b="1" kern="0" spc="30">
                <a:solidFill>
                  <a:srgbClr val="000000">
                    <a:alpha val="100000"/>
                  </a:srgbClr>
                </a:solidFill>
                <a:latin typeface="Times New Roman" panose="02020603050405020304"/>
                <a:ea typeface="Times New Roman" panose="02020603050405020304"/>
                <a:cs typeface="Times New Roman" panose="02020603050405020304"/>
              </a:rPr>
              <a:t>2</a:t>
            </a:r>
            <a:r>
              <a:rPr sz="1000" kern="0" spc="30">
                <a:ln w="3797" cap="flat" cmpd="sng">
                  <a:solidFill>
                    <a:srgbClr val="000000">
                      <a:alpha val="100000"/>
                    </a:srgbClr>
                  </a:solidFill>
                  <a:prstDash val="solid"/>
                  <a:bevel/>
                </a:ln>
                <a:solidFill>
                  <a:srgbClr val="000000">
                    <a:alpha val="100000"/>
                  </a:srgbClr>
                </a:solidFill>
                <a:latin typeface="黑体" panose="02010609060101010101" charset="-122"/>
                <a:ea typeface="黑体" panose="02010609060101010101" charset="-122"/>
                <a:cs typeface="黑体" panose="02010609060101010101" charset="-122"/>
              </a:rPr>
              <a:t>：</a:t>
            </a:r>
            <a:r>
              <a:rPr sz="1000" b="1" kern="0" spc="30">
                <a:solidFill>
                  <a:srgbClr val="000000">
                    <a:alpha val="100000"/>
                  </a:srgbClr>
                </a:solidFill>
                <a:latin typeface="Times New Roman" panose="02020603050405020304"/>
                <a:ea typeface="Times New Roman" panose="02020603050405020304"/>
                <a:cs typeface="Times New Roman" panose="02020603050405020304"/>
              </a:rPr>
              <a:t>2019 </a:t>
            </a:r>
            <a:r>
              <a:rPr sz="1000" kern="0" spc="30">
                <a:ln w="3797"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年至</a:t>
            </a:r>
            <a:r>
              <a:rPr sz="1000" kern="0" spc="-14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b="1" kern="0" spc="30">
                <a:solidFill>
                  <a:srgbClr val="000000">
                    <a:alpha val="100000"/>
                  </a:srgbClr>
                </a:solidFill>
                <a:latin typeface="Times New Roman" panose="02020603050405020304"/>
                <a:ea typeface="Times New Roman" panose="02020603050405020304"/>
                <a:cs typeface="Times New Roman" panose="02020603050405020304"/>
              </a:rPr>
              <a:t>2028 </a:t>
            </a:r>
            <a:r>
              <a:rPr sz="1000" kern="0" spc="30">
                <a:ln w="3797" cap="flat" cmpd="sng">
                  <a:solidFill>
                    <a:srgbClr val="000000">
                      <a:alpha val="100000"/>
                    </a:srgbClr>
                  </a:solidFill>
                  <a:prstDash val="solid"/>
                  <a:bevel/>
                </a:ln>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年十年</a:t>
            </a:r>
            <a:r>
              <a:rPr sz="1000" kern="0" spc="30">
                <a:ln w="3797" cap="flat" cmpd="sng">
                  <a:solidFill>
                    <a:srgbClr val="000000">
                      <a:alpha val="100000"/>
                    </a:srgbClr>
                  </a:solidFill>
                  <a:prstDash val="solid"/>
                  <a:bevel/>
                </a:ln>
                <a:solidFill>
                  <a:srgbClr val="000000">
                    <a:alpha val="100000"/>
                  </a:srgbClr>
                </a:solidFill>
                <a:latin typeface="黑体" panose="02010609060101010101" charset="-122"/>
                <a:ea typeface="黑体" panose="02010609060101010101" charset="-122"/>
                <a:cs typeface="黑体" panose="02010609060101010101" charset="-122"/>
              </a:rPr>
              <a:t>隐债化解结构</a:t>
            </a:r>
            <a:endParaRPr lang="en-US" altLang="en-US" sz="1000"/>
          </a:p>
          <a:p>
            <a:pPr algn="l" rtl="0" eaLnBrk="0">
              <a:lnSpc>
                <a:spcPct val="148000"/>
              </a:lnSpc>
            </a:pPr>
            <a:endParaRPr lang="en-US" altLang="en-US" sz="200"/>
          </a:p>
          <a:p>
            <a:pPr algn="r" rtl="0" eaLnBrk="0">
              <a:lnSpc>
                <a:spcPct val="96000"/>
              </a:lnSpc>
              <a:spcBef>
                <a:spcPct val="0"/>
              </a:spcBef>
            </a:pPr>
            <a:r>
              <a:rPr sz="1000" kern="0" spc="20">
                <a:solidFill>
                  <a:srgbClr val="000000">
                    <a:alpha val="100000"/>
                  </a:srgbClr>
                </a:solidFill>
                <a:latin typeface="黑体" panose="02010609060101010101" charset="-122"/>
                <a:ea typeface="黑体" panose="02010609060101010101" charset="-122"/>
                <a:cs typeface="黑体" panose="02010609060101010101" charset="-122"/>
              </a:rPr>
              <a:t>数据来源：</a:t>
            </a:r>
            <a:r>
              <a:rPr sz="1000" kern="0" spc="-27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20">
                <a:solidFill>
                  <a:srgbClr val="000000">
                    <a:alpha val="100000"/>
                  </a:srgbClr>
                </a:solidFill>
                <a:latin typeface="黑体" panose="02010609060101010101" charset="-122"/>
                <a:ea typeface="黑体" panose="02010609060101010101" charset="-122"/>
                <a:cs typeface="黑体" panose="02010609060101010101" charset="-122"/>
              </a:rPr>
              <a:t>自行计算、各地财政局、</a:t>
            </a:r>
            <a:r>
              <a:rPr sz="1000" kern="0" spc="0">
                <a:solidFill>
                  <a:srgbClr val="000000">
                    <a:alpha val="100000"/>
                  </a:srgbClr>
                </a:solidFill>
                <a:latin typeface="Times New Roman" panose="02020603050405020304"/>
                <a:ea typeface="Times New Roman" panose="02020603050405020304"/>
                <a:cs typeface="Times New Roman" panose="02020603050405020304"/>
              </a:rPr>
              <a:t>Choice</a:t>
            </a:r>
            <a:r>
              <a:rPr sz="1000" kern="0" spc="20">
                <a:solidFill>
                  <a:srgbClr val="000000">
                    <a:alpha val="100000"/>
                  </a:srgbClr>
                </a:solidFill>
                <a:latin typeface="Times New Roman" panose="02020603050405020304"/>
                <a:ea typeface="Times New Roman" panose="02020603050405020304"/>
                <a:cs typeface="Times New Roman" panose="02020603050405020304"/>
              </a:rPr>
              <a:t> </a:t>
            </a:r>
            <a:r>
              <a:rPr sz="1000" kern="0" spc="20">
                <a:solidFill>
                  <a:srgbClr val="000000">
                    <a:alpha val="100000"/>
                  </a:srgbClr>
                </a:solidFill>
                <a:latin typeface="黑体" panose="02010609060101010101" charset="-122"/>
                <a:ea typeface="黑体" panose="02010609060101010101" charset="-122"/>
                <a:cs typeface="黑体" panose="02010609060101010101" charset="-122"/>
              </a:rPr>
              <a:t>数据库，北大汇丰</a:t>
            </a:r>
            <a:r>
              <a:rPr sz="1000" kern="0" spc="10">
                <a:solidFill>
                  <a:srgbClr val="000000">
                    <a:alpha val="100000"/>
                  </a:srgbClr>
                </a:solidFill>
                <a:latin typeface="黑体" panose="02010609060101010101" charset="-122"/>
                <a:ea typeface="黑体" panose="02010609060101010101" charset="-122"/>
                <a:cs typeface="黑体" panose="02010609060101010101" charset="-122"/>
              </a:rPr>
              <a:t>智库。</a:t>
            </a:r>
            <a:endParaRPr lang="en-US" altLang="en-US" sz="1000"/>
          </a:p>
        </p:txBody>
      </p:sp>
      <p:sp>
        <p:nvSpPr>
          <p:cNvPr id="150" name="textbox 150"/>
          <p:cNvSpPr/>
          <p:nvPr/>
        </p:nvSpPr>
        <p:spPr>
          <a:xfrm>
            <a:off x="3715308" y="9665602"/>
            <a:ext cx="135254" cy="12763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5000"/>
              </a:lnSpc>
            </a:pPr>
            <a:endParaRPr lang="en-US" altLang="en-US" sz="100"/>
          </a:p>
          <a:p>
            <a:pPr marL="12700" algn="l" rtl="0" eaLnBrk="0">
              <a:lnSpc>
                <a:spcPct val="74000"/>
              </a:lnSpc>
            </a:pPr>
            <a:r>
              <a:rPr sz="900" kern="0" spc="-30">
                <a:solidFill>
                  <a:srgbClr val="000000">
                    <a:alpha val="100000"/>
                  </a:srgbClr>
                </a:solidFill>
                <a:latin typeface="Calibri"/>
                <a:ea typeface="Calibri" panose="020f0502020204030204"/>
                <a:cs typeface="Calibri" panose="020f0502020204030204"/>
              </a:rPr>
              <a:t>23</a:t>
            </a:r>
            <a:endParaRPr lang="en-US" altLang="en-US" sz="900"/>
          </a:p>
        </p:txBody>
      </p:sp>
    </p:spTree>
  </p:cSld>
  <p:clrMapOvr>
    <a:masterClrMapping/>
  </p:clrMapOvr>
  <p:transition/>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6289675" cy="942213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https://d.book118.com/957166066125006036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237</Paragraphs>
  <Slides>26</Slides>
  <Notes>0</Notes>
  <TotalTime>1</TotalTime>
  <HiddenSlides>0</HiddenSlides>
  <MMClips>0</MMClips>
  <ScaleCrop>0</ScaleCrop>
  <HeadingPairs>
    <vt:vector baseType="variant" size="6">
      <vt:variant>
        <vt:lpstr>Fonts used</vt:lpstr>
      </vt:variant>
      <vt:variant>
        <vt:i4>6</vt:i4>
      </vt:variant>
      <vt:variant>
        <vt:lpstr>Theme</vt:lpstr>
      </vt:variant>
      <vt:variant>
        <vt:i4>1</vt:i4>
      </vt:variant>
      <vt:variant>
        <vt:lpstr>Slide Titles</vt:lpstr>
      </vt:variant>
      <vt:variant>
        <vt:i4>26</vt:i4>
      </vt:variant>
    </vt:vector>
  </HeadingPairs>
  <TitlesOfParts>
    <vt:vector baseType="lpstr" size="33">
      <vt:lpstr>Arial</vt:lpstr>
      <vt:lpstr>Calibri</vt:lpstr>
      <vt:lpstr>微软雅黑</vt:lpstr>
      <vt:lpstr>宋体</vt:lpstr>
      <vt:lpstr>Times New Roman</vt:lpstr>
      <vt:lpstr>黑体</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2024-09-11T15:49:14.926</cp:lastPrinted>
  <dcterms:created xsi:type="dcterms:W3CDTF">2024-09-11T07:49:14Z</dcterms:created>
  <dcterms:modified xsi:type="dcterms:W3CDTF">2024-09-11T07:49:17Z</dcterms:modified>
</cp:coreProperties>
</file>