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C941CCA-5B2B-453E-96A9-8914C15EFD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AAAE998-F3F2-4E75-ACA3-5A16805809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97A9A27-6B01-406A-B573-9887C1A4A5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F573C57-4E7C-42BD-99EC-EF2E83F806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CD325BF-255C-4C92-806B-614FE13DA7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82CECD2-2602-423F-AC87-404458965B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7855F62-208C-4220-A3EC-D1F1E126DD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A40E770-966C-43C0-98E7-541C0C2983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C62C436-A763-4B68-9B1F-F64CCFB70A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C09717-6591-487B-BC5D-A93B037B3D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AD2FF1C-0C51-40B0-8021-F69BB23BD9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6"/>
          <p:cNvPicPr>
            <a:picLocks noChangeAspect="1"/>
          </p:cNvPicPr>
          <p:nvPr userDrawn="1"/>
        </p:nvPicPr>
        <p:blipFill>
          <a:blip r:embed="rId1"/>
          <a:srcRect l="25000" r="25000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1695" y="5544503"/>
            <a:ext cx="4224233" cy="923330"/>
          </a:xfrm>
        </p:spPr>
        <p:txBody>
          <a:bodyPr wrap="none" anchor="b">
            <a:spAutoFit/>
          </a:bodyPr>
          <a:lstStyle>
            <a:lvl1pPr algn="l">
              <a:defRPr sz="6000" b="0" i="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1695" y="5051672"/>
            <a:ext cx="1980029" cy="4801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2800" b="0" i="0" spc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bg>
      <p:bgPr>
        <a:solidFill>
          <a:schemeClr val="bg1">
            <a:lumMod val="95000"/>
          </a:schemeClr>
        </a:solidFill>
        <a:effectLst/>
      </p:bgPr>
    </p:bg>
    <p:spTree>
      <p:nvGrpSpPr>
        <p:cNvPr id="5" name=""/>
        <p:cNvGrpSpPr/>
        <p:nvPr/>
      </p:nvGrpSpPr>
      <p:grpSpPr>
        <a:xfrm>
          <a:off x="0" y="0"/>
          <a:ext cx="0" cy="0"/>
        </a:xfrm>
      </p:grpSpPr>
      <p:sp>
        <p:nvSpPr>
          <p:cNvPr id="6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7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bg>
      <p:bgPr>
        <a:solidFill>
          <a:schemeClr val="bg1">
            <a:lumMod val="95000"/>
          </a:schemeClr>
        </a:solidFill>
        <a:effectLst/>
      </p:bgPr>
    </p:bg>
    <p:spTree>
      <p:nvGrpSpPr>
        <p:cNvPr id="11" name=""/>
        <p:cNvGrpSpPr/>
        <p:nvPr/>
      </p:nvGrpSpPr>
      <p:grpSpPr>
        <a:xfrm>
          <a:off x="0" y="0"/>
          <a:ext cx="0" cy="0"/>
        </a:xfrm>
      </p:grpSpPr>
      <p:sp>
        <p:nvSpPr>
          <p:cNvPr id="1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5" name="图片 2"/>
          <p:cNvPicPr>
            <a:picLocks noChangeAspect="1"/>
          </p:cNvPicPr>
          <p:nvPr userDrawn="1"/>
        </p:nvPicPr>
        <p:blipFill>
          <a:blip r:embed="rId1"/>
          <a:srcRect l="25000" r="25000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solidFill>
          <a:schemeClr val="bg1">
            <a:lumMod val="95000"/>
          </a:schemeClr>
        </a:solidFill>
        <a:effectLst/>
      </p:bgPr>
    </p:bg>
    <p:spTree>
      <p:nvGrpSpPr>
        <p:cNvPr id="16" name=""/>
        <p:cNvGrpSpPr/>
        <p:nvPr/>
      </p:nvGrpSpPr>
      <p:grpSpPr>
        <a:xfrm>
          <a:off x="0" y="0"/>
          <a:ext cx="0" cy="0"/>
        </a:xfrm>
      </p:grpSpPr>
      <p:pic>
        <p:nvPicPr>
          <p:cNvPr id="17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8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>
                  <a:lumMod val="95000"/>
                </a:schemeClr>
              </a:gs>
              <a:gs pos="100000">
                <a:schemeClr val="bg1">
                  <a:lumMod val="95000"/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9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0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1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bg>
      <p:bgPr>
        <a:solidFill>
          <a:schemeClr val="bg1">
            <a:lumMod val="95000"/>
          </a:schemeClr>
        </a:solidFill>
        <a:effectLst/>
      </p:bgPr>
    </p:bg>
    <p:spTree>
      <p:nvGrpSpPr>
        <p:cNvPr id="22" name=""/>
        <p:cNvGrpSpPr/>
        <p:nvPr/>
      </p:nvGrpSpPr>
      <p:grpSpPr>
        <a:xfrm>
          <a:off x="0" y="0"/>
          <a:ext cx="0" cy="0"/>
        </a:xfrm>
      </p:grpSpPr>
      <p:sp>
        <p:nvSpPr>
          <p:cNvPr id="23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4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5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bg>
      <p:bgPr>
        <a:solidFill>
          <a:schemeClr val="bg1">
            <a:lumMod val="95000"/>
          </a:schemeClr>
        </a:solidFill>
        <a:effectLst/>
      </p:bgPr>
    </p:bg>
    <p:spTree>
      <p:nvGrpSpPr>
        <p:cNvPr id="26" name=""/>
        <p:cNvGrpSpPr/>
        <p:nvPr/>
      </p:nvGrpSpPr>
      <p:grpSpPr>
        <a:xfrm>
          <a:off x="0" y="0"/>
          <a:ext cx="0" cy="0"/>
        </a:xfrm>
      </p:grpSpPr>
      <p:pic>
        <p:nvPicPr>
          <p:cNvPr id="27" name="图片 2"/>
          <p:cNvPicPr>
            <a:picLocks noChangeAspect="1"/>
          </p:cNvPicPr>
          <p:nvPr userDrawn="1"/>
        </p:nvPicPr>
        <p:blipFill>
          <a:blip r:embed="rId1"/>
          <a:srcRect l="25000" r="25000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sp>
        <p:nvSpPr>
          <p:cNvPr id="29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0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1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2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2023/11/22</a:t>
            </a:fld>
            <a:endParaRPr lang="en-US" altLang="zh-CN"/>
          </a:p>
        </p:txBody>
      </p:sp>
      <p:sp>
        <p:nvSpPr>
          <p:cNvPr id="3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4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5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0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57201130033006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服务与服务品质：理解与提升\n## 1.服务的定义与重要性\n### 1.1服务的广义与狭义定义\n### 1.2服务在当今经济中的重要性\n### 1.3服务品质对顾客满意度的影响\n## 2.服务品质的影响因素\n### 2.1内部因素：员工素质与培训\n### 2.2外部因素：市场环境与竞争\n### 2.3顾客因素：顾客需求与期望\n## 3.如何提高服务品质\n### 3.1员工激励与满意度提升\n### 3.2服务流程与标准优化\n### 3.3持续改进与顾客反馈\n## 4.服务失误与投诉处理\n### 4.1服务失误的原因与预防\n### 4.2投诉处理流程与技巧\n### 4.3客户关系恢复与维护\n## 5.服务品质管理的最佳实践\n### 5.1行业领先企业的服务品质管理案例\n### 5.2服务品质管理体系的建立与完善\n### 5.3持续改进与创新的策略与方法\n&quot;,&quot;templateId&quot;:&quot;1conbzikijrczy9ypxfn8ygnta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4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1695" y="5553433"/>
            <a:ext cx="9931400" cy="914400"/>
          </a:xfrm>
        </p:spPr>
        <p:txBody>
          <a:bodyPr vert="horz"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zh-CN" sz="5500"/>
              <a:t>服务与服务品质：理解与提升</a:t>
            </a:r>
            <a:endParaRPr lang="zh-CN"/>
          </a:p>
        </p:txBody>
      </p:sp>
      <p:sp>
        <p:nvSpPr>
          <p:cNvPr id="3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391695" y="5051672"/>
            <a:ext cx="5848350" cy="482600"/>
          </a:xfrm>
        </p:spPr>
        <p:txBody>
          <a:bodyPr>
            <a:normAutofit/>
          </a:bodyPr>
          <a:lstStyle/>
          <a:p>
            <a:r>
              <a:rPr lang="en-US"/>
              <a:t> </a:t>
            </a:r>
            <a:endParaRPr lang="zh-CN" spc="0">
              <a:solidFill>
                <a:schemeClr val="bg1">
                  <a:lumMod val="50000"/>
                  <a:alpha val="100000"/>
                </a:schemeClr>
              </a:solidFill>
            </a:endParaRPr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314921" y="6131138"/>
            <a:ext cx="1484381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72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30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346592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服务的定义与重要性</a:t>
            </a:r>
            <a:endParaRPr/>
          </a:p>
        </p:txBody>
      </p:sp>
      <p:sp>
        <p:nvSpPr>
          <p:cNvPr id="131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01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9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70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171" name="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172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狭义服务：提供有形产品之外的附加价值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如：售后服务、维修保养等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帮助顾客解决问题，提高满意度</a:t>
                </a:r>
                <a:endParaRPr/>
              </a:p>
            </p:txBody>
          </p:sp>
          <p:pic>
            <p:nvPicPr>
              <p:cNvPr id="175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176" name="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177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广义服务：无形产品，与有形产品共同构成完整价值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如：教育、医疗、金融等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为顾客提供满足需求的过程与体验</a:t>
                </a:r>
                <a:endParaRPr/>
              </a:p>
            </p:txBody>
          </p:sp>
          <p:pic>
            <p:nvPicPr>
              <p:cNvPr id="180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181" name="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182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服务在当今经济中的重要性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服务业占全球GDP比重逐年上升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服务品质成为企业竞争力的重要指标</a:t>
                </a:r>
                <a:endParaRPr/>
              </a:p>
            </p:txBody>
          </p:sp>
          <p:pic>
            <p:nvPicPr>
              <p:cNvPr id="185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18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服务的广义与狭义定义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7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88" name="Picture 3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315750" y="1584357"/>
            <a:ext cx="4575952" cy="4575952"/>
          </a:xfrm>
          <a:prstGeom prst="ellipse">
            <a:avLst/>
          </a:prstGeom>
        </p:spPr>
      </p:pic>
      <p:grpSp>
        <p:nvGrpSpPr>
          <p:cNvPr id="189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5582412" y="1807048"/>
            <a:ext cx="5629118" cy="4659814"/>
            <a:chOff x="5582412" y="1807048"/>
            <a:chExt cx="5629118" cy="4659814"/>
          </a:xfrm>
        </p:grpSpPr>
        <p:grpSp>
          <p:nvGrpSpPr>
            <p:cNvPr id="190" name="组合 3"/>
            <p:cNvGrpSpPr/>
            <p:nvPr/>
          </p:nvGrpSpPr>
          <p:grpSpPr>
            <a:xfrm>
              <a:off x="5582412" y="1807048"/>
              <a:ext cx="5629117" cy="1487888"/>
              <a:chOff x="571500" y="1815543"/>
              <a:chExt cx="5629117" cy="1487888"/>
            </a:xfrm>
          </p:grpSpPr>
          <p:sp>
            <p:nvSpPr>
              <p:cNvPr id="191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服务业的快速发展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92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科技创新推动服务业转型升级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新兴服务行业不断涌现</a:t>
                </a:r>
                <a:endParaRPr/>
              </a:p>
            </p:txBody>
          </p:sp>
          <p:sp>
            <p:nvSpPr>
              <p:cNvPr id="193" name="椭圆 6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194" name="组合 7"/>
            <p:cNvGrpSpPr/>
            <p:nvPr/>
          </p:nvGrpSpPr>
          <p:grpSpPr>
            <a:xfrm>
              <a:off x="5582412" y="3393011"/>
              <a:ext cx="5629118" cy="1487888"/>
              <a:chOff x="571500" y="1815543"/>
              <a:chExt cx="5629118" cy="1487888"/>
            </a:xfrm>
          </p:grpSpPr>
          <p:sp>
            <p:nvSpPr>
              <p:cNvPr id="195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服务品质对消费者决策的影响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96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品质成为消费者选择产品与服务的关键因素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优秀服务品质提高消费者忠诚度与口碑传播</a:t>
                </a:r>
                <a:endParaRPr/>
              </a:p>
            </p:txBody>
          </p:sp>
          <p:sp>
            <p:nvSpPr>
              <p:cNvPr id="197" name="椭圆 10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198" name="组合 11"/>
            <p:cNvGrpSpPr/>
            <p:nvPr/>
          </p:nvGrpSpPr>
          <p:grpSpPr>
            <a:xfrm>
              <a:off x="5582412" y="4978974"/>
              <a:ext cx="5629118" cy="1487888"/>
              <a:chOff x="571500" y="1815543"/>
              <a:chExt cx="5629118" cy="1487888"/>
            </a:xfrm>
          </p:grpSpPr>
          <p:sp>
            <p:nvSpPr>
              <p:cNvPr id="199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22082"/>
                <a:ext cx="463434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服务品质对企业竞争力的提升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00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提高服务品质有助于企业在市场中脱颖而出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优质服务能降低客户流失率，提高企业盈利能力</a:t>
                </a:r>
                <a:endParaRPr/>
              </a:p>
            </p:txBody>
          </p:sp>
          <p:sp>
            <p:nvSpPr>
              <p:cNvPr id="201" name="椭圆 14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0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服务在当今经济中的重要性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3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04" name="Group 74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521950"/>
            <a:ext cx="5783287" cy="4824775"/>
            <a:chOff x="5982796" y="1521950"/>
            <a:chExt cx="5783287" cy="4824775"/>
          </a:xfrm>
        </p:grpSpPr>
        <p:grpSp>
          <p:nvGrpSpPr>
            <p:cNvPr id="205" name="Group 9"/>
            <p:cNvGrpSpPr/>
            <p:nvPr/>
          </p:nvGrpSpPr>
          <p:grpSpPr>
            <a:xfrm>
              <a:off x="5982796" y="1521950"/>
              <a:ext cx="5687135" cy="1523479"/>
              <a:chOff x="5982796" y="1521950"/>
              <a:chExt cx="5687135" cy="1523479"/>
            </a:xfrm>
          </p:grpSpPr>
          <p:sp>
            <p:nvSpPr>
              <p:cNvPr id="206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521950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服务品质与顾客满意度的关系</a:t>
                </a:r>
                <a:endParaRPr/>
              </a:p>
            </p:txBody>
          </p:sp>
          <p:sp>
            <p:nvSpPr>
              <p:cNvPr id="207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92485"/>
                <a:ext cx="5687135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服务品质是顾客满意度的重要影响因素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高品质服务能提高顾客满意度，降低投诉率</a:t>
                </a:r>
                <a:endParaRPr/>
              </a:p>
            </p:txBody>
          </p:sp>
        </p:grpSp>
        <p:grpSp>
          <p:nvGrpSpPr>
            <p:cNvPr id="208" name="Group 2"/>
            <p:cNvGrpSpPr/>
            <p:nvPr/>
          </p:nvGrpSpPr>
          <p:grpSpPr>
            <a:xfrm>
              <a:off x="5982796" y="3170591"/>
              <a:ext cx="5783287" cy="1523479"/>
              <a:chOff x="5982796" y="3170591"/>
              <a:chExt cx="5783287" cy="1523479"/>
            </a:xfrm>
          </p:grpSpPr>
          <p:sp>
            <p:nvSpPr>
              <p:cNvPr id="209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70591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服务品质对顾客忠诚度的影响</a:t>
                </a:r>
                <a:endParaRPr/>
              </a:p>
            </p:txBody>
          </p:sp>
          <p:sp>
            <p:nvSpPr>
              <p:cNvPr id="210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641126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优秀服务品质有助于提高顾客忠诚度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忠诚度高的顾客更容易为企业带来长期收益</a:t>
                </a:r>
                <a:endParaRPr/>
              </a:p>
            </p:txBody>
          </p:sp>
        </p:grpSp>
        <p:grpSp>
          <p:nvGrpSpPr>
            <p:cNvPr id="211" name="Group 5"/>
            <p:cNvGrpSpPr/>
            <p:nvPr/>
          </p:nvGrpSpPr>
          <p:grpSpPr>
            <a:xfrm>
              <a:off x="5982796" y="4823246"/>
              <a:ext cx="5783287" cy="1523479"/>
              <a:chOff x="5982796" y="4823246"/>
              <a:chExt cx="5783287" cy="1523479"/>
            </a:xfrm>
          </p:grpSpPr>
          <p:sp>
            <p:nvSpPr>
              <p:cNvPr id="212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823246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服务品质对企业口碑的影响</a:t>
                </a:r>
                <a:endParaRPr/>
              </a:p>
            </p:txBody>
          </p:sp>
          <p:sp>
            <p:nvSpPr>
              <p:cNvPr id="213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93781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高品质服务能提高企业口碑，吸引更多潜在顾客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良好口碑有助于企业降低营销成本，提高市场份额</a:t>
                </a:r>
                <a:endParaRPr/>
              </a:p>
            </p:txBody>
          </p:sp>
        </p:grpSp>
      </p:grpSp>
      <p:pic>
        <p:nvPicPr>
          <p:cNvPr id="214" name="Picture 18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478" r="21478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sp>
        <p:nvSpPr>
          <p:cNvPr id="21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服务品质对顾客满意度的影响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216" name="椭圆 7"/>
          <p:cNvSpPr>
            <a:spLocks noChangeAspect="1"/>
          </p:cNvSpPr>
          <p:nvPr/>
        </p:nvSpPr>
        <p:spPr>
          <a:xfrm>
            <a:off x="4804244" y="1524563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17" name="椭圆 8"/>
          <p:cNvSpPr>
            <a:spLocks noChangeAspect="1"/>
          </p:cNvSpPr>
          <p:nvPr/>
        </p:nvSpPr>
        <p:spPr>
          <a:xfrm>
            <a:off x="4804244" y="3170591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18" name="椭圆 9"/>
          <p:cNvSpPr>
            <a:spLocks noChangeAspect="1"/>
          </p:cNvSpPr>
          <p:nvPr/>
        </p:nvSpPr>
        <p:spPr>
          <a:xfrm>
            <a:off x="4804244" y="4822844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9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20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346592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服务品质的影响因素</a:t>
            </a:r>
            <a:endParaRPr/>
          </a:p>
        </p:txBody>
      </p:sp>
      <p:sp>
        <p:nvSpPr>
          <p:cNvPr id="221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02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2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23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>
              <a:gd name="adj" fmla="val 6169"/>
            </a:avLst>
          </a:prstGeom>
        </p:spPr>
      </p:pic>
      <p:grpSp>
        <p:nvGrpSpPr>
          <p:cNvPr id="224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660396" y="1892786"/>
            <a:ext cx="5622868" cy="4617939"/>
            <a:chOff x="660396" y="1892786"/>
            <a:chExt cx="5622868" cy="4617939"/>
          </a:xfrm>
        </p:grpSpPr>
        <p:grpSp>
          <p:nvGrpSpPr>
            <p:cNvPr id="225" name="组合 4"/>
            <p:cNvGrpSpPr/>
            <p:nvPr/>
          </p:nvGrpSpPr>
          <p:grpSpPr>
            <a:xfrm>
              <a:off x="660396" y="1892786"/>
              <a:ext cx="5622867" cy="1446014"/>
              <a:chOff x="571500" y="1815543"/>
              <a:chExt cx="5622867" cy="1446014"/>
            </a:xfrm>
          </p:grpSpPr>
          <p:sp>
            <p:nvSpPr>
              <p:cNvPr id="226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员工素质对服务品质的影响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27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高素质员工能提供优质服务，提高顾客满意度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员工的专业技能与沟通能力直接影响服务品质</a:t>
                </a:r>
                <a:endParaRPr/>
              </a:p>
            </p:txBody>
          </p:sp>
          <p:sp>
            <p:nvSpPr>
              <p:cNvPr id="228" name="椭圆 7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29" name="组合 8"/>
            <p:cNvGrpSpPr/>
            <p:nvPr/>
          </p:nvGrpSpPr>
          <p:grpSpPr>
            <a:xfrm>
              <a:off x="660396" y="3478749"/>
              <a:ext cx="5622868" cy="1446014"/>
              <a:chOff x="571500" y="1815543"/>
              <a:chExt cx="5622868" cy="1446014"/>
            </a:xfrm>
          </p:grpSpPr>
          <p:sp>
            <p:nvSpPr>
              <p:cNvPr id="230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培训对提升服务品质的作用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31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培训能提高员工的服务技能与专业知识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培训有助于员工更好地满足顾客需求与期望</a:t>
                </a:r>
                <a:endParaRPr/>
              </a:p>
            </p:txBody>
          </p:sp>
          <p:sp>
            <p:nvSpPr>
              <p:cNvPr id="232" name="椭圆 11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33" name="组合 12"/>
            <p:cNvGrpSpPr/>
            <p:nvPr/>
          </p:nvGrpSpPr>
          <p:grpSpPr>
            <a:xfrm>
              <a:off x="660396" y="5064711"/>
              <a:ext cx="5622867" cy="1446014"/>
              <a:chOff x="571500" y="1815543"/>
              <a:chExt cx="5622867" cy="1446014"/>
            </a:xfrm>
          </p:grpSpPr>
          <p:sp>
            <p:nvSpPr>
              <p:cNvPr id="234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激励措施对员工服务品质的影响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35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7999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合理的激励措施能提高员工的工作积极性与满意度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激励措施有助于员工提供更优质的服务，提高服务品质</a:t>
                </a:r>
                <a:endParaRPr/>
              </a:p>
            </p:txBody>
          </p:sp>
          <p:sp>
            <p:nvSpPr>
              <p:cNvPr id="236" name="椭圆 15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3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内部因素：员工素质与培训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8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39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240" name="Group 40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468163"/>
            <a:ext cx="5783287" cy="4912094"/>
            <a:chOff x="5982796" y="1468163"/>
            <a:chExt cx="5783287" cy="4912094"/>
          </a:xfrm>
        </p:grpSpPr>
        <p:grpSp>
          <p:nvGrpSpPr>
            <p:cNvPr id="241" name="Group 2"/>
            <p:cNvGrpSpPr/>
            <p:nvPr/>
          </p:nvGrpSpPr>
          <p:grpSpPr>
            <a:xfrm>
              <a:off x="5982796" y="3116804"/>
              <a:ext cx="5783287" cy="1610798"/>
              <a:chOff x="5982796" y="3116804"/>
              <a:chExt cx="5783287" cy="1610798"/>
            </a:xfrm>
          </p:grpSpPr>
          <p:sp>
            <p:nvSpPr>
              <p:cNvPr id="242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16804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市场环境对服务品质的影响</a:t>
                </a:r>
                <a:endParaRPr/>
              </a:p>
            </p:txBody>
          </p:sp>
          <p:sp>
            <p:nvSpPr>
              <p:cNvPr id="243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575147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市场竞争激烈时，企业更重视服务品质的提升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市场环境的变化要求企业不断调整服务策略</a:t>
                </a:r>
                <a:endParaRPr/>
              </a:p>
            </p:txBody>
          </p:sp>
        </p:grpSp>
        <p:grpSp>
          <p:nvGrpSpPr>
            <p:cNvPr id="244" name="Group 5"/>
            <p:cNvGrpSpPr/>
            <p:nvPr/>
          </p:nvGrpSpPr>
          <p:grpSpPr>
            <a:xfrm>
              <a:off x="5982796" y="4769459"/>
              <a:ext cx="5783287" cy="1610798"/>
              <a:chOff x="5982796" y="4769459"/>
              <a:chExt cx="5783287" cy="1610798"/>
            </a:xfrm>
          </p:grpSpPr>
          <p:sp>
            <p:nvSpPr>
              <p:cNvPr id="245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769459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竞争对手的服务品质对企业的影响</a:t>
                </a:r>
                <a:endParaRPr/>
              </a:p>
            </p:txBody>
          </p:sp>
          <p:sp>
            <p:nvSpPr>
              <p:cNvPr id="246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27802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高品质的竞争对手服务可能吸引潜在顾客，对企业构成竞争压力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企业需要关注竞争对手的服务品质，不断提升自身服务水平</a:t>
                </a:r>
                <a:endParaRPr/>
              </a:p>
            </p:txBody>
          </p:sp>
        </p:grpSp>
        <p:grpSp>
          <p:nvGrpSpPr>
            <p:cNvPr id="247" name="Group 407"/>
            <p:cNvGrpSpPr/>
            <p:nvPr/>
          </p:nvGrpSpPr>
          <p:grpSpPr>
            <a:xfrm>
              <a:off x="5982796" y="1468163"/>
              <a:ext cx="5700871" cy="1610798"/>
              <a:chOff x="5982796" y="1468163"/>
              <a:chExt cx="5700871" cy="1610798"/>
            </a:xfrm>
          </p:grpSpPr>
          <p:sp>
            <p:nvSpPr>
              <p:cNvPr id="248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468163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行业规范与法规对服务品质的影响</a:t>
                </a:r>
                <a:endParaRPr/>
              </a:p>
            </p:txBody>
          </p:sp>
          <p:sp>
            <p:nvSpPr>
              <p:cNvPr id="249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26506"/>
                <a:ext cx="5700871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行业规范与法规为企业提供了服务品质的标准与指导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企业需要遵守行业规范与法规，确保服务品质的可控性与一致性</a:t>
                </a:r>
                <a:endParaRPr/>
              </a:p>
            </p:txBody>
          </p:sp>
        </p:grpSp>
      </p:grpSp>
      <p:sp>
        <p:nvSpPr>
          <p:cNvPr id="25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外部因素：市场环境与竞争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52" name="Picture 5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4" r="21874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grpSp>
        <p:nvGrpSpPr>
          <p:cNvPr id="253" name="Group 364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63829" y="1509487"/>
            <a:ext cx="4625399" cy="4790307"/>
            <a:chOff x="763829" y="1509487"/>
            <a:chExt cx="4625399" cy="4790307"/>
          </a:xfrm>
        </p:grpSpPr>
        <p:grpSp>
          <p:nvGrpSpPr>
            <p:cNvPr id="254" name="Group 365"/>
            <p:cNvGrpSpPr/>
            <p:nvPr/>
          </p:nvGrpSpPr>
          <p:grpSpPr>
            <a:xfrm>
              <a:off x="763829" y="1509487"/>
              <a:ext cx="4625399" cy="1544525"/>
              <a:chOff x="763829" y="1509487"/>
              <a:chExt cx="4625399" cy="1544525"/>
            </a:xfrm>
          </p:grpSpPr>
          <p:sp>
            <p:nvSpPr>
              <p:cNvPr id="255" name="AutoShape 2"/>
              <p:cNvSpPr/>
              <p:nvPr/>
            </p:nvSpPr>
            <p:spPr>
              <a:xfrm>
                <a:off x="763829" y="1628258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6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2028557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企业需要了解顾客需求，提供符合期望的服务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顾客需求的多样性要求企业提供个性化与差异化的服务</a:t>
                </a:r>
                <a:endParaRPr/>
              </a:p>
            </p:txBody>
          </p:sp>
          <p:sp>
            <p:nvSpPr>
              <p:cNvPr id="257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1509487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顾客需求对服务品质的影响</a:t>
                </a:r>
                <a:endParaRPr/>
              </a:p>
            </p:txBody>
          </p:sp>
        </p:grpSp>
        <p:grpSp>
          <p:nvGrpSpPr>
            <p:cNvPr id="258" name="Group 369"/>
            <p:cNvGrpSpPr/>
            <p:nvPr/>
          </p:nvGrpSpPr>
          <p:grpSpPr>
            <a:xfrm>
              <a:off x="763829" y="3118831"/>
              <a:ext cx="4625399" cy="1544525"/>
              <a:chOff x="763829" y="3118831"/>
              <a:chExt cx="4625399" cy="1544525"/>
            </a:xfrm>
          </p:grpSpPr>
          <p:sp>
            <p:nvSpPr>
              <p:cNvPr id="259" name="TextBox 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3637901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顾客期望是衡量服务品质的重要标准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企业需要不断提高服务品质，满足顾客不断升级的期望</a:t>
                </a:r>
                <a:endParaRPr/>
              </a:p>
            </p:txBody>
          </p:sp>
          <p:sp>
            <p:nvSpPr>
              <p:cNvPr id="260" name="TextBox 7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3118831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顾客期望对服务品质的影响</a:t>
                </a:r>
                <a:endParaRPr/>
              </a:p>
            </p:txBody>
          </p:sp>
          <p:sp>
            <p:nvSpPr>
              <p:cNvPr id="261" name="AutoShape 10"/>
              <p:cNvSpPr/>
              <p:nvPr/>
            </p:nvSpPr>
            <p:spPr>
              <a:xfrm>
                <a:off x="763829" y="3237602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62" name="Group 373"/>
            <p:cNvGrpSpPr/>
            <p:nvPr/>
          </p:nvGrpSpPr>
          <p:grpSpPr>
            <a:xfrm>
              <a:off x="763829" y="4755268"/>
              <a:ext cx="4625399" cy="1544526"/>
              <a:chOff x="763829" y="4755268"/>
              <a:chExt cx="4625399" cy="1544526"/>
            </a:xfrm>
          </p:grpSpPr>
          <p:sp>
            <p:nvSpPr>
              <p:cNvPr id="263" name="TextBox 8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5274339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顾客反馈有助于企业了解服务品质的优缺点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企业需要关注顾客反馈，及时调整服务策略，提高服务品质</a:t>
                </a:r>
                <a:endParaRPr/>
              </a:p>
            </p:txBody>
          </p:sp>
          <p:sp>
            <p:nvSpPr>
              <p:cNvPr id="264" name="TextBox 9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4755268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顾客反馈对服务品质的影响</a:t>
                </a:r>
                <a:endParaRPr/>
              </a:p>
            </p:txBody>
          </p:sp>
          <p:sp>
            <p:nvSpPr>
              <p:cNvPr id="265" name="AutoShape 11"/>
              <p:cNvSpPr/>
              <p:nvPr/>
            </p:nvSpPr>
            <p:spPr>
              <a:xfrm>
                <a:off x="763829" y="4874039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26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顾客因素：顾客需求与期望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346592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如何提高服务品质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03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1" name="AutoShape 2" descr="{&quot;isTemplate&quot;:true,&quot;type&quot;:&quot;image&quot;,&quot;canOmit&quot;:false,&quot;range&quot;:0}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12" name="Group 47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59808" y="1869081"/>
            <a:ext cx="6019800" cy="4574158"/>
            <a:chOff x="454962" y="1575832"/>
            <a:chExt cx="6019800" cy="4574158"/>
          </a:xfrm>
        </p:grpSpPr>
        <p:grpSp>
          <p:nvGrpSpPr>
            <p:cNvPr id="13" name="Group 474"/>
            <p:cNvGrpSpPr/>
            <p:nvPr/>
          </p:nvGrpSpPr>
          <p:grpSpPr>
            <a:xfrm>
              <a:off x="454962" y="1575832"/>
              <a:ext cx="5829300" cy="1489352"/>
              <a:chOff x="454963" y="1575832"/>
              <a:chExt cx="5829300" cy="1489352"/>
            </a:xfrm>
          </p:grpSpPr>
          <p:sp>
            <p:nvSpPr>
              <p:cNvPr id="14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2034175"/>
                <a:ext cx="5829300" cy="10310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提供具有竞争力的薪酬，吸引与留住优秀人才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设计完善的福利制度，关心员工的生活与工作</a:t>
                </a:r>
                <a:endParaRPr/>
              </a:p>
            </p:txBody>
          </p:sp>
          <p:sp>
            <p:nvSpPr>
              <p:cNvPr id="15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157583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合理的薪酬与福利制度</a:t>
                </a:r>
                <a:endParaRPr/>
              </a:p>
            </p:txBody>
          </p:sp>
        </p:grpSp>
        <p:grpSp>
          <p:nvGrpSpPr>
            <p:cNvPr id="16" name="Group 477"/>
            <p:cNvGrpSpPr/>
            <p:nvPr/>
          </p:nvGrpSpPr>
          <p:grpSpPr>
            <a:xfrm>
              <a:off x="454962" y="3071702"/>
              <a:ext cx="5829300" cy="1489351"/>
              <a:chOff x="454963" y="3071702"/>
              <a:chExt cx="5829300" cy="1489351"/>
            </a:xfrm>
          </p:grpSpPr>
          <p:sp>
            <p:nvSpPr>
              <p:cNvPr id="17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3530045"/>
                <a:ext cx="58293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提供丰富的培训资源与学习机会，帮助员工成长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建立良好的晋升机制，让员工看到职业发展前景</a:t>
                </a:r>
                <a:endParaRPr/>
              </a:p>
            </p:txBody>
          </p:sp>
          <p:sp>
            <p:nvSpPr>
              <p:cNvPr id="18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307170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员工成长与发展空间</a:t>
                </a:r>
                <a:endParaRPr/>
              </a:p>
            </p:txBody>
          </p:sp>
        </p:grpSp>
        <p:grpSp>
          <p:nvGrpSpPr>
            <p:cNvPr id="19" name="Group 480"/>
            <p:cNvGrpSpPr/>
            <p:nvPr/>
          </p:nvGrpSpPr>
          <p:grpSpPr>
            <a:xfrm>
              <a:off x="454962" y="4660638"/>
              <a:ext cx="6019800" cy="1489352"/>
              <a:chOff x="454963" y="4660638"/>
              <a:chExt cx="6019800" cy="1489352"/>
            </a:xfrm>
          </p:grpSpPr>
          <p:sp>
            <p:nvSpPr>
              <p:cNvPr id="20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5118982"/>
                <a:ext cx="60198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创造舒适的工作环境，提高员工的工作满意度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培育积极向上的企业文化，激发员工的创新精神与团队精神</a:t>
                </a:r>
                <a:endParaRPr/>
              </a:p>
            </p:txBody>
          </p:sp>
          <p:sp>
            <p:nvSpPr>
              <p:cNvPr id="21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4660638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良好的工作环境与企业文化</a:t>
                </a:r>
                <a:endParaRPr/>
              </a:p>
            </p:txBody>
          </p:sp>
        </p:grpSp>
      </p:grpSp>
      <p:pic>
        <p:nvPicPr>
          <p:cNvPr id="22" name="Picture 9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23" name="椭圆 6"/>
          <p:cNvSpPr>
            <a:spLocks noChangeAspect="1"/>
          </p:cNvSpPr>
          <p:nvPr/>
        </p:nvSpPr>
        <p:spPr>
          <a:xfrm>
            <a:off x="8687905" y="1507725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4" name="椭圆 7"/>
          <p:cNvSpPr>
            <a:spLocks noChangeAspect="1"/>
          </p:cNvSpPr>
          <p:nvPr/>
        </p:nvSpPr>
        <p:spPr>
          <a:xfrm>
            <a:off x="6939559" y="4654032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5" name="椭圆 8"/>
          <p:cNvSpPr>
            <a:spLocks noChangeAspect="1"/>
          </p:cNvSpPr>
          <p:nvPr/>
        </p:nvSpPr>
        <p:spPr>
          <a:xfrm>
            <a:off x="10420189" y="4651332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  <p:sp>
        <p:nvSpPr>
          <p:cNvPr id="2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员工激励与满意度提升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https://d.book118.com/957201130033006045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humanities_architecture_gray">
      <a:dk1>
        <a:srgbClr val="000000"/>
      </a:dk1>
      <a:lt1>
        <a:srgbClr val="FFFFFF"/>
      </a:lt1>
      <a:dk2>
        <a:srgbClr val="000000"/>
      </a:dk2>
      <a:lt2>
        <a:srgbClr val="FFFEFF"/>
      </a:lt2>
      <a:accent1>
        <a:srgbClr val="414042"/>
      </a:accent1>
      <a:accent2>
        <a:srgbClr val="B8B9B6"/>
      </a:accent2>
      <a:accent3>
        <a:srgbClr val="727371"/>
      </a:accent3>
      <a:accent4>
        <a:srgbClr val="1D1C1E"/>
      </a:accent4>
      <a:accent5>
        <a:srgbClr val="71756B"/>
      </a:accent5>
      <a:accent6>
        <a:srgbClr val="464A40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92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服务与服务品质：理解与提升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2024-09-19T21:44:17.888</cp:lastPrinted>
  <dcterms:created xsi:type="dcterms:W3CDTF">2024-09-19T13:44:17Z</dcterms:created>
  <dcterms:modified xsi:type="dcterms:W3CDTF">2024-09-19T13:44:19Z</dcterms:modified>
</cp:coreProperties>
</file>