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698C16-7A15-466B-BA35-526ACA6C2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6A424D-7527-453C-91B5-E745669517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BB5AA0-DEB1-4D91-A18D-A0BE9DB733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CAE158-AAC9-44AD-962D-DCA9164295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02ACF4-7017-47DD-B7F3-0F24B92700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41CC0F-6682-41C5-B6E5-F0EDD1697B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D3DBDB-43BE-4DE2-838D-8D5FC3F971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E24EDA-3173-46AA-8482-260FA3499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E97FD5-FBBA-46EB-A0F9-4D5C1C0E90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1C403F-7EF6-4AD6-B216-95139BE5E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80A074-498C-42A5-BB0F-873DB758A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0000514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化工装置电气安装工程施工管理\n## 1.化工装置电气安装工程概述\n### 1.1化工装置电气安装工程的重要性\n### 1.2化工装置电气安装工程的主要组成部分\n### 1.3化工装置电气安装工程的关键技术和难点\n## 2.施工前的准备与管理\n### 2.1施工组织设计和施工方案的制定\n### 2.2施工人员培训和技术交底\n### 2.3施工材料和设备的采购与检验\n## 3.施工过程中的管理与控制\n### 3.1施工进度和质量的控制方法\n### 3.2施工现场安全和环境保护措施\n### 3.3施工成本和控制措施\n## 4.施工后的验收与维护\n### 4.1施工验收标准和程序\n### 4.2电气设备试运行和性能测试\n### 4.3化工装置电气设备的日常维护和检修\n## 5.化工装置电气安装工程案例分析\n### 5.1成功的化工装置电气安装工程案例\n### 5.2失败的化工装置电气安装工程案例\n### 5.3案例分析和经验教训总结\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2698" y="5140683"/>
            <a:ext cx="11315700" cy="1301750"/>
          </a:xfrm>
        </p:spPr>
        <p:txBody>
          <a:bodyPr vert="horz" wrap="square" lIns="91440" tIns="45720" rIns="91440" bIns="45720" anchor="t">
            <a:normAutofit/>
          </a:bodyPr>
          <a:lstStyle/>
          <a:p>
            <a:r>
              <a:rPr lang="zh-CN" sz="5600"/>
              <a:t>化工装置电气安装工程施工管理</a:t>
            </a:r>
            <a:endParaRPr/>
          </a:p>
        </p:txBody>
      </p:sp>
      <p:sp>
        <p:nvSpPr>
          <p:cNvPr id="3" name="文本占位符 3" descr="{&quot;isTemplate&quot;:false,&quot;type&quot;:&quot;content&quot;,&quot;canOmit&quot;:true,&quot;range&quot;:0}"/>
          <p:cNvSpPr>
            <a:spLocks noGrp="1"/>
          </p:cNvSpPr>
          <p:nvPr>
            <p:ph type="body" sz="quarter" idx="10"/>
          </p:nvPr>
        </p:nvSpPr>
        <p:spPr>
          <a:xfrm>
            <a:off x="392698" y="4449955"/>
            <a:ext cx="375424" cy="646331"/>
          </a:xfrm>
        </p:spPr>
        <p:txBody>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000"/>
              <a:t>化工装置电气安装工程概述</a:t>
            </a:r>
            <a:endParaRPr/>
          </a:p>
        </p:txBody>
      </p:sp>
      <p:sp>
        <p:nvSpPr>
          <p:cNvPr id="12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3" name="组合 162"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4" name="组合 163"/>
            <p:cNvGrpSpPr/>
            <p:nvPr/>
          </p:nvGrpSpPr>
          <p:grpSpPr>
            <a:xfrm>
              <a:off x="685801" y="3146904"/>
              <a:ext cx="4207178" cy="3287791"/>
              <a:chOff x="685801" y="3146904"/>
              <a:chExt cx="4207178" cy="3287791"/>
            </a:xfrm>
          </p:grpSpPr>
          <p:sp>
            <p:nvSpPr>
              <p:cNvPr id="16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化工装置电气安装工程是化工生产线的重要组成部分</a:t>
                </a:r>
                <a:endParaRPr kumimoji="1" lang="en-US" altLang="zh-CN" sz="1800" b="1">
                  <a:solidFill>
                    <a:schemeClr val="bg1"/>
                  </a:solidFill>
                  <a:latin typeface="+mj-ea"/>
                  <a:ea typeface="+mj-ea"/>
                </a:endParaRPr>
              </a:p>
            </p:txBody>
          </p:sp>
          <p:sp>
            <p:nvSpPr>
              <p:cNvPr id="16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确保生产线的正常运行</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提高生产效率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降低生产成本</a:t>
                </a:r>
                <a:endParaRPr/>
              </a:p>
            </p:txBody>
          </p:sp>
        </p:grpSp>
        <p:grpSp>
          <p:nvGrpSpPr>
            <p:cNvPr id="167" name="组合 166"/>
            <p:cNvGrpSpPr/>
            <p:nvPr/>
          </p:nvGrpSpPr>
          <p:grpSpPr>
            <a:xfrm>
              <a:off x="4408278" y="3146904"/>
              <a:ext cx="3798485" cy="3287791"/>
              <a:chOff x="4408278" y="3146904"/>
              <a:chExt cx="3798485" cy="3287791"/>
            </a:xfrm>
          </p:grpSpPr>
          <p:sp>
            <p:nvSpPr>
              <p:cNvPr id="16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化工装置电气安装工程的安全性直接关系到企业的生产安全和员工的生命安全</a:t>
                </a:r>
                <a:endParaRPr kumimoji="1" lang="en-US" altLang="zh-CN" sz="1800" b="1">
                  <a:solidFill>
                    <a:schemeClr val="bg1"/>
                  </a:solidFill>
                  <a:latin typeface="+mj-ea"/>
                  <a:ea typeface="+mj-ea"/>
                </a:endParaRPr>
              </a:p>
            </p:txBody>
          </p:sp>
          <p:sp>
            <p:nvSpPr>
              <p:cNvPr id="16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电气设备的安装质量直接影响生产线的运行安全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电气设备的故障可能导致生产线停机甚至事故</a:t>
                </a:r>
                <a:endParaRPr/>
              </a:p>
            </p:txBody>
          </p:sp>
        </p:grpSp>
        <p:grpSp>
          <p:nvGrpSpPr>
            <p:cNvPr id="170" name="组合 169"/>
            <p:cNvGrpSpPr/>
            <p:nvPr/>
          </p:nvGrpSpPr>
          <p:grpSpPr>
            <a:xfrm>
              <a:off x="7707715" y="3146904"/>
              <a:ext cx="3798485" cy="3287791"/>
              <a:chOff x="7707715" y="3146904"/>
              <a:chExt cx="3798485" cy="3287791"/>
            </a:xfrm>
          </p:grpSpPr>
          <p:sp>
            <p:nvSpPr>
              <p:cNvPr id="17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化工装置电气安装工程的稳定性影响企业的经济效益</a:t>
                </a:r>
                <a:endParaRPr kumimoji="1" lang="en-US" altLang="zh-CN" sz="1800" b="1">
                  <a:solidFill>
                    <a:schemeClr val="bg1"/>
                  </a:solidFill>
                  <a:latin typeface="+mj-ea"/>
                  <a:ea typeface="+mj-ea"/>
                </a:endParaRPr>
              </a:p>
            </p:txBody>
          </p:sp>
          <p:sp>
            <p:nvSpPr>
              <p:cNvPr id="17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设备的稳定运行可以减少故障维修次数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降低生产成本和提高生产效率可以为企业创造更大的经济效益</a:t>
                </a:r>
                <a:endParaRPr/>
              </a:p>
            </p:txBody>
          </p:sp>
        </p:grpSp>
      </p:grpSp>
      <p:sp>
        <p:nvSpPr>
          <p:cNvPr id="17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化工装置电气安装工程的重要性</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化工装置电气安装工程的主要组成部分</a:t>
            </a:r>
            <a:endParaRPr lang="en-US" altLang="zh-CN" sz="2800" b="1">
              <a:latin typeface="+mj-ea"/>
              <a:ea typeface="+mj-ea"/>
            </a:endParaRPr>
          </a:p>
        </p:txBody>
      </p:sp>
      <p:grpSp>
        <p:nvGrpSpPr>
          <p:cNvPr id="176" name="组合 175" descr="{&quot;isTemplate&quot;:true,&quot;type&quot;:&quot;list&quot;,&quot;alignment&quot;:&quot;left&quot;,&quot;alignmentVertical&quot;:&quot;top&quot;,&quot;canOmit&quot;:false,&quot;scalable&quot;:false,&quot;minItemsCount&quot;:-1}"/>
          <p:cNvGrpSpPr/>
          <p:nvPr/>
        </p:nvGrpSpPr>
        <p:grpSpPr>
          <a:xfrm>
            <a:off x="646709" y="2074672"/>
            <a:ext cx="10884892" cy="4063380"/>
            <a:chOff x="646709" y="2074672"/>
            <a:chExt cx="10884892" cy="4063380"/>
          </a:xfrm>
        </p:grpSpPr>
        <p:grpSp>
          <p:nvGrpSpPr>
            <p:cNvPr id="177" name="组合 176"/>
            <p:cNvGrpSpPr/>
            <p:nvPr/>
          </p:nvGrpSpPr>
          <p:grpSpPr>
            <a:xfrm>
              <a:off x="646709" y="2074672"/>
              <a:ext cx="3384000" cy="4063380"/>
              <a:chOff x="646710" y="2074672"/>
              <a:chExt cx="3384000" cy="4063380"/>
            </a:xfrm>
          </p:grpSpPr>
          <p:sp>
            <p:nvSpPr>
              <p:cNvPr id="178"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9"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电缆和导线的敷设</a:t>
                </a:r>
                <a:endParaRPr lang="en-US" altLang="zh-CN" sz="2000" b="1">
                  <a:latin typeface="Microsoft YaHei" panose="020b0503020204020204" pitchFamily="34" charset="-122"/>
                  <a:ea typeface="Microsoft YaHei" panose="020b0503020204020204" pitchFamily="34" charset="-122"/>
                </a:endParaRPr>
              </a:p>
            </p:txBody>
          </p:sp>
          <p:sp>
            <p:nvSpPr>
              <p:cNvPr id="180"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电缆和导线的种类和规格选择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电缆和导线的敷设方式和保护措施</a:t>
                </a:r>
                <a:endParaRPr/>
              </a:p>
            </p:txBody>
          </p:sp>
          <p:pic>
            <p:nvPicPr>
              <p:cNvPr id="181" name="图片 11" descr="{&quot;isTemplate&quot;:true,&quot;type&quot;:&quot;image&quot;,&quot;canOmit&quot;:false}"/>
              <p:cNvPicPr>
                <a:picLocks noChangeAspect="1"/>
              </p:cNvPicPr>
              <p:nvPr/>
            </p:nvPicPr>
            <p:blipFill>
              <a:blip r:embed="rId2"/>
              <a:srcRect t="759" b="759"/>
              <a:stretch>
                <a:fillRect/>
              </a:stretch>
            </p:blipFill>
            <p:spPr>
              <a:xfrm>
                <a:off x="794414" y="2237798"/>
                <a:ext cx="3088592" cy="1710937"/>
              </a:xfrm>
              <a:prstGeom prst="rect">
                <a:avLst/>
              </a:prstGeom>
            </p:spPr>
          </p:pic>
        </p:grpSp>
        <p:grpSp>
          <p:nvGrpSpPr>
            <p:cNvPr id="182" name="组合 181"/>
            <p:cNvGrpSpPr/>
            <p:nvPr/>
          </p:nvGrpSpPr>
          <p:grpSpPr>
            <a:xfrm>
              <a:off x="4397155" y="2074672"/>
              <a:ext cx="3384000" cy="4063380"/>
              <a:chOff x="646710" y="2074672"/>
              <a:chExt cx="3384000" cy="4063380"/>
            </a:xfrm>
          </p:grpSpPr>
          <p:sp>
            <p:nvSpPr>
              <p:cNvPr id="183"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4"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电气设备的安装</a:t>
                </a:r>
                <a:endParaRPr lang="en-US" altLang="zh-CN" sz="2000" b="1">
                  <a:latin typeface="Microsoft YaHei" panose="020b0503020204020204" pitchFamily="34" charset="-122"/>
                  <a:ea typeface="Microsoft YaHei" panose="020b0503020204020204" pitchFamily="34" charset="-122"/>
                </a:endParaRPr>
              </a:p>
            </p:txBody>
          </p:sp>
          <p:sp>
            <p:nvSpPr>
              <p:cNvPr id="185"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电气设备的种类和规格选择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电气设备的安装位置和固定方式</a:t>
                </a:r>
                <a:endParaRPr/>
              </a:p>
            </p:txBody>
          </p:sp>
          <p:pic>
            <p:nvPicPr>
              <p:cNvPr id="186" name="图片 11" descr="{&quot;isTemplate&quot;:true,&quot;type&quot;:&quot;image&quot;,&quot;canOmit&quot;:false}"/>
              <p:cNvPicPr>
                <a:picLocks noChangeAspect="1"/>
              </p:cNvPicPr>
              <p:nvPr/>
            </p:nvPicPr>
            <p:blipFill>
              <a:blip r:embed="rId3"/>
              <a:srcRect t="759" b="759"/>
              <a:stretch>
                <a:fillRect/>
              </a:stretch>
            </p:blipFill>
            <p:spPr>
              <a:xfrm>
                <a:off x="794414" y="2237798"/>
                <a:ext cx="3088592" cy="1710937"/>
              </a:xfrm>
              <a:prstGeom prst="rect">
                <a:avLst/>
              </a:prstGeom>
            </p:spPr>
          </p:pic>
        </p:grpSp>
        <p:grpSp>
          <p:nvGrpSpPr>
            <p:cNvPr id="187" name="组合 186"/>
            <p:cNvGrpSpPr/>
            <p:nvPr/>
          </p:nvGrpSpPr>
          <p:grpSpPr>
            <a:xfrm>
              <a:off x="8147601" y="2074672"/>
              <a:ext cx="3384000" cy="4063380"/>
              <a:chOff x="646710" y="2074672"/>
              <a:chExt cx="3384000" cy="4063380"/>
            </a:xfrm>
          </p:grpSpPr>
          <p:sp>
            <p:nvSpPr>
              <p:cNvPr id="188" name="Tencent"/>
              <p:cNvSpPr/>
              <p:nvPr/>
            </p:nvSpPr>
            <p:spPr>
              <a:xfrm>
                <a:off x="646710" y="2074672"/>
                <a:ext cx="33840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9" name="Tencent" descr="{&quot;isTemplate&quot;:true,&quot;type&quot;:&quot;title&quot;,&quot;canOmit&quot;:false,&quot;range&quot;:0}"/>
              <p:cNvSpPr txBox="1"/>
              <p:nvPr/>
            </p:nvSpPr>
            <p:spPr>
              <a:xfrm>
                <a:off x="794414" y="4038059"/>
                <a:ext cx="3088592"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电气配管和接线</a:t>
                </a:r>
                <a:endParaRPr lang="en-US" altLang="zh-CN" sz="2000" b="1">
                  <a:latin typeface="Microsoft YaHei" panose="020b0503020204020204" pitchFamily="34" charset="-122"/>
                  <a:ea typeface="Microsoft YaHei" panose="020b0503020204020204" pitchFamily="34" charset="-122"/>
                </a:endParaRPr>
              </a:p>
            </p:txBody>
          </p:sp>
          <p:sp>
            <p:nvSpPr>
              <p:cNvPr id="190" name="Tencent" descr="{&quot;isTemplate&quot;:true,&quot;type&quot;:&quot;content&quot;,&quot;canOmit&quot;:true,&quot;range&quot;:0}"/>
              <p:cNvSpPr txBox="1"/>
              <p:nvPr/>
            </p:nvSpPr>
            <p:spPr>
              <a:xfrm>
                <a:off x="794414" y="4409042"/>
                <a:ext cx="3088592" cy="1582697"/>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电气配管的种类和规格选择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电气配管的铺设和连接方式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电气接线的方式和方法</a:t>
                </a:r>
                <a:endParaRPr/>
              </a:p>
            </p:txBody>
          </p:sp>
          <p:pic>
            <p:nvPicPr>
              <p:cNvPr id="191" name="图片 11" descr="{&quot;isTemplate&quot;:true,&quot;type&quot;:&quot;image&quot;,&quot;canOmit&quot;:false}"/>
              <p:cNvPicPr>
                <a:picLocks noChangeAspect="1"/>
              </p:cNvPicPr>
              <p:nvPr/>
            </p:nvPicPr>
            <p:blipFill>
              <a:blip r:embed="rId4"/>
              <a:srcRect t="759" b="759"/>
              <a:stretch>
                <a:fillRect/>
              </a:stretch>
            </p:blipFill>
            <p:spPr>
              <a:xfrm>
                <a:off x="794414" y="2237798"/>
                <a:ext cx="3088592" cy="1710937"/>
              </a:xfrm>
              <a:prstGeom prst="rect">
                <a:avLst/>
              </a:prstGeom>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93" name="组合 192"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94" name="组合 193"/>
            <p:cNvGrpSpPr/>
            <p:nvPr/>
          </p:nvGrpSpPr>
          <p:grpSpPr>
            <a:xfrm>
              <a:off x="4252327" y="1207692"/>
              <a:ext cx="8485777" cy="1440001"/>
              <a:chOff x="4252327" y="1207692"/>
              <a:chExt cx="8485777" cy="1440001"/>
            </a:xfrm>
          </p:grpSpPr>
          <p:sp>
            <p:nvSpPr>
              <p:cNvPr id="19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电气设备的选型和技术参数确定</a:t>
                </a:r>
                <a:endParaRPr lang="en-US" altLang="zh-CN" sz="2000" b="1">
                  <a:latin typeface="Microsoft YaHei" panose="020b0503020204020204" pitchFamily="34" charset="-122"/>
                  <a:ea typeface="Microsoft YaHei" panose="020b0503020204020204" pitchFamily="34" charset="-122"/>
                </a:endParaRPr>
              </a:p>
            </p:txBody>
          </p:sp>
          <p:sp>
            <p:nvSpPr>
              <p:cNvPr id="19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根据生产线的工艺要求和实际运行条件选择合适的电气设备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确定电气设备的技术参数和性能指标</a:t>
                </a:r>
                <a:endParaRPr/>
              </a:p>
            </p:txBody>
          </p:sp>
          <p:pic>
            <p:nvPicPr>
              <p:cNvPr id="19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99" name="组合 198"/>
            <p:cNvGrpSpPr/>
            <p:nvPr/>
          </p:nvGrpSpPr>
          <p:grpSpPr>
            <a:xfrm>
              <a:off x="4252325" y="2998393"/>
              <a:ext cx="8485779" cy="1440000"/>
              <a:chOff x="4252325" y="2998393"/>
              <a:chExt cx="8485779" cy="1440000"/>
            </a:xfrm>
          </p:grpSpPr>
          <p:sp>
            <p:nvSpPr>
              <p:cNvPr id="20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电气安装工程的施工技术和工艺</a:t>
                </a:r>
                <a:endParaRPr lang="en-US" altLang="zh-CN" sz="2000" b="1">
                  <a:latin typeface="Microsoft YaHei" panose="020b0503020204020204" pitchFamily="34" charset="-122"/>
                  <a:ea typeface="Microsoft YaHei" panose="020b0503020204020204" pitchFamily="34" charset="-122"/>
                </a:endParaRPr>
              </a:p>
            </p:txBody>
          </p:sp>
          <p:sp>
            <p:nvSpPr>
              <p:cNvPr id="20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电缆和导线的敷设技术和工艺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电气设备的安装技术和工艺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电气配管和接线的施工技术和工艺</a:t>
                </a:r>
                <a:endParaRPr/>
              </a:p>
            </p:txBody>
          </p:sp>
          <p:pic>
            <p:nvPicPr>
              <p:cNvPr id="20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04" name="组合 203"/>
            <p:cNvGrpSpPr/>
            <p:nvPr/>
          </p:nvGrpSpPr>
          <p:grpSpPr>
            <a:xfrm>
              <a:off x="4252323" y="4789093"/>
              <a:ext cx="8485781" cy="1440002"/>
              <a:chOff x="4252323" y="4789093"/>
              <a:chExt cx="8485781" cy="1440002"/>
            </a:xfrm>
          </p:grpSpPr>
          <p:sp>
            <p:nvSpPr>
              <p:cNvPr id="20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电气安装工程的调试和检验</a:t>
                </a:r>
                <a:endParaRPr lang="en-US" altLang="zh-CN" sz="2000" b="1">
                  <a:latin typeface="Microsoft YaHei" panose="020b0503020204020204" pitchFamily="34" charset="-122"/>
                  <a:ea typeface="Microsoft YaHei" panose="020b0503020204020204" pitchFamily="34" charset="-122"/>
                </a:endParaRPr>
              </a:p>
            </p:txBody>
          </p:sp>
          <p:sp>
            <p:nvSpPr>
              <p:cNvPr id="20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电气设备的调试和检验方法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电气系统的整体调试和检验</a:t>
                </a:r>
                <a:endParaRPr/>
              </a:p>
            </p:txBody>
          </p:sp>
          <p:pic>
            <p:nvPicPr>
              <p:cNvPr id="20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0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化工装置电气安装工程的关键技术和难点</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1"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7200"/>
              <a:t>施工前的准备与管理</a:t>
            </a:r>
            <a:endParaRPr/>
          </a:p>
        </p:txBody>
      </p:sp>
      <p:sp>
        <p:nvSpPr>
          <p:cNvPr id="212"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1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施工组织设计和施工方案的制定</a:t>
            </a:r>
            <a:endParaRPr lang="en-US" altLang="zh-CN" sz="2800" b="1">
              <a:latin typeface="+mj-ea"/>
              <a:ea typeface="+mj-ea"/>
            </a:endParaRPr>
          </a:p>
        </p:txBody>
      </p:sp>
      <p:grpSp>
        <p:nvGrpSpPr>
          <p:cNvPr id="215" name="组合 214"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6" name="组合 215"/>
            <p:cNvGrpSpPr/>
            <p:nvPr/>
          </p:nvGrpSpPr>
          <p:grpSpPr>
            <a:xfrm>
              <a:off x="660399" y="2074672"/>
              <a:ext cx="5100082" cy="4536540"/>
              <a:chOff x="660399" y="2074672"/>
              <a:chExt cx="5100082" cy="4536540"/>
            </a:xfrm>
          </p:grpSpPr>
          <p:sp>
            <p:nvSpPr>
              <p:cNvPr id="21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施工组织设计</a:t>
                </a:r>
                <a:endParaRPr lang="en-US" altLang="zh-CN" sz="2000" b="1">
                  <a:latin typeface="Microsoft YaHei" panose="020b0503020204020204" pitchFamily="34" charset="-122"/>
                  <a:ea typeface="Microsoft YaHei" panose="020b0503020204020204" pitchFamily="34" charset="-122"/>
                </a:endParaRPr>
              </a:p>
            </p:txBody>
          </p:sp>
          <p:sp>
            <p:nvSpPr>
              <p:cNvPr id="21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明确施工组织结构和管理职责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制定施工进度计划和资源配置计划</a:t>
                </a:r>
                <a:endParaRPr/>
              </a:p>
            </p:txBody>
          </p:sp>
          <p:pic>
            <p:nvPicPr>
              <p:cNvPr id="22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1" name="组合 220"/>
            <p:cNvGrpSpPr/>
            <p:nvPr/>
          </p:nvGrpSpPr>
          <p:grpSpPr>
            <a:xfrm>
              <a:off x="6431519" y="2074672"/>
              <a:ext cx="5100082" cy="4536540"/>
              <a:chOff x="660399" y="2074672"/>
              <a:chExt cx="5100082" cy="4536540"/>
            </a:xfrm>
          </p:grpSpPr>
          <p:sp>
            <p:nvSpPr>
              <p:cNvPr id="22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施工方案制定</a:t>
                </a:r>
                <a:endParaRPr lang="en-US" altLang="zh-CN" sz="2000" b="1">
                  <a:latin typeface="Microsoft YaHei" panose="020b0503020204020204" pitchFamily="34" charset="-122"/>
                  <a:ea typeface="Microsoft YaHei" panose="020b0503020204020204" pitchFamily="34" charset="-122"/>
                </a:endParaRPr>
              </a:p>
            </p:txBody>
          </p:sp>
          <p:sp>
            <p:nvSpPr>
              <p:cNvPr id="22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明确施工工艺和方法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制定施工质量和安全保证措施</a:t>
                </a:r>
                <a:endParaRPr/>
              </a:p>
            </p:txBody>
          </p:sp>
          <p:pic>
            <p:nvPicPr>
              <p:cNvPr id="22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2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29" name="Group 598"/>
            <p:cNvGrpSpPr/>
            <p:nvPr/>
          </p:nvGrpSpPr>
          <p:grpSpPr>
            <a:xfrm>
              <a:off x="763829" y="1414808"/>
              <a:ext cx="6972294" cy="2337649"/>
              <a:chOff x="763829" y="1414808"/>
              <a:chExt cx="6972294" cy="2337649"/>
            </a:xfrm>
          </p:grpSpPr>
          <p:sp>
            <p:nvSpPr>
              <p:cNvPr id="23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施工人员培训</a:t>
                </a:r>
                <a:endParaRPr/>
              </a:p>
            </p:txBody>
          </p:sp>
          <p:sp>
            <p:nvSpPr>
              <p:cNvPr id="23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对施工人员进行安全技术培训和操作技能培训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提高施工人员的质量意识和职业道德素质</a:t>
                </a:r>
                <a:endParaRPr/>
              </a:p>
            </p:txBody>
          </p:sp>
          <p:sp>
            <p:nvSpPr>
              <p:cNvPr id="23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6" name="Group 591"/>
            <p:cNvGrpSpPr/>
            <p:nvPr/>
          </p:nvGrpSpPr>
          <p:grpSpPr>
            <a:xfrm>
              <a:off x="689593" y="3949139"/>
              <a:ext cx="7078256" cy="2128975"/>
              <a:chOff x="689593" y="3949139"/>
              <a:chExt cx="7078256" cy="2128975"/>
            </a:xfrm>
          </p:grpSpPr>
          <p:sp>
            <p:nvSpPr>
              <p:cNvPr id="23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技术交底</a:t>
                </a:r>
                <a:endParaRPr/>
              </a:p>
            </p:txBody>
          </p:sp>
          <p:sp>
            <p:nvSpPr>
              <p:cNvPr id="23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对施工人员进行详细的技术交底和施工工艺讲解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确保施工人员明确施工任务和技术要求</a:t>
                </a:r>
                <a:endParaRPr/>
              </a:p>
            </p:txBody>
          </p:sp>
          <p:sp>
            <p:nvSpPr>
              <p:cNvPr id="23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施工人员培训和技术交底</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45" name="Picture 2" descr="{&quot;isTemplate&quot;:true,&quot;type&quot;:&quot;image&quot;,&quot;canOmit&quot;:false,&quot;range&quot;:0}"/>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246" name="Group 551" descr="{&quot;isTemplate&quot;:true,&quot;type&quot;:&quot;list&quot;,&quot;alignment&quot;:&quot;left&quot;,&quot;alignmentVertical&quot;:&quot;top&quot;,&quot;canOmit&quot;:false,&quot;scalable&quot;:false,&quot;minItemsCount&quot;:-1}"/>
          <p:cNvGrpSpPr/>
          <p:nvPr/>
        </p:nvGrpSpPr>
        <p:grpSpPr>
          <a:xfrm>
            <a:off x="5328795" y="1294832"/>
            <a:ext cx="6099220" cy="4768654"/>
            <a:chOff x="5328795" y="1294832"/>
            <a:chExt cx="6099220" cy="4768654"/>
          </a:xfrm>
        </p:grpSpPr>
        <p:grpSp>
          <p:nvGrpSpPr>
            <p:cNvPr id="247" name="Group 3"/>
            <p:cNvGrpSpPr/>
            <p:nvPr/>
          </p:nvGrpSpPr>
          <p:grpSpPr>
            <a:xfrm>
              <a:off x="5328795" y="1294832"/>
              <a:ext cx="6099220" cy="1468186"/>
              <a:chOff x="5328795" y="1294832"/>
              <a:chExt cx="6099220" cy="1468186"/>
            </a:xfrm>
          </p:grpSpPr>
          <p:sp>
            <p:nvSpPr>
              <p:cNvPr id="248" name="AutoShape 4"/>
              <p:cNvSpPr/>
              <p:nvPr/>
            </p:nvSpPr>
            <p:spPr>
              <a:xfrm>
                <a:off x="5328795" y="1294832"/>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9" name="TextBox 5" descr="{&quot;isTemplate&quot;:true,&quot;type&quot;:&quot;title&quot;,&quot;canOmit&quot;:false,&quot;range&quot;:0}"/>
              <p:cNvSpPr txBox="1"/>
              <p:nvPr/>
            </p:nvSpPr>
            <p:spPr>
              <a:xfrm>
                <a:off x="5632910" y="1424361"/>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施工材料的采购</a:t>
                </a:r>
                <a:endParaRPr/>
              </a:p>
            </p:txBody>
          </p:sp>
          <p:sp>
            <p:nvSpPr>
              <p:cNvPr id="250" name="TextBox 6" descr="{&quot;isTemplate&quot;:true,&quot;type&quot;:&quot;content&quot;,&quot;canOmit&quot;:false,&quot;range&quot;:0}"/>
              <p:cNvSpPr txBox="1"/>
              <p:nvPr/>
            </p:nvSpPr>
            <p:spPr>
              <a:xfrm>
                <a:off x="5632910" y="1806799"/>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选择合格的供应商和材料</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确保施工材料的性能和质量符合要求</a:t>
                </a:r>
                <a:endParaRPr/>
              </a:p>
            </p:txBody>
          </p:sp>
        </p:grpSp>
        <p:grpSp>
          <p:nvGrpSpPr>
            <p:cNvPr id="251" name="Group 8"/>
            <p:cNvGrpSpPr/>
            <p:nvPr/>
          </p:nvGrpSpPr>
          <p:grpSpPr>
            <a:xfrm>
              <a:off x="5328795" y="2945066"/>
              <a:ext cx="6099220" cy="1468186"/>
              <a:chOff x="5328795" y="2945066"/>
              <a:chExt cx="6099220" cy="1468186"/>
            </a:xfrm>
          </p:grpSpPr>
          <p:sp>
            <p:nvSpPr>
              <p:cNvPr id="252" name="AutoShape 9"/>
              <p:cNvSpPr/>
              <p:nvPr/>
            </p:nvSpPr>
            <p:spPr>
              <a:xfrm>
                <a:off x="5328795" y="2945066"/>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3" name="TextBox 10" descr="{&quot;isTemplate&quot;:true,&quot;type&quot;:&quot;title&quot;,&quot;canOmit&quot;:false,&quot;range&quot;:0}"/>
              <p:cNvSpPr txBox="1"/>
              <p:nvPr/>
            </p:nvSpPr>
            <p:spPr>
              <a:xfrm>
                <a:off x="5632910" y="3074595"/>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施工设备的采购</a:t>
                </a:r>
                <a:endParaRPr/>
              </a:p>
            </p:txBody>
          </p:sp>
          <p:sp>
            <p:nvSpPr>
              <p:cNvPr id="254" name="TextBox 11" descr="{&quot;isTemplate&quot;:true,&quot;type&quot;:&quot;content&quot;,&quot;canOmit&quot;:false,&quot;range&quot;:0}"/>
              <p:cNvSpPr txBox="1"/>
              <p:nvPr/>
            </p:nvSpPr>
            <p:spPr>
              <a:xfrm>
                <a:off x="5632910" y="3457032"/>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选择合适的施工设备</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确保施工设备的性能和安全性符合要求</a:t>
                </a:r>
                <a:endParaRPr/>
              </a:p>
            </p:txBody>
          </p:sp>
        </p:grpSp>
        <p:grpSp>
          <p:nvGrpSpPr>
            <p:cNvPr id="255" name="Group 13"/>
            <p:cNvGrpSpPr/>
            <p:nvPr/>
          </p:nvGrpSpPr>
          <p:grpSpPr>
            <a:xfrm>
              <a:off x="5328795" y="4595300"/>
              <a:ext cx="6099220" cy="1468186"/>
              <a:chOff x="5328795" y="4595300"/>
              <a:chExt cx="6099220" cy="1468186"/>
            </a:xfrm>
          </p:grpSpPr>
          <p:sp>
            <p:nvSpPr>
              <p:cNvPr id="256" name="AutoShape 14"/>
              <p:cNvSpPr/>
              <p:nvPr/>
            </p:nvSpPr>
            <p:spPr>
              <a:xfrm>
                <a:off x="5328795" y="4595300"/>
                <a:ext cx="6099220" cy="1468186"/>
              </a:xfrm>
              <a:prstGeom prst="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TextBox 15" descr="{&quot;isTemplate&quot;:true,&quot;type&quot;:&quot;title&quot;,&quot;canOmit&quot;:false,&quot;range&quot;:0}"/>
              <p:cNvSpPr txBox="1"/>
              <p:nvPr/>
            </p:nvSpPr>
            <p:spPr>
              <a:xfrm>
                <a:off x="5632910" y="4724828"/>
                <a:ext cx="30607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rgbClr val="FFFFFF">
                        <a:alpha val="100000"/>
                      </a:srgbClr>
                    </a:solidFill>
                    <a:latin typeface="Microsoft Yahei"/>
                    <a:ea typeface="Microsoft Yahei"/>
                  </a:rPr>
                  <a:t>施工材料和设备的检验</a:t>
                </a:r>
                <a:endParaRPr/>
              </a:p>
            </p:txBody>
          </p:sp>
          <p:sp>
            <p:nvSpPr>
              <p:cNvPr id="258" name="TextBox 16" descr="{&quot;isTemplate&quot;:true,&quot;type&quot;:&quot;content&quot;,&quot;canOmit&quot;:false,&quot;range&quot;:0}"/>
              <p:cNvSpPr txBox="1"/>
              <p:nvPr/>
            </p:nvSpPr>
            <p:spPr>
              <a:xfrm>
                <a:off x="5632910" y="5107266"/>
                <a:ext cx="5568066" cy="852273"/>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对施工材料和设备进行进场检验和验收</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确保施工材料和设备的质量和使用性能符合要求</a:t>
                </a:r>
                <a:endParaRPr/>
              </a:p>
            </p:txBody>
          </p:sp>
        </p:grpSp>
      </p:grpSp>
      <p:sp>
        <p:nvSpPr>
          <p:cNvPr id="2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施工材料和设备的采购与检验</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600"/>
              <a:t>施工过程中的管理与控制</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施工进度控制</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制定施工进度计划和进度报告制度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采取有效的进度控制措施和调整施工计划</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施工质量控制</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制定施工质量标准和质量检查制度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采取有效的质量控制措施和改进施工工艺</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施工进度和质量的控制方法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https://d.book118.com/958000005140006036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化工装置电气安装工程施工管理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2024-09-16T11:46:23.472</cp:lastPrinted>
  <dcterms:created xsi:type="dcterms:W3CDTF">2024-09-16T03:46:23Z</dcterms:created>
  <dcterms:modified xsi:type="dcterms:W3CDTF">2024-09-16T03:46:25Z</dcterms:modified>
</cp:coreProperties>
</file>