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1163" cy="4905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l">
              <a:defRPr kumimoji="1" sz="1200" smtClean="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7625" y="0"/>
            <a:ext cx="2951163" cy="4905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kumimoji="1" sz="1200" smtClean="0">
                <a:latin typeface="Times New Roman" panose="02020603050405020304" pitchFamily="18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6" name="Rectangle 4"/>
          <p:cNvSpPr>
            <a:spLocks noTextEdit="1"/>
          </p:cNvSpPr>
          <p:nvPr>
            <p:ph type="sldImg" idx="6"/>
          </p:nvPr>
        </p:nvSpPr>
        <p:spPr>
          <a:xfrm>
            <a:off x="947738" y="736600"/>
            <a:ext cx="4913312" cy="368458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8050" y="4665663"/>
            <a:ext cx="4992688" cy="4421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32913"/>
            <a:ext cx="2951163" cy="4905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l">
              <a:defRPr kumimoji="1" sz="1200" smtClean="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中医基础理论讲义</a:t>
            </a: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7625" y="9332913"/>
            <a:ext cx="2951163" cy="4905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eaLnBrk="1" fontAlgn="base" hangingPunct="1"/>
            <a:fld id="{9A0DB2DC-4C9A-4742-B13C-FB6460FD3503}" type="slidenum">
              <a:rPr lang="en-US" altLang="zh-CN" sz="1200" strike="noStrike" noProof="1">
                <a:latin typeface="Times New Roman" panose="02020603050405020304" pitchFamily="18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strike="noStrike" noProof="1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6"/>
          <p:cNvSpPr txBox="1">
            <a:spLocks noGrp="1"/>
          </p:cNvSpPr>
          <p:nvPr>
            <p:ph type="ftr" sz="quarter"/>
          </p:nvPr>
        </p:nvSpPr>
        <p:spPr>
          <a:xfrm>
            <a:off x="0" y="9332913"/>
            <a:ext cx="2951163" cy="490537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 algn="l"/>
            <a:r>
              <a:rPr lang="en-US" altLang="zh-CN" sz="1200">
                <a:latin typeface="Times New Roman" panose="02020603050405020304" pitchFamily="18" charset="0"/>
              </a:rPr>
              <a:t>中医基础理论讲义</a:t>
            </a:r>
            <a:endParaRPr lang="en-US" altLang="zh-CN" sz="1200">
              <a:latin typeface="Times New Roman" panose="02020603050405020304" pitchFamily="18" charset="0"/>
            </a:endParaRPr>
          </a:p>
        </p:txBody>
      </p:sp>
      <p:sp>
        <p:nvSpPr>
          <p:cNvPr id="13314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57625" y="9332913"/>
            <a:ext cx="2951163" cy="490537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/>
            <a:fld id="{9A0DB2DC-4C9A-4742-B13C-FB6460FD3503}" type="slidenum">
              <a:rPr lang="en-US" altLang="zh-CN" sz="1200">
                <a:latin typeface="Times New Roman" panose="02020603050405020304" pitchFamily="18" charset="0"/>
              </a:rPr>
              <a:t>12</a:t>
            </a:fld>
            <a:endParaRPr lang="en-US" altLang="zh-CN" sz="1200">
              <a:latin typeface="Times New Roman" panose="02020603050405020304" pitchFamily="18" charset="0"/>
            </a:endParaRPr>
          </a:p>
        </p:txBody>
      </p:sp>
      <p:sp>
        <p:nvSpPr>
          <p:cNvPr id="13315" name="Rectangle 2"/>
          <p:cNvSpPr>
            <a:spLocks noTextEdit="1"/>
          </p:cNvSpPr>
          <p:nvPr>
            <p:ph type="sldImg" idx="1"/>
          </p:nvPr>
        </p:nvSpPr>
        <p:spPr>
          <a:solidFill>
            <a:srgbClr val="FFFFFF"/>
          </a:solidFill>
        </p:spPr>
      </p:sp>
      <p:sp>
        <p:nvSpPr>
          <p:cNvPr id="13316" name="Rectangle 3"/>
          <p:cNvSpPr/>
          <p:nvPr>
            <p:ph type="body" idx="2"/>
          </p:nvPr>
        </p:nvSpPr>
        <p:spPr>
          <a:xfrm>
            <a:off x="908050" y="4665663"/>
            <a:ext cx="4992688" cy="4421187"/>
          </a:xfrm>
          <a:solidFill>
            <a:srgbClr val="FFFFFF"/>
          </a:solidFill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FC73-5357-4D54-BAB4-23A11E70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60B93-C845-4DF4-9DE4-A04B3EAC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5838-D050-404D-8958-A5D2BE2B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67587-2089-4CA6-8038-D5D62542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8F63F-E72D-4CC4-844E-32DB1B861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1675E-F5AA-4ABC-AF26-F1F782F3E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E50D4-50FD-4F7F-92E1-0C39C5492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CA837-16A6-4CC0-8EB3-7CF0C999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8E4A6-908E-47FB-AD71-E1905C917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E8FF-B428-4248-A05B-006F48A2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BB067-1411-4973-9D8C-F5FA9261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249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249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249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en-US" altLang="zh-CN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71231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074" name="图片 3073" descr="20090423175633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矩形 3074"/>
          <p:cNvSpPr/>
          <p:nvPr/>
        </p:nvSpPr>
        <p:spPr>
          <a:xfrm>
            <a:off x="1752600" y="3186589"/>
            <a:ext cx="6400800" cy="36576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r>
              <a:rPr lang="zh-CN" altLang="en-US" sz="1800" b="0">
                <a:latin typeface="Arial" pitchFamily="34" charset="0"/>
                <a:ea typeface="宋体" panose="02010600030101010101" pitchFamily="2" charset="-122"/>
              </a:rPr>
              <a:t>          </a:t>
            </a:r>
            <a:endParaRPr lang="zh-CN" altLang="en-US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076" name="矩形 3075"/>
          <p:cNvSpPr/>
          <p:nvPr/>
        </p:nvSpPr>
        <p:spPr>
          <a:xfrm>
            <a:off x="1752600" y="1524000"/>
            <a:ext cx="6477000" cy="31629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有的病人心律失常却未将观察到的心率、心律详细记录，只记录了脉搏，不能充分反映病情。当病人有不适报告医生后未做特殊处理时，仅仅记录病情，而未完整地记录“已报告医生”，这些关键性的护理行为，不能充分反映护理过程，有可能被指责为病情观察处理不及时，影响治疗抢救。</a:t>
            </a:r>
            <a:endParaRPr lang="zh-CN" altLang="en-US" sz="24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3077" name="矩形 3076"/>
          <p:cNvSpPr/>
          <p:nvPr/>
        </p:nvSpPr>
        <p:spPr>
          <a:xfrm>
            <a:off x="2057400" y="4129088"/>
            <a:ext cx="6477000" cy="45720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    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3078" name="图片 3077" descr="20111106095346-17955213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0"/>
            <a:ext cx="91408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9" name="矩形 3078"/>
          <p:cNvSpPr/>
          <p:nvPr/>
        </p:nvSpPr>
        <p:spPr>
          <a:xfrm>
            <a:off x="3581400" y="1068388"/>
            <a:ext cx="309880" cy="90805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20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0" name="矩形 3079"/>
          <p:cNvSpPr/>
          <p:nvPr/>
        </p:nvSpPr>
        <p:spPr>
          <a:xfrm>
            <a:off x="5410200" y="4800600"/>
            <a:ext cx="3429000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     </a:t>
            </a:r>
            <a:r>
              <a:rPr lang="en-US" altLang="zh-CN" sz="20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endParaRPr lang="zh-CN" altLang="en-US" sz="20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1" name="矩形 3080"/>
          <p:cNvSpPr/>
          <p:nvPr/>
        </p:nvSpPr>
        <p:spPr>
          <a:xfrm>
            <a:off x="3276600" y="1602105"/>
            <a:ext cx="309880" cy="84709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2" name="矩形 3081"/>
          <p:cNvSpPr/>
          <p:nvPr/>
        </p:nvSpPr>
        <p:spPr>
          <a:xfrm>
            <a:off x="3108325" y="3006249"/>
            <a:ext cx="309880" cy="84709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3" name="矩形 3082"/>
          <p:cNvSpPr/>
          <p:nvPr/>
        </p:nvSpPr>
        <p:spPr>
          <a:xfrm>
            <a:off x="2955925" y="3006249"/>
            <a:ext cx="309880" cy="84709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4" name="矩形 3083"/>
          <p:cNvSpPr/>
          <p:nvPr/>
        </p:nvSpPr>
        <p:spPr>
          <a:xfrm>
            <a:off x="2955925" y="3006249"/>
            <a:ext cx="309880" cy="84709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5" name="矩形 3084"/>
          <p:cNvSpPr/>
          <p:nvPr/>
        </p:nvSpPr>
        <p:spPr>
          <a:xfrm>
            <a:off x="2651125" y="3006249"/>
            <a:ext cx="309880" cy="847090"/>
          </a:xfrm>
          <a:prstGeom prst="rect">
            <a:avLst/>
          </a:prstGeom>
          <a:noFill/>
          <a:ln w="9525">
            <a:noFill/>
          </a:ln>
        </p:spPr>
        <p:txBody>
          <a:bodyPr wrap="none" tIns="165048" bIns="165048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  <a:p>
            <a:pPr lvl="0" algn="l" eaLnBrk="0" hangingPunct="0"/>
            <a:endParaRPr lang="zh-CN" altLang="en-US" sz="1800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6" name="文本框 3085"/>
          <p:cNvSpPr txBox="1"/>
          <p:nvPr/>
        </p:nvSpPr>
        <p:spPr>
          <a:xfrm>
            <a:off x="2590800" y="2743200"/>
            <a:ext cx="5080000" cy="3352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 sz="16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7" name="矩形 3086"/>
          <p:cNvSpPr/>
          <p:nvPr/>
        </p:nvSpPr>
        <p:spPr>
          <a:xfrm>
            <a:off x="1676400" y="1905000"/>
            <a:ext cx="6096000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藏象学说</a:t>
            </a:r>
            <a:endParaRPr lang="zh-CN" altLang="en-US" sz="4000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2</a:t>
            </a:fld>
            <a:endParaRPr lang="en-US" altLang="zh-CN" sz="1400"/>
          </a:p>
        </p:txBody>
      </p:sp>
      <p:sp>
        <p:nvSpPr>
          <p:cNvPr id="4099" name="Rectangle 8"/>
          <p:cNvSpPr>
            <a:spLocks noGrp="1"/>
          </p:cNvSpPr>
          <p:nvPr>
            <p:ph type="body" idx="4294967295"/>
          </p:nvPr>
        </p:nvSpPr>
        <p:spPr>
          <a:xfrm>
            <a:off x="1601788" y="533400"/>
            <a:ext cx="7542212" cy="4495800"/>
          </a:xfrm>
        </p:spPr>
        <p:txBody>
          <a:bodyPr wrap="square" lIns="91440" tIns="45720" rIns="91440" bIns="45720" anchor="t"/>
          <a:lstStyle/>
          <a:p>
            <a:pPr algn="ctr" eaLnBrk="1" hangingPunct="1">
              <a:buClr>
                <a:srgbClr val="CC0099"/>
              </a:buClr>
              <a:buNone/>
            </a:pPr>
            <a:endParaRPr lang="en-US" altLang="zh-CN" sz="4000" b="1">
              <a:solidFill>
                <a:srgbClr val="CC0099"/>
              </a:solidFill>
              <a:latin typeface="隶书" panose="02010509060101010101" pitchFamily="49" charset="-122"/>
              <a:ea typeface="黑体" panose="02010609060101010101" pitchFamily="49" charset="-122"/>
            </a:endParaRPr>
          </a:p>
          <a:p>
            <a:pPr algn="ctr" eaLnBrk="1" hangingPunct="1">
              <a:buNone/>
            </a:pPr>
            <a:endParaRPr lang="en-US" altLang="zh-CN">
              <a:ea typeface="黑体" panose="02010609060101010101" pitchFamily="49" charset="-122"/>
            </a:endParaRPr>
          </a:p>
          <a:p>
            <a:pPr algn="ctr" eaLnBrk="1" hangingPunct="1">
              <a:buNone/>
            </a:pPr>
            <a:endParaRPr lang="en-US" altLang="zh-CN">
              <a:ea typeface="黑体" panose="02010609060101010101" pitchFamily="49" charset="-122"/>
            </a:endParaRPr>
          </a:p>
        </p:txBody>
      </p:sp>
      <p:sp>
        <p:nvSpPr>
          <p:cNvPr id="4101" name="Rectangle 11"/>
          <p:cNvSpPr/>
          <p:nvPr/>
        </p:nvSpPr>
        <p:spPr>
          <a:xfrm>
            <a:off x="1187450" y="1916113"/>
            <a:ext cx="7200900" cy="3035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30000"/>
              </a:lnSpc>
            </a:pPr>
            <a:r>
              <a:rPr lang="en-US" altLang="zh-CN" sz="2800" b="1">
                <a:latin typeface="Arial" pitchFamily="34" charset="0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、藏象的概念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230000"/>
              </a:lnSpc>
            </a:pPr>
            <a:r>
              <a:rPr lang="en-US" altLang="zh-CN" sz="2800" b="1">
                <a:latin typeface="Arial" pitchFamily="34" charset="0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、中医学对脏腑的划分及脏腑功能特点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230000"/>
              </a:lnSpc>
            </a:pPr>
            <a:r>
              <a:rPr lang="en-US" altLang="zh-CN" sz="2800" b="1">
                <a:latin typeface="Arial" pitchFamily="34" charset="0"/>
                <a:ea typeface="黑体" panose="02010609060101010101" pitchFamily="49" charset="-122"/>
              </a:rPr>
              <a:t>3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、藏象学说的特点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559560" y="741680"/>
            <a:ext cx="18084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主要内容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3</a:t>
            </a:fld>
            <a:endParaRPr lang="en-US" altLang="zh-CN" sz="1400"/>
          </a:p>
        </p:txBody>
      </p:sp>
      <p:sp>
        <p:nvSpPr>
          <p:cNvPr id="11268" name="Rectangle 4"/>
          <p:cNvSpPr/>
          <p:nvPr/>
        </p:nvSpPr>
        <p:spPr>
          <a:xfrm>
            <a:off x="1331913" y="1484313"/>
            <a:ext cx="5759450" cy="319214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40000"/>
              </a:lnSpc>
            </a:pP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  <a:p>
            <a:pPr>
              <a:lnSpc>
                <a:spcPct val="2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  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  <a:p>
            <a:pPr>
              <a:lnSpc>
                <a:spcPct val="2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69925" y="1280795"/>
            <a:ext cx="752348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ym typeface="+mn-ea"/>
              </a:rPr>
              <a:t>藏象，指藏于躯壳里的内脏。</a:t>
            </a:r>
            <a:endParaRPr lang="zh-CN" altLang="en-US" sz="2400">
              <a:sym typeface="+mn-ea"/>
            </a:endParaRPr>
          </a:p>
          <a:p>
            <a:r>
              <a:rPr lang="zh-CN" altLang="en-US" sz="2400">
                <a:sym typeface="+mn-ea"/>
              </a:rPr>
              <a:t>象，即征象、现象。</a:t>
            </a:r>
            <a:endParaRPr lang="zh-CN" altLang="en-US" sz="2400">
              <a:sym typeface="+mn-ea"/>
            </a:endParaRPr>
          </a:p>
          <a:p>
            <a:r>
              <a:rPr lang="zh-CN" altLang="en-US" sz="2400">
                <a:sym typeface="+mn-ea"/>
              </a:rPr>
              <a:t>藏象是人体内在脏腑器官的生理功能、病理变化，反映于体表的征象。</a:t>
            </a:r>
            <a:endParaRPr lang="zh-CN" altLang="en-US" sz="2400">
              <a:sym typeface="+mn-ea"/>
            </a:endParaRPr>
          </a:p>
          <a:p>
            <a:r>
              <a:rPr lang="zh-CN" altLang="en-US" sz="2400">
                <a:sym typeface="+mn-ea"/>
              </a:rPr>
              <a:t>正如张介宾(景岳)在《类经》中所说：“象，形象也。藏居于内，形见于外，故曰藏象。”</a:t>
            </a:r>
            <a:endParaRPr lang="zh-CN" altLang="en-US" sz="2400"/>
          </a:p>
        </p:txBody>
      </p:sp>
      <p:sp>
        <p:nvSpPr>
          <p:cNvPr id="4" name="文本框 3"/>
          <p:cNvSpPr txBox="1"/>
          <p:nvPr/>
        </p:nvSpPr>
        <p:spPr>
          <a:xfrm>
            <a:off x="335915" y="205740"/>
            <a:ext cx="296037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1.</a:t>
            </a:r>
            <a:r>
              <a:rPr lang="zh-CN" altLang="en-US" sz="3200" b="1">
                <a:solidFill>
                  <a:srgbClr val="FF0000"/>
                </a:solidFill>
              </a:rPr>
              <a:t>藏象的概念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sym typeface="+mn-ea"/>
              </a:rPr>
              <a:t>2.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sym typeface="+mn-ea"/>
              </a:rPr>
              <a:t>中医学对脏腑的划分及脏腑功能特点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  <a:sym typeface="+mn-ea"/>
            </a:endParaRPr>
          </a:p>
          <a:p>
            <a:endParaRPr lang="zh-CN" altLang="en-US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5</a:t>
            </a:fld>
            <a:endParaRPr lang="en-US" altLang="zh-CN" sz="1400"/>
          </a:p>
        </p:txBody>
      </p:sp>
      <p:sp>
        <p:nvSpPr>
          <p:cNvPr id="427022" name="AutoShape 14"/>
          <p:cNvSpPr/>
          <p:nvPr/>
        </p:nvSpPr>
        <p:spPr>
          <a:xfrm>
            <a:off x="3059113" y="620713"/>
            <a:ext cx="2881312" cy="1371600"/>
          </a:xfrm>
          <a:prstGeom prst="octagon">
            <a:avLst>
              <a:gd name="adj" fmla="val 20917"/>
            </a:avLst>
          </a:prstGeom>
          <a:solidFill>
            <a:schemeClr val="bg1"/>
          </a:solidFill>
          <a:ln w="2857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脏 腑</a:t>
            </a:r>
            <a:endParaRPr lang="zh-CN" altLang="en-US" sz="36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algn="ctr"/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内脏的总称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27023" name="Oval 15"/>
          <p:cNvSpPr/>
          <p:nvPr/>
        </p:nvSpPr>
        <p:spPr>
          <a:xfrm>
            <a:off x="3419475" y="3429000"/>
            <a:ext cx="2232025" cy="2879725"/>
          </a:xfrm>
          <a:prstGeom prst="ellipse">
            <a:avLst/>
          </a:prstGeom>
          <a:solidFill>
            <a:schemeClr val="bg1"/>
          </a:solidFill>
          <a:ln w="28575" cap="flat" cmpd="sng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心、肝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肺、肾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427026" name="Rectangle 18"/>
          <p:cNvSpPr/>
          <p:nvPr/>
        </p:nvSpPr>
        <p:spPr>
          <a:xfrm>
            <a:off x="3851275" y="2695575"/>
            <a:ext cx="1295400" cy="588963"/>
          </a:xfrm>
          <a:prstGeom prst="rect">
            <a:avLst/>
          </a:prstGeom>
          <a:noFill/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隶书" panose="02010509060101010101" pitchFamily="49" charset="-122"/>
              </a:rPr>
              <a:t>五脏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427028" name="Rectangle 20"/>
          <p:cNvSpPr/>
          <p:nvPr/>
        </p:nvSpPr>
        <p:spPr>
          <a:xfrm>
            <a:off x="6011863" y="2984500"/>
            <a:ext cx="2376487" cy="588963"/>
          </a:xfrm>
          <a:prstGeom prst="rect">
            <a:avLst/>
          </a:prstGeom>
          <a:noFill/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006600"/>
                </a:solidFill>
                <a:latin typeface="Arial" pitchFamily="34" charset="0"/>
                <a:ea typeface="隶书" panose="02010509060101010101" pitchFamily="49" charset="-122"/>
              </a:rPr>
              <a:t>奇恒之腑</a:t>
            </a:r>
            <a:endParaRPr lang="zh-CN" altLang="en-US" sz="3200" b="1">
              <a:solidFill>
                <a:srgbClr val="0066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427029" name="Rectangle 21"/>
          <p:cNvSpPr/>
          <p:nvPr/>
        </p:nvSpPr>
        <p:spPr>
          <a:xfrm>
            <a:off x="1044575" y="2997200"/>
            <a:ext cx="1295400" cy="588963"/>
          </a:xfrm>
          <a:prstGeom prst="rect">
            <a:avLst/>
          </a:prstGeom>
          <a:noFill/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CC0000"/>
                </a:solidFill>
                <a:latin typeface="Arial" pitchFamily="34" charset="0"/>
                <a:ea typeface="隶书" panose="02010509060101010101" pitchFamily="49" charset="-122"/>
              </a:rPr>
              <a:t>六腑</a:t>
            </a:r>
            <a:endParaRPr lang="zh-CN" altLang="en-US" sz="3200" b="1">
              <a:solidFill>
                <a:srgbClr val="CC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427032" name="Oval 24"/>
          <p:cNvSpPr/>
          <p:nvPr/>
        </p:nvSpPr>
        <p:spPr>
          <a:xfrm>
            <a:off x="179388" y="3933825"/>
            <a:ext cx="3168650" cy="1800225"/>
          </a:xfrm>
          <a:prstGeom prst="ellipse">
            <a:avLst/>
          </a:prstGeom>
          <a:solidFill>
            <a:srgbClr val="EBFFF5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6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胆</a:t>
            </a:r>
            <a:r>
              <a:rPr lang="zh-CN" altLang="en-US" sz="2600" b="1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、胃、小肠</a:t>
            </a:r>
            <a:endParaRPr lang="zh-CN" altLang="en-US" sz="2600" b="1">
              <a:solidFill>
                <a:srgbClr val="CC0000"/>
              </a:solidFill>
              <a:latin typeface="Arial" pitchFamily="34" charset="0"/>
              <a:ea typeface="楷体_GB2312" pitchFamily="49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600" b="1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大肠、三焦、膀胱</a:t>
            </a:r>
            <a:endParaRPr lang="zh-CN" altLang="en-US" sz="2600" b="1">
              <a:solidFill>
                <a:srgbClr val="CC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27033" name="Oval 25"/>
          <p:cNvSpPr/>
          <p:nvPr/>
        </p:nvSpPr>
        <p:spPr>
          <a:xfrm>
            <a:off x="5724525" y="4005263"/>
            <a:ext cx="3240088" cy="1728787"/>
          </a:xfrm>
          <a:prstGeom prst="ellipse">
            <a:avLst/>
          </a:prstGeom>
          <a:solidFill>
            <a:srgbClr val="FF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6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脑、髓、骨</a:t>
            </a:r>
            <a:endParaRPr lang="zh-CN" altLang="en-US" sz="2600" b="1">
              <a:solidFill>
                <a:srgbClr val="FF3300"/>
              </a:solidFill>
              <a:latin typeface="Arial" pitchFamily="34" charset="0"/>
              <a:ea typeface="楷体_GB2312" pitchFamily="49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6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脉、</a:t>
            </a:r>
            <a:r>
              <a:rPr lang="zh-CN" altLang="en-US" sz="26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胆</a:t>
            </a:r>
            <a:r>
              <a:rPr lang="zh-CN" altLang="en-US" sz="26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、女子胞</a:t>
            </a:r>
            <a:endParaRPr lang="zh-CN" altLang="en-US" sz="2600" b="1">
              <a:solidFill>
                <a:srgbClr val="FF33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27035" name="Freeform 27"/>
          <p:cNvSpPr/>
          <p:nvPr/>
        </p:nvSpPr>
        <p:spPr>
          <a:xfrm>
            <a:off x="1547813" y="908050"/>
            <a:ext cx="1439862" cy="1944688"/>
          </a:xfrm>
          <a:custGeom>
            <a:cxnLst>
              <a:cxn ang="0">
                <a:pos x="1439862" y="278041"/>
              </a:cxn>
              <a:cxn ang="0">
                <a:pos x="677912" y="278041"/>
              </a:cxn>
              <a:cxn ang="0">
                <a:pos x="0" y="1944688"/>
              </a:cxn>
            </a:cxnLst>
            <a:rect l="l" t="t" r="r" b="b"/>
            <a:pathLst>
              <a:path w="771" h="1217">
                <a:moveTo>
                  <a:pt x="771" y="174"/>
                </a:moveTo>
                <a:cubicBezTo>
                  <a:pt x="631" y="87"/>
                  <a:pt x="492" y="0"/>
                  <a:pt x="363" y="174"/>
                </a:cubicBezTo>
                <a:cubicBezTo>
                  <a:pt x="234" y="348"/>
                  <a:pt x="53" y="1058"/>
                  <a:pt x="0" y="1217"/>
                </a:cubicBezTo>
              </a:path>
            </a:pathLst>
          </a:custGeom>
          <a:noFill/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038" name="Freeform 30"/>
          <p:cNvSpPr/>
          <p:nvPr/>
        </p:nvSpPr>
        <p:spPr>
          <a:xfrm rot="9990985" flipV="1">
            <a:off x="6156325" y="692150"/>
            <a:ext cx="1497013" cy="2303463"/>
          </a:xfrm>
          <a:custGeom>
            <a:cxnLst>
              <a:cxn ang="0">
                <a:pos x="1497013" y="329337"/>
              </a:cxn>
              <a:cxn ang="0">
                <a:pos x="704819" y="329337"/>
              </a:cxn>
              <a:cxn ang="0">
                <a:pos x="0" y="2303463"/>
              </a:cxn>
            </a:cxnLst>
            <a:rect l="l" t="t" r="r" b="b"/>
            <a:pathLst>
              <a:path w="771" h="1217">
                <a:moveTo>
                  <a:pt x="771" y="174"/>
                </a:moveTo>
                <a:cubicBezTo>
                  <a:pt x="631" y="87"/>
                  <a:pt x="492" y="0"/>
                  <a:pt x="363" y="174"/>
                </a:cubicBezTo>
                <a:cubicBezTo>
                  <a:pt x="234" y="348"/>
                  <a:pt x="53" y="1058"/>
                  <a:pt x="0" y="1217"/>
                </a:cubicBezTo>
              </a:path>
            </a:pathLst>
          </a:custGeom>
          <a:noFill/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039" name="Line 31"/>
          <p:cNvSpPr/>
          <p:nvPr/>
        </p:nvSpPr>
        <p:spPr>
          <a:xfrm flipH="1">
            <a:off x="4500563" y="2133600"/>
            <a:ext cx="0" cy="43180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427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27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27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27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7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7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7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7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7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7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2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2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1000"/>
                                        <p:tgtEl>
                                          <p:spTgt spid="427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4" presetClass="entr" presetSubtype="3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1000"/>
                                        <p:tgtEl>
                                          <p:spTgt spid="427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32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1000"/>
                                        <p:tgtEl>
                                          <p:spTgt spid="427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7022" grpId="0"/>
      <p:bldP spid="427023" grpId="0"/>
      <p:bldP spid="427026" grpId="0"/>
      <p:bldP spid="427028" grpId="0"/>
      <p:bldP spid="427029" grpId="0"/>
      <p:bldP spid="427032" grpId="0"/>
      <p:bldP spid="427033" grpId="0"/>
      <p:bldP spid="427035" grpId="0"/>
      <p:bldP spid="4270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6</a:t>
            </a:fld>
            <a:endParaRPr lang="en-US" altLang="zh-CN" sz="1400"/>
          </a:p>
        </p:txBody>
      </p:sp>
      <p:graphicFrame>
        <p:nvGraphicFramePr>
          <p:cNvPr id="348281" name="Group 121"/>
          <p:cNvGraphicFramePr>
            <a:graphicFrameLocks noGrp="1"/>
          </p:cNvGraphicFramePr>
          <p:nvPr>
            <p:ph type="body" idx="4294967295"/>
          </p:nvPr>
        </p:nvGraphicFramePr>
        <p:xfrm>
          <a:off x="611188" y="1557338"/>
          <a:ext cx="8135938" cy="3771900"/>
        </p:xfrm>
        <a:graphic>
          <a:graphicData uri="http://schemas.openxmlformats.org/drawingml/2006/table">
            <a:tbl>
              <a:tblPr/>
              <a:tblGrid>
                <a:gridCol w="935037"/>
                <a:gridCol w="1873250"/>
                <a:gridCol w="1871663"/>
                <a:gridCol w="3455987"/>
              </a:tblGrid>
              <a:tr h="7207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脏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腑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奇恒之腑</a:t>
                      </a:r>
                      <a:endParaRPr kumimoji="1" lang="zh-CN" alt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CCFF"/>
                    </a:solidFill>
                  </a:tcPr>
                </a:tc>
              </a:tr>
              <a:tr h="8985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功能特点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化生和贮藏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精气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受盛与传化</a:t>
                      </a: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水谷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形态似腑</a:t>
                      </a:r>
                      <a:endParaRPr kumimoji="1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6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功能类脏</a:t>
                      </a:r>
                      <a:endParaRPr kumimoji="1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858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形态特点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多为实体性器官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多为空腔性器官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127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阴阳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阴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阳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318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表里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里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表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6176" name="Rectangle 34"/>
          <p:cNvSpPr/>
          <p:nvPr/>
        </p:nvSpPr>
        <p:spPr>
          <a:xfrm>
            <a:off x="2411413" y="549275"/>
            <a:ext cx="4824412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隶书" panose="02010509060101010101" pitchFamily="49" charset="-122"/>
              </a:rPr>
              <a:t>脏腑的生理功能特点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6177" name="Rectangle 122"/>
          <p:cNvSpPr/>
          <p:nvPr/>
        </p:nvSpPr>
        <p:spPr>
          <a:xfrm>
            <a:off x="395288" y="5759450"/>
            <a:ext cx="8208962" cy="82232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Arial" pitchFamily="34" charset="0"/>
                <a:ea typeface="隶书" panose="02010509060101010101" pitchFamily="49" charset="-122"/>
              </a:rPr>
              <a:t>“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所谓</a:t>
            </a:r>
            <a:r>
              <a:rPr lang="zh-CN" altLang="en-US" sz="24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五藏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者，藏精气而不泻也，故</a:t>
            </a:r>
            <a:r>
              <a:rPr lang="zh-CN" altLang="en-US" sz="24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满</a:t>
            </a:r>
            <a:r>
              <a:rPr lang="zh-CN" altLang="en-US" sz="2400" b="1" u="sng">
                <a:solidFill>
                  <a:srgbClr val="0099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而不能实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r>
              <a:rPr lang="zh-CN" altLang="en-US" sz="2400" b="1" u="sng">
                <a:solidFill>
                  <a:srgbClr val="0099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六腑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者，传化物而不藏，</a:t>
            </a:r>
            <a:r>
              <a:rPr lang="zh-CN" altLang="en-US" sz="24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故</a:t>
            </a:r>
            <a:r>
              <a:rPr lang="zh-CN" altLang="en-US" sz="2400" b="1" u="sng">
                <a:solidFill>
                  <a:srgbClr val="008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实</a:t>
            </a:r>
            <a:r>
              <a:rPr lang="zh-CN" altLang="en-US" sz="24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而不能满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也。　－</a:t>
            </a:r>
            <a:r>
              <a:rPr lang="en-US" altLang="zh-CN" sz="2400" b="1"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素问</a:t>
            </a:r>
            <a:r>
              <a:rPr lang="en-US" altLang="zh-CN" sz="2400" b="1">
                <a:latin typeface="Arial" pitchFamily="34" charset="0"/>
                <a:ea typeface="隶书" panose="02010509060101010101" pitchFamily="49" charset="-122"/>
              </a:rPr>
              <a:t>·</a:t>
            </a:r>
            <a:r>
              <a:rPr lang="zh-CN" altLang="en-US" sz="2400" b="1">
                <a:latin typeface="隶书" panose="02010509060101010101" pitchFamily="49" charset="-122"/>
                <a:ea typeface="隶书" panose="02010509060101010101" pitchFamily="49" charset="-122"/>
              </a:rPr>
              <a:t>五藏别论</a:t>
            </a:r>
            <a:r>
              <a:rPr lang="en-US" altLang="zh-CN" sz="2400" b="1"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endParaRPr lang="en-US" altLang="zh-CN" sz="24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7</a:t>
            </a:fld>
            <a:endParaRPr lang="en-US" altLang="zh-CN" sz="1400"/>
          </a:p>
        </p:txBody>
      </p:sp>
      <p:sp>
        <p:nvSpPr>
          <p:cNvPr id="7170" name="Rectangle 4"/>
          <p:cNvSpPr/>
          <p:nvPr/>
        </p:nvSpPr>
        <p:spPr>
          <a:xfrm>
            <a:off x="1403350" y="5229225"/>
            <a:ext cx="6264275" cy="657225"/>
          </a:xfrm>
          <a:prstGeom prst="rect">
            <a:avLst/>
          </a:prstGeom>
          <a:noFill/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800" b="1" u="sng">
                <a:solidFill>
                  <a:srgbClr val="CC0000"/>
                </a:solidFill>
                <a:latin typeface="Arial" pitchFamily="34" charset="0"/>
                <a:ea typeface="黑体" panose="02010609060101010101" pitchFamily="49" charset="-122"/>
              </a:rPr>
              <a:t>脏实者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可泻其腑，</a:t>
            </a:r>
            <a:r>
              <a:rPr lang="zh-CN" altLang="en-US" sz="2800" b="1" u="sng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腑虚者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可补其脏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  <a:p>
            <a:pPr algn="ctr">
              <a:lnSpc>
                <a:spcPct val="10000"/>
              </a:lnSpc>
            </a:pPr>
            <a:endParaRPr lang="en-US" altLang="zh-CN" sz="2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7171" name="Rectangle 5"/>
          <p:cNvSpPr/>
          <p:nvPr/>
        </p:nvSpPr>
        <p:spPr>
          <a:xfrm>
            <a:off x="827088" y="1557338"/>
            <a:ext cx="7416800" cy="519112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　“藏而不泻”，“满而不能实”－－脏病多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虚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7172" name="Rectangle 6"/>
          <p:cNvSpPr/>
          <p:nvPr/>
        </p:nvSpPr>
        <p:spPr>
          <a:xfrm>
            <a:off x="1187450" y="3349625"/>
            <a:ext cx="6697663" cy="137477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8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泻而不藏”，“实而不满”－－腑病多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实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六腑以通为用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”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7173" name="Rectangle 7"/>
          <p:cNvSpPr/>
          <p:nvPr/>
        </p:nvSpPr>
        <p:spPr>
          <a:xfrm>
            <a:off x="468313" y="620713"/>
            <a:ext cx="1800225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隶书" panose="02010509060101010101" pitchFamily="49" charset="-122"/>
              </a:rPr>
              <a:t>五脏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7174" name="Rectangle 8"/>
          <p:cNvSpPr/>
          <p:nvPr/>
        </p:nvSpPr>
        <p:spPr>
          <a:xfrm>
            <a:off x="468313" y="2565400"/>
            <a:ext cx="165735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00"/>
                </a:solidFill>
                <a:latin typeface="Arial" pitchFamily="34" charset="0"/>
                <a:ea typeface="隶书" panose="02010509060101010101" pitchFamily="49" charset="-122"/>
              </a:rPr>
              <a:t>六腑</a:t>
            </a:r>
            <a:endParaRPr lang="zh-CN" altLang="en-US" sz="3600" b="1">
              <a:solidFill>
                <a:srgbClr val="CC0000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8</a:t>
            </a:fld>
            <a:endParaRPr lang="en-US" altLang="zh-CN" sz="1400"/>
          </a:p>
        </p:txBody>
      </p:sp>
      <p:sp>
        <p:nvSpPr>
          <p:cNvPr id="8194" name="Rectangle 2"/>
          <p:cNvSpPr/>
          <p:nvPr/>
        </p:nvSpPr>
        <p:spPr>
          <a:xfrm>
            <a:off x="539750" y="1268413"/>
            <a:ext cx="7993063" cy="48704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　心为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神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之舍、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血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之主、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脉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之宗；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五行属火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zh-CN" altLang="en-US" sz="28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心为君主之官　　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夏气、赤色、苦味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2800" b="1">
              <a:solidFill>
                <a:srgbClr val="008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zh-CN" altLang="en-US" sz="2800" b="1">
                <a:solidFill>
                  <a:srgbClr val="CC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心的主体功能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 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一、心主血脉  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　　　　　　　 二、心主神志（心藏神）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</a:t>
            </a:r>
            <a:r>
              <a:rPr lang="zh-CN" altLang="en-US" sz="2800" b="1">
                <a:solidFill>
                  <a:srgbClr val="CC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心的联属功能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　 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①开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窍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于舌  ②在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体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合脉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　　 ③其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华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在面　④在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志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为喜  ⑤在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液</a:t>
            </a: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为汗</a:t>
            </a:r>
            <a:endParaRPr lang="zh-CN" altLang="en-US" sz="2800" b="1">
              <a:solidFill>
                <a:srgbClr val="008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CC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心与小肠相表里</a:t>
            </a:r>
            <a:endParaRPr lang="zh-CN" altLang="en-US" sz="2800" b="1">
              <a:solidFill>
                <a:srgbClr val="CC33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195" name="Text Box 3"/>
          <p:cNvSpPr txBox="1"/>
          <p:nvPr/>
        </p:nvSpPr>
        <p:spPr>
          <a:xfrm>
            <a:off x="2771775" y="620713"/>
            <a:ext cx="3241675" cy="57943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一、心系统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pic>
        <p:nvPicPr>
          <p:cNvPr id="574469" name="Picture 5" descr="HM00305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333375"/>
            <a:ext cx="911225" cy="13065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74470" name="Picture 6" descr="BD05200_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5113" y="5300663"/>
            <a:ext cx="836612" cy="12477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74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3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574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9</a:t>
            </a:fld>
            <a:endParaRPr lang="en-US" altLang="zh-CN" sz="1400"/>
          </a:p>
        </p:txBody>
      </p:sp>
      <p:sp>
        <p:nvSpPr>
          <p:cNvPr id="9218" name="Rectangle 2"/>
          <p:cNvSpPr>
            <a:spLocks noGrp="1"/>
          </p:cNvSpPr>
          <p:nvPr>
            <p:ph idx="1"/>
          </p:nvPr>
        </p:nvSpPr>
        <p:spPr>
          <a:xfrm>
            <a:off x="1979613" y="476250"/>
            <a:ext cx="4749800" cy="595313"/>
          </a:xfrm>
          <a:solidFill>
            <a:srgbClr val="FFFFCC"/>
          </a:solidFill>
        </p:spPr>
        <p:txBody>
          <a:bodyPr wrap="square" lIns="91440" tIns="45720" rIns="91440" bIns="45720" anchor="t"/>
          <a:lstStyle/>
          <a:p>
            <a:pPr algn="ctr" eaLnBrk="1" hangingPunct="1">
              <a:buNone/>
            </a:pPr>
            <a:r>
              <a:rPr lang="zh-CN" altLang="en-US" sz="2800" b="1">
                <a:solidFill>
                  <a:srgbClr val="FF0000"/>
                </a:solidFill>
                <a:ea typeface="黑体" panose="02010609060101010101" pitchFamily="49" charset="-122"/>
              </a:rPr>
              <a:t>心主血脉功能的临床观察</a:t>
            </a:r>
            <a:endParaRPr lang="zh-CN" altLang="en-US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739331" name="Oval 3"/>
          <p:cNvSpPr/>
          <p:nvPr/>
        </p:nvSpPr>
        <p:spPr>
          <a:xfrm>
            <a:off x="611188" y="2133600"/>
            <a:ext cx="1873250" cy="1066800"/>
          </a:xfrm>
          <a:prstGeom prst="ellipse">
            <a:avLst/>
          </a:prstGeom>
          <a:solidFill>
            <a:schemeClr val="bg1"/>
          </a:solidFill>
          <a:ln w="3175" cap="flat" cmpd="sng">
            <a:solidFill>
              <a:srgbClr val="99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面色</a:t>
            </a:r>
            <a:endParaRPr lang="zh-CN" altLang="en-US" sz="2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39332" name="Oval 4"/>
          <p:cNvSpPr/>
          <p:nvPr/>
        </p:nvSpPr>
        <p:spPr>
          <a:xfrm>
            <a:off x="2700338" y="2133600"/>
            <a:ext cx="1727200" cy="1066800"/>
          </a:xfrm>
          <a:prstGeom prst="ellipse">
            <a:avLst/>
          </a:prstGeom>
          <a:solidFill>
            <a:schemeClr val="bg1"/>
          </a:solidFill>
          <a:ln w="3175" cap="flat" cmpd="sng">
            <a:solidFill>
              <a:srgbClr val="99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舌色</a:t>
            </a:r>
            <a:endParaRPr lang="zh-CN" altLang="en-US" sz="2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39333" name="Oval 5"/>
          <p:cNvSpPr/>
          <p:nvPr/>
        </p:nvSpPr>
        <p:spPr>
          <a:xfrm>
            <a:off x="4572000" y="2133600"/>
            <a:ext cx="1219200" cy="1066800"/>
          </a:xfrm>
          <a:prstGeom prst="ellipse">
            <a:avLst/>
          </a:prstGeom>
          <a:solidFill>
            <a:schemeClr val="bg1"/>
          </a:solidFill>
          <a:ln w="3175" cap="flat" cmpd="sng">
            <a:solidFill>
              <a:srgbClr val="99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脉</a:t>
            </a:r>
            <a:endParaRPr lang="zh-CN" altLang="en-US" sz="24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39334" name="Oval 6"/>
          <p:cNvSpPr/>
          <p:nvPr/>
        </p:nvSpPr>
        <p:spPr>
          <a:xfrm>
            <a:off x="5940425" y="2133600"/>
            <a:ext cx="2879725" cy="1066800"/>
          </a:xfrm>
          <a:prstGeom prst="ellipse">
            <a:avLst/>
          </a:prstGeom>
          <a:solidFill>
            <a:schemeClr val="bg1"/>
          </a:solidFill>
          <a:ln w="3175" cap="flat" cmpd="sng">
            <a:solidFill>
              <a:srgbClr val="99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18" charset="0"/>
                <a:ea typeface="黑体" panose="02010609060101010101" pitchFamily="49" charset="-122"/>
              </a:rPr>
              <a:t>胸部的感觉</a:t>
            </a:r>
            <a:endParaRPr lang="zh-CN" altLang="en-US" sz="2400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39335" name="Line 7"/>
          <p:cNvSpPr/>
          <p:nvPr/>
        </p:nvSpPr>
        <p:spPr>
          <a:xfrm flipH="1">
            <a:off x="1981200" y="1447800"/>
            <a:ext cx="1066800" cy="68580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39336" name="Line 8"/>
          <p:cNvSpPr/>
          <p:nvPr/>
        </p:nvSpPr>
        <p:spPr>
          <a:xfrm flipH="1">
            <a:off x="3810000" y="1447800"/>
            <a:ext cx="0" cy="53340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39337" name="Line 9"/>
          <p:cNvSpPr/>
          <p:nvPr/>
        </p:nvSpPr>
        <p:spPr>
          <a:xfrm flipH="1">
            <a:off x="5257800" y="1447800"/>
            <a:ext cx="0" cy="53340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39338" name="Line 10"/>
          <p:cNvSpPr/>
          <p:nvPr/>
        </p:nvSpPr>
        <p:spPr>
          <a:xfrm>
            <a:off x="6300788" y="1447800"/>
            <a:ext cx="838200" cy="60960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39339" name="Text Box 11"/>
          <p:cNvSpPr txBox="1"/>
          <p:nvPr/>
        </p:nvSpPr>
        <p:spPr>
          <a:xfrm>
            <a:off x="900113" y="4246563"/>
            <a:ext cx="1933575" cy="1127125"/>
          </a:xfrm>
          <a:prstGeom prst="rect">
            <a:avLst/>
          </a:prstGeom>
          <a:solidFill>
            <a:srgbClr val="FFF7FF"/>
          </a:solidFill>
          <a:ln w="9525" cap="flat" cmpd="sng">
            <a:solidFill>
              <a:srgbClr val="F3FFF3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心主血脉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功能正常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39340" name="Text Box 12"/>
          <p:cNvSpPr txBox="1"/>
          <p:nvPr/>
        </p:nvSpPr>
        <p:spPr>
          <a:xfrm>
            <a:off x="4932363" y="3500438"/>
            <a:ext cx="3600450" cy="26479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1. </a:t>
            </a:r>
            <a:r>
              <a:rPr lang="zh-CN" altLang="en-US" sz="24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面色</a:t>
            </a:r>
            <a:r>
              <a:rPr lang="zh-CN" altLang="en-US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红润</a:t>
            </a:r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en-US" altLang="zh-CN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2. </a:t>
            </a:r>
            <a:r>
              <a:rPr lang="zh-CN" altLang="en-US" sz="24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舌色</a:t>
            </a:r>
            <a:r>
              <a:rPr lang="zh-CN" altLang="en-US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淡红滋润有光泽</a:t>
            </a:r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en-US" altLang="zh-CN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3. </a:t>
            </a:r>
            <a:r>
              <a:rPr lang="zh-CN" altLang="en-US" sz="24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脉象</a:t>
            </a:r>
            <a:r>
              <a:rPr lang="zh-CN" altLang="en-US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和缓而有力</a:t>
            </a:r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en-US" altLang="zh-CN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4. </a:t>
            </a:r>
            <a:r>
              <a:rPr lang="zh-CN" altLang="en-US" sz="24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胸部感觉</a:t>
            </a:r>
            <a:r>
              <a:rPr lang="zh-CN" altLang="en-US" sz="2400" b="1">
                <a:solidFill>
                  <a:srgbClr val="008000"/>
                </a:solidFill>
                <a:latin typeface="Times New Roman" panose="02020603050405020304" pitchFamily="18" charset="0"/>
                <a:ea typeface="楷体_GB2312" pitchFamily="49" charset="-122"/>
              </a:rPr>
              <a:t>舒畅</a:t>
            </a:r>
            <a:endParaRPr lang="zh-CN" altLang="en-US" sz="2400" b="1">
              <a:solidFill>
                <a:srgbClr val="008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739341" name="AutoShape 13"/>
          <p:cNvSpPr/>
          <p:nvPr/>
        </p:nvSpPr>
        <p:spPr>
          <a:xfrm>
            <a:off x="3059113" y="4581525"/>
            <a:ext cx="1219200" cy="533400"/>
          </a:xfrm>
          <a:prstGeom prst="rightArrow">
            <a:avLst>
              <a:gd name="adj1" fmla="val 50000"/>
              <a:gd name="adj2" fmla="val 57132"/>
            </a:avLst>
          </a:prstGeom>
          <a:solidFill>
            <a:srgbClr val="990000"/>
          </a:solidFill>
          <a:ln w="9525" cap="flat" cmpd="sng">
            <a:solidFill>
              <a:srgbClr val="99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39342" name="AutoShape 14"/>
          <p:cNvSpPr/>
          <p:nvPr/>
        </p:nvSpPr>
        <p:spPr>
          <a:xfrm>
            <a:off x="4498975" y="3736975"/>
            <a:ext cx="360363" cy="2233613"/>
          </a:xfrm>
          <a:prstGeom prst="leftBrace">
            <a:avLst>
              <a:gd name="adj1" fmla="val 51623"/>
              <a:gd name="adj2" fmla="val 50000"/>
            </a:avLst>
          </a:prstGeom>
          <a:noFill/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3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73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739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739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39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39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39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3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3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3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3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3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3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6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39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39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3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39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39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39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39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739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4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739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8" presetID="17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39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39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39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39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9331" grpId="0"/>
      <p:bldP spid="739332" grpId="0"/>
      <p:bldP spid="739333" grpId="0"/>
      <p:bldP spid="739334" grpId="0"/>
      <p:bldP spid="739339" grpId="0"/>
      <p:bldP spid="739340" grpId="0"/>
      <p:bldP spid="739341" grpId="0"/>
      <p:bldP spid="7393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10</a:t>
            </a:fld>
            <a:endParaRPr lang="en-US" altLang="zh-CN" sz="1400"/>
          </a:p>
        </p:txBody>
      </p:sp>
      <p:sp>
        <p:nvSpPr>
          <p:cNvPr id="578562" name="Text Box 2"/>
          <p:cNvSpPr txBox="1"/>
          <p:nvPr/>
        </p:nvSpPr>
        <p:spPr>
          <a:xfrm>
            <a:off x="395288" y="5734050"/>
            <a:ext cx="8323262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面色</a:t>
            </a:r>
            <a:r>
              <a:rPr lang="zh-CN" altLang="en-US" sz="2400" b="1" u="sng">
                <a:solidFill>
                  <a:srgbClr val="800000"/>
                </a:solidFill>
                <a:latin typeface="Arial" pitchFamily="34" charset="0"/>
                <a:ea typeface="楷体_GB2312" pitchFamily="49" charset="-122"/>
              </a:rPr>
              <a:t>青紫晦暗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心悸，心前区刺痛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舌</a:t>
            </a:r>
            <a:r>
              <a:rPr lang="zh-CN" altLang="en-US" sz="2400" b="1" u="sng">
                <a:solidFill>
                  <a:srgbClr val="990000"/>
                </a:solidFill>
                <a:latin typeface="Arial" pitchFamily="34" charset="0"/>
                <a:ea typeface="楷体_GB2312" pitchFamily="49" charset="-122"/>
              </a:rPr>
              <a:t>暗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脉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结、代或涩 </a:t>
            </a:r>
            <a:endParaRPr lang="zh-CN" altLang="en-US" sz="24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78563" name="AutoShape 3"/>
          <p:cNvSpPr/>
          <p:nvPr/>
        </p:nvSpPr>
        <p:spPr>
          <a:xfrm>
            <a:off x="2124075" y="620713"/>
            <a:ext cx="5400675" cy="1728787"/>
          </a:xfrm>
          <a:prstGeom prst="downArrowCallout">
            <a:avLst>
              <a:gd name="adj1" fmla="val 78099"/>
              <a:gd name="adj2" fmla="val 78099"/>
              <a:gd name="adj3" fmla="val 16662"/>
              <a:gd name="adj4" fmla="val 66667"/>
            </a:avLst>
          </a:prstGeom>
          <a:solidFill>
            <a:srgbClr val="FFFFCC"/>
          </a:solidFill>
          <a:ln w="9525" cap="flat" cmpd="sng">
            <a:solidFill>
              <a:srgbClr val="99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Arial" pitchFamily="34" charset="0"/>
                <a:ea typeface="黑体" panose="02010609060101010101" pitchFamily="49" charset="-122"/>
              </a:rPr>
              <a:t>心主血脉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功能异常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578564" name="Text Box 4"/>
          <p:cNvSpPr txBox="1"/>
          <p:nvPr/>
        </p:nvSpPr>
        <p:spPr>
          <a:xfrm>
            <a:off x="827088" y="2420938"/>
            <a:ext cx="2520950" cy="6254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、心气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不足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　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578565" name="Rectangle 5"/>
          <p:cNvSpPr/>
          <p:nvPr/>
        </p:nvSpPr>
        <p:spPr>
          <a:xfrm>
            <a:off x="1476375" y="3141663"/>
            <a:ext cx="6840538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面色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淡白，乏力少气，</a:t>
            </a:r>
            <a:r>
              <a:rPr lang="zh-CN" altLang="en-US" sz="2400" b="1" u="sng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心悸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心慌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脉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弱无力</a:t>
            </a:r>
            <a:endParaRPr lang="zh-CN" altLang="en-US" sz="24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78566" name="Rectangle 6"/>
          <p:cNvSpPr/>
          <p:nvPr/>
        </p:nvSpPr>
        <p:spPr>
          <a:xfrm>
            <a:off x="1547813" y="4508500"/>
            <a:ext cx="6337300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面色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苍白，头晕眼花，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舌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淡，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心悸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脉</a:t>
            </a: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细</a:t>
            </a:r>
            <a:endParaRPr lang="zh-CN" altLang="en-US" sz="24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78567" name="Rectangle 7"/>
          <p:cNvSpPr/>
          <p:nvPr/>
        </p:nvSpPr>
        <p:spPr>
          <a:xfrm>
            <a:off x="914400" y="5013325"/>
            <a:ext cx="2936875" cy="6254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、心血</a:t>
            </a:r>
            <a:r>
              <a:rPr lang="zh-CN" altLang="en-US" sz="2800" b="1" u="sng">
                <a:solidFill>
                  <a:srgbClr val="990000"/>
                </a:solidFill>
                <a:latin typeface="Arial" pitchFamily="34" charset="0"/>
                <a:ea typeface="黑体" panose="02010609060101010101" pitchFamily="49" charset="-122"/>
              </a:rPr>
              <a:t>瘀阻</a:t>
            </a:r>
            <a:r>
              <a:rPr lang="zh-CN" altLang="en-US" sz="2800" b="1" baseline="300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▲</a:t>
            </a:r>
            <a:endParaRPr lang="zh-CN" altLang="en-US" sz="2800" b="1" baseline="30000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578568" name="Rectangle 8"/>
          <p:cNvSpPr/>
          <p:nvPr/>
        </p:nvSpPr>
        <p:spPr>
          <a:xfrm>
            <a:off x="869950" y="3716338"/>
            <a:ext cx="2392363" cy="6254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、心血</a:t>
            </a:r>
            <a:r>
              <a:rPr lang="zh-CN" altLang="en-US" sz="2800" b="1">
                <a:latin typeface="Arial" pitchFamily="34" charset="0"/>
                <a:ea typeface="黑体" panose="02010609060101010101" pitchFamily="49" charset="-122"/>
              </a:rPr>
              <a:t>亏少</a:t>
            </a:r>
            <a:endParaRPr lang="zh-CN" altLang="en-US" sz="2800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578569" name="Rectangle 9"/>
          <p:cNvSpPr/>
          <p:nvPr/>
        </p:nvSpPr>
        <p:spPr>
          <a:xfrm>
            <a:off x="3708400" y="3789363"/>
            <a:ext cx="4522788" cy="3968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CC0000"/>
                </a:solidFill>
                <a:latin typeface="Arial" pitchFamily="34" charset="0"/>
                <a:ea typeface="楷体_GB2312" pitchFamily="49" charset="-122"/>
              </a:rPr>
              <a:t>自觉心慌、心脏跳动不安，不能自主</a:t>
            </a:r>
            <a:endParaRPr lang="zh-CN" altLang="en-US" sz="2000" b="1">
              <a:solidFill>
                <a:srgbClr val="CC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78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78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78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7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78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78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7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78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8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78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78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78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7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8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78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78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78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78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78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78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8562" grpId="0"/>
      <p:bldP spid="578563" grpId="0"/>
      <p:bldP spid="578564" grpId="0"/>
      <p:bldP spid="578565" grpId="0"/>
      <p:bldP spid="578566" grpId="0"/>
      <p:bldP spid="578567" grpId="0"/>
      <p:bldP spid="578568" grpId="0"/>
      <p:bldP spid="5785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11</a:t>
            </a:fld>
            <a:endParaRPr lang="en-US" altLang="zh-CN" sz="1400"/>
          </a:p>
        </p:txBody>
      </p:sp>
      <p:pic>
        <p:nvPicPr>
          <p:cNvPr id="11266" name="Picture 2" descr="P小肠概述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5" y="2349500"/>
            <a:ext cx="3240088" cy="30495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Rectangle 3"/>
          <p:cNvSpPr/>
          <p:nvPr/>
        </p:nvSpPr>
        <p:spPr>
          <a:xfrm>
            <a:off x="2051050" y="549275"/>
            <a:ext cx="4964113" cy="7556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5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心与小肠相表里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68" name="Rectangle 4"/>
          <p:cNvSpPr/>
          <p:nvPr/>
        </p:nvSpPr>
        <p:spPr>
          <a:xfrm>
            <a:off x="1331913" y="1484313"/>
            <a:ext cx="5759450" cy="41941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40000"/>
              </a:lnSpc>
            </a:pPr>
            <a:r>
              <a:rPr lang="zh-CN" altLang="en-US" sz="28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小肠的生理功能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2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   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1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、主受盛和化物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  <a:p>
            <a:pPr>
              <a:lnSpc>
                <a:spcPct val="2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   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2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、泌别清浊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  <a:p>
            <a:pPr>
              <a:lnSpc>
                <a:spcPct val="2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   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3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、</a:t>
            </a:r>
            <a:r>
              <a:rPr lang="zh-CN" altLang="en-US" sz="2800" b="1">
                <a:solidFill>
                  <a:srgbClr val="CC33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小肠主液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sym typeface="Monotype Sorts" pitchFamily="2" charset="2"/>
              </a:rPr>
              <a:t> 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sym typeface="Monotype Sorts" pitchFamily="2" charset="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12</a:t>
            </a:fld>
            <a:endParaRPr lang="en-US" altLang="zh-CN" sz="1400"/>
          </a:p>
        </p:txBody>
      </p:sp>
      <p:sp>
        <p:nvSpPr>
          <p:cNvPr id="12290" name="Rectangle 2"/>
          <p:cNvSpPr/>
          <p:nvPr/>
        </p:nvSpPr>
        <p:spPr>
          <a:xfrm>
            <a:off x="1403350" y="1916113"/>
            <a:ext cx="6624638" cy="37496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sym typeface="Webdings" panose="05030102010509060703" pitchFamily="18" charset="2"/>
              </a:rPr>
              <a:t>（一）脾的主体功能、联属功能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Webdings" panose="05030102010509060703" pitchFamily="18" charset="2"/>
            </a:endParaRPr>
          </a:p>
          <a:p>
            <a:pPr>
              <a:lnSpc>
                <a:spcPct val="2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sym typeface="Webdings" panose="05030102010509060703" pitchFamily="18" charset="2"/>
              </a:rPr>
              <a:t>      及其病理证候及症状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250000"/>
              </a:lnSpc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sym typeface="Webdings" panose="05030102010509060703" pitchFamily="18" charset="2"/>
              </a:rPr>
              <a:t>（二）脾的生理特性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Webdings" panose="05030102010509060703" pitchFamily="18" charset="2"/>
            </a:endParaRPr>
          </a:p>
        </p:txBody>
      </p:sp>
      <p:sp>
        <p:nvSpPr>
          <p:cNvPr id="12291" name="Rectangle 3"/>
          <p:cNvSpPr/>
          <p:nvPr/>
        </p:nvSpPr>
        <p:spPr>
          <a:xfrm>
            <a:off x="2987675" y="908050"/>
            <a:ext cx="3379788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二、脾系统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pic>
        <p:nvPicPr>
          <p:cNvPr id="12293" name="Picture 5" descr="脾正面"/>
          <p:cNvPicPr>
            <a:picLocks noChangeAspect="1"/>
          </p:cNvPicPr>
          <p:nvPr/>
        </p:nvPicPr>
        <p:blipFill>
          <a:blip r:embed="rId3"/>
          <a:srcRect l="19925" t="3004" r="22519" b="58463"/>
          <a:stretch>
            <a:fillRect/>
          </a:stretch>
        </p:blipFill>
        <p:spPr>
          <a:xfrm>
            <a:off x="6156325" y="4346575"/>
            <a:ext cx="2232025" cy="20796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13</a:t>
            </a:fld>
            <a:endParaRPr lang="en-US" altLang="zh-CN" sz="1400"/>
          </a:p>
        </p:txBody>
      </p:sp>
      <p:sp>
        <p:nvSpPr>
          <p:cNvPr id="14338" name="Rectangle 2"/>
          <p:cNvSpPr/>
          <p:nvPr/>
        </p:nvSpPr>
        <p:spPr>
          <a:xfrm>
            <a:off x="468313" y="1117600"/>
            <a:ext cx="8424862" cy="511968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脾五行属</a:t>
            </a:r>
            <a:r>
              <a:rPr lang="zh-CN" altLang="en-US" sz="28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土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　 外与</a:t>
            </a:r>
            <a:r>
              <a:rPr lang="zh-CN" altLang="en-US" sz="28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长夏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之气、</a:t>
            </a:r>
            <a:r>
              <a:rPr lang="zh-CN" altLang="en-US" sz="28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黄色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、</a:t>
            </a:r>
            <a:r>
              <a:rPr lang="zh-CN" altLang="en-US" sz="28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甘味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相应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   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脾为仓廪之官        脾与</a:t>
            </a:r>
            <a:r>
              <a:rPr lang="zh-CN" altLang="en-US" sz="2800" b="1" u="sng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胃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相表里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            </a:t>
            </a:r>
            <a:r>
              <a:rPr lang="zh-CN" altLang="en-US" sz="2800" b="1">
                <a:solidFill>
                  <a:srgbClr val="008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脾胃为气血生化之源，“后天之本”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脾的主体功能　　</a:t>
            </a:r>
            <a:endParaRPr lang="zh-CN" altLang="en-US" sz="28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　　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一、脾主运化   二、脾主升清   三、脾主统血</a:t>
            </a:r>
            <a:endParaRPr lang="zh-CN" altLang="en-US" sz="26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49" charset="-122"/>
              </a:rPr>
              <a:t>脾的联属功能</a:t>
            </a:r>
            <a:r>
              <a:rPr lang="zh-CN" altLang="en-US" sz="2800" b="1">
                <a:solidFill>
                  <a:schemeClr val="accent2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　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①开</a:t>
            </a:r>
            <a:r>
              <a:rPr lang="zh-CN" altLang="en-US" sz="2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窍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于口   ②在</a:t>
            </a:r>
            <a:r>
              <a:rPr lang="zh-CN" altLang="en-US" sz="2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体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合肌肉，主四肢</a:t>
            </a:r>
            <a:endParaRPr lang="zh-CN" altLang="en-US" sz="26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③其</a:t>
            </a:r>
            <a:r>
              <a:rPr lang="zh-CN" altLang="en-US" sz="2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华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在唇   ④在</a:t>
            </a:r>
            <a:r>
              <a:rPr lang="zh-CN" altLang="en-US" sz="2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志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为思  ⑤在</a:t>
            </a:r>
            <a:r>
              <a:rPr lang="zh-CN" altLang="en-US" sz="26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液</a:t>
            </a:r>
            <a:r>
              <a:rPr lang="zh-CN" altLang="en-US" sz="26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为涎</a:t>
            </a:r>
            <a:endParaRPr lang="zh-CN" altLang="en-US" sz="26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4339" name="Rectangle 3"/>
          <p:cNvSpPr/>
          <p:nvPr/>
        </p:nvSpPr>
        <p:spPr>
          <a:xfrm>
            <a:off x="3563938" y="549275"/>
            <a:ext cx="2116137" cy="5794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脾系统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14</a:t>
            </a:fld>
            <a:endParaRPr lang="en-US" altLang="zh-CN" sz="1400"/>
          </a:p>
        </p:txBody>
      </p:sp>
      <p:sp>
        <p:nvSpPr>
          <p:cNvPr id="622594" name="Text Box 2"/>
          <p:cNvSpPr txBox="1"/>
          <p:nvPr/>
        </p:nvSpPr>
        <p:spPr>
          <a:xfrm>
            <a:off x="684213" y="4221163"/>
            <a:ext cx="5759450" cy="12827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</a:pPr>
            <a:r>
              <a:rPr lang="en-US" altLang="zh-CN" sz="2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1. </a:t>
            </a:r>
            <a:r>
              <a:rPr lang="zh-CN" altLang="en-US" sz="2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气虚不能摄血－－肌衄</a:t>
            </a:r>
            <a:endParaRPr lang="zh-CN" altLang="en-US" sz="2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marL="457200" indent="-457200">
              <a:lnSpc>
                <a:spcPct val="150000"/>
              </a:lnSpc>
            </a:pPr>
            <a:r>
              <a:rPr lang="en-US" altLang="zh-CN" sz="2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2. </a:t>
            </a:r>
            <a:r>
              <a:rPr lang="zh-CN" altLang="en-US" sz="26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下部</a:t>
            </a:r>
            <a:r>
              <a:rPr lang="zh-CN" altLang="en-US" sz="2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出血－－便血、尿血、</a:t>
            </a:r>
            <a:r>
              <a:rPr lang="zh-CN" altLang="en-US" sz="2600" b="1" u="sng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崩漏</a:t>
            </a:r>
            <a:endParaRPr lang="zh-CN" altLang="en-US" sz="2600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22595" name="Text Box 3"/>
          <p:cNvSpPr txBox="1"/>
          <p:nvPr/>
        </p:nvSpPr>
        <p:spPr>
          <a:xfrm>
            <a:off x="7164388" y="5949950"/>
            <a:ext cx="796925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肌衄</a:t>
            </a:r>
            <a:endParaRPr lang="zh-CN" altLang="en-US" sz="24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pic>
        <p:nvPicPr>
          <p:cNvPr id="622596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9563" y="3235325"/>
            <a:ext cx="1836737" cy="2714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5" name="Rectangle 5"/>
          <p:cNvSpPr/>
          <p:nvPr/>
        </p:nvSpPr>
        <p:spPr>
          <a:xfrm>
            <a:off x="468313" y="620713"/>
            <a:ext cx="44704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脾气健旺，脾统血功能正常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5366" name="Rectangle 6"/>
          <p:cNvSpPr/>
          <p:nvPr/>
        </p:nvSpPr>
        <p:spPr>
          <a:xfrm>
            <a:off x="2771775" y="1614488"/>
            <a:ext cx="5184775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血液循行于血脉之内而不致外溢</a:t>
            </a:r>
            <a:endParaRPr lang="zh-CN" altLang="en-US" sz="28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7" name="Rectangle 7"/>
          <p:cNvSpPr/>
          <p:nvPr/>
        </p:nvSpPr>
        <p:spPr>
          <a:xfrm>
            <a:off x="468313" y="2549525"/>
            <a:ext cx="732790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990000"/>
                </a:solidFill>
                <a:latin typeface="Arial" pitchFamily="34" charset="0"/>
                <a:ea typeface="黑体" panose="02010609060101010101" pitchFamily="49" charset="-122"/>
              </a:rPr>
              <a:t>脾气虚衰，气血不足，气不摄血－－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脾不统血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5368" name="Rectangle 8"/>
          <p:cNvSpPr/>
          <p:nvPr/>
        </p:nvSpPr>
        <p:spPr>
          <a:xfrm>
            <a:off x="1258888" y="3630613"/>
            <a:ext cx="4473575" cy="5191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血液溢出脉外－－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出血证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622601" name="Rectangle 9"/>
          <p:cNvSpPr/>
          <p:nvPr/>
        </p:nvSpPr>
        <p:spPr>
          <a:xfrm>
            <a:off x="319088" y="6092825"/>
            <a:ext cx="3173412" cy="466725"/>
          </a:xfrm>
          <a:prstGeom prst="rect">
            <a:avLst/>
          </a:prstGeom>
          <a:noFill/>
          <a:ln w="9525" cap="flat" cmpd="sng">
            <a:solidFill>
              <a:srgbClr val="CC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脾气主升、脾主肌肉</a:t>
            </a:r>
            <a:endParaRPr lang="zh-CN" altLang="en-US" sz="24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70" name="Line 10"/>
          <p:cNvSpPr/>
          <p:nvPr/>
        </p:nvSpPr>
        <p:spPr>
          <a:xfrm flipH="1">
            <a:off x="3995738" y="1196975"/>
            <a:ext cx="0" cy="431800"/>
          </a:xfrm>
          <a:prstGeom prst="line">
            <a:avLst/>
          </a:prstGeom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5371" name="Line 11"/>
          <p:cNvSpPr/>
          <p:nvPr/>
        </p:nvSpPr>
        <p:spPr>
          <a:xfrm flipH="1">
            <a:off x="3492500" y="3141663"/>
            <a:ext cx="0" cy="431800"/>
          </a:xfrm>
          <a:prstGeom prst="line">
            <a:avLst/>
          </a:prstGeom>
          <a:ln w="762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22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2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2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22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" presetClass="entr" presetSubtype="3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1000"/>
                                        <p:tgtEl>
                                          <p:spTgt spid="622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8" dur="500"/>
                                        <p:tgtEl>
                                          <p:spTgt spid="622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7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22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22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2594" grpId="0"/>
      <p:bldP spid="622595" grpId="0"/>
      <p:bldP spid="62260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15</a:t>
            </a:fld>
            <a:endParaRPr lang="en-US" altLang="zh-CN" sz="1400"/>
          </a:p>
        </p:txBody>
      </p:sp>
      <p:sp>
        <p:nvSpPr>
          <p:cNvPr id="16386" name="Rectangle 2"/>
          <p:cNvSpPr/>
          <p:nvPr/>
        </p:nvSpPr>
        <p:spPr>
          <a:xfrm>
            <a:off x="2286000" y="2014538"/>
            <a:ext cx="5381625" cy="37195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（一）开窍于口   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（二）在体合肌肉，主四肢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（三）其华在唇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（四）在志为思 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（五）在液为涎</a:t>
            </a:r>
            <a:endParaRPr lang="zh-CN" altLang="en-US" sz="28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387" name="Rectangle 3"/>
          <p:cNvSpPr/>
          <p:nvPr/>
        </p:nvSpPr>
        <p:spPr>
          <a:xfrm>
            <a:off x="2339975" y="1052513"/>
            <a:ext cx="4151313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脾的联属功能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16</a:t>
            </a:fld>
            <a:endParaRPr lang="en-US" altLang="zh-CN" sz="1400"/>
          </a:p>
        </p:txBody>
      </p:sp>
      <p:sp>
        <p:nvSpPr>
          <p:cNvPr id="17410" name="Rectangle 2"/>
          <p:cNvSpPr/>
          <p:nvPr/>
        </p:nvSpPr>
        <p:spPr>
          <a:xfrm>
            <a:off x="2195513" y="549275"/>
            <a:ext cx="4540250" cy="7556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5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脾与胃相表里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7411" name="Rectangle 3"/>
          <p:cNvSpPr/>
          <p:nvPr/>
        </p:nvSpPr>
        <p:spPr>
          <a:xfrm>
            <a:off x="827088" y="1557338"/>
            <a:ext cx="7848600" cy="470217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胃位于中焦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，膈肌的下方，上接食道，下通小肠　　　　其上口为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贲门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，下口为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幽门</a:t>
            </a:r>
            <a:endParaRPr lang="zh-CN" altLang="en-US" sz="2800" b="1" u="sng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胃又称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胃脘</a:t>
            </a:r>
            <a:endParaRPr lang="zh-CN" altLang="en-US" sz="2800" b="1" u="sng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　　　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上部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为上脘，包括贲门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　　　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中部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为中脘，即胃体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80000"/>
              </a:lnSpc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　　　</a:t>
            </a:r>
            <a:r>
              <a:rPr lang="zh-CN" altLang="en-US" sz="2800" b="1" u="sng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下部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为下脘，包括幽门 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7412" name="Picture 4" descr="p胃解剖"/>
          <p:cNvPicPr>
            <a:picLocks noChangeAspect="1"/>
          </p:cNvPicPr>
          <p:nvPr/>
        </p:nvPicPr>
        <p:blipFill>
          <a:blip r:embed="rId2"/>
          <a:srcRect l="27518" t="28009" r="25174" b="26466"/>
          <a:stretch>
            <a:fillRect/>
          </a:stretch>
        </p:blipFill>
        <p:spPr>
          <a:xfrm>
            <a:off x="5867400" y="3141663"/>
            <a:ext cx="2727325" cy="29543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3200">
                <a:solidFill>
                  <a:srgbClr val="FF0000"/>
                </a:solidFill>
              </a:rPr>
              <a:t>胃的生理功能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zh-CN" altLang="en-US"/>
          </a:p>
          <a:p>
            <a:r>
              <a:rPr lang="zh-CN" altLang="en-US">
                <a:sym typeface="+mn-ea"/>
              </a:rPr>
              <a:t>1．受纳、腐熟水谷 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r>
              <a:rPr lang="zh-CN" altLang="en-US">
                <a:sym typeface="+mn-ea"/>
              </a:rPr>
              <a:t>2、主通降，以降为和  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 wrap="square" lIns="91440" tIns="45720" rIns="91440" bIns="45720" anchor="t"/>
          <a:lstStyle/>
          <a:p>
            <a:fld id="{9A0DB2DC-4C9A-4742-B13C-FB6460FD3503}" type="slidenum">
              <a:rPr lang="en-US" altLang="zh-CN" sz="1400"/>
              <a:t>18</a:t>
            </a:fld>
            <a:endParaRPr lang="en-US" altLang="zh-CN" sz="1400"/>
          </a:p>
        </p:txBody>
      </p:sp>
      <p:sp>
        <p:nvSpPr>
          <p:cNvPr id="18434" name="Rectangle 2"/>
          <p:cNvSpPr/>
          <p:nvPr/>
        </p:nvSpPr>
        <p:spPr>
          <a:xfrm>
            <a:off x="1539875" y="987425"/>
            <a:ext cx="353695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肝系统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5" name="Rectangle 3"/>
          <p:cNvSpPr/>
          <p:nvPr/>
        </p:nvSpPr>
        <p:spPr>
          <a:xfrm>
            <a:off x="728663" y="1912938"/>
            <a:ext cx="5715000" cy="38925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60000"/>
              </a:lnSpc>
            </a:pPr>
            <a:r>
              <a:rPr lang="zh-CN" altLang="en-US" sz="3200" b="1">
                <a:latin typeface="Arial" pitchFamily="34" charset="0"/>
                <a:ea typeface="黑体" panose="02010609060101010101" pitchFamily="49" charset="-122"/>
                <a:sym typeface="Webdings" panose="05030102010509060703" pitchFamily="18" charset="2"/>
              </a:rPr>
              <a:t>一、肝的主体功能、联属功能</a:t>
            </a:r>
            <a:endParaRPr lang="zh-CN" altLang="en-US" sz="3200" b="1">
              <a:latin typeface="Arial" pitchFamily="34" charset="0"/>
              <a:ea typeface="黑体" panose="02010609060101010101" pitchFamily="49" charset="-122"/>
              <a:sym typeface="Webdings" panose="05030102010509060703" pitchFamily="18" charset="2"/>
            </a:endParaRPr>
          </a:p>
          <a:p>
            <a:pPr>
              <a:lnSpc>
                <a:spcPct val="260000"/>
              </a:lnSpc>
            </a:pPr>
            <a:r>
              <a:rPr lang="zh-CN" altLang="en-US" sz="3200" b="1">
                <a:latin typeface="Arial" pitchFamily="34" charset="0"/>
                <a:ea typeface="黑体" panose="02010609060101010101" pitchFamily="49" charset="-122"/>
                <a:sym typeface="Webdings" panose="05030102010509060703" pitchFamily="18" charset="2"/>
              </a:rPr>
              <a:t>　　及其病理证候及症状</a:t>
            </a:r>
            <a:endParaRPr lang="zh-CN" altLang="en-US" sz="3200" b="1"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260000"/>
              </a:lnSpc>
            </a:pPr>
            <a:r>
              <a:rPr lang="zh-CN" altLang="en-US" sz="3200" b="1">
                <a:latin typeface="Arial" pitchFamily="34" charset="0"/>
                <a:ea typeface="黑体" panose="02010609060101010101" pitchFamily="49" charset="-122"/>
                <a:sym typeface="Webdings" panose="05030102010509060703" pitchFamily="18" charset="2"/>
              </a:rPr>
              <a:t>二、肝的生理特性</a:t>
            </a:r>
            <a:endParaRPr lang="zh-CN" altLang="en-US" sz="3200" b="1">
              <a:latin typeface="Arial" pitchFamily="34" charset="0"/>
              <a:ea typeface="黑体" panose="02010609060101010101" pitchFamily="49" charset="-122"/>
            </a:endParaRPr>
          </a:p>
        </p:txBody>
      </p:sp>
      <p:pic>
        <p:nvPicPr>
          <p:cNvPr id="18437" name="Picture 5" descr="肝正面观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5600" y="3514725"/>
            <a:ext cx="3168650" cy="25352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https://d.book118.com/958007123116006047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CATEGORY" val="custom"/>
  <p:tag name="KSO_WM_TEMPLATE_INDEX" val="126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宋体</vt:lpstr>
      <vt:lpstr>楷体_GB2312</vt:lpstr>
      <vt:lpstr>隶书</vt:lpstr>
      <vt:lpstr>黑体</vt:lpstr>
      <vt:lpstr>Monotype Sorts</vt:lpstr>
      <vt:lpstr>Times New Roman</vt:lpstr>
      <vt:lpstr>Webdings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胃的生理功能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2024-09-29T03:35:01.439</cp:lastPrinted>
  <dcterms:created xsi:type="dcterms:W3CDTF">2024-09-28T19:35:01Z</dcterms:created>
  <dcterms:modified xsi:type="dcterms:W3CDTF">2024-09-28T19:35:03Z</dcterms:modified>
</cp:coreProperties>
</file>