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6B95DE-7476-4A16-A2D3-0F2BA1B6C4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87D583-FA16-49CA-8609-142D483513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88FB21-D206-4996-AF6B-49D48A9D01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DF19C6-1D09-4519-B5D1-2FA4138BE8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BCE8D36-6421-4A8F-85F0-A206684C24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10E684F-DC3C-4022-8BF9-0B6DD220DF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563BEA6-A02C-48D9-9C7C-311DC895AC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8B1C5AB-B0D2-4B85-969A-F7488B676B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41F1E2-BD39-4D38-8527-C072EB2B45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58D67E-128C-42DE-8894-404E08ABA7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2273EB-928E-443D-86A7-B53ECFD4F1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8016116013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机动车驾驶培训课件四项基本技能课件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7" name="AutoShape 7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16619" y="1216342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汽车基本操作与日常维护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道路驾驶技能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倒车入库与侧方停车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坡道定点停车和起步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曲线行驶与直角转弯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1411" y="2037684"/>
            <a:ext cx="2792730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57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3069" y="3262599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13151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3851" y="182270"/>
            <a:ext cx="2807348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通过系统的培训，使驾驶员掌握扎实的驾驶技能，提高驾驶操作能力和应对突发情况的能力。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提高驾驶员的驾驶技能水平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培训过程中强调安全驾驶的重要性，帮助驾驶员养成良好的驾驶习惯，减少交通事故的发生。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增强驾驶员的安全意识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通过培训合格的驾驶员，提高整体道路交通参与者的素质，为道路交通安全做出贡献。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促进道路交通安全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培训目的与意义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43439" y="1390903"/>
            <a:ext cx="3583020" cy="975360"/>
            <a:chOff x="4343439" y="1390903"/>
            <a:chExt cx="3583020" cy="975360"/>
          </a:xfrm>
        </p:grpSpPr>
        <p:sp>
          <p:nvSpPr>
            <p:cNvPr id="3" name="AutoShape 3"/>
            <p:cNvSpPr/>
            <p:nvPr/>
          </p:nvSpPr>
          <p:spPr>
            <a:xfrm>
              <a:off x="695109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/>
          </a:blip>
          <a:srcRect l="25447" r="25447"/>
          <a:stretch>
            <a:fillRect/>
          </a:stretch>
        </p:blipFill>
        <p:spPr>
          <a:xfrm>
            <a:off x="8437172" y="1327341"/>
            <a:ext cx="3341641" cy="4581961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01242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包括启动、停车、转向、换挡等车辆基本操作，以及灯光、喇叭等车辆设备的正确使用。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14677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01242" y="1602358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熟练掌握车辆操作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05571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能够观察和分析道路交通情况，判断道路类型、路面状况、交通标志标线等，做到合理选择行驶路线和速度。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5571" y="1601372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准确判断道路情况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4982395"/>
            <a:ext cx="3433799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掌握跟车、会车、超车、让车等驾驶技能，保持安全车距和车速，避免危险驾驶行为。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14677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01242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安全驾驶技能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4982395"/>
            <a:ext cx="3438525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遇到紧急情况时，能够迅速反应，采取正确的应急措施，如紧急制动、避让障碍物等，最大限度地保障自身和他人的安全。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5109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386521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应急处理能力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四项基本技能概述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汽车基本操作与日常维护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16222" y="4004786"/>
            <a:ext cx="1975009" cy="1972913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4">
                <a:alpha val="100000"/>
              </a:schemeClr>
            </a:solidFill>
            <a:prstDash val="solid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汽车主要部件及功能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653186" y="3037951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1406232" y="3836623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1736178" y="4137422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8" name="Connector 28"/>
          <p:cNvCxnSpPr/>
          <p:nvPr/>
        </p:nvCxnSpPr>
        <p:spPr>
          <a:xfrm>
            <a:off x="1765528" y="3629025"/>
            <a:ext cx="8375194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AutoShape 29"/>
          <p:cNvSpPr/>
          <p:nvPr/>
        </p:nvSpPr>
        <p:spPr>
          <a:xfrm>
            <a:off x="2339362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2976490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3613712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250839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888062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525189" y="3540109"/>
            <a:ext cx="175736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434666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8071793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162412" y="3540109"/>
            <a:ext cx="175736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799634" y="3540109"/>
            <a:ext cx="175736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8709016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346238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144125" y="3028426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897172" y="3827098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11227117" y="4127897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4" name="Group 44"/>
          <p:cNvGrpSpPr/>
          <p:nvPr/>
        </p:nvGrpSpPr>
        <p:grpSpPr>
          <a:xfrm>
            <a:off x="3510796" y="1383030"/>
            <a:ext cx="5170408" cy="1981390"/>
            <a:chOff x="3510796" y="1383030"/>
            <a:chExt cx="5170408" cy="1981390"/>
          </a:xfrm>
        </p:grpSpPr>
        <p:sp>
          <p:nvSpPr>
            <p:cNvPr id="45" name="AutoShape 45"/>
            <p:cNvSpPr/>
            <p:nvPr/>
          </p:nvSpPr>
          <p:spPr>
            <a:xfrm>
              <a:off x="6706195" y="1383030"/>
              <a:ext cx="1975009" cy="1975009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3510796" y="1391507"/>
              <a:ext cx="1972913" cy="1972913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3620861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变速器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6762276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制动系统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3755288" y="2044732"/>
              <a:ext cx="1483930" cy="1058052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改变引擎输出转速和扭矩，适应不同行驶条件。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6951735" y="2122338"/>
              <a:ext cx="1483930" cy="902839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使汽车减速、停车或保持停车状态。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4303236" y="1457395"/>
              <a:ext cx="388033" cy="388033"/>
            </a:xfrm>
            <a:custGeom>
              <a:rect l="l" t="t" r="r" b="b"/>
              <a:pathLst>
                <a:path w="304800" h="304800">
                  <a:moveTo>
                    <a:pt x="304800" y="180975"/>
                  </a:moveTo>
                  <a:lnTo>
                    <a:pt x="247650" y="123825"/>
                  </a:lnTo>
                  <a:lnTo>
                    <a:pt x="247650" y="38100"/>
                  </a:lnTo>
                  <a:lnTo>
                    <a:pt x="209550" y="38100"/>
                  </a:lnTo>
                  <a:lnTo>
                    <a:pt x="209550" y="85725"/>
                  </a:lnTo>
                  <a:lnTo>
                    <a:pt x="152400" y="28575"/>
                  </a:lnTo>
                  <a:lnTo>
                    <a:pt x="0" y="180975"/>
                  </a:lnTo>
                  <a:lnTo>
                    <a:pt x="0" y="190500"/>
                  </a:lnTo>
                  <a:lnTo>
                    <a:pt x="38100" y="190500"/>
                  </a:lnTo>
                  <a:lnTo>
                    <a:pt x="38100" y="285750"/>
                  </a:lnTo>
                  <a:lnTo>
                    <a:pt x="133350" y="285750"/>
                  </a:lnTo>
                  <a:lnTo>
                    <a:pt x="133350" y="228600"/>
                  </a:lnTo>
                  <a:lnTo>
                    <a:pt x="171450" y="228600"/>
                  </a:lnTo>
                  <a:lnTo>
                    <a:pt x="171450" y="285750"/>
                  </a:lnTo>
                  <a:lnTo>
                    <a:pt x="266700" y="285750"/>
                  </a:lnTo>
                  <a:lnTo>
                    <a:pt x="266700" y="190500"/>
                  </a:lnTo>
                  <a:lnTo>
                    <a:pt x="304800" y="19050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7482437" y="1457395"/>
              <a:ext cx="422525" cy="422525"/>
            </a:xfrm>
            <a:custGeom>
              <a:rect l="l" t="t" r="r" b="b"/>
              <a:pathLst>
                <a:path w="323850" h="304800">
                  <a:moveTo>
                    <a:pt x="265490" y="266700"/>
                  </a:moveTo>
                  <a:cubicBezTo>
                    <a:pt x="265490" y="266700"/>
                    <a:pt x="318068" y="266757"/>
                    <a:pt x="325450" y="215313"/>
                  </a:cubicBezTo>
                  <a:cubicBezTo>
                    <a:pt x="328965" y="159058"/>
                    <a:pt x="274625" y="147971"/>
                    <a:pt x="274625" y="147971"/>
                  </a:cubicBezTo>
                  <a:cubicBezTo>
                    <a:pt x="274625" y="147971"/>
                    <a:pt x="280807" y="64694"/>
                    <a:pt x="204511" y="55197"/>
                  </a:cubicBezTo>
                  <a:cubicBezTo>
                    <a:pt x="139122" y="48520"/>
                    <a:pt x="119224" y="109290"/>
                    <a:pt x="119224" y="109290"/>
                  </a:cubicBezTo>
                  <a:cubicBezTo>
                    <a:pt x="119224" y="109290"/>
                    <a:pt x="99527" y="90354"/>
                    <a:pt x="72809" y="105823"/>
                  </a:cubicBezTo>
                  <a:cubicBezTo>
                    <a:pt x="48892" y="120587"/>
                    <a:pt x="53121" y="147618"/>
                    <a:pt x="53121" y="147618"/>
                  </a:cubicBezTo>
                  <a:cubicBezTo>
                    <a:pt x="53121" y="147618"/>
                    <a:pt x="0" y="157944"/>
                    <a:pt x="0" y="212084"/>
                  </a:cubicBezTo>
                  <a:cubicBezTo>
                    <a:pt x="1191" y="266157"/>
                    <a:pt x="57693" y="266700"/>
                    <a:pt x="57693" y="266700"/>
                  </a:cubicBez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3" name="AutoShape 53"/>
          <p:cNvSpPr/>
          <p:nvPr/>
        </p:nvSpPr>
        <p:spPr>
          <a:xfrm>
            <a:off x="5116990" y="4002691"/>
            <a:ext cx="1975009" cy="1975009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4" name="AutoShape 54"/>
          <p:cNvSpPr/>
          <p:nvPr/>
        </p:nvSpPr>
        <p:spPr>
          <a:xfrm>
            <a:off x="8300769" y="4023836"/>
            <a:ext cx="1975009" cy="1972913"/>
          </a:xfrm>
          <a:prstGeom prst="ellipse">
            <a:avLst/>
          </a:prstGeom>
          <a:solidFill>
            <a:srgbClr val="FFFFFF">
              <a:alpha val="0"/>
            </a:srgbClr>
          </a:solidFill>
          <a:ln w="19050">
            <a:solidFill>
              <a:schemeClr val="accent6">
                <a:alpha val="100000"/>
              </a:schemeClr>
            </a:solidFill>
            <a:prstDash val="solid"/>
          </a:ln>
        </p:spPr>
        <p:style>
          <a:lnRef idx="0">
            <a:schemeClr val="accent6"/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5" name="TextBox 55"/>
          <p:cNvSpPr txBox="1"/>
          <p:nvPr/>
        </p:nvSpPr>
        <p:spPr>
          <a:xfrm>
            <a:off x="2060171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引擎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5200576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转向系统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8356850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车身结构</a:t>
            </a:r>
          </a:p>
        </p:txBody>
      </p:sp>
      <p:sp>
        <p:nvSpPr>
          <p:cNvPr id="58" name="AutoShape 58"/>
          <p:cNvSpPr/>
          <p:nvPr/>
        </p:nvSpPr>
        <p:spPr>
          <a:xfrm>
            <a:off x="8615094" y="4850347"/>
            <a:ext cx="1346359" cy="7086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TextBox 59"/>
          <p:cNvSpPr txBox="1"/>
          <p:nvPr/>
        </p:nvSpPr>
        <p:spPr>
          <a:xfrm>
            <a:off x="2202233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汽车的动力源，将燃料转化为机械能。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5362530" y="4850347"/>
            <a:ext cx="1483930" cy="929437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控制汽车行驶方向。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8546309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保护乘员，抵御外力。</a:t>
            </a:r>
          </a:p>
        </p:txBody>
      </p:sp>
      <p:sp>
        <p:nvSpPr>
          <p:cNvPr id="62" name="Freeform 62"/>
          <p:cNvSpPr/>
          <p:nvPr/>
        </p:nvSpPr>
        <p:spPr>
          <a:xfrm>
            <a:off x="2710345" y="4111847"/>
            <a:ext cx="386763" cy="386763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3" name="Freeform 63"/>
          <p:cNvSpPr/>
          <p:nvPr/>
        </p:nvSpPr>
        <p:spPr>
          <a:xfrm>
            <a:off x="5932036" y="4134410"/>
            <a:ext cx="344918" cy="344918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4" name="Freeform 64"/>
          <p:cNvSpPr/>
          <p:nvPr/>
        </p:nvSpPr>
        <p:spPr>
          <a:xfrm>
            <a:off x="9085634" y="4181761"/>
            <a:ext cx="405279" cy="405279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520" b="252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2031" r="203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汽车启动、行驶与停车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启动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插入钥匙，打开点火开关，启动引擎。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行驶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挂挡，松开手刹，轻踩油门，汽车开始行驶。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停车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踩刹车，挂空挡，拉手刹，关闭引擎。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定期清洗车身和内饰，保持清洁。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清洁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检查油、水、电等液位及轮胎气压等，确保正常。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检查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定期更换机油、滤清器等易损件，保证性能。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更换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调整刹车、转向等系统，确保安全。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调整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日常维护与保养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道路驾驶技能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防御性驾驶技巧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学习并应用防御性驾驶技巧，如观察周围环境、预测其他车辆动态等，以降低事故风险。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遵守交通信号和道路标志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掌握并遵守各种交通信号、道路标志和标线的含义，做到按规定行驶。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安全行车常识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了解安全行车的基本原则和注意事项，如保持安全车距、避免疲劳驾驶等。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道路交通法规与安全意识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375" r="13375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掌握城市道路驾驶技巧，如合理选择车道、避让行人和非机动车等。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城市道路驾驶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高速公路驾驶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山区道路驾驶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雨雪雾等恶劣天气驾驶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学习高速公路驾驶技巧，如保持车速和车距、正确使用灯光和喇叭等。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了解山区道路驾驶的注意事项，如减速慢行、注意落石和滑坡等。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掌握在雨雪雾等恶劣天气条件下的驾驶技巧，如使用雨刮器、开启雾灯等。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不同道路条件下的驾驶技巧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学习夜间驾驶技巧，如正确使用灯光、判断路面情况等。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夜间驾驶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特殊天气驾驶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92" r="1679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应对突发情况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92" r="167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掌握在特殊天气条件下的驾驶技巧，如暴雨、大雪、冰雹等天气下的行车注意事项。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了解并学习如何应对突发情况，如车辆故障、突发事故等的应急处理措施。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夜间及特殊天气驾驶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倒车入库与侧方停车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7625" r="17625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2125" r="22125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观察车位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调整车身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倒车入库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调整位置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倒车入库技巧与方法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选择合适的车位，确保车位宽度足够，同时观察周围是否有障碍物。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挂入倒挡，轻踩油门，同时观察后方和侧方，适时调整方向盘，使车辆平稳倒入车位。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将车辆停放在距离车位约1.5米的位置，调整车身与车位平行。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当车辆倒入车位后，根据实际情况调整车身位置，确保车辆停放整齐。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https://d.book118.com/958016116013006036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4283F2"/>
      </a:accent1>
      <a:accent2>
        <a:srgbClr val="34C158"/>
      </a:accent2>
      <a:accent3>
        <a:srgbClr val="FDBE00"/>
      </a:accent3>
      <a:accent4>
        <a:srgbClr val="42B0F2"/>
      </a:accent4>
      <a:accent5>
        <a:srgbClr val="EA4336"/>
      </a:accent5>
      <a:accent6>
        <a:srgbClr val="27C9C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119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2024-09-15T05:19:53.944</cp:lastPrinted>
  <dcterms:created xsi:type="dcterms:W3CDTF">2024-09-14T21:19:53Z</dcterms:created>
  <dcterms:modified xsi:type="dcterms:W3CDTF">2024-09-14T21:19:56Z</dcterms:modified>
</cp:coreProperties>
</file>