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9D1B2B-D24C-4589-A905-E537B8C99A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A13BFF-70D4-4A70-95F6-A0E161864B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EC1535-8DDE-4BF5-ABC0-C49BDEB9B5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B5B876-3E10-42D5-91CC-623E8A5962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6BC4EB9-D52E-4535-8491-ED7F5FE6B4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F27A02D-CBC0-491E-AFCE-845A3CF941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1D0B38C-0831-4B50-835F-1FE888BDE2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D3902C-0BFC-42D4-99F4-4112F50267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45A67F-8E05-4384-AC0A-DBC0AECD22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949D37-3DB6-47A7-B60C-652E27E199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EAC9A0-F4C0-46C7-8C0B-39D72AAEB9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8027001051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推拿治疗感冒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推拿治疗感冒的原理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感冒的类型与推拿手法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推拿治疗感冒的注意事项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推拿治疗感冒的实践与效果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推拿治疗感冒的原理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通过推拿特定穴位，调节身体内阴阳平衡，增强身体免疫力，从而达到治疗感冒的目的。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调和阴阳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2167" b="121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疏通经络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256" r="12256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调和气血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6748" b="1674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推拿能够疏通经络，促进气血流通，加速感冒病毒从体内排出。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通过推拿手法调节身体内气血运行，改善身体状况，缓解感冒症状。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中医理论依据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推拿能够促进血液循环，加速新陈代谢，有助于清除感冒病毒。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0208" r="20208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8447" b="844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促进血液循环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感冒时常常伴随着肌肉疼痛和不适，推拿可以缓解这些症状，提高患者的舒适度。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缓解肌肉疼痛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通过推拿特定穴位，可以刺激身体自身的免疫系统，增强身体对感冒病毒的抵抗力。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提高免疫力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现代医学解释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自然疗法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针对性强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安全可靠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效果显著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推拿治疗感冒的优势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27169" r="2716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2413" r="12413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推拿是一种自然疗法，不需要使用药物，避免了药物副作用。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推拿治疗针对个体差异进行操作，能够更好地满足患者的需求。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推拿治疗安全性高，不良反应少，适合各个年龄段的人群。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对于轻度感冒，推拿治疗的效果往往比较显著，能够迅速缓解症状。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感冒的类型与推拿手法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30845" y="252838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20017" y="5027098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36105" y="5027098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36988" y="293181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66977" y="290681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75518" y="443644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70342" y="532092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23592" y="447077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32415" y="2756572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揉太阳穴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3241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用两拇指或中指指腹按顺时针方向揉动太阳穴，每次100下。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541030" y="1027328"/>
            <a:ext cx="41243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1030" y="1453445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适用于感冒初起，恶寒发热，无汗，脉浮紧</a:t>
            </a:r>
          </a:p>
        </p:txBody>
      </p:sp>
      <p:sp>
        <p:nvSpPr>
          <p:cNvPr id="14" name="Freeform 14"/>
          <p:cNvSpPr/>
          <p:nvPr/>
        </p:nvSpPr>
        <p:spPr>
          <a:xfrm>
            <a:off x="5793785" y="279132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58501" y="3293513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250975" y="358598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01166" y="3337992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403006" y="359535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922225" y="5355934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598325" y="5290510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7824133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推三关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24133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用拇指或食指、中指指腹自腕横纹推向肘，每次100下。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89125" y="2785147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捏脊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8912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用双手拇指和食指夹持脊柱两侧，自下而上连续捏提多次。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54890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拿风池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54890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用拇指按压风池穴，其余四指固定在头部，每次5-10次。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风寒感冒的推拿手法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推天河水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用拇指或食指、中指指腹自腕横纹推向肘横纹，每次100下。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推脊柱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用拇指指腹自上而下推脊柱多次。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退六腑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用拇指或食指、中指指腹自肘推向腕部，每次100下。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适用于发热重，恶寒轻，汗出热不退，鼻塞流黄涕，口渴喜饮，舌质红苔黄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清肺经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用拇指指腹从无名指指根推向指尖，每次100下。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风热感冒的推拿手法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9110" y="2088608"/>
            <a:ext cx="338630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适用于夏季感冒，身热、汗少、肢体酸重或疼痛，头昏重胀痛，心烦口渴，小便短赤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39110" y="1679033"/>
            <a:ext cx="2409825" cy="428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8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4" name="AutoShape 4"/>
          <p:cNvSpPr/>
          <p:nvPr/>
        </p:nvSpPr>
        <p:spPr>
          <a:xfrm>
            <a:off x="4912196" y="1843297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4275690">
            <a:off x="6489457" y="2982571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700000" flipH="1">
            <a:off x="3730001" y="2945995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-8546356" flipH="1">
            <a:off x="3967371" y="4880960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8546493" flipH="1">
            <a:off x="5914885" y="4872729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39110" y="4666479"/>
            <a:ext cx="338631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用双手拇指和食指夹持脊柱两侧，自下而上连续捏提多次。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39110" y="425690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捏脊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01617" y="1625514"/>
            <a:ext cx="341898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用拇指指腹从足趾根推向足背，每次100下。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201617" y="1268111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清胃经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37407" y="3376213"/>
            <a:ext cx="341041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用拇指指腹从食指指根推向虎口，每次100下。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37407" y="305074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清大肠经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68208" y="5464523"/>
            <a:ext cx="343452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用拇指或食指、中指指腹自腕横纹推向肘，每次100下。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268208" y="5054948"/>
            <a:ext cx="2409825" cy="438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推三关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254897" y="2293598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925415" y="3408550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651824" y="3377086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069918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66940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暑湿感冒的推拿手法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0" y="2999626"/>
            <a:ext cx="12192000" cy="2994303"/>
          </a:xfrm>
          <a:custGeom>
            <a:rect l="l" t="t" r="r" b="b"/>
            <a:pathLst>
              <a:path w="3906440" h="959406">
                <a:moveTo>
                  <a:pt x="3906441" y="0"/>
                </a:moveTo>
                <a:cubicBezTo>
                  <a:pt x="3906441" y="0"/>
                  <a:pt x="3440259" y="420722"/>
                  <a:pt x="2248734" y="702350"/>
                </a:cubicBezTo>
                <a:cubicBezTo>
                  <a:pt x="1358146" y="912852"/>
                  <a:pt x="0" y="918924"/>
                  <a:pt x="0" y="918924"/>
                </a:cubicBezTo>
                <a:lnTo>
                  <a:pt x="0" y="959406"/>
                </a:lnTo>
                <a:cubicBezTo>
                  <a:pt x="0" y="959406"/>
                  <a:pt x="1563345" y="913864"/>
                  <a:pt x="2248734" y="759023"/>
                </a:cubicBezTo>
                <a:cubicBezTo>
                  <a:pt x="3467219" y="483751"/>
                  <a:pt x="3906441" y="141684"/>
                  <a:pt x="3906441" y="141684"/>
                </a:cubicBezTo>
                <a:lnTo>
                  <a:pt x="3906441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4600" y="5805199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99431" y="5710833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999059" y="5427737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204880" y="5038512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406737" y="4300183"/>
            <a:ext cx="393189" cy="393189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>
            <a:off x="713700" y="3236486"/>
            <a:ext cx="0" cy="2276186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9" name="Group 9"/>
          <p:cNvGrpSpPr/>
          <p:nvPr/>
        </p:nvGrpSpPr>
        <p:grpSpPr>
          <a:xfrm>
            <a:off x="5221195" y="2558712"/>
            <a:ext cx="2095500" cy="1627035"/>
            <a:chOff x="5221195" y="2558712"/>
            <a:chExt cx="2095500" cy="1627035"/>
          </a:xfrm>
        </p:grpSpPr>
        <p:sp>
          <p:nvSpPr>
            <p:cNvPr id="10" name="TextBox 10"/>
            <p:cNvSpPr txBox="1"/>
            <p:nvPr/>
          </p:nvSpPr>
          <p:spPr>
            <a:xfrm>
              <a:off x="5221195" y="2558712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按足三里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221195" y="2928447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用拇指或食指、中指指腹按压足三里穴，每次5-10分钟。</a:t>
              </a:r>
            </a:p>
          </p:txBody>
        </p:sp>
      </p:grpSp>
      <p:cxnSp>
        <p:nvCxnSpPr>
          <p:cNvPr id="12" name="Connector 12"/>
          <p:cNvCxnSpPr/>
          <p:nvPr/>
        </p:nvCxnSpPr>
        <p:spPr>
          <a:xfrm flipH="1">
            <a:off x="2993796" y="291529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3" name="Connector 13"/>
          <p:cNvCxnSpPr/>
          <p:nvPr/>
        </p:nvCxnSpPr>
        <p:spPr>
          <a:xfrm flipH="1">
            <a:off x="5189375" y="2671457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 flipH="1">
            <a:off x="7346428" y="2084183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5" name="Connector 15"/>
          <p:cNvCxnSpPr/>
          <p:nvPr/>
        </p:nvCxnSpPr>
        <p:spPr>
          <a:xfrm flipH="1">
            <a:off x="9603332" y="109654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Freeform 16"/>
          <p:cNvSpPr/>
          <p:nvPr/>
        </p:nvSpPr>
        <p:spPr>
          <a:xfrm>
            <a:off x="542293" y="6131193"/>
            <a:ext cx="373344" cy="373344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2815760" y="6056840"/>
            <a:ext cx="356071" cy="356071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99060" y="137160"/>
                </a:moveTo>
                <a:cubicBezTo>
                  <a:pt x="111681" y="137160"/>
                  <a:pt x="121920" y="126921"/>
                  <a:pt x="121920" y="114300"/>
                </a:cubicBezTo>
                <a:cubicBezTo>
                  <a:pt x="121920" y="101679"/>
                  <a:pt x="111681" y="91440"/>
                  <a:pt x="99060" y="91440"/>
                </a:cubicBezTo>
                <a:lnTo>
                  <a:pt x="99060" y="91440"/>
                </a:lnTo>
                <a:cubicBezTo>
                  <a:pt x="86439" y="91440"/>
                  <a:pt x="76200" y="101679"/>
                  <a:pt x="76200" y="114300"/>
                </a:cubicBezTo>
                <a:cubicBezTo>
                  <a:pt x="76200" y="126921"/>
                  <a:pt x="86439" y="137160"/>
                  <a:pt x="99060" y="137160"/>
                </a:cubicBezTo>
                <a:lnTo>
                  <a:pt x="99060" y="137160"/>
                </a:lnTo>
                <a:close/>
                <a:moveTo>
                  <a:pt x="205740" y="137160"/>
                </a:moveTo>
                <a:cubicBezTo>
                  <a:pt x="218361" y="137160"/>
                  <a:pt x="228600" y="126921"/>
                  <a:pt x="228600" y="114300"/>
                </a:cubicBezTo>
                <a:cubicBezTo>
                  <a:pt x="228600" y="101679"/>
                  <a:pt x="218361" y="91440"/>
                  <a:pt x="205740" y="91440"/>
                </a:cubicBezTo>
                <a:lnTo>
                  <a:pt x="205740" y="91440"/>
                </a:lnTo>
                <a:cubicBezTo>
                  <a:pt x="193119" y="91440"/>
                  <a:pt x="182880" y="101679"/>
                  <a:pt x="182880" y="114300"/>
                </a:cubicBezTo>
                <a:cubicBezTo>
                  <a:pt x="182880" y="126921"/>
                  <a:pt x="193119" y="137160"/>
                  <a:pt x="205740" y="137160"/>
                </a:cubicBezTo>
                <a:lnTo>
                  <a:pt x="205740" y="137160"/>
                </a:lnTo>
                <a:close/>
                <a:moveTo>
                  <a:pt x="238658" y="182880"/>
                </a:moveTo>
                <a:lnTo>
                  <a:pt x="66142" y="182880"/>
                </a:lnTo>
                <a:cubicBezTo>
                  <a:pt x="79038" y="218770"/>
                  <a:pt x="112776" y="243973"/>
                  <a:pt x="152400" y="243973"/>
                </a:cubicBezTo>
                <a:cubicBezTo>
                  <a:pt x="192024" y="243973"/>
                  <a:pt x="225762" y="218770"/>
                  <a:pt x="238458" y="183518"/>
                </a:cubicBezTo>
                <a:lnTo>
                  <a:pt x="238658" y="1828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944051" y="5862988"/>
            <a:ext cx="411257" cy="41125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7160112" y="5465972"/>
            <a:ext cx="421401" cy="421401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9431121" y="4890685"/>
            <a:ext cx="393189" cy="393189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829278" y="3169358"/>
            <a:ext cx="2095500" cy="1627035"/>
            <a:chOff x="829278" y="3169358"/>
            <a:chExt cx="2095500" cy="1627035"/>
          </a:xfrm>
        </p:grpSpPr>
        <p:sp>
          <p:nvSpPr>
            <p:cNvPr id="22" name="TextBox 22"/>
            <p:cNvSpPr txBox="1"/>
            <p:nvPr/>
          </p:nvSpPr>
          <p:spPr>
            <a:xfrm>
              <a:off x="829278" y="316935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  <p:sp>
          <p:nvSpPr>
            <p:cNvPr id="23" name="TextBox 23"/>
            <p:cNvSpPr txBox="1"/>
            <p:nvPr/>
          </p:nvSpPr>
          <p:spPr>
            <a:xfrm>
              <a:off x="829278" y="353909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适用于反复感冒，低热怕冷，自汗易感，食欲不振，气短乏力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2993796" y="2858559"/>
            <a:ext cx="2095500" cy="1627035"/>
            <a:chOff x="2993796" y="2858559"/>
            <a:chExt cx="2095500" cy="1627035"/>
          </a:xfrm>
        </p:grpSpPr>
        <p:sp>
          <p:nvSpPr>
            <p:cNvPr id="25" name="TextBox 25"/>
            <p:cNvSpPr txBox="1"/>
            <p:nvPr/>
          </p:nvSpPr>
          <p:spPr>
            <a:xfrm>
              <a:off x="2993796" y="2858559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揉气海</a:t>
              </a:r>
            </a:p>
          </p:txBody>
        </p:sp>
        <p:sp>
          <p:nvSpPr>
            <p:cNvPr id="26" name="TextBox 26"/>
            <p:cNvSpPr txBox="1"/>
            <p:nvPr/>
          </p:nvSpPr>
          <p:spPr>
            <a:xfrm>
              <a:off x="2993796" y="3228294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用拇指或食指、中指指腹按顺时针方向揉动气海穴，每次5-10分钟。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7443964" y="1853208"/>
            <a:ext cx="2095500" cy="1627035"/>
            <a:chOff x="7443964" y="1853208"/>
            <a:chExt cx="2095500" cy="1627035"/>
          </a:xfrm>
        </p:grpSpPr>
        <p:sp>
          <p:nvSpPr>
            <p:cNvPr id="28" name="TextBox 28"/>
            <p:cNvSpPr txBox="1"/>
            <p:nvPr/>
          </p:nvSpPr>
          <p:spPr>
            <a:xfrm>
              <a:off x="7443964" y="185320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捏脊</a:t>
              </a:r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7443964" y="222294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用双手拇指和食指夹持脊柱两侧，自下而上连续捏提多次。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9712443" y="988925"/>
            <a:ext cx="2095500" cy="1627034"/>
            <a:chOff x="9712443" y="988925"/>
            <a:chExt cx="2095500" cy="1627034"/>
          </a:xfrm>
        </p:grpSpPr>
        <p:sp>
          <p:nvSpPr>
            <p:cNvPr id="31" name="TextBox 31"/>
            <p:cNvSpPr txBox="1"/>
            <p:nvPr/>
          </p:nvSpPr>
          <p:spPr>
            <a:xfrm>
              <a:off x="9712443" y="988925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揉肺俞</a:t>
              </a:r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9712443" y="1358659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用拇指或食指、中指指腹按顺时针方向揉动肺俞穴，每次5-10分钟。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气虚感冒的推拿手法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推拿治疗感冒的注意事项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https://d.book118.com/958027001051006025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2024-09-01T23:48:13.504</cp:lastPrinted>
  <dcterms:created xsi:type="dcterms:W3CDTF">2024-09-01T15:48:13Z</dcterms:created>
  <dcterms:modified xsi:type="dcterms:W3CDTF">2024-09-01T15:48:15Z</dcterms:modified>
</cp:coreProperties>
</file>