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C93BC11-D87A-44F3-B829-10930D73D50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2" name="PlaceHolder 1"/>
          <p:cNvSpPr>
            <a:spLocks noGrp="1"/>
          </p:cNvSpPr>
          <p:nvPr>
            <p:ph type="sldImg"/>
          </p:nvPr>
        </p:nvSpPr>
        <p:spPr>
          <a:xfrm>
            <a:off x="685800" y="1143000"/>
            <a:ext cx="5486040" cy="3085920"/>
          </a:xfrm>
          <a:prstGeom prst="rect">
            <a:avLst/>
          </a:prstGeom>
          <a:ln w="0">
            <a:noFill/>
          </a:ln>
        </p:spPr>
      </p:sp>
      <p:sp>
        <p:nvSpPr>
          <p:cNvPr id="25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5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5" name="PlaceHolder 1"/>
          <p:cNvSpPr>
            <a:spLocks noGrp="1"/>
          </p:cNvSpPr>
          <p:nvPr>
            <p:ph type="sldImg"/>
          </p:nvPr>
        </p:nvSpPr>
        <p:spPr>
          <a:xfrm>
            <a:off x="685800" y="1143000"/>
            <a:ext cx="5486040" cy="3085920"/>
          </a:xfrm>
          <a:prstGeom prst="rect">
            <a:avLst/>
          </a:prstGeom>
          <a:ln w="0">
            <a:noFill/>
          </a:ln>
        </p:spPr>
      </p:sp>
      <p:sp>
        <p:nvSpPr>
          <p:cNvPr id="25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5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8" name="PlaceHolder 1"/>
          <p:cNvSpPr>
            <a:spLocks noGrp="1"/>
          </p:cNvSpPr>
          <p:nvPr>
            <p:ph type="sldImg"/>
          </p:nvPr>
        </p:nvSpPr>
        <p:spPr>
          <a:xfrm>
            <a:off x="685800" y="1143000"/>
            <a:ext cx="5486040" cy="3085920"/>
          </a:xfrm>
          <a:prstGeom prst="rect">
            <a:avLst/>
          </a:prstGeom>
          <a:ln w="0">
            <a:noFill/>
          </a:ln>
        </p:spPr>
      </p:sp>
      <p:sp>
        <p:nvSpPr>
          <p:cNvPr id="25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6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1" name="PlaceHolder 1"/>
          <p:cNvSpPr>
            <a:spLocks noGrp="1"/>
          </p:cNvSpPr>
          <p:nvPr>
            <p:ph type="sldImg"/>
          </p:nvPr>
        </p:nvSpPr>
        <p:spPr>
          <a:xfrm>
            <a:off x="685800" y="1143000"/>
            <a:ext cx="5486040" cy="3085920"/>
          </a:xfrm>
          <a:prstGeom prst="rect">
            <a:avLst/>
          </a:prstGeom>
          <a:ln w="0">
            <a:noFill/>
          </a:ln>
        </p:spPr>
      </p:sp>
      <p:sp>
        <p:nvSpPr>
          <p:cNvPr id="26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6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278AA9-A209-4492-9803-5BBE86228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224EC-81FD-4260-96F3-8913552DD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DD896F-ADA0-4D52-B60B-0DD4C982C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3FF637-6791-41D6-AB0E-1A8B4E499E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A9AAC4-1B72-49D8-8FCA-66EAB32570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08F067-AE64-4FFA-818F-99D5CFD51D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70860D-7F57-454D-A79A-72DC096E74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DF9CFD-FAA3-4EE7-B5C5-2A37DADAC2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3486A0-3136-46BF-81D8-FBA07544F0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173C54-9A82-4213-B3B4-A6D4546DDD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18F240-D29A-4208-B9EE-F72A23F8E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126046E-F0F7-4A1C-BD13-DFC00C7A2E4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9A92569-088F-4916-B256-BB0C76C40B9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jpeg" /><Relationship Id="rId4"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34120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53720" y="1060560"/>
            <a:ext cx="9798840" cy="18626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风电场工程建设安全管理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89160" y="513072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制作：小无名老师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936720" y="150120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4800" b="1" strike="noStrike" spc="299">
                <a:solidFill>
                  <a:schemeClr val="dk1"/>
                </a:solidFill>
                <a:latin typeface="Arial"/>
                <a:ea typeface="微软雅黑"/>
              </a:rPr>
              <a:t>目</a:t>
            </a:r>
            <a:r>
              <a:rPr lang="en-US" sz="4800" b="1" strike="noStrike" spc="299">
                <a:solidFill>
                  <a:schemeClr val="dk1"/>
                </a:solidFill>
                <a:latin typeface="Arial"/>
                <a:ea typeface="微软雅黑"/>
              </a:rPr>
              <a:t> 录</a:t>
            </a:r>
            <a:endParaRPr lang="en-US" sz="4800" b="0" strike="noStrike" spc="-1">
              <a:solidFill>
                <a:schemeClr val="dk1"/>
              </a:solidFill>
              <a:latin typeface="Arial"/>
            </a:endParaRPr>
          </a:p>
        </p:txBody>
      </p:sp>
      <p:sp>
        <p:nvSpPr>
          <p:cNvPr id="76" name="content"/>
          <p:cNvSpPr/>
          <p:nvPr/>
        </p:nvSpPr>
        <p:spPr>
          <a:xfrm>
            <a:off x="5384880" y="1587960"/>
            <a:ext cx="638964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2"/>
                </a:solidFill>
                <a:latin typeface="微软雅黑"/>
                <a:ea typeface="微软雅黑"/>
              </a:rPr>
              <a:t>第</a:t>
            </a:r>
            <a:r>
              <a:rPr lang="en-US" sz="2400" b="0" strike="noStrike" spc="-1">
                <a:solidFill>
                  <a:schemeClr val="dk2"/>
                </a:solidFill>
                <a:latin typeface="微软雅黑"/>
                <a:ea typeface="微软雅黑"/>
              </a:rPr>
              <a:t>1</a:t>
            </a:r>
            <a:r>
              <a:rPr lang="zh-CN" sz="2400" b="0" strike="noStrike" spc="-1">
                <a:solidFill>
                  <a:schemeClr val="dk2"/>
                </a:solidFill>
                <a:latin typeface="微软雅黑"/>
                <a:ea typeface="微软雅黑"/>
              </a:rPr>
              <a:t>章  风电场工程建设安全管理概述</a:t>
            </a:r>
            <a:endParaRPr lang="en-US" sz="2400" b="0" strike="noStrike" spc="-1">
              <a:solidFill>
                <a:srgbClr val="000000"/>
              </a:solidFill>
              <a:latin typeface="Arial"/>
            </a:endParaRPr>
          </a:p>
          <a:p>
            <a:r>
              <a:rPr lang="zh-CN" sz="2400" b="0" strike="noStrike" spc="-1">
                <a:solidFill>
                  <a:schemeClr val="dk2"/>
                </a:solidFill>
                <a:latin typeface="微软雅黑"/>
                <a:ea typeface="微软雅黑"/>
              </a:rPr>
              <a:t>第</a:t>
            </a:r>
            <a:r>
              <a:rPr lang="en-US" sz="2400" b="0" strike="noStrike" spc="-1">
                <a:solidFill>
                  <a:schemeClr val="dk2"/>
                </a:solidFill>
                <a:latin typeface="微软雅黑"/>
                <a:ea typeface="微软雅黑"/>
              </a:rPr>
              <a:t>2</a:t>
            </a:r>
            <a:r>
              <a:rPr lang="zh-CN" sz="2400" b="0" strike="noStrike" spc="-1">
                <a:solidFill>
                  <a:schemeClr val="dk2"/>
                </a:solidFill>
                <a:latin typeface="微软雅黑"/>
                <a:ea typeface="微软雅黑"/>
              </a:rPr>
              <a:t>章  风电场工程建设现状分析</a:t>
            </a:r>
            <a:endParaRPr lang="en-US" sz="2400" b="0" strike="noStrike" spc="-1">
              <a:solidFill>
                <a:srgbClr val="000000"/>
              </a:solidFill>
              <a:latin typeface="Arial"/>
            </a:endParaRPr>
          </a:p>
          <a:p>
            <a:r>
              <a:rPr lang="zh-CN" sz="2400" b="0" strike="noStrike" spc="-1">
                <a:solidFill>
                  <a:schemeClr val="dk2"/>
                </a:solidFill>
                <a:latin typeface="微软雅黑"/>
                <a:ea typeface="微软雅黑"/>
              </a:rPr>
              <a:t>第</a:t>
            </a:r>
            <a:r>
              <a:rPr lang="en-US" sz="2400" b="0" strike="noStrike" spc="-1">
                <a:solidFill>
                  <a:schemeClr val="dk2"/>
                </a:solidFill>
                <a:latin typeface="微软雅黑"/>
                <a:ea typeface="微软雅黑"/>
              </a:rPr>
              <a:t>3</a:t>
            </a:r>
            <a:r>
              <a:rPr lang="zh-CN" sz="2400" b="0" strike="noStrike" spc="-1">
                <a:solidFill>
                  <a:schemeClr val="dk2"/>
                </a:solidFill>
                <a:latin typeface="微软雅黑"/>
                <a:ea typeface="微软雅黑"/>
              </a:rPr>
              <a:t>章  风电场工程建设安全管理措施</a:t>
            </a:r>
            <a:endParaRPr lang="en-US" sz="2400" b="0" strike="noStrike" spc="-1">
              <a:solidFill>
                <a:srgbClr val="000000"/>
              </a:solidFill>
              <a:latin typeface="Arial"/>
            </a:endParaRPr>
          </a:p>
          <a:p>
            <a:pPr defTabSz="914400">
              <a:lnSpc>
                <a:spcPct val="100000"/>
              </a:lnSpc>
            </a:pPr>
            <a:r>
              <a:rPr lang="zh-CN" sz="2400" b="0" strike="noStrike" spc="-1">
                <a:solidFill>
                  <a:schemeClr val="dk2"/>
                </a:solidFill>
                <a:latin typeface="微软雅黑"/>
                <a:ea typeface="微软雅黑"/>
              </a:rPr>
              <a:t>第</a:t>
            </a:r>
            <a:r>
              <a:rPr lang="en-US" sz="2400" b="0" strike="noStrike" spc="-1">
                <a:solidFill>
                  <a:schemeClr val="dk2"/>
                </a:solidFill>
                <a:latin typeface="微软雅黑"/>
                <a:ea typeface="微软雅黑"/>
              </a:rPr>
              <a:t>4</a:t>
            </a:r>
            <a:r>
              <a:rPr lang="zh-CN" sz="2400" b="0" strike="noStrike" spc="-1">
                <a:solidFill>
                  <a:schemeClr val="dk2"/>
                </a:solidFill>
                <a:latin typeface="微软雅黑"/>
                <a:ea typeface="微软雅黑"/>
              </a:rPr>
              <a:t>章  风电场工程建设安全管理实践</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793800" y="660240"/>
            <a:ext cx="2787840" cy="75132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595959"/>
              </a:buClr>
              <a:buFont typeface="Arial"/>
              <a:buChar char="●"/>
              <a:tabLst>
                <a:tab pos="1609560"/>
              </a:tabLst>
            </a:pPr>
            <a:r>
              <a:rPr lang="en-US" sz="3600" b="0" strike="noStrike" spc="148">
                <a:solidFill>
                  <a:schemeClr val="dk1">
                    <a:lumMod val="65000"/>
                    <a:lumOff val="35000"/>
                  </a:schemeClr>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929520" y="2566800"/>
            <a:ext cx="98128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52C6B8"/>
                </a:solidFill>
                <a:latin typeface="Arial"/>
                <a:ea typeface="微软雅黑"/>
              </a:rPr>
              <a:t>第</a:t>
            </a:r>
            <a:r>
              <a:rPr lang="en-US" sz="3600" b="1" strike="noStrike" spc="299">
                <a:solidFill>
                  <a:srgbClr val="52C6B8"/>
                </a:solidFill>
                <a:latin typeface="Arial"/>
                <a:ea typeface="微软雅黑"/>
              </a:rPr>
              <a:t>1</a:t>
            </a:r>
            <a:r>
              <a:rPr lang="zh-CN" sz="3600" b="1" strike="noStrike" spc="299">
                <a:solidFill>
                  <a:srgbClr val="52C6B8"/>
                </a:solidFill>
                <a:latin typeface="Arial"/>
                <a:ea typeface="微软雅黑"/>
              </a:rPr>
              <a:t>章 风电场工程建设安全管理概述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1040040" y="923400"/>
            <a:ext cx="5469480" cy="718920"/>
          </a:xfrm>
          <a:prstGeom prst="rect">
            <a:avLst/>
          </a:prstGeom>
          <a:noFill/>
          <a:ln w="0">
            <a:noFill/>
          </a:ln>
        </p:spPr>
        <p:txBody>
          <a:bodyPr lIns="0" tIns="0" rIns="0" bIns="0" anchor="b">
            <a:normAutofit fontScale="84166"/>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风电场工程建设安全管理简介</a:t>
            </a:r>
            <a:endParaRPr lang="en-US" sz="3600" b="0" strike="noStrike" spc="-1">
              <a:solidFill>
                <a:schemeClr val="dk1"/>
              </a:solidFill>
              <a:latin typeface="Arial"/>
            </a:endParaRPr>
          </a:p>
        </p:txBody>
      </p:sp>
      <p:sp>
        <p:nvSpPr>
          <p:cNvPr id="8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风电场工程建设安全管理是确保风电场建设过程中人员和设施安全的重要措施。其内容涵盖了人员安全教育培训、施工现场安全管理、设备安全使用等方面。建设安全管理的目标是降低意外事故发生率，保障工程顺利进行。</a:t>
            </a:r>
            <a:endParaRPr lang="en-US" sz="1600" b="0" strike="noStrike" spc="-1">
              <a:solidFill>
                <a:srgbClr val="000000"/>
              </a:solidFill>
              <a:latin typeface="Arial"/>
            </a:endParaRPr>
          </a:p>
        </p:txBody>
      </p:sp>
      <p:pic>
        <p:nvPicPr>
          <p:cNvPr id="82" name="Picture 4"/>
          <p:cNvPicPr/>
          <p:nvPr/>
        </p:nvPicPr>
        <p:blipFill>
          <a:blip r:embed="rId3"/>
          <a:stretch>
            <a:fillRect/>
          </a:stretch>
        </p:blipFill>
        <p:spPr>
          <a:xfrm>
            <a:off x="8308440" y="3251160"/>
            <a:ext cx="3478680" cy="347868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风电场工程建设安全管理简介</a:t>
            </a:r>
            <a:endParaRPr lang="en-US" sz="3600" b="0" strike="noStrike" spc="-1">
              <a:solidFill>
                <a:schemeClr val="dk1"/>
              </a:solidFill>
              <a:latin typeface="Arial"/>
            </a:endParaRPr>
          </a:p>
        </p:txBody>
      </p:sp>
      <p:sp>
        <p:nvSpPr>
          <p:cNvPr id="8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培训内容包括安全意识、应急处理、个人防护等</a:t>
            </a:r>
            <a:endParaRPr lang="en-US" sz="1400" b="0" strike="noStrike" spc="-1">
              <a:solidFill>
                <a:srgbClr val="000000"/>
              </a:solidFill>
              <a:latin typeface="Arial"/>
            </a:endParaRPr>
          </a:p>
        </p:txBody>
      </p:sp>
      <p:sp>
        <p:nvSpPr>
          <p:cNvPr id="8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人员安全教育培训</a:t>
            </a:r>
            <a:endParaRPr lang="en-US" sz="1800" b="0" strike="noStrike" spc="-1">
              <a:solidFill>
                <a:srgbClr val="000000"/>
              </a:solidFill>
              <a:latin typeface="Arial"/>
            </a:endParaRPr>
          </a:p>
        </p:txBody>
      </p:sp>
      <p:sp>
        <p:nvSpPr>
          <p:cNvPr id="8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实施安全巡查、设立安全警示标识、严格执行安全操作规程</a:t>
            </a:r>
            <a:endParaRPr lang="en-US" sz="1400" b="0" strike="noStrike" spc="-1">
              <a:solidFill>
                <a:srgbClr val="000000"/>
              </a:solidFill>
              <a:latin typeface="Arial"/>
            </a:endParaRPr>
          </a:p>
        </p:txBody>
      </p:sp>
      <p:sp>
        <p:nvSpPr>
          <p:cNvPr id="8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施工现场安全管理</a:t>
            </a:r>
            <a:endParaRPr lang="en-US" sz="1800" b="0" strike="noStrike" spc="-1">
              <a:solidFill>
                <a:srgbClr val="000000"/>
              </a:solidFill>
              <a:latin typeface="Arial"/>
            </a:endParaRPr>
          </a:p>
        </p:txBody>
      </p:sp>
      <p:sp>
        <p:nvSpPr>
          <p:cNvPr id="8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定期维护保养、设备检修、严格操作规程</a:t>
            </a:r>
            <a:endParaRPr lang="en-US" sz="1400" b="0" strike="noStrike" spc="-1">
              <a:solidFill>
                <a:srgbClr val="000000"/>
              </a:solidFill>
              <a:latin typeface="Arial"/>
            </a:endParaRPr>
          </a:p>
        </p:txBody>
      </p:sp>
      <p:sp>
        <p:nvSpPr>
          <p:cNvPr id="8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设备安全使用</a:t>
            </a:r>
            <a:endParaRPr lang="en-US" sz="1800" b="0" strike="noStrike" spc="-1">
              <a:solidFill>
                <a:srgbClr val="000000"/>
              </a:solidFill>
              <a:latin typeface="Arial"/>
            </a:endParaRPr>
          </a:p>
        </p:txBody>
      </p:sp>
      <p:sp>
        <p:nvSpPr>
          <p:cNvPr id="9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风电场工程建设安全管理体系</a:t>
            </a:r>
            <a:endParaRPr lang="en-US" sz="3600" b="0" strike="noStrike" spc="-1">
              <a:solidFill>
                <a:schemeClr val="dk1"/>
              </a:solidFill>
              <a:latin typeface="Arial"/>
            </a:endParaRPr>
          </a:p>
        </p:txBody>
      </p:sp>
      <p:sp>
        <p:nvSpPr>
          <p:cNvPr id="93" name="椭圆 18"/>
          <p:cNvSpPr/>
          <p:nvPr/>
        </p:nvSpPr>
        <p:spPr>
          <a:xfrm>
            <a:off x="3543840" y="3263400"/>
            <a:ext cx="60660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grpSp>
        <p:nvGrpSpPr>
          <p:cNvPr id="94" name="组合 1"/>
          <p:cNvGrpSpPr/>
          <p:nvPr/>
        </p:nvGrpSpPr>
        <p:grpSpPr>
          <a:xfrm>
            <a:off x="3571200" y="1372320"/>
            <a:ext cx="5549760" cy="4881240"/>
            <a:chOff x="3571200" y="1372320"/>
            <a:chExt cx="5549760" cy="4881240"/>
          </a:xfrm>
        </p:grpSpPr>
        <p:sp>
          <p:nvSpPr>
            <p:cNvPr id="95" name="content.1.subtitle"/>
            <p:cNvSpPr/>
            <p:nvPr/>
          </p:nvSpPr>
          <p:spPr>
            <a:xfrm>
              <a:off x="4264200" y="211500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负责制定和监督安全管理措施</a:t>
              </a:r>
              <a:endParaRPr lang="en-US" sz="1400" b="0" strike="noStrike" spc="-1">
                <a:solidFill>
                  <a:srgbClr val="000000"/>
                </a:solidFill>
                <a:latin typeface="Arial"/>
              </a:endParaRPr>
            </a:p>
          </p:txBody>
        </p:sp>
        <p:sp>
          <p:nvSpPr>
            <p:cNvPr id="96" name="content.1.title"/>
            <p:cNvSpPr/>
            <p:nvPr/>
          </p:nvSpPr>
          <p:spPr>
            <a:xfrm>
              <a:off x="4262760" y="1372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安全管理部门</a:t>
              </a:r>
              <a:endParaRPr lang="en-US" sz="2000" b="0" strike="noStrike" spc="-1">
                <a:solidFill>
                  <a:srgbClr val="000000"/>
                </a:solidFill>
                <a:latin typeface="Arial"/>
              </a:endParaRPr>
            </a:p>
          </p:txBody>
        </p:sp>
        <p:sp>
          <p:nvSpPr>
            <p:cNvPr id="97" name="椭圆 13"/>
            <p:cNvSpPr/>
            <p:nvPr/>
          </p:nvSpPr>
          <p:spPr>
            <a:xfrm>
              <a:off x="3571200" y="172584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8" name="椭圆 14"/>
            <p:cNvSpPr/>
            <p:nvPr/>
          </p:nvSpPr>
          <p:spPr>
            <a:xfrm>
              <a:off x="3571200" y="511488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9" name="content.3.subtitle"/>
            <p:cNvSpPr/>
            <p:nvPr/>
          </p:nvSpPr>
          <p:spPr>
            <a:xfrm>
              <a:off x="4371480" y="551124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定期检查设施运行情况，及时发现问题</a:t>
              </a:r>
              <a:endParaRPr lang="en-US" sz="1400" b="0" strike="noStrike" spc="-1">
                <a:solidFill>
                  <a:srgbClr val="000000"/>
                </a:solidFill>
                <a:latin typeface="Arial"/>
              </a:endParaRPr>
            </a:p>
          </p:txBody>
        </p:sp>
        <p:sp>
          <p:nvSpPr>
            <p:cNvPr id="100" name="content.3.title"/>
            <p:cNvSpPr/>
            <p:nvPr/>
          </p:nvSpPr>
          <p:spPr>
            <a:xfrm>
              <a:off x="4366800" y="468144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安全检查记录</a:t>
              </a:r>
              <a:endParaRPr lang="en-US" sz="2000" b="0" strike="noStrike" spc="-1">
                <a:solidFill>
                  <a:srgbClr val="000000"/>
                </a:solidFill>
                <a:latin typeface="Arial"/>
              </a:endParaRPr>
            </a:p>
          </p:txBody>
        </p:sp>
        <p:sp>
          <p:nvSpPr>
            <p:cNvPr id="101" name="content.2.subtitle"/>
            <p:cNvSpPr/>
            <p:nvPr/>
          </p:nvSpPr>
          <p:spPr>
            <a:xfrm>
              <a:off x="4368240" y="381312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培训内容包括安全法规、安全操作规程等</a:t>
              </a:r>
              <a:endParaRPr lang="en-US" sz="1400" b="0" strike="noStrike" spc="-1">
                <a:solidFill>
                  <a:srgbClr val="000000"/>
                </a:solidFill>
                <a:latin typeface="Arial"/>
              </a:endParaRPr>
            </a:p>
          </p:txBody>
        </p:sp>
        <p:sp>
          <p:nvSpPr>
            <p:cNvPr id="102" name="content.2.title"/>
            <p:cNvSpPr/>
            <p:nvPr/>
          </p:nvSpPr>
          <p:spPr>
            <a:xfrm>
              <a:off x="4366080" y="2983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安全培训计划</a:t>
              </a:r>
              <a:endParaRPr lang="en-US" sz="2000" b="0" strike="noStrike" spc="-1">
                <a:solidFill>
                  <a:srgbClr val="000000"/>
                </a:solidFill>
                <a:latin typeface="Arial"/>
              </a:endParaRPr>
            </a:p>
          </p:txBody>
        </p:sp>
      </p:grpSp>
      <p:sp>
        <p:nvSpPr>
          <p:cNvPr id="103" name="Picture 35"/>
          <p:cNvSpPr/>
          <p:nvPr/>
        </p:nvSpPr>
        <p:spPr>
          <a:xfrm>
            <a:off x="-3240" y="1751040"/>
            <a:ext cx="3564360" cy="3564360"/>
          </a:xfrm>
          <a:prstGeom prst="diamond">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矩形 28"/>
          <p:cNvSpPr/>
          <p:nvPr/>
        </p:nvSpPr>
        <p:spPr>
          <a:xfrm>
            <a:off x="35330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2.title"/>
          <p:cNvSpPr/>
          <p:nvPr/>
        </p:nvSpPr>
        <p:spPr>
          <a:xfrm>
            <a:off x="902880" y="4025160"/>
            <a:ext cx="328392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风电场建设管理办法</a:t>
            </a:r>
            <a:endParaRPr lang="en-US" sz="1800" b="0" strike="noStrike" spc="-1">
              <a:solidFill>
                <a:srgbClr val="000000"/>
              </a:solidFill>
              <a:latin typeface="Arial"/>
            </a:endParaRPr>
          </a:p>
        </p:txBody>
      </p:sp>
      <p:sp>
        <p:nvSpPr>
          <p:cNvPr id="106" name="content.2.content"/>
          <p:cNvSpPr/>
          <p:nvPr/>
        </p:nvSpPr>
        <p:spPr>
          <a:xfrm>
            <a:off x="902880" y="4385880"/>
            <a:ext cx="4523400" cy="1993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规定风电场建设必须遵守的安全规定</a:t>
            </a:r>
            <a:endParaRPr lang="en-US" sz="1200" b="0" strike="noStrike" spc="-1">
              <a:solidFill>
                <a:srgbClr val="000000"/>
              </a:solidFill>
              <a:latin typeface="Arial"/>
            </a:endParaRPr>
          </a:p>
        </p:txBody>
      </p:sp>
      <p:sp>
        <p:nvSpPr>
          <p:cNvPr id="107" name="矩形 33"/>
          <p:cNvSpPr/>
          <p:nvPr/>
        </p:nvSpPr>
        <p:spPr>
          <a:xfrm>
            <a:off x="631764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3.title"/>
          <p:cNvSpPr/>
          <p:nvPr/>
        </p:nvSpPr>
        <p:spPr>
          <a:xfrm>
            <a:off x="6537240" y="136656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相关法律法规解读</a:t>
            </a:r>
            <a:endParaRPr lang="en-US" sz="1800" b="0" strike="noStrike" spc="-1">
              <a:solidFill>
                <a:srgbClr val="000000"/>
              </a:solidFill>
              <a:latin typeface="Arial"/>
            </a:endParaRPr>
          </a:p>
        </p:txBody>
      </p:sp>
      <p:sp>
        <p:nvSpPr>
          <p:cNvPr id="109" name="content.3.content"/>
          <p:cNvSpPr/>
          <p:nvPr/>
        </p:nvSpPr>
        <p:spPr>
          <a:xfrm>
            <a:off x="6537240" y="1950120"/>
            <a:ext cx="4372920" cy="1632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风电场建设必须符合国家相关法规的规定</a:t>
            </a:r>
            <a:endParaRPr lang="en-US" sz="1200" b="0" strike="noStrike" spc="-1">
              <a:solidFill>
                <a:srgbClr val="000000"/>
              </a:solidFill>
              <a:latin typeface="Arial"/>
            </a:endParaRPr>
          </a:p>
        </p:txBody>
      </p:sp>
      <p:sp>
        <p:nvSpPr>
          <p:cNvPr id="110" name="矩形 38"/>
          <p:cNvSpPr/>
          <p:nvPr/>
        </p:nvSpPr>
        <p:spPr>
          <a:xfrm>
            <a:off x="9100800" y="1714320"/>
            <a:ext cx="257400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4.title"/>
          <p:cNvSpPr/>
          <p:nvPr/>
        </p:nvSpPr>
        <p:spPr>
          <a:xfrm>
            <a:off x="6536880" y="4024800"/>
            <a:ext cx="210600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2" name="content.4.content"/>
          <p:cNvSpPr/>
          <p:nvPr/>
        </p:nvSpPr>
        <p:spPr>
          <a:xfrm>
            <a:off x="6537240" y="4549680"/>
            <a:ext cx="4545720" cy="1646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13" name="PlaceHolder 1"/>
          <p:cNvSpPr>
            <a:spLocks noGrp="1"/>
          </p:cNvSpPr>
          <p:nvPr>
            <p:ph type="title" idx="4294967295"/>
          </p:nvPr>
        </p:nvSpPr>
        <p:spPr>
          <a:xfrm>
            <a:off x="104760" y="360000"/>
            <a:ext cx="106948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风电场工程建设安全管理法律法规</a:t>
            </a:r>
            <a:endParaRPr lang="en-US" sz="3600" b="0" strike="noStrike" spc="-1">
              <a:solidFill>
                <a:schemeClr val="dk1"/>
              </a:solidFill>
              <a:latin typeface="Arial"/>
            </a:endParaRPr>
          </a:p>
        </p:txBody>
      </p:sp>
      <p:sp>
        <p:nvSpPr>
          <p:cNvPr id="114" name="矩形 19"/>
          <p:cNvSpPr/>
          <p:nvPr/>
        </p:nvSpPr>
        <p:spPr>
          <a:xfrm>
            <a:off x="739440" y="1714320"/>
            <a:ext cx="2575440" cy="408996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content.1.title"/>
          <p:cNvSpPr/>
          <p:nvPr/>
        </p:nvSpPr>
        <p:spPr>
          <a:xfrm>
            <a:off x="874440" y="1355760"/>
            <a:ext cx="2741040" cy="297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国家安全生产法</a:t>
            </a:r>
            <a:endParaRPr lang="en-US" sz="1800" b="0" strike="noStrike" spc="-1">
              <a:solidFill>
                <a:srgbClr val="000000"/>
              </a:solidFill>
              <a:latin typeface="Arial"/>
            </a:endParaRPr>
          </a:p>
        </p:txBody>
      </p:sp>
      <p:sp>
        <p:nvSpPr>
          <p:cNvPr id="116" name="content.1.content"/>
          <p:cNvSpPr/>
          <p:nvPr/>
        </p:nvSpPr>
        <p:spPr>
          <a:xfrm>
            <a:off x="928440" y="1821240"/>
            <a:ext cx="4523400" cy="2140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明确安全生产目标，规范生产安全行为</a:t>
            </a:r>
            <a:endParaRPr lang="en-US" sz="1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6076800" y="1080000"/>
            <a:ext cx="421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风电场工程建设安全管理标准</a:t>
            </a:r>
            <a:endParaRPr lang="en-US" sz="2200" b="0" strike="noStrike" spc="-1">
              <a:solidFill>
                <a:srgbClr val="000000"/>
              </a:solidFill>
              <a:latin typeface="Arial"/>
            </a:endParaRPr>
          </a:p>
        </p:txBody>
      </p:sp>
      <p:sp>
        <p:nvSpPr>
          <p:cNvPr id="119" name="content"/>
          <p:cNvSpPr/>
          <p:nvPr/>
        </p:nvSpPr>
        <p:spPr>
          <a:xfrm>
            <a:off x="6874560" y="3254400"/>
            <a:ext cx="46213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风电场工程建设安全管理标准是对风电场建设过程中的安全要求和规范的总称。国内外各种标准都强调了风电场工程建设中的安全管理重要性。合理遵循标准可以有效保障风电场项目的顺利进行，减少安全事故的发生。</a:t>
            </a:r>
            <a:endParaRPr lang="en-US" sz="14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21" name="Picture 22"/>
          <p:cNvSpPr/>
          <p:nvPr/>
        </p:nvSpPr>
        <p:spPr>
          <a:xfrm>
            <a:off x="353520" y="1469880"/>
            <a:ext cx="4293000" cy="4293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2" name="PlaceHolder 1"/>
          <p:cNvSpPr>
            <a:spLocks noGrp="1"/>
          </p:cNvSpPr>
          <p:nvPr>
            <p:ph/>
          </p:nvPr>
        </p:nvSpPr>
        <p:spPr>
          <a:xfrm>
            <a:off x="793800" y="660240"/>
            <a:ext cx="2787840" cy="751320"/>
          </a:xfrm>
          <a:prstGeom prst="rect">
            <a:avLst/>
          </a:prstGeom>
          <a:noFill/>
          <a:ln w="0">
            <a:noFill/>
          </a:ln>
        </p:spPr>
        <p:txBody>
          <a:bodyPr lIns="90000" tIns="46800" rIns="90000" bIns="46800" anchor="t">
            <a:noAutofit/>
          </a:bodyPr>
          <a:lstStyle/>
          <a:p>
            <a:pPr marL="228600" indent="-228600" defTabSz="914400">
              <a:lnSpc>
                <a:spcPct val="130000"/>
              </a:lnSpc>
              <a:spcAft>
                <a:spcPts val="1001"/>
              </a:spcAft>
              <a:buClr>
                <a:srgbClr val="595959"/>
              </a:buClr>
              <a:buFont typeface="Arial"/>
              <a:buChar char="●"/>
              <a:tabLst>
                <a:tab pos="1609560"/>
              </a:tabLst>
            </a:pPr>
            <a:r>
              <a:rPr lang="en-US" sz="3600" b="0" strike="noStrike" spc="148">
                <a:solidFill>
                  <a:schemeClr val="dk1">
                    <a:lumMod val="65000"/>
                    <a:lumOff val="35000"/>
                  </a:schemeClr>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23" name="PlaceHolder 2"/>
          <p:cNvSpPr>
            <a:spLocks noGrp="1"/>
          </p:cNvSpPr>
          <p:nvPr>
            <p:ph type="title" idx="4294967295"/>
          </p:nvPr>
        </p:nvSpPr>
        <p:spPr>
          <a:xfrm>
            <a:off x="929520" y="2566800"/>
            <a:ext cx="98128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rgbClr val="52C6B8"/>
                </a:solidFill>
                <a:latin typeface="Arial"/>
                <a:ea typeface="微软雅黑"/>
              </a:rPr>
              <a:t>第</a:t>
            </a:r>
            <a:r>
              <a:rPr lang="en-US" sz="3600" b="1" strike="noStrike" spc="299">
                <a:solidFill>
                  <a:srgbClr val="52C6B8"/>
                </a:solidFill>
                <a:latin typeface="Arial"/>
                <a:ea typeface="微软雅黑"/>
              </a:rPr>
              <a:t>2</a:t>
            </a:r>
            <a:r>
              <a:rPr lang="zh-CN" sz="3600" b="1" strike="noStrike" spc="299">
                <a:solidFill>
                  <a:srgbClr val="52C6B8"/>
                </a:solidFill>
                <a:latin typeface="Arial"/>
                <a:ea typeface="微软雅黑"/>
              </a:rPr>
              <a:t>章 风电场工程建设现状分析</a:t>
            </a:r>
            <a:endParaRPr lang="en-US" sz="3600" b="0" strike="noStrike" spc="-1">
              <a:solidFill>
                <a:schemeClr val="dk1"/>
              </a:solidFill>
              <a:latin typeface="Arial"/>
            </a:endParaRPr>
          </a:p>
        </p:txBody>
      </p:sp>
      <p:sp>
        <p:nvSpPr>
          <p:cNvPr id="12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风电场工程建设现状概述</a:t>
            </a:r>
            <a:endParaRPr lang="en-US" sz="3600" b="0" strike="noStrike" spc="-1">
              <a:solidFill>
                <a:schemeClr val="dk1"/>
              </a:solidFill>
              <a:latin typeface="Arial"/>
            </a:endParaRPr>
          </a:p>
        </p:txBody>
      </p:sp>
      <p:sp>
        <p:nvSpPr>
          <p:cNvPr id="12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2019</a:t>
            </a:r>
            <a:r>
              <a:rPr lang="zh-CN" sz="1400" b="0" strike="noStrike" spc="-1">
                <a:solidFill>
                  <a:schemeClr val="dk1">
                    <a:lumMod val="85000"/>
                    <a:lumOff val="15000"/>
                  </a:schemeClr>
                </a:solidFill>
                <a:latin typeface="微软雅黑"/>
                <a:ea typeface="微软雅黑"/>
              </a:rPr>
              <a:t>年我国风电装机容量达到了</a:t>
            </a:r>
            <a:r>
              <a:rPr lang="en-US" sz="1400" b="0" strike="noStrike" spc="-1">
                <a:solidFill>
                  <a:schemeClr val="dk1">
                    <a:lumMod val="85000"/>
                    <a:lumOff val="15000"/>
                  </a:schemeClr>
                </a:solidFill>
                <a:latin typeface="微软雅黑"/>
                <a:ea typeface="微软雅黑"/>
              </a:rPr>
              <a:t>206GW</a:t>
            </a:r>
            <a:r>
              <a:rPr lang="zh-CN" sz="1400" b="0" strike="noStrike" spc="-1">
                <a:solidFill>
                  <a:schemeClr val="dk1">
                    <a:lumMod val="85000"/>
                    <a:lumOff val="15000"/>
                  </a:schemeClr>
                </a:solidFill>
                <a:latin typeface="微软雅黑"/>
                <a:ea typeface="微软雅黑"/>
              </a:rPr>
              <a:t>，居世界首位</a:t>
            </a:r>
            <a:endParaRPr lang="en-US" sz="1400" b="0" strike="noStrike" spc="-1">
              <a:solidFill>
                <a:srgbClr val="000000"/>
              </a:solidFill>
              <a:latin typeface="Arial"/>
            </a:endParaRPr>
          </a:p>
        </p:txBody>
      </p:sp>
      <p:sp>
        <p:nvSpPr>
          <p:cNvPr id="12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风电装机容量持续增长</a:t>
            </a:r>
            <a:endParaRPr lang="en-US" sz="1800" b="0" strike="noStrike" spc="-1">
              <a:solidFill>
                <a:srgbClr val="000000"/>
              </a:solidFill>
              <a:latin typeface="Arial"/>
            </a:endParaRPr>
          </a:p>
        </p:txBody>
      </p:sp>
      <p:sp>
        <p:nvSpPr>
          <p:cNvPr id="12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风电场建设采用更高效、更稳定的风力发电机组</a:t>
            </a:r>
            <a:endParaRPr lang="en-US" sz="1400" b="0" strike="noStrike" spc="-1">
              <a:solidFill>
                <a:srgbClr val="000000"/>
              </a:solidFill>
              <a:latin typeface="Arial"/>
            </a:endParaRPr>
          </a:p>
        </p:txBody>
      </p:sp>
      <p:sp>
        <p:nvSpPr>
          <p:cNvPr id="12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技术更新换代加速</a:t>
            </a:r>
            <a:endParaRPr lang="en-US" sz="1800" b="0" strike="noStrike" spc="-1">
              <a:solidFill>
                <a:srgbClr val="000000"/>
              </a:solidFill>
              <a:latin typeface="Arial"/>
            </a:endParaRPr>
          </a:p>
        </p:txBody>
      </p:sp>
      <p:sp>
        <p:nvSpPr>
          <p:cNvPr id="13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政府出台一系列扶持政策，推动风电行业发展</a:t>
            </a:r>
            <a:endParaRPr lang="en-US" sz="1400" b="0" strike="noStrike" spc="-1">
              <a:solidFill>
                <a:srgbClr val="000000"/>
              </a:solidFill>
              <a:latin typeface="Arial"/>
            </a:endParaRPr>
          </a:p>
        </p:txBody>
      </p:sp>
      <p:sp>
        <p:nvSpPr>
          <p:cNvPr id="13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政策支持力度加大</a:t>
            </a:r>
            <a:endParaRPr lang="en-US" sz="1800" b="0" strike="noStrike" spc="-1">
              <a:solidFill>
                <a:srgbClr val="000000"/>
              </a:solidFill>
              <a:latin typeface="Arial"/>
            </a:endParaRPr>
          </a:p>
        </p:txBody>
      </p:sp>
      <p:sp>
        <p:nvSpPr>
          <p:cNvPr id="13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风电场建设需要符合更严格的环保标准</a:t>
            </a:r>
            <a:endParaRPr lang="en-US" sz="1400" b="0" strike="noStrike" spc="-1">
              <a:solidFill>
                <a:srgbClr val="000000"/>
              </a:solidFill>
              <a:latin typeface="Arial"/>
            </a:endParaRPr>
          </a:p>
        </p:txBody>
      </p:sp>
      <p:sp>
        <p:nvSpPr>
          <p:cNvPr id="13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环保要求不断提高</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风电场工程建设安全隐患分析</a:t>
            </a:r>
            <a:endParaRPr lang="en-US" sz="3600" b="0" strike="noStrike" spc="-1">
              <a:solidFill>
                <a:schemeClr val="dk1"/>
              </a:solidFill>
              <a:latin typeface="Arial"/>
            </a:endParaRPr>
          </a:p>
        </p:txBody>
      </p:sp>
      <p:sp>
        <p:nvSpPr>
          <p:cNvPr id="135" name="椭圆 18"/>
          <p:cNvSpPr/>
          <p:nvPr/>
        </p:nvSpPr>
        <p:spPr>
          <a:xfrm>
            <a:off x="3543840" y="3263400"/>
            <a:ext cx="60660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grpSp>
        <p:nvGrpSpPr>
          <p:cNvPr id="136" name="组合 1"/>
          <p:cNvGrpSpPr/>
          <p:nvPr/>
        </p:nvGrpSpPr>
        <p:grpSpPr>
          <a:xfrm>
            <a:off x="3571200" y="1372320"/>
            <a:ext cx="5549760" cy="4881240"/>
            <a:chOff x="3571200" y="1372320"/>
            <a:chExt cx="5549760" cy="4881240"/>
          </a:xfrm>
        </p:grpSpPr>
        <p:sp>
          <p:nvSpPr>
            <p:cNvPr id="137" name="content.1.subtitle"/>
            <p:cNvSpPr/>
            <p:nvPr/>
          </p:nvSpPr>
          <p:spPr>
            <a:xfrm>
              <a:off x="4264200" y="211500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钢丝绳索故障导致高空作业事故风险增加</a:t>
              </a:r>
              <a:endParaRPr lang="en-US" sz="1400" b="0" strike="noStrike" spc="-1">
                <a:solidFill>
                  <a:srgbClr val="000000"/>
                </a:solidFill>
                <a:latin typeface="Arial"/>
              </a:endParaRPr>
            </a:p>
          </p:txBody>
        </p:sp>
        <p:sp>
          <p:nvSpPr>
            <p:cNvPr id="138" name="content.1.title"/>
            <p:cNvSpPr/>
            <p:nvPr/>
          </p:nvSpPr>
          <p:spPr>
            <a:xfrm>
              <a:off x="4262760" y="1372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高空作业安全隐患</a:t>
              </a:r>
              <a:endParaRPr lang="en-US" sz="2000" b="0" strike="noStrike" spc="-1">
                <a:solidFill>
                  <a:srgbClr val="000000"/>
                </a:solidFill>
                <a:latin typeface="Arial"/>
              </a:endParaRPr>
            </a:p>
          </p:txBody>
        </p:sp>
        <p:sp>
          <p:nvSpPr>
            <p:cNvPr id="139" name="椭圆 13"/>
            <p:cNvSpPr/>
            <p:nvPr/>
          </p:nvSpPr>
          <p:spPr>
            <a:xfrm>
              <a:off x="3571200" y="172584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0" name="椭圆 14"/>
            <p:cNvSpPr/>
            <p:nvPr/>
          </p:nvSpPr>
          <p:spPr>
            <a:xfrm>
              <a:off x="3571200" y="5114880"/>
              <a:ext cx="606960" cy="56664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1" name="content.3.subtitle"/>
            <p:cNvSpPr/>
            <p:nvPr/>
          </p:nvSpPr>
          <p:spPr>
            <a:xfrm>
              <a:off x="4371480" y="551124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施工人员操作不规范，安全意识薄弱</a:t>
              </a:r>
              <a:endParaRPr lang="en-US" sz="1400" b="0" strike="noStrike" spc="-1">
                <a:solidFill>
                  <a:srgbClr val="000000"/>
                </a:solidFill>
                <a:latin typeface="Arial"/>
              </a:endParaRPr>
            </a:p>
          </p:txBody>
        </p:sp>
        <p:sp>
          <p:nvSpPr>
            <p:cNvPr id="142" name="content.3.title"/>
            <p:cNvSpPr/>
            <p:nvPr/>
          </p:nvSpPr>
          <p:spPr>
            <a:xfrm>
              <a:off x="4366800" y="468144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施工人员培训不足</a:t>
              </a:r>
              <a:endParaRPr lang="en-US" sz="2000" b="0" strike="noStrike" spc="-1">
                <a:solidFill>
                  <a:srgbClr val="000000"/>
                </a:solidFill>
                <a:latin typeface="Arial"/>
              </a:endParaRPr>
            </a:p>
          </p:txBody>
        </p:sp>
        <p:sp>
          <p:nvSpPr>
            <p:cNvPr id="143" name="content.2.subtitle"/>
            <p:cNvSpPr/>
            <p:nvPr/>
          </p:nvSpPr>
          <p:spPr>
            <a:xfrm>
              <a:off x="4368240" y="3813120"/>
              <a:ext cx="4749480" cy="7423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电缆老化、短路等问题容易引发安全事故</a:t>
              </a:r>
              <a:endParaRPr lang="en-US" sz="1400" b="0" strike="noStrike" spc="-1">
                <a:solidFill>
                  <a:srgbClr val="000000"/>
                </a:solidFill>
                <a:latin typeface="Arial"/>
              </a:endParaRPr>
            </a:p>
          </p:txBody>
        </p:sp>
        <p:sp>
          <p:nvSpPr>
            <p:cNvPr id="144" name="content.2.title"/>
            <p:cNvSpPr/>
            <p:nvPr/>
          </p:nvSpPr>
          <p:spPr>
            <a:xfrm>
              <a:off x="4366080" y="2983320"/>
              <a:ext cx="4750920" cy="74232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电气设备故障</a:t>
              </a:r>
              <a:endParaRPr lang="en-US" sz="2000" b="0" strike="noStrike" spc="-1">
                <a:solidFill>
                  <a:srgbClr val="000000"/>
                </a:solidFill>
                <a:latin typeface="Arial"/>
              </a:endParaRPr>
            </a:p>
          </p:txBody>
        </p:sp>
      </p:grpSp>
      <p:sp>
        <p:nvSpPr>
          <p:cNvPr id="145" name="Picture 35"/>
          <p:cNvSpPr/>
          <p:nvPr/>
        </p:nvSpPr>
        <p:spPr>
          <a:xfrm>
            <a:off x="-3240" y="1751040"/>
            <a:ext cx="3564360" cy="3564360"/>
          </a:xfrm>
          <a:prstGeom prst="diamond">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风电场工程建设事故案例分析</a:t>
            </a:r>
            <a:endParaRPr lang="en-US" sz="3600" b="0" strike="noStrike" spc="-1">
              <a:solidFill>
                <a:schemeClr val="dk1"/>
              </a:solidFill>
              <a:latin typeface="Arial"/>
            </a:endParaRPr>
          </a:p>
        </p:txBody>
      </p:sp>
      <p:sp>
        <p:nvSpPr>
          <p:cNvPr id="14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操作不当导致塔吊不稳倾倒，造成人员伤亡</a:t>
            </a:r>
            <a:endParaRPr lang="en-US" sz="1400" b="0" strike="noStrike" spc="-1">
              <a:solidFill>
                <a:srgbClr val="000000"/>
              </a:solidFill>
              <a:latin typeface="Arial"/>
            </a:endParaRPr>
          </a:p>
        </p:txBody>
      </p:sp>
      <p:sp>
        <p:nvSpPr>
          <p:cNvPr id="14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塔吊倾倒事故</a:t>
            </a:r>
            <a:endParaRPr lang="en-US" sz="1800" b="0" strike="noStrike" spc="-1">
              <a:solidFill>
                <a:srgbClr val="000000"/>
              </a:solidFill>
              <a:latin typeface="Arial"/>
            </a:endParaRPr>
          </a:p>
        </p:txBody>
      </p:sp>
      <p:sp>
        <p:nvSpPr>
          <p:cNvPr id="14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未及时停工避风，导致安全事故发生</a:t>
            </a:r>
            <a:endParaRPr lang="en-US" sz="1400" b="0" strike="noStrike" spc="-1">
              <a:solidFill>
                <a:srgbClr val="000000"/>
              </a:solidFill>
              <a:latin typeface="Arial"/>
            </a:endParaRPr>
          </a:p>
        </p:txBody>
      </p:sp>
      <p:sp>
        <p:nvSpPr>
          <p:cNvPr id="15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台风期间施工事故</a:t>
            </a:r>
            <a:endParaRPr lang="en-US" sz="1800" b="0" strike="noStrike" spc="-1">
              <a:solidFill>
                <a:srgbClr val="000000"/>
              </a:solidFill>
              <a:latin typeface="Arial"/>
            </a:endParaRPr>
          </a:p>
        </p:txBody>
      </p:sp>
      <p:sp>
        <p:nvSpPr>
          <p:cNvPr id="15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电缆短路引发火灾，影响风电场正常运行</a:t>
            </a:r>
            <a:endParaRPr lang="en-US" sz="1400" b="0" strike="noStrike" spc="-1">
              <a:solidFill>
                <a:srgbClr val="000000"/>
              </a:solidFill>
              <a:latin typeface="Arial"/>
            </a:endParaRPr>
          </a:p>
        </p:txBody>
      </p:sp>
      <p:sp>
        <p:nvSpPr>
          <p:cNvPr id="15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电缆火灾事故</a:t>
            </a:r>
            <a:endParaRPr lang="en-US" sz="1800" b="0" strike="noStrike" spc="-1">
              <a:solidFill>
                <a:srgbClr val="000000"/>
              </a:solidFill>
              <a:latin typeface="Arial"/>
            </a:endParaRPr>
          </a:p>
        </p:txBody>
      </p:sp>
      <p:sp>
        <p:nvSpPr>
          <p:cNvPr id="15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材料质量问题导致叶片脱落，存在安全隐患</a:t>
            </a:r>
            <a:endParaRPr lang="en-US" sz="1400" b="0" strike="noStrike" spc="-1">
              <a:solidFill>
                <a:srgbClr val="000000"/>
              </a:solidFill>
              <a:latin typeface="Arial"/>
            </a:endParaRPr>
          </a:p>
        </p:txBody>
      </p:sp>
      <p:sp>
        <p:nvSpPr>
          <p:cNvPr id="15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风机叶片脱落事故</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https://d.book118.com/958034120054006045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Times New Roman</vt:lpstr>
      <vt:lpstr>Wingdings</vt:lpstr>
      <vt:lpstr>Symbol</vt:lpstr>
      <vt:lpstr>DejaVu Sans</vt:lpstr>
      <vt:lpstr>Office Theme</vt:lpstr>
      <vt:lpstr>风电场工程建设安全管理</vt:lpstr>
      <vt:lpstr>目 录</vt:lpstr>
      <vt:lpstr>第1章 风电场工程建设安全管理概述</vt:lpstr>
      <vt:lpstr>风电场工程建设安全管理简介</vt:lpstr>
      <vt:lpstr>风电场工程建设安全管理简介</vt:lpstr>
      <vt:lpstr>风电场工程建设安全管理体系</vt:lpstr>
      <vt:lpstr>风电场工程建设安全管理法律法规</vt:lpstr>
      <vt:lpstr> </vt:lpstr>
      <vt:lpstr>第2章 风电场工程建设现状分析</vt:lpstr>
      <vt:lpstr>风电场工程建设现状概述</vt:lpstr>
      <vt:lpstr>风电场工程建设安全隐患分析</vt:lpstr>
      <vt:lpstr>风电场工程建设事故案例分析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2024-09-25T21:20:27.835</cp:lastPrinted>
  <dcterms:created xsi:type="dcterms:W3CDTF">2024-09-25T13:20:27Z</dcterms:created>
  <dcterms:modified xsi:type="dcterms:W3CDTF">2024-09-25T13:20:29Z</dcterms:modified>
</cp:coreProperties>
</file>