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FRNOWE+NTTPFJ+ArialMT"/>
      <p:regular r:id="rId18"/>
    </p:embeddedFont>
    <p:embeddedFont>
      <p:font typeface="UBAIAW+MS-UIGothic"/>
      <p:regular r:id="rId19"/>
    </p:embeddedFont>
    <p:embeddedFont>
      <p:font typeface="VTBATP+JEGDCL+MicrosoftYaHei-Bold"/>
      <p:regular r:id="rId20"/>
    </p:embeddedFont>
    <p:embeddedFont>
      <p:font typeface="NNDODF+VNUFD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C9B97-4707-41B9-82AE-D43E30099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91229-FD8E-4F7A-955D-C9A29A7F9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1CE19-7CCF-4929-B833-4D822C5D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5CB98-5F8B-4F6A-9615-FBF9EC711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2369C5-AC16-4FFA-9F24-74EC5276C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316D7-17E1-46E2-9BD3-788176592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241BB-55AC-4691-922F-5CC35CBFD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D81DB-6042-469F-A73F-3E49E3699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9326D-C909-47DC-A380-11E0BCFAC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A26FA-8243-49BC-A625-2FEC941D2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E9E2A-B429-4DFA-8767-059A68D9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3014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668970"/>
            <a:ext cx="7126246" cy="24096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RNOWE+NTTPFJ+ArialMT"/>
                <a:cs typeface="FRNOWE+NTTPF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产经营单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位的安全生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产义务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RNOWE+NTTPFJ+ArialMT"/>
                <a:cs typeface="FRNOWE+NTTPF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产经营单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位的安全生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产规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章制度和培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RNOWE+NTTPFJ+ArialMT"/>
                <a:cs typeface="FRNOWE+NTTPF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危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物品、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的安全管理和事故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隐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患排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查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治</a:t>
            </a:r>
          </a:p>
          <a:p>
            <a:pPr marL="203200" marR="0">
              <a:lnSpc>
                <a:spcPts val="2400"/>
              </a:lnSpc>
              <a:spcBef>
                <a:spcPts val="1931"/>
              </a:spcBef>
              <a:spcAft>
                <a:spcPct val="0"/>
              </a:spcAft>
            </a:pP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863530"/>
            <a:ext cx="6192461" cy="18806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RNOWE+NTTPFJ+ArialMT"/>
                <a:cs typeface="FRNOWE+NTTPF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安全生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督管理和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急救援体系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RNOWE+NTTPFJ+ArialMT"/>
                <a:cs typeface="FRNOWE+NTTPF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违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反安全生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法的法律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任和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处罚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RNOWE+NTTPFJ+ArialMT"/>
                <a:cs typeface="FRNOWE+NTTPF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安全生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UBAIAW+MS-UIGothic"/>
                <a:cs typeface="UBAIAW+MS-UIGothic"/>
              </a:rPr>
              <a:t>法案例分析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UBAIAW+MS-UIGothic"/>
                <a:cs typeface="UBAIAW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VTBATP+JEGDCL+MicrosoftYaHei-Bold"/>
                <a:cs typeface="VTBATP+JEGDC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安全生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的基本要求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55490" y="1422201"/>
            <a:ext cx="3198469" cy="42087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4073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BAIAW+MS-UIGothic"/>
                <a:cs typeface="UBAIAW+MS-UIGothic"/>
              </a:rPr>
              <a:t>安全生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产规</a:t>
            </a:r>
            <a:r>
              <a:rPr sz="2300">
                <a:solidFill>
                  <a:srgbClr val="00B6FF"/>
                </a:solidFill>
                <a:latin typeface="UBAIAW+MS-UIGothic"/>
                <a:cs typeface="UBAIAW+MS-UIGothic"/>
              </a:rPr>
              <a:t>定</a:t>
            </a:r>
          </a:p>
          <a:p>
            <a:pPr marL="401319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BAIAW+MS-UIGothic"/>
                <a:cs typeface="UBAIAW+MS-UIGothic"/>
              </a:rPr>
              <a:t>安全生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00B6FF"/>
                </a:solidFill>
                <a:latin typeface="UBAIAW+MS-UIGothic"/>
                <a:cs typeface="UBAIAW+MS-UIGothic"/>
              </a:rPr>
              <a:t>教育培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劳动</a:t>
            </a:r>
            <a:r>
              <a:rPr sz="2300" spc="25">
                <a:solidFill>
                  <a:srgbClr val="00B6FF"/>
                </a:solidFill>
                <a:latin typeface="UBAIAW+MS-UIGothic"/>
                <a:cs typeface="UBAIAW+MS-UIGothic"/>
              </a:rPr>
              <a:t>防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00B6FF"/>
                </a:solidFill>
                <a:latin typeface="UBAIAW+MS-UIGothic"/>
                <a:cs typeface="UBAIAW+MS-UIGothic"/>
              </a:rPr>
              <a:t>用品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TBATP+JEGDCL+MicrosoftYaHei-Bold"/>
                <a:cs typeface="VTBATP+JEGDCL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TBATP+JEGDCL+MicrosoftYaHei-Bold"/>
                <a:cs typeface="VTBATP+JEGDCL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TBATP+JEGDCL+MicrosoftYaHei-Bold"/>
                <a:cs typeface="VTBATP+JEGDCL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产经营单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位的安全生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管理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BAIAW+MS-UIGothic"/>
                <a:cs typeface="UBAIAW+MS-UIGothic"/>
              </a:rPr>
              <a:t>主要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2000" spc="25">
                <a:solidFill>
                  <a:srgbClr val="FFFDFD"/>
                </a:solidFill>
                <a:latin typeface="UBAIAW+MS-UIGothic"/>
                <a:cs typeface="UBAIAW+MS-UIGothic"/>
              </a:rPr>
              <a:t>人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2000">
                <a:solidFill>
                  <a:srgbClr val="FFFDFD"/>
                </a:solidFill>
                <a:latin typeface="UBAIAW+MS-UIGothic"/>
                <a:cs typeface="UBAIAW+MS-UIGothic"/>
              </a:rPr>
              <a:t>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UBAIAW+MS-UIGothic"/>
                <a:cs typeface="UBAIAW+MS-UIGothic"/>
              </a:rPr>
              <a:t>危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FFFDFD"/>
                </a:solidFill>
                <a:latin typeface="UBAIAW+MS-UIGothic"/>
                <a:cs typeface="UBAIAW+MS-UIGothic"/>
              </a:rPr>
              <a:t>物品管理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产经营单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位的主要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当履行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《安全生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法》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定的安全生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产职责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工作全面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产经营单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物品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格管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理，不得随意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丢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弃、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倒或者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59629" y="385371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BAIAW+MS-UIGothic"/>
                <a:cs typeface="UBAIAW+MS-UIGothic"/>
              </a:rPr>
              <a:t>安全生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FFFDFD"/>
                </a:solidFill>
                <a:latin typeface="UBAIAW+MS-UIGothic"/>
                <a:cs typeface="UBAIAW+MS-UIGothic"/>
              </a:rPr>
              <a:t>管理机构和人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产经营单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置安全生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管理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机构或者配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备专职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管理人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UBAIAW+MS-UIGothic"/>
                <a:cs typeface="UBAIA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工的安全生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产义务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934870" cy="2159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UBAIAW+MS-UIGothic"/>
                <a:cs typeface="UBAIAW+MS-UIGothic"/>
              </a:rPr>
              <a:t>遵守安全操作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00B6FF"/>
                </a:solidFill>
                <a:latin typeface="UBAIAW+MS-UIGothic"/>
                <a:cs typeface="UBAIAW+MS-UIGothic"/>
              </a:rPr>
              <a:t>程</a:t>
            </a:r>
          </a:p>
          <a:p>
            <a:pPr marL="0" marR="0">
              <a:lnSpc>
                <a:spcPts val="1600"/>
              </a:lnSpc>
              <a:spcBef>
                <a:spcPts val="11404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UBAIAW+MS-UIGothic"/>
                <a:cs typeface="UBAIAW+MS-UIGothic"/>
              </a:rPr>
              <a:t>安全培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1600">
                <a:solidFill>
                  <a:srgbClr val="00B6FF"/>
                </a:solidFill>
                <a:latin typeface="UBAIAW+MS-UIGothic"/>
                <a:cs typeface="UBAIAW+MS-UIGothic"/>
              </a:rPr>
              <a:t>和学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486155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发现</a:t>
            </a:r>
            <a:r>
              <a:rPr sz="1600">
                <a:solidFill>
                  <a:srgbClr val="00B6FF"/>
                </a:solidFill>
                <a:latin typeface="UBAIAW+MS-UIGothic"/>
                <a:cs typeface="UBAIAW+MS-UIGothic"/>
              </a:rPr>
              <a:t>事故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隐</a:t>
            </a:r>
            <a:r>
              <a:rPr sz="1600">
                <a:solidFill>
                  <a:srgbClr val="00B6FF"/>
                </a:solidFill>
                <a:latin typeface="UBAIAW+MS-UIGothic"/>
                <a:cs typeface="UBAIAW+MS-UIGothic"/>
              </a:rPr>
              <a:t>患及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时报</a:t>
            </a:r>
            <a:r>
              <a:rPr sz="1600">
                <a:solidFill>
                  <a:srgbClr val="00B6FF"/>
                </a:solidFill>
                <a:latin typeface="UBAIAW+MS-UIGothic"/>
                <a:cs typeface="UBAIAW+MS-UIGothic"/>
              </a:rPr>
              <a:t>告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安全生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产规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章制度的内容和制定要求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BAIAW+MS-UIGothic"/>
                <a:cs typeface="UBAIAW+MS-UIGothic"/>
              </a:rPr>
              <a:t>安全生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产规</a:t>
            </a:r>
            <a:r>
              <a:rPr sz="1550" spc="25">
                <a:solidFill>
                  <a:srgbClr val="00B6FF"/>
                </a:solidFill>
                <a:latin typeface="UBAIAW+MS-UIGothic"/>
                <a:cs typeface="UBAIAW+MS-UIGothic"/>
              </a:rPr>
              <a:t>章制度内容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BAIAW+MS-UIGothic"/>
                <a:cs typeface="UBAIAW+MS-UIGothic"/>
              </a:rPr>
              <a:t>制定要求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407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UBAIAW+MS-UIGothic"/>
                <a:cs typeface="UBAIAW+MS-UIGothic"/>
              </a:rPr>
              <a:t>章制度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UBAIAW+MS-UIGothic"/>
                <a:cs typeface="UBAIAW+MS-UIGothic"/>
              </a:rPr>
              <a:t>符合国家法律法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UBAIAW+MS-UIGothic"/>
                <a:cs typeface="UBAIAW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UBAIAW+MS-UIGothic"/>
                <a:cs typeface="UBAIAW+MS-UIGothic"/>
              </a:rPr>
              <a:t>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BAIAW+MS-UIGothic"/>
                <a:cs typeface="UBAIAW+MS-UIGothic"/>
              </a:rPr>
              <a:t>要求，并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UBAIAW+MS-UIGothic"/>
                <a:cs typeface="UBAIAW+MS-UIGothic"/>
              </a:rPr>
              <a:t>合生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产经营单</a:t>
            </a:r>
            <a:r>
              <a:rPr sz="1350">
                <a:solidFill>
                  <a:srgbClr val="FFFFFF"/>
                </a:solidFill>
                <a:latin typeface="UBAIAW+MS-UIGothic"/>
                <a:cs typeface="UBAIAW+MS-UIGothic"/>
              </a:rPr>
              <a:t>位的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UBAIAW+MS-UIGothic"/>
                <a:cs typeface="UBAIAW+MS-UIGothic"/>
              </a:rPr>
              <a:t>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BAIAW+MS-UIGothic"/>
                <a:cs typeface="UBAIAW+MS-UIGothic"/>
              </a:rPr>
              <a:t>况，制定科学、合理、可行的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UBAIAW+MS-UIGothic"/>
                <a:cs typeface="UBAIAW+MS-UIGothic"/>
              </a:rPr>
              <a:t>章制度。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4250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安全生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象、内容和要求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TBATP+JEGDCL+MicrosoftYaHei-Bold"/>
                <a:cs typeface="VTBATP+JEGDC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TBATP+JEGDCL+MicrosoftYaHei-Bold"/>
                <a:cs typeface="VTBATP+JEGDC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TBATP+JEGDCL+MicrosoftYaHei-Bold"/>
                <a:cs typeface="VTBATP+JEGDC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UBAIAW+MS-UIGothic"/>
                <a:cs typeface="UBAIAW+MS-UIGothic"/>
              </a:rPr>
              <a:t>培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训对</a:t>
            </a:r>
            <a:r>
              <a:rPr sz="2000">
                <a:solidFill>
                  <a:srgbClr val="00B6FF"/>
                </a:solidFill>
                <a:latin typeface="UBAIAW+MS-UIGothic"/>
                <a:cs typeface="UBAIAW+MS-UIGothic"/>
              </a:rPr>
              <a:t>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UBAIAW+MS-UIGothic"/>
                <a:cs typeface="UBAIAW+MS-UIGothic"/>
              </a:rPr>
              <a:t>培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00B6FF"/>
                </a:solidFill>
                <a:latin typeface="UBAIAW+MS-UIGothic"/>
                <a:cs typeface="UBAIAW+MS-UIGothic"/>
              </a:rPr>
              <a:t>内容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UBAIAW+MS-UIGothic"/>
                <a:cs typeface="UBAIAW+MS-UIGothic"/>
              </a:rPr>
              <a:t>培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00B6FF"/>
                </a:solidFill>
                <a:latin typeface="UBAIAW+MS-UIGothic"/>
                <a:cs typeface="UBAIAW+MS-UIGothic"/>
              </a:rPr>
              <a:t>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安全生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教育和培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施和管理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00B6FF"/>
                </a:solidFill>
                <a:latin typeface="UBAIAW+MS-UIGothic"/>
                <a:cs typeface="UBAIAW+MS-UIGothic"/>
              </a:rPr>
              <a:t>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UBAIAW+MS-UIGothic"/>
                <a:cs typeface="UBAIAW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危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物品的安全管理要求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的安全管理和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00B6FF"/>
                </a:solidFill>
                <a:latin typeface="UBAIAW+MS-UIGothic"/>
                <a:cs typeface="UBAIAW+MS-UIGothic"/>
              </a:rPr>
              <a:t>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https://d.book118.com/958043014074006030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FRNOWE+NTTPFJ+ArialMT</vt:lpstr>
      <vt:lpstr>Times New Roman</vt:lpstr>
      <vt:lpstr>UBAIAW+MS-UIGothic</vt:lpstr>
      <vt:lpstr>SimSun</vt:lpstr>
      <vt:lpstr>VTBATP+JEGDCL+MicrosoftYaHei-Bold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2024-09-07T02:37:45.377</cp:lastPrinted>
  <dcterms:created xsi:type="dcterms:W3CDTF">2024-09-06T18:37:45Z</dcterms:created>
  <dcterms:modified xsi:type="dcterms:W3CDTF">2024-09-06T18:37:46Z</dcterms:modified>
</cp:coreProperties>
</file>