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DNBEUL+MS-UIGothic"/>
      <p:regular r:id="rId19"/>
    </p:embeddedFont>
    <p:embeddedFont>
      <p:font typeface="LTQKOK+KSBVNI+ArialMT"/>
      <p:regular r:id="rId20"/>
    </p:embeddedFont>
    <p:embeddedFont>
      <p:font typeface="JIPEPJ+PEIVFO+MicrosoftYaHei-Bold"/>
      <p:regular r:id="rId21"/>
    </p:embeddedFont>
    <p:embeddedFont>
      <p:font typeface="IBODJN+WSQFPF+MicrosoftYaHei"/>
      <p:regular r:id="rId22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AB93CD-2E83-4E06-9050-E48219AEF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131226-F4A6-467E-B39D-11FF0BFBFB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55F62-5F9B-4D6C-95A1-366393E23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A93A55-5A12-4CBB-B104-E4B0E810D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128F07-14E5-4F88-9D67-296F6463D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5B6E96-02AB-4C66-84BD-20154DABB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DDB587-B842-4F1F-8749-28AEB18DA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F1C41B-FB65-4B1F-A42D-78686483B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7C1FBC-BD94-4BDB-8A9C-FC66BAD888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FDD72-AF63-4661-BBBF-34161168C3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A62575-3138-4E0A-BEB9-8BCF8637C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4301607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38425" y="2395104"/>
            <a:ext cx="7952422" cy="2326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DNBEUL+MS-UIGothic"/>
                <a:cs typeface="DNBEUL+MS-UIGothic"/>
              </a:rPr>
              <a:t>安全生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产监</a:t>
            </a:r>
            <a:r>
              <a:rPr sz="4950">
                <a:solidFill>
                  <a:srgbClr val="CB3600"/>
                </a:solidFill>
                <a:latin typeface="DNBEUL+MS-UIGothic"/>
                <a:cs typeface="DNBEUL+MS-UIGothic"/>
              </a:rPr>
              <a:t>控系</a:t>
            </a: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统</a:t>
            </a:r>
            <a:r>
              <a:rPr sz="4950">
                <a:solidFill>
                  <a:srgbClr val="CB3600"/>
                </a:solidFill>
                <a:latin typeface="DNBEUL+MS-UIGothic"/>
                <a:cs typeface="DNBEUL+MS-UIGothic"/>
              </a:rPr>
              <a:t>的安全</a:t>
            </a:r>
          </a:p>
          <a:p>
            <a:pPr marL="2200275" marR="0">
              <a:lnSpc>
                <a:spcPts val="4950"/>
              </a:lnSpc>
              <a:spcBef>
                <a:spcPts val="990"/>
              </a:spcBef>
              <a:spcAft>
                <a:spcPct val="0"/>
              </a:spcAft>
            </a:pPr>
            <a:r>
              <a:rPr sz="4950">
                <a:solidFill>
                  <a:srgbClr val="CB3600"/>
                </a:solidFill>
                <a:latin typeface="SimSun"/>
                <a:cs typeface="SimSun"/>
              </a:rPr>
              <a:t>检查课</a:t>
            </a:r>
            <a:r>
              <a:rPr sz="4950">
                <a:solidFill>
                  <a:srgbClr val="CB3600"/>
                </a:solidFill>
                <a:latin typeface="DNBEUL+MS-UIGothic"/>
                <a:cs typeface="DNBEUL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99514" y="950412"/>
            <a:ext cx="25336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CB3600"/>
                </a:solidFill>
                <a:latin typeface="DNBEUL+MS-UIGothic"/>
                <a:cs typeface="DNBEUL+MS-UIGothic"/>
              </a:rPr>
              <a:t>目</a:t>
            </a:r>
            <a:r>
              <a:rPr sz="5700">
                <a:solidFill>
                  <a:srgbClr val="CB3600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92979" y="1233995"/>
            <a:ext cx="37388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LTQKOK+KSBVNI+ArialMT"/>
                <a:cs typeface="LTQKOK+KSBVNI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安全生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产监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控系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概述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92979" y="1830260"/>
            <a:ext cx="6192461" cy="3168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LTQKOK+KSBVNI+ArialMT"/>
                <a:cs typeface="LTQKOK+KSBVNI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安全生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产监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控系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的安全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检查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内容</a:t>
            </a:r>
          </a:p>
          <a:p>
            <a:pPr marL="0" marR="0">
              <a:lnSpc>
                <a:spcPts val="2552"/>
              </a:lnSpc>
              <a:spcBef>
                <a:spcPts val="209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LTQKOK+KSBVNI+ArialMT"/>
                <a:cs typeface="LTQKOK+KSBVNI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安全生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产监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控系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的安全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检查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方法</a:t>
            </a:r>
          </a:p>
          <a:p>
            <a:pPr marL="0" marR="0">
              <a:lnSpc>
                <a:spcPts val="2552"/>
              </a:lnSpc>
              <a:spcBef>
                <a:spcPts val="214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LTQKOK+KSBVNI+ArialMT"/>
                <a:cs typeface="LTQKOK+KSBVNI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安全生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产监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控系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的安全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检查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流程</a:t>
            </a:r>
          </a:p>
          <a:p>
            <a:pPr marL="0" marR="0">
              <a:lnSpc>
                <a:spcPts val="2552"/>
              </a:lnSpc>
              <a:spcBef>
                <a:spcPts val="214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LTQKOK+KSBVNI+ArialMT"/>
                <a:cs typeface="LTQKOK+KSBVNI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安全生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产监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控系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的安全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检查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注意事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项</a:t>
            </a:r>
          </a:p>
          <a:p>
            <a:pPr marL="0" marR="0">
              <a:lnSpc>
                <a:spcPts val="2552"/>
              </a:lnSpc>
              <a:spcBef>
                <a:spcPts val="2142"/>
              </a:spcBef>
              <a:spcAft>
                <a:spcPct val="0"/>
              </a:spcAft>
            </a:pPr>
            <a:r>
              <a:rPr sz="2450">
                <a:solidFill>
                  <a:srgbClr val="8C1610"/>
                </a:solidFill>
                <a:latin typeface="LTQKOK+KSBVNI+ArialMT"/>
                <a:cs typeface="LTQKOK+KSBVNI+ArialMT"/>
              </a:rPr>
              <a:t>•</a:t>
            </a:r>
            <a:r>
              <a:rPr sz="2450" spc="128">
                <a:solidFill>
                  <a:srgbClr val="8C161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安全生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产监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控系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统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的安全</a:t>
            </a:r>
            <a:r>
              <a:rPr sz="2400">
                <a:solidFill>
                  <a:srgbClr val="8C1610"/>
                </a:solidFill>
                <a:latin typeface="SimSun"/>
                <a:cs typeface="SimSun"/>
              </a:rPr>
              <a:t>检查</a:t>
            </a:r>
            <a:r>
              <a:rPr sz="2400">
                <a:solidFill>
                  <a:srgbClr val="8C1610"/>
                </a:solidFill>
                <a:latin typeface="DNBEUL+MS-UIGothic"/>
                <a:cs typeface="DNBEUL+MS-UIGothic"/>
              </a:rPr>
              <a:t>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JIPEPJ+PEIVFO+MicrosoftYaHei-Bold"/>
                <a:cs typeface="JIPEPJ+PEIVFO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安全生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产监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控系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统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定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与功能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9289" y="13563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定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39289" y="1755628"/>
            <a:ext cx="939626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是指通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技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手段，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程中的危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源、安全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患等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实时监测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警和控制的系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39289" y="366839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功能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39289" y="4067663"/>
            <a:ext cx="9132860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具有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实时监测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、数据采集、数据分析、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警提示、控制等功能，能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及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时发现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和解决生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产过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程中的安全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患，保障生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安全生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产监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控系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6085" y="4232271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提高生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产</a:t>
            </a: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安全性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0029" y="4232271"/>
            <a:ext cx="18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保障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员</a:t>
            </a: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工生命安全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79230" y="4232271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提升企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业</a:t>
            </a: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管理水平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1990" y="4703933"/>
            <a:ext cx="3679946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通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过实时监测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警，能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及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时发现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和解决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程中的安全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患，降低事故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生的概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率，提高生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31665" y="4703933"/>
            <a:ext cx="3810878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能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减少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工在危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险环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境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中的暴露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，降低事故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对员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工的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害程度，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保障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工生命安全。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164830" y="4703933"/>
            <a:ext cx="4008045" cy="716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用能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提升企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的安</a:t>
            </a:r>
          </a:p>
          <a:p>
            <a:pPr marL="0" marR="0">
              <a:lnSpc>
                <a:spcPts val="1350"/>
              </a:lnSpc>
              <a:spcBef>
                <a:spcPts val="92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全管理水平，提高企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的生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效率和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经济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效益。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安全生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产监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控系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用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领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03979" y="170878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35735"/>
                </a:solidFill>
                <a:latin typeface="DNBEUL+MS-UIGothic"/>
                <a:cs typeface="DNBEUL+MS-UIGothic"/>
              </a:rPr>
              <a:t>化工安全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8925" y="170878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7185"/>
                </a:solidFill>
                <a:latin typeface="DNBEUL+MS-UIGothic"/>
                <a:cs typeface="DNBEUL+MS-UIGothic"/>
              </a:rPr>
              <a:t>建筑安全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03979" y="2163298"/>
            <a:ext cx="2760345" cy="1291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化工安全生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可以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化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工生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产过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程中的温度、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力、流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量等参数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实时监测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防化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工事故的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生。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233534" y="2163298"/>
            <a:ext cx="2760345" cy="1291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建筑安全生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可以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建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筑物的沉降、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倾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斜、裂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缝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等参数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实时监测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防建筑事故的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生。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60525" y="368097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JIPEPJ+PEIVFO+MicrosoftYaHei-Bold"/>
                <a:cs typeface="JIPEPJ+PEIVFO+MicrosoftYaHei-Bold"/>
              </a:rPr>
              <a:t>01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4530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JIPEPJ+PEIVFO+MicrosoftYaHei-Bold"/>
                <a:cs typeface="JIPEPJ+PEIVFO+MicrosoftYaHei-Bold"/>
              </a:rPr>
              <a:t>02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30084" y="3680340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JIPEPJ+PEIVFO+MicrosoftYaHei-Bold"/>
                <a:cs typeface="JIPEPJ+PEIVFO+MicrosoftYaHei-Bold"/>
              </a:rPr>
              <a:t>03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14865" y="3679706"/>
            <a:ext cx="833231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EFE"/>
                </a:solidFill>
                <a:latin typeface="JIPEPJ+PEIVFO+MicrosoftYaHei-Bold"/>
                <a:cs typeface="JIPEPJ+PEIVFO+MicrosoftYaHei-Bold"/>
              </a:rPr>
              <a:t>04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93164" y="429704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矿</a:t>
            </a:r>
            <a:r>
              <a:rPr sz="1550" spc="25">
                <a:solidFill>
                  <a:srgbClr val="EB554D"/>
                </a:solidFill>
                <a:latin typeface="DNBEUL+MS-UIGothic"/>
                <a:cs typeface="DNBEUL+MS-UIGothic"/>
              </a:rPr>
              <a:t>山安全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94145" y="4297040"/>
            <a:ext cx="14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CB3600"/>
                </a:solidFill>
                <a:latin typeface="DNBEUL+MS-UIGothic"/>
                <a:cs typeface="DNBEUL+MS-UIGothic"/>
              </a:rPr>
              <a:t>交通运</a:t>
            </a:r>
            <a:r>
              <a:rPr sz="1550" spc="25">
                <a:solidFill>
                  <a:srgbClr val="CB3600"/>
                </a:solidFill>
                <a:latin typeface="SimSun"/>
                <a:cs typeface="SimSun"/>
              </a:rPr>
              <a:t>输</a:t>
            </a:r>
            <a:r>
              <a:rPr sz="1550" spc="25">
                <a:solidFill>
                  <a:srgbClr val="CB3600"/>
                </a:solidFill>
                <a:latin typeface="DNBEUL+MS-UIGothic"/>
                <a:cs typeface="DNBEUL+MS-UIGothic"/>
              </a:rPr>
              <a:t>安全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88085" y="4722348"/>
            <a:ext cx="2760345" cy="1291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矿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山安全生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可以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对矿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井内的瓦斯、一氧化碳、温度、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湿度等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境参数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实时监测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保障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矿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山生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525894" y="4722348"/>
            <a:ext cx="2760345" cy="1291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交通运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可以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道路、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梁、隧道等交通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施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实时监测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，保障交通运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</a:t>
            </a:r>
          </a:p>
          <a:p>
            <a:pPr marL="0" marR="0">
              <a:lnSpc>
                <a:spcPts val="1350"/>
              </a:lnSpc>
              <a:spcBef>
                <a:spcPts val="86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JIPEPJ+PEIVFO+MicrosoftYaHei-Bold"/>
                <a:cs typeface="JIPEPJ+PEIVFO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9858375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安全生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产监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控系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统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的安全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检查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设备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安全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JIPEPJ+PEIVFO+MicrosoftYaHei-Bold"/>
                <a:cs typeface="JIPEPJ+PEIVFO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JIPEPJ+PEIVFO+MicrosoftYaHei-Bold"/>
                <a:cs typeface="JIPEPJ+PEIVFO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JIPEPJ+PEIVFO+MicrosoftYaHei-Bold"/>
                <a:cs typeface="JIPEPJ+PEIVFO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设备</a:t>
            </a:r>
            <a:r>
              <a:rPr sz="2000" spc="25">
                <a:solidFill>
                  <a:srgbClr val="EB554D"/>
                </a:solidFill>
                <a:latin typeface="DNBEUL+MS-UIGothic"/>
                <a:cs typeface="DNBEUL+MS-UIGothic"/>
              </a:rPr>
              <a:t>运行状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态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设备连</a:t>
            </a:r>
            <a:r>
              <a:rPr sz="2000">
                <a:solidFill>
                  <a:srgbClr val="EB554D"/>
                </a:solidFill>
                <a:latin typeface="DNBEUL+MS-UIGothic"/>
                <a:cs typeface="DNBEUL+MS-UIGothic"/>
              </a:rPr>
              <a:t>接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设备标识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检查设备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是否正常运行，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有无异常声音、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发热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、振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等情况。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检查设备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源、网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络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等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连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接是否正常，有无松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坏。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检查设备标识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是否清晰、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范，有无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错误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遗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软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件安全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软</a:t>
            </a:r>
            <a:r>
              <a:rPr sz="2300" spc="25">
                <a:solidFill>
                  <a:srgbClr val="EB554D"/>
                </a:solidFill>
                <a:latin typeface="DNBEUL+MS-UIGothic"/>
                <a:cs typeface="DNBEUL+MS-UIGothic"/>
              </a:rPr>
              <a:t>件版本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软</a:t>
            </a:r>
            <a:r>
              <a:rPr sz="2300" spc="25">
                <a:solidFill>
                  <a:srgbClr val="EB554D"/>
                </a:solidFill>
                <a:latin typeface="DNBEUL+MS-UIGothic"/>
                <a:cs typeface="DNBEUL+MS-UIGothic"/>
              </a:rPr>
              <a:t>件配置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软</a:t>
            </a:r>
            <a:r>
              <a:rPr sz="2300" spc="25">
                <a:solidFill>
                  <a:srgbClr val="EB554D"/>
                </a:solidFill>
                <a:latin typeface="DNBEUL+MS-UIGothic"/>
                <a:cs typeface="DNBEUL+MS-UIGothic"/>
              </a:rPr>
              <a:t>件更新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检查软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件版本是否最新，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检查软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件配置是否正确，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有无不必要的开放端口或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限。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检查软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件更新是否及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，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52244" y="4973058"/>
            <a:ext cx="27743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有无漏洞或已知的安全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526780" y="4973058"/>
            <a:ext cx="27743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有无新版本或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补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丁可供升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数据安全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4714" y="170995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DNBEUL+MS-UIGothic"/>
                <a:cs typeface="DNBEUL+MS-UIGothic"/>
              </a:rPr>
              <a:t>数据存</a:t>
            </a:r>
            <a:r>
              <a:rPr sz="2000">
                <a:solidFill>
                  <a:srgbClr val="FFFDFD"/>
                </a:solidFill>
                <a:latin typeface="SimSun"/>
                <a:cs typeface="SimSun"/>
              </a:rPr>
              <a:t>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DNBEUL+MS-UIGothic"/>
                <a:cs typeface="DNBEUL+MS-UIGothic"/>
              </a:rPr>
              <a:t>数据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访问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数据存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储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是否安全，有无加密或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份措施。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数据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访问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是否授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，有无未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访问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或操作。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0059" y="385371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DNBEUL+MS-UIGothic"/>
                <a:cs typeface="DNBEUL+MS-UIGothic"/>
              </a:rPr>
              <a:t>数据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传输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768588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数据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传输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是否加密，有无数据泄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露或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篡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改的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DFD"/>
                </a:solidFill>
                <a:latin typeface="DNBEUL+MS-UIGothic"/>
                <a:cs typeface="DNBEU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网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络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安全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400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DNBEUL+MS-UIGothic"/>
                <a:cs typeface="DNBEUL+MS-UIGothic"/>
              </a:rPr>
              <a:t>网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络设备</a:t>
            </a:r>
            <a:r>
              <a:rPr sz="2000" spc="25">
                <a:solidFill>
                  <a:srgbClr val="EB554D"/>
                </a:solidFill>
                <a:latin typeface="DNBEUL+MS-UIGothic"/>
                <a:cs typeface="DNBEUL+MS-UIGothic"/>
              </a:rPr>
              <a:t>安全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447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DNBEUL+MS-UIGothic"/>
                <a:cs typeface="DNBEUL+MS-UIGothic"/>
              </a:rPr>
              <a:t>网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络连</a:t>
            </a:r>
            <a:r>
              <a:rPr sz="2000" spc="25">
                <a:solidFill>
                  <a:srgbClr val="EB554D"/>
                </a:solidFill>
                <a:latin typeface="DNBEUL+MS-UIGothic"/>
                <a:cs typeface="DNBEUL+MS-UIGothic"/>
              </a:rPr>
              <a:t>接安全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9002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DNBEUL+MS-UIGothic"/>
                <a:cs typeface="DNBEUL+MS-UIGothic"/>
              </a:rPr>
              <a:t>网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络</a:t>
            </a:r>
            <a:r>
              <a:rPr sz="2000" spc="25">
                <a:solidFill>
                  <a:srgbClr val="EB554D"/>
                </a:solidFill>
                <a:latin typeface="DNBEUL+MS-UIGothic"/>
                <a:cs typeface="DNBEUL+MS-UIGothic"/>
              </a:rPr>
              <a:t>安全策略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306705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络设备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是否受到攻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击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或入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侵，有无异常流量或异常行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络连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接是否加密，有无中</a:t>
            </a:r>
          </a:p>
          <a:p>
            <a:pPr marL="285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人攻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击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或窃听的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络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安全策略是否合理，有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无不必要的开放端口或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000000"/>
                </a:solidFill>
                <a:latin typeface="DNBEUL+MS-UIGothic"/>
                <a:cs typeface="DNBEUL+MS-UIGothic"/>
              </a:rPr>
              <a:t>限。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893661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B3600"/>
                </a:solidFill>
                <a:latin typeface="JIPEPJ+PEIVFO+MicrosoftYaHei-Bold"/>
                <a:cs typeface="JIPEPJ+PEIVFO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6689" y="3374366"/>
            <a:ext cx="9858375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安全生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产监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控系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统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的安全</a:t>
            </a:r>
            <a:r>
              <a:rPr sz="4500">
                <a:solidFill>
                  <a:srgbClr val="982900"/>
                </a:solidFill>
                <a:latin typeface="SimSun"/>
                <a:cs typeface="SimSun"/>
              </a:rPr>
              <a:t>检查</a:t>
            </a:r>
            <a:r>
              <a:rPr sz="4500">
                <a:solidFill>
                  <a:srgbClr val="982900"/>
                </a:solidFill>
                <a:latin typeface="DNBEUL+MS-UIGothic"/>
                <a:cs typeface="DNBEUL+MS-UIGothic"/>
              </a:rPr>
              <a:t>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定期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检查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9289" y="1793728"/>
            <a:ext cx="939780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定期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法是指按照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定的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时间间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隔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安全生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统进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行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。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种方法可以确保系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在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定的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时间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内得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39289" y="2082018"/>
            <a:ext cx="361371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到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，及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时发现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理潜在的安全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患。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39289" y="4000988"/>
            <a:ext cx="9199095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定期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的内容包括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的硬件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、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软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件系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、网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络连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接、数据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等各个方面，以确保系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的正常运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行和数据的准确</a:t>
            </a:r>
            <a:r>
              <a:rPr sz="1350">
                <a:solidFill>
                  <a:srgbClr val="02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20000"/>
                </a:solidFill>
                <a:latin typeface="DNBEUL+MS-UIGothic"/>
                <a:cs typeface="DNBEU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专项检查</a:t>
            </a:r>
            <a:r>
              <a:rPr sz="3000">
                <a:solidFill>
                  <a:srgbClr val="EB554D"/>
                </a:solidFill>
                <a:latin typeface="DNBEUL+MS-UIGothic"/>
                <a:cs typeface="DNBEUL+MS-UIGothic"/>
              </a:rPr>
              <a:t> 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12635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专项检查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法是指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安全生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产监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中的某个特定方面或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问题进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行深入的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种方法可以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特定的安全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隐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患或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行深入的分析和排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查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，确保系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在特定方面的安全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性和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定性。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191050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专项检查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的内容可能包括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监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控系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的数据加密、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访问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控制、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病毒防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等方面，以确保系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在特定方面的安全性和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000000"/>
                </a:solidFill>
                <a:latin typeface="DNBEUL+MS-UIGothic"/>
                <a:cs typeface="DNBEUL+MS-UIGothic"/>
              </a:rPr>
              <a:t>定性。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https://d.book118.com/958043016074006030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DNBEUL+MS-UIGothic</vt:lpstr>
      <vt:lpstr>SimSun</vt:lpstr>
      <vt:lpstr>LTQKOK+KSBVNI+ArialMT</vt:lpstr>
      <vt:lpstr>Times New Roman</vt:lpstr>
      <vt:lpstr>JIPEPJ+PEIVFO+MicrosoftYaHei-Bold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2024-09-07T02:37:45.993</cp:lastPrinted>
  <dcterms:created xsi:type="dcterms:W3CDTF">2024-09-06T18:37:46Z</dcterms:created>
  <dcterms:modified xsi:type="dcterms:W3CDTF">2024-09-06T18:37:47Z</dcterms:modified>
</cp:coreProperties>
</file>