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28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image" Target="../media/image3.png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image" Target="../media/image5.png" /><Relationship Id="rId7" Type="http://schemas.openxmlformats.org/officeDocument/2006/relationships/tags" Target="../tags/tag47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image" Target="../media/image5.png" /><Relationship Id="rId6" Type="http://schemas.openxmlformats.org/officeDocument/2006/relationships/tags" Target="../tags/tag52.xml" /><Relationship Id="rId7" Type="http://schemas.openxmlformats.org/officeDocument/2006/relationships/image" Target="../media/image4.png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image" Target="../media/image6.png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17EBF-A011-490F-BADE-1D92278A7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92EB5-0BC5-4BAF-B693-D2DB8DC3E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00E00-FAAF-4D60-803E-CC82B9CB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FC79B-1407-4684-86BE-5F8E197C80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35548-074C-40A3-AFA9-CC1EBC8CE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AB25DF-08C8-42C1-AEF8-D925B7E40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5D68F-1E85-4CE2-B28A-A38182E25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67707-E967-4960-9FFD-A96421A9A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C427C-BB6F-4343-9F31-E5417AC87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93620-FBA1-4688-9180-A17C5785F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608AF-3223-4036-B613-4088725EE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0" y="1190479"/>
            <a:ext cx="5257800" cy="2452093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48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838199" y="4144300"/>
            <a:ext cx="5343524" cy="1404250"/>
          </a:xfrm>
        </p:spPr>
        <p:txBody>
          <a:bodyPr anchor="t">
            <a:normAutofit/>
          </a:bodyPr>
          <a:lstStyle>
            <a:lvl1pPr marL="0" indent="0" algn="just">
              <a:lnSpc>
                <a:spcPct val="100000"/>
              </a:lnSpc>
              <a:buNone/>
              <a:defRPr sz="1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5"/>
            </p:custDataLst>
          </p:nvPr>
        </p:nvSpPr>
        <p:spPr>
          <a:xfrm>
            <a:off x="838198" y="3668858"/>
            <a:ext cx="5257802" cy="48267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9267701" cy="654685"/>
          </a:xfrm>
        </p:spPr>
        <p:txBody>
          <a:bodyPr/>
          <a:lstStyle>
            <a:lvl1pPr>
              <a:defRPr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png" descr="preencoded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2125714"/>
          </a:xfrm>
          <a:prstGeom prst="rect">
            <a:avLst/>
          </a:prstGeom>
        </p:spPr>
      </p:pic>
      <p:sp>
        <p:nvSpPr>
          <p:cNvPr id="1048690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40105" y="449580"/>
            <a:ext cx="10608945" cy="89662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2"/>
          <p:cNvSpPr/>
          <p:nvPr userDrawn="1">
            <p:custDataLst>
              <p:tags r:id="rId1"/>
            </p:custDataLst>
          </p:nvPr>
        </p:nvSpPr>
        <p:spPr>
          <a:xfrm>
            <a:off x="-12700" y="6985"/>
            <a:ext cx="12204700" cy="6851015"/>
          </a:xfrm>
          <a:prstGeom prst="rect">
            <a:avLst/>
          </a:prstGeom>
          <a:gradFill>
            <a:gsLst>
              <a:gs pos="0">
                <a:schemeClr val="accent3">
                  <a:lumMod val="1000"/>
                  <a:lumOff val="99000"/>
                </a:schemeClr>
              </a:gs>
              <a:gs pos="74000">
                <a:schemeClr val="accent2">
                  <a:lumMod val="15000"/>
                  <a:lumOff val="85000"/>
                </a:schemeClr>
              </a:gs>
              <a:gs pos="100000">
                <a:schemeClr val="accent2">
                  <a:lumMod val="15000"/>
                  <a:lumOff val="8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0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 anchor="t">
            <a:normAutofit/>
          </a:bodyPr>
          <a:lstStyle>
            <a:lvl1pPr algn="just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 anchor="b">
            <a:noAutofit/>
          </a:bodyPr>
          <a:lstStyle>
            <a:lvl1pPr marL="0" indent="0" algn="just">
              <a:buNone/>
              <a:defRPr sz="8000" b="1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61" name="图片 4" descr="未标题-4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56742" t="21431" b="17463"/>
          <a:stretch>
            <a:fillRect/>
          </a:stretch>
        </p:blipFill>
        <p:spPr>
          <a:xfrm>
            <a:off x="7108825" y="1150966"/>
            <a:ext cx="5085715" cy="5711190"/>
          </a:xfrm>
          <a:prstGeom prst="rect">
            <a:avLst/>
          </a:prstGeom>
        </p:spPr>
      </p:pic>
      <p:sp>
        <p:nvSpPr>
          <p:cNvPr id="1048704" name="日期占位符 3"/>
          <p:cNvSpPr>
            <a:spLocks noGrp="1"/>
          </p:cNvSpPr>
          <p:nvPr>
            <p:ph type="dt" sz="half" idx="14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5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6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9288000" cy="655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5" name="图片 13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67" name="图片 13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75357" t="19812" r="7610" b="57361"/>
          <a:stretch>
            <a:fillRect/>
          </a:stretch>
        </p:blipFill>
        <p:spPr>
          <a:xfrm>
            <a:off x="9882505" y="0"/>
            <a:ext cx="2309495" cy="2418080"/>
          </a:xfrm>
          <a:prstGeom prst="rect">
            <a:avLst/>
          </a:prstGeom>
        </p:spPr>
      </p:pic>
      <p:pic>
        <p:nvPicPr>
          <p:cNvPr id="2097169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6295" y="239395"/>
            <a:ext cx="9029065" cy="596900"/>
          </a:xfrm>
        </p:spPr>
        <p:txBody>
          <a:bodyPr/>
          <a:lstStyle>
            <a:lvl1pPr>
              <a:defRPr sz="2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836295"/>
            <a:ext cx="9027795" cy="365760"/>
          </a:xfrm>
        </p:spPr>
        <p:txBody>
          <a:bodyPr anchor="t"/>
          <a:lstStyle>
            <a:lvl1pPr marL="0" indent="0">
              <a:buNone/>
              <a:defRPr sz="1600" b="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1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994150" y="0"/>
            <a:ext cx="8197850" cy="6858000"/>
          </a:xfrm>
          <a:prstGeom prst="rect">
            <a:avLst/>
          </a:prstGeom>
        </p:spPr>
      </p:pic>
      <p:sp>
        <p:nvSpPr>
          <p:cNvPr id="1048772" name="标题 1"/>
          <p:cNvSpPr>
            <a:spLocks noGrp="1"/>
          </p:cNvSpPr>
          <p:nvPr>
            <p:ph type="ctrTitle"/>
            <p:custDataLst>
              <p:tags r:id="rId4"/>
            </p:custDataLst>
          </p:nvPr>
        </p:nvSpPr>
        <p:spPr>
          <a:xfrm>
            <a:off x="645160" y="624840"/>
            <a:ext cx="3348990" cy="3051810"/>
          </a:xfrm>
        </p:spPr>
        <p:txBody>
          <a:bodyPr anchor="b" anchorCtr="0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645160" y="3878580"/>
            <a:ext cx="2743200" cy="2185670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8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9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20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6.xml" /><Relationship Id="rId13" Type="http://schemas.openxmlformats.org/officeDocument/2006/relationships/image" Target="../media/image5.png" /><Relationship Id="rId14" Type="http://schemas.openxmlformats.org/officeDocument/2006/relationships/tags" Target="../tags/tag67.xml" /><Relationship Id="rId15" Type="http://schemas.openxmlformats.org/officeDocument/2006/relationships/image" Target="../media/image4.png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2.xml" /><Relationship Id="rId21" Type="http://schemas.openxmlformats.org/officeDocument/2006/relationships/tags" Target="../tags/tag73.xml" /><Relationship Id="rId22" Type="http://schemas.openxmlformats.org/officeDocument/2006/relationships/tags" Target="../tags/tag74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7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119062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片 1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rcRect l="75357" t="19812" r="7610" b="57361"/>
          <a:stretch>
            <a:fillRect/>
          </a:stretch>
        </p:blipFill>
        <p:spPr>
          <a:xfrm>
            <a:off x="9890125" y="0"/>
            <a:ext cx="2309495" cy="2418080"/>
          </a:xfrm>
          <a:prstGeom prst="rect">
            <a:avLst/>
          </a:prstGeom>
        </p:spPr>
      </p:pic>
      <p:pic>
        <p:nvPicPr>
          <p:cNvPr id="2097155" name="图片 11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rcRect l="2633" t="71072" r="68750" b="10324"/>
          <a:stretch>
            <a:fillRect/>
          </a:stretch>
        </p:blipFill>
        <p:spPr>
          <a:xfrm>
            <a:off x="0" y="5592726"/>
            <a:ext cx="2553970" cy="1275907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0045"/>
            <a:ext cx="9288439" cy="6546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460500"/>
            <a:ext cx="10515600" cy="471741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6275" r:id="rId2"/>
    <p:sldLayoutId id="2147496276" r:id="rId3"/>
    <p:sldLayoutId id="2147496277" r:id="rId4"/>
    <p:sldLayoutId id="2147496278" r:id="rId5"/>
    <p:sldLayoutId id="2147496279" r:id="rId6"/>
    <p:sldLayoutId id="2147496280" r:id="rId7"/>
    <p:sldLayoutId id="2147496281" r:id="rId8"/>
    <p:sldLayoutId id="2147496282" r:id="rId9"/>
    <p:sldLayoutId id="2147496283" r:id="rId10"/>
    <p:sldLayoutId id="214749628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50000"/>
              <a:lumOff val="5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22" Type="http://schemas.openxmlformats.org/officeDocument/2006/relationships/tags" Target="../tags/tag190.xml" /><Relationship Id="rId23" Type="http://schemas.openxmlformats.org/officeDocument/2006/relationships/tags" Target="../tags/tag191.xml" /><Relationship Id="rId24" Type="http://schemas.openxmlformats.org/officeDocument/2006/relationships/tags" Target="../tags/tag192.xml" /><Relationship Id="rId25" Type="http://schemas.openxmlformats.org/officeDocument/2006/relationships/tags" Target="../tags/tag193.xml" /><Relationship Id="rId26" Type="http://schemas.openxmlformats.org/officeDocument/2006/relationships/tags" Target="../tags/tag194.xml" /><Relationship Id="rId27" Type="http://schemas.openxmlformats.org/officeDocument/2006/relationships/tags" Target="../tags/tag195.xml" /><Relationship Id="rId28" Type="http://schemas.openxmlformats.org/officeDocument/2006/relationships/tags" Target="../tags/tag196.xml" /><Relationship Id="rId29" Type="http://schemas.openxmlformats.org/officeDocument/2006/relationships/tags" Target="../tags/tag197.xml" /><Relationship Id="rId3" Type="http://schemas.openxmlformats.org/officeDocument/2006/relationships/tags" Target="../tags/tag171.xml" /><Relationship Id="rId30" Type="http://schemas.openxmlformats.org/officeDocument/2006/relationships/tags" Target="../tags/tag198.xml" /><Relationship Id="rId31" Type="http://schemas.openxmlformats.org/officeDocument/2006/relationships/tags" Target="../tags/tag199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4502005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90479"/>
            <a:ext cx="5257800" cy="2452093"/>
          </a:xfrm>
        </p:spPr>
        <p:txBody>
          <a:bodyPr/>
          <a:lstStyle/>
          <a:p>
            <a:r>
              <a:rPr lang="zh-CN" altLang="en-US"/>
              <a:t>他山之石可攻玉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38199" y="4144300"/>
            <a:ext cx="5343524" cy="140425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2" name="副标题 7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8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40105" y="449580"/>
            <a:ext cx="10608945" cy="89662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96" name="序号"/>
          <p:cNvSpPr txBox="1"/>
          <p:nvPr>
            <p:custDataLst>
              <p:tags r:id="rId3"/>
            </p:custDataLst>
          </p:nvPr>
        </p:nvSpPr>
        <p:spPr>
          <a:xfrm>
            <a:off x="113284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01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4"/>
            </p:custDataLst>
          </p:nvPr>
        </p:nvSpPr>
        <p:spPr>
          <a:xfrm>
            <a:off x="269303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添加目录项标题</a:t>
            </a:r>
            <a:endParaRPr lang="zh-CN" altLang="en-US" sz="2400" b="1" spc="300">
              <a:solidFill>
                <a:schemeClr val="accent1">
                  <a:lumMod val="50000"/>
                </a:schemeClr>
              </a:solidFill>
              <a:latin typeface="+mn-ea"/>
              <a:ea typeface="+mj-ea"/>
              <a:sym typeface="+mn-ea"/>
            </a:endParaRPr>
          </a:p>
        </p:txBody>
      </p:sp>
      <p:sp>
        <p:nvSpPr>
          <p:cNvPr id="1048800" name="序号"/>
          <p:cNvSpPr txBox="1"/>
          <p:nvPr>
            <p:custDataLst>
              <p:tags r:id="rId5"/>
            </p:custDataLst>
          </p:nvPr>
        </p:nvSpPr>
        <p:spPr>
          <a:xfrm>
            <a:off x="6474460" y="291592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02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6"/>
            </p:custDataLst>
          </p:nvPr>
        </p:nvSpPr>
        <p:spPr>
          <a:xfrm>
            <a:off x="8034655" y="291655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理解“他山之石，可攻玉”的含义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4" name="序号"/>
          <p:cNvSpPr txBox="1"/>
          <p:nvPr>
            <p:custDataLst>
              <p:tags r:id="rId7"/>
            </p:custDataLst>
          </p:nvPr>
        </p:nvSpPr>
        <p:spPr>
          <a:xfrm>
            <a:off x="647446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04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06" name="项标题"/>
          <p:cNvSpPr txBox="1"/>
          <p:nvPr>
            <p:custDataLst>
              <p:tags r:id="rId8"/>
            </p:custDataLst>
          </p:nvPr>
        </p:nvSpPr>
        <p:spPr>
          <a:xfrm>
            <a:off x="803465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借鉴“他山之石”的案例分析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647446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06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0" name="项标题"/>
          <p:cNvSpPr txBox="1"/>
          <p:nvPr>
            <p:custDataLst>
              <p:tags r:id="rId10"/>
            </p:custDataLst>
          </p:nvPr>
        </p:nvSpPr>
        <p:spPr>
          <a:xfrm>
            <a:off x="803465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结语：不断学习和进步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2" name="序号"/>
          <p:cNvSpPr txBox="1"/>
          <p:nvPr>
            <p:custDataLst>
              <p:tags r:id="rId11"/>
            </p:custDataLst>
          </p:nvPr>
        </p:nvSpPr>
        <p:spPr>
          <a:xfrm>
            <a:off x="1132840" y="391795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03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4" name="项标题"/>
          <p:cNvSpPr txBox="1"/>
          <p:nvPr>
            <p:custDataLst>
              <p:tags r:id="rId12"/>
            </p:custDataLst>
          </p:nvPr>
        </p:nvSpPr>
        <p:spPr>
          <a:xfrm>
            <a:off x="2693035" y="391858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如何借鉴“他山之石”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13"/>
            </p:custDataLst>
          </p:nvPr>
        </p:nvSpPr>
        <p:spPr>
          <a:xfrm>
            <a:off x="1132840" y="4919980"/>
            <a:ext cx="1271270" cy="84074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buNone/>
              <a:defRPr sz="9400" b="1" kern="1200">
                <a:solidFill>
                  <a:srgbClr val="FD8AA7">
                    <a:alpha val="60000"/>
                  </a:srgb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sz="4400">
                <a:solidFill>
                  <a:schemeClr val="accent1">
                    <a:lumMod val="60000"/>
                    <a:lumOff val="40000"/>
                    <a:alpha val="60000"/>
                  </a:schemeClr>
                </a:solidFill>
                <a:latin typeface="+mn-ea"/>
                <a:ea typeface="+mn-ea"/>
                <a:sym typeface="+mn-ea"/>
              </a:rPr>
              <a:t>05</a:t>
            </a:r>
            <a:endParaRPr lang="en-US" sz="4400">
              <a:solidFill>
                <a:schemeClr val="accent1">
                  <a:lumMod val="60000"/>
                  <a:lumOff val="40000"/>
                  <a:alpha val="60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14"/>
            </p:custDataLst>
          </p:nvPr>
        </p:nvSpPr>
        <p:spPr>
          <a:xfrm>
            <a:off x="2693035" y="4920615"/>
            <a:ext cx="3610610" cy="8388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>
                <a:solidFill>
                  <a:schemeClr val="accent1">
                    <a:lumMod val="50000"/>
                  </a:schemeClr>
                </a:solidFill>
                <a:latin typeface="+mn-ea"/>
                <a:sym typeface="+mn-ea"/>
              </a:rPr>
              <a:t>如何避免在借鉴中出现问题</a:t>
            </a:r>
            <a:endParaRPr lang="zh-CN" altLang="en-US" sz="2400" b="1">
              <a:solidFill>
                <a:schemeClr val="accent1">
                  <a:lumMod val="5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理解“他山之石，可攻玉”的含义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解释“他山之石，可攻玉”的含义</a:t>
            </a:r>
            <a:endParaRPr lang="zh-CN" altLang="en-US"/>
          </a:p>
        </p:txBody>
      </p:sp>
      <p:sp>
        <p:nvSpPr>
          <p:cNvPr id="1048936" name="矩形 3"/>
          <p:cNvSpPr/>
          <p:nvPr>
            <p:custDataLst>
              <p:tags r:id="rId2"/>
            </p:custDataLst>
          </p:nvPr>
        </p:nvSpPr>
        <p:spPr>
          <a:xfrm>
            <a:off x="1654229" y="1460500"/>
            <a:ext cx="9407200" cy="103429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3"/>
          <p:cNvSpPr/>
          <p:nvPr>
            <p:custDataLst>
              <p:tags r:id="rId3"/>
            </p:custDataLst>
          </p:nvPr>
        </p:nvSpPr>
        <p:spPr>
          <a:xfrm>
            <a:off x="1130631" y="1460500"/>
            <a:ext cx="255120" cy="103429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0" name="文本框 4"/>
          <p:cNvSpPr txBox="1"/>
          <p:nvPr>
            <p:custDataLst>
              <p:tags r:id="rId4"/>
            </p:custDataLst>
          </p:nvPr>
        </p:nvSpPr>
        <p:spPr>
          <a:xfrm>
            <a:off x="1923580" y="1549864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出处：《诗经·小雅·鹤鸣》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2" name="矩形 39"/>
          <p:cNvSpPr/>
          <p:nvPr>
            <p:custDataLst>
              <p:tags r:id="rId5"/>
            </p:custDataLst>
          </p:nvPr>
        </p:nvSpPr>
        <p:spPr>
          <a:xfrm>
            <a:off x="1654229" y="2688312"/>
            <a:ext cx="9407200" cy="103429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矩形 5"/>
          <p:cNvSpPr/>
          <p:nvPr>
            <p:custDataLst>
              <p:tags r:id="rId6"/>
            </p:custDataLst>
          </p:nvPr>
        </p:nvSpPr>
        <p:spPr>
          <a:xfrm>
            <a:off x="1130631" y="2688312"/>
            <a:ext cx="255120" cy="103429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6" name="文本框 41"/>
          <p:cNvSpPr txBox="1"/>
          <p:nvPr>
            <p:custDataLst>
              <p:tags r:id="rId7"/>
            </p:custDataLst>
          </p:nvPr>
        </p:nvSpPr>
        <p:spPr>
          <a:xfrm>
            <a:off x="1923580" y="2777676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含义：比喻借鉴别人的经验，可以改进自己的不足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12"/>
          <p:cNvSpPr/>
          <p:nvPr>
            <p:custDataLst>
              <p:tags r:id="rId8"/>
            </p:custDataLst>
          </p:nvPr>
        </p:nvSpPr>
        <p:spPr>
          <a:xfrm>
            <a:off x="1654229" y="3916124"/>
            <a:ext cx="9407200" cy="103429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7"/>
          <p:cNvSpPr/>
          <p:nvPr>
            <p:custDataLst>
              <p:tags r:id="rId9"/>
            </p:custDataLst>
          </p:nvPr>
        </p:nvSpPr>
        <p:spPr>
          <a:xfrm>
            <a:off x="1130631" y="3916124"/>
            <a:ext cx="255120" cy="103429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19"/>
          <p:cNvSpPr txBox="1"/>
          <p:nvPr>
            <p:custDataLst>
              <p:tags r:id="rId10"/>
            </p:custDataLst>
          </p:nvPr>
        </p:nvSpPr>
        <p:spPr>
          <a:xfrm>
            <a:off x="1923580" y="4005488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应用：广泛应用于教育、管理、生活等领域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49"/>
          <p:cNvSpPr/>
          <p:nvPr>
            <p:custDataLst>
              <p:tags r:id="rId11"/>
            </p:custDataLst>
          </p:nvPr>
        </p:nvSpPr>
        <p:spPr>
          <a:xfrm>
            <a:off x="1654229" y="5143306"/>
            <a:ext cx="9407200" cy="103429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26"/>
          <p:cNvSpPr/>
          <p:nvPr>
            <p:custDataLst>
              <p:tags r:id="rId12"/>
            </p:custDataLst>
          </p:nvPr>
        </p:nvSpPr>
        <p:spPr>
          <a:xfrm>
            <a:off x="1130631" y="5143306"/>
            <a:ext cx="255120" cy="103429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27"/>
          <p:cNvSpPr txBox="1"/>
          <p:nvPr>
            <p:custDataLst>
              <p:tags r:id="rId13"/>
            </p:custDataLst>
          </p:nvPr>
        </p:nvSpPr>
        <p:spPr>
          <a:xfrm>
            <a:off x="1923580" y="5232670"/>
            <a:ext cx="9001035" cy="85561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启示：要善于学习他人的优点，不断进步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探讨“他山之石”的来源和种类</a:t>
            </a:r>
            <a:endParaRPr lang="zh-CN" altLang="en-US"/>
          </a:p>
        </p:txBody>
      </p:sp>
      <p:sp>
        <p:nvSpPr>
          <p:cNvPr id="104899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256485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930421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36000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5151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0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38740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348166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81133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68650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54579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寓意：比喻借鉴他人的优点和长处，以弥补自己的不足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7567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应用：广泛应用于文学、艺术、教育等领域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536835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来源：出自《诗经·小雅·鹤鸣》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1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59152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类型：包括自然石、人工石、宝石等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分析“可攻玉”的启示和意义</a:t>
            </a:r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借鉴他人经验：学习他人的优点和长处，不断完善自我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62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创新思维：勇于尝试新事物，不断探索和实践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68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团队合作：与他人合作，共同解决问题，实现共赢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074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自我提升：不断学习和进步，提高自身素质和能力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如何借鉴“他山之石”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确定借鉴的目标和对象</a:t>
            </a:r>
            <a:endParaRPr lang="zh-CN" altLang="en-US"/>
          </a:p>
        </p:txBody>
      </p:sp>
      <p:sp>
        <p:nvSpPr>
          <p:cNvPr id="1049158" name="矩形 31"/>
          <p:cNvSpPr/>
          <p:nvPr>
            <p:custDataLst>
              <p:tags r:id="rId2"/>
            </p:custDataLst>
          </p:nvPr>
        </p:nvSpPr>
        <p:spPr>
          <a:xfrm>
            <a:off x="2710362" y="146050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明确自己的需求和目标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"/>
          <p:cNvSpPr/>
          <p:nvPr>
            <p:custDataLst>
              <p:tags r:id="rId3"/>
            </p:custDataLst>
          </p:nvPr>
        </p:nvSpPr>
        <p:spPr>
          <a:xfrm>
            <a:off x="2710362" y="2684860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寻找具有相似成功经验的对象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5"/>
          <p:cNvSpPr/>
          <p:nvPr>
            <p:custDataLst>
              <p:tags r:id="rId4"/>
            </p:custDataLst>
          </p:nvPr>
        </p:nvSpPr>
        <p:spPr>
          <a:xfrm>
            <a:off x="2710362" y="390921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分析对象的成功因素和特点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7"/>
          <p:cNvSpPr/>
          <p:nvPr>
            <p:custDataLst>
              <p:tags r:id="rId5"/>
            </p:custDataLst>
          </p:nvPr>
        </p:nvSpPr>
        <p:spPr>
          <a:xfrm>
            <a:off x="2710362" y="5133579"/>
            <a:ext cx="6772271" cy="104433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制定具体的借鉴计划和方案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收集和分析“他山之石”的优点和特色</a:t>
            </a:r>
            <a:endParaRPr lang="zh-CN" altLang="en-US"/>
          </a:p>
        </p:txBody>
      </p:sp>
      <p:sp>
        <p:nvSpPr>
          <p:cNvPr id="1049202" name="对角圆角矩形 15"/>
          <p:cNvSpPr/>
          <p:nvPr>
            <p:custDataLst>
              <p:tags r:id="rId2"/>
            </p:custDataLst>
          </p:nvPr>
        </p:nvSpPr>
        <p:spPr>
          <a:xfrm>
            <a:off x="1542908" y="4140181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16"/>
          <p:cNvSpPr/>
          <p:nvPr>
            <p:custDataLst>
              <p:tags r:id="rId3"/>
            </p:custDataLst>
          </p:nvPr>
        </p:nvSpPr>
        <p:spPr>
          <a:xfrm>
            <a:off x="1542908" y="4000794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17"/>
          <p:cNvSpPr/>
          <p:nvPr>
            <p:custDataLst>
              <p:tags r:id="rId4"/>
            </p:custDataLst>
          </p:nvPr>
        </p:nvSpPr>
        <p:spPr>
          <a:xfrm>
            <a:off x="2097259" y="4001434"/>
            <a:ext cx="83503" cy="13917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27"/>
          <p:cNvSpPr txBox="1"/>
          <p:nvPr>
            <p:custDataLst>
              <p:tags r:id="rId5"/>
            </p:custDataLst>
          </p:nvPr>
        </p:nvSpPr>
        <p:spPr>
          <a:xfrm>
            <a:off x="2133064" y="4151051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分析比较：对收集到的信息进行深入分析和比较，找出其优点和特色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2"/>
          <p:cNvSpPr/>
          <p:nvPr>
            <p:custDataLst>
              <p:tags r:id="rId6"/>
            </p:custDataLst>
          </p:nvPr>
        </p:nvSpPr>
        <p:spPr>
          <a:xfrm>
            <a:off x="1542908" y="1600526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53"/>
          <p:cNvSpPr/>
          <p:nvPr>
            <p:custDataLst>
              <p:tags r:id="rId7"/>
            </p:custDataLst>
          </p:nvPr>
        </p:nvSpPr>
        <p:spPr>
          <a:xfrm>
            <a:off x="1542908" y="1460500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54"/>
          <p:cNvSpPr/>
          <p:nvPr>
            <p:custDataLst>
              <p:tags r:id="rId8"/>
            </p:custDataLst>
          </p:nvPr>
        </p:nvSpPr>
        <p:spPr>
          <a:xfrm>
            <a:off x="2097259" y="1461139"/>
            <a:ext cx="83503" cy="13917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56"/>
          <p:cNvSpPr txBox="1"/>
          <p:nvPr>
            <p:custDataLst>
              <p:tags r:id="rId9"/>
            </p:custDataLst>
          </p:nvPr>
        </p:nvSpPr>
        <p:spPr>
          <a:xfrm>
            <a:off x="2133064" y="16037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确定目标：明确需要借鉴的领域和方向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"/>
          <p:cNvSpPr/>
          <p:nvPr>
            <p:custDataLst>
              <p:tags r:id="rId10"/>
            </p:custDataLst>
          </p:nvPr>
        </p:nvSpPr>
        <p:spPr>
          <a:xfrm>
            <a:off x="1542908" y="2870354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6"/>
          <p:cNvSpPr/>
          <p:nvPr>
            <p:custDataLst>
              <p:tags r:id="rId11"/>
            </p:custDataLst>
          </p:nvPr>
        </p:nvSpPr>
        <p:spPr>
          <a:xfrm>
            <a:off x="1542908" y="2730327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7"/>
          <p:cNvSpPr/>
          <p:nvPr>
            <p:custDataLst>
              <p:tags r:id="rId12"/>
            </p:custDataLst>
          </p:nvPr>
        </p:nvSpPr>
        <p:spPr>
          <a:xfrm>
            <a:off x="2097259" y="2731606"/>
            <a:ext cx="83503" cy="13917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8"/>
          <p:cNvSpPr txBox="1"/>
          <p:nvPr>
            <p:custDataLst>
              <p:tags r:id="rId13"/>
            </p:custDataLst>
          </p:nvPr>
        </p:nvSpPr>
        <p:spPr>
          <a:xfrm>
            <a:off x="2133064" y="2881223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收集信息：通过各种渠道收集相关信息和数据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9"/>
          <p:cNvSpPr/>
          <p:nvPr>
            <p:custDataLst>
              <p:tags r:id="rId14"/>
            </p:custDataLst>
          </p:nvPr>
        </p:nvSpPr>
        <p:spPr>
          <a:xfrm>
            <a:off x="1542908" y="5410648"/>
            <a:ext cx="9106332" cy="767532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10"/>
          <p:cNvSpPr/>
          <p:nvPr>
            <p:custDataLst>
              <p:tags r:id="rId15"/>
            </p:custDataLst>
          </p:nvPr>
        </p:nvSpPr>
        <p:spPr>
          <a:xfrm>
            <a:off x="1542908" y="5270622"/>
            <a:ext cx="554227" cy="52885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11"/>
          <p:cNvSpPr/>
          <p:nvPr>
            <p:custDataLst>
              <p:tags r:id="rId16"/>
            </p:custDataLst>
          </p:nvPr>
        </p:nvSpPr>
        <p:spPr>
          <a:xfrm>
            <a:off x="2097259" y="5271261"/>
            <a:ext cx="83503" cy="13917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12"/>
          <p:cNvSpPr txBox="1"/>
          <p:nvPr>
            <p:custDataLst>
              <p:tags r:id="rId17"/>
            </p:custDataLst>
          </p:nvPr>
        </p:nvSpPr>
        <p:spPr>
          <a:xfrm>
            <a:off x="2133064" y="5420878"/>
            <a:ext cx="8227834" cy="75431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总结归纳：将分析结果进行总结归纳，形成可借鉴的经验和方法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结合自身实际情况，制定借鉴方案</a:t>
            </a:r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2"/>
            </p:custDataLst>
          </p:nvPr>
        </p:nvSpPr>
        <p:spPr>
          <a:xfrm>
            <a:off x="838200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矩形 10"/>
          <p:cNvSpPr/>
          <p:nvPr>
            <p:custDataLst>
              <p:tags r:id="rId3"/>
            </p:custDataLst>
          </p:nvPr>
        </p:nvSpPr>
        <p:spPr>
          <a:xfrm>
            <a:off x="117814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4" name="TextBox 2"/>
          <p:cNvSpPr txBox="1"/>
          <p:nvPr>
            <p:custDataLst>
              <p:tags r:id="rId4"/>
            </p:custDataLst>
          </p:nvPr>
        </p:nvSpPr>
        <p:spPr>
          <a:xfrm>
            <a:off x="986772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分析自身情况：明确自身优势和不足，了解市场需求和竞争情况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76" name="矩形 6"/>
          <p:cNvSpPr/>
          <p:nvPr>
            <p:custDataLst>
              <p:tags r:id="rId5"/>
            </p:custDataLst>
          </p:nvPr>
        </p:nvSpPr>
        <p:spPr>
          <a:xfrm>
            <a:off x="3521057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8" name="矩形 11"/>
          <p:cNvSpPr/>
          <p:nvPr>
            <p:custDataLst>
              <p:tags r:id="rId6"/>
            </p:custDataLst>
          </p:nvPr>
        </p:nvSpPr>
        <p:spPr>
          <a:xfrm>
            <a:off x="3879342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0" name="TextBox 2"/>
          <p:cNvSpPr txBox="1"/>
          <p:nvPr>
            <p:custDataLst>
              <p:tags r:id="rId7"/>
            </p:custDataLst>
          </p:nvPr>
        </p:nvSpPr>
        <p:spPr>
          <a:xfrm>
            <a:off x="3669017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确定借鉴目标：选择具有借鉴价值的“他山之石”，明确借鉴的目的和方向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2" name="矩形 33"/>
          <p:cNvSpPr/>
          <p:nvPr>
            <p:custDataLst>
              <p:tags r:id="rId8"/>
            </p:custDataLst>
          </p:nvPr>
        </p:nvSpPr>
        <p:spPr>
          <a:xfrm>
            <a:off x="6199634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4" name="矩形 37"/>
          <p:cNvSpPr/>
          <p:nvPr>
            <p:custDataLst>
              <p:tags r:id="rId9"/>
            </p:custDataLst>
          </p:nvPr>
        </p:nvSpPr>
        <p:spPr>
          <a:xfrm>
            <a:off x="6539576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86" name="TextBox 2"/>
          <p:cNvSpPr txBox="1"/>
          <p:nvPr>
            <p:custDataLst>
              <p:tags r:id="rId10"/>
            </p:custDataLst>
          </p:nvPr>
        </p:nvSpPr>
        <p:spPr>
          <a:xfrm>
            <a:off x="6348206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制定借鉴计划：根据自身实际情况，制定具体的借鉴方案，包括借鉴的内容、方法、步骤等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  <p:sp>
        <p:nvSpPr>
          <p:cNvPr id="1049288" name="矩形 34"/>
          <p:cNvSpPr/>
          <p:nvPr>
            <p:custDataLst>
              <p:tags r:id="rId11"/>
            </p:custDataLst>
          </p:nvPr>
        </p:nvSpPr>
        <p:spPr>
          <a:xfrm>
            <a:off x="8872708" y="2567350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0" name="矩形 38"/>
          <p:cNvSpPr/>
          <p:nvPr>
            <p:custDataLst>
              <p:tags r:id="rId12"/>
            </p:custDataLst>
          </p:nvPr>
        </p:nvSpPr>
        <p:spPr>
          <a:xfrm>
            <a:off x="9230993" y="2561848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2" name="TextBox 2"/>
          <p:cNvSpPr txBox="1"/>
          <p:nvPr>
            <p:custDataLst>
              <p:tags r:id="rId13"/>
            </p:custDataLst>
          </p:nvPr>
        </p:nvSpPr>
        <p:spPr>
          <a:xfrm>
            <a:off x="9021280" y="3117006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0"/>
                <a:sym typeface="Arial" pitchFamily="34" charset="0"/>
              </a:rPr>
              <a:t>实施借鉴计划：按照制定的借鉴计划，逐步实施，并在实施过程中不断调整和完善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0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实施借鉴方案并调整优化</a:t>
            </a:r>
            <a:endParaRPr lang="zh-CN" altLang="en-US"/>
          </a:p>
        </p:txBody>
      </p:sp>
      <p:sp>
        <p:nvSpPr>
          <p:cNvPr id="1049330" name="椭圆 262"/>
          <p:cNvSpPr/>
          <p:nvPr>
            <p:custDataLst>
              <p:tags r:id="rId2"/>
            </p:custDataLst>
          </p:nvPr>
        </p:nvSpPr>
        <p:spPr>
          <a:xfrm>
            <a:off x="2569289" y="4061046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2" name="椭圆 263"/>
          <p:cNvSpPr/>
          <p:nvPr>
            <p:custDataLst>
              <p:tags r:id="rId3"/>
            </p:custDataLst>
          </p:nvPr>
        </p:nvSpPr>
        <p:spPr>
          <a:xfrm>
            <a:off x="3386278" y="4138109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4" name="椭圆 264"/>
          <p:cNvSpPr/>
          <p:nvPr>
            <p:custDataLst>
              <p:tags r:id="rId4"/>
            </p:custDataLst>
          </p:nvPr>
        </p:nvSpPr>
        <p:spPr>
          <a:xfrm>
            <a:off x="4151266" y="4364911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6" name="椭圆 265"/>
          <p:cNvSpPr/>
          <p:nvPr>
            <p:custDataLst>
              <p:tags r:id="rId5"/>
            </p:custDataLst>
          </p:nvPr>
        </p:nvSpPr>
        <p:spPr>
          <a:xfrm>
            <a:off x="4797840" y="4556628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6"/>
          <p:cNvSpPr/>
          <p:nvPr>
            <p:custDataLst>
              <p:tags r:id="rId6"/>
            </p:custDataLst>
          </p:nvPr>
        </p:nvSpPr>
        <p:spPr>
          <a:xfrm>
            <a:off x="5460703" y="4752730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8130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0" name="椭圆 268"/>
          <p:cNvSpPr/>
          <p:nvPr>
            <p:custDataLst>
              <p:tags r:id="rId8"/>
            </p:custDataLst>
          </p:nvPr>
        </p:nvSpPr>
        <p:spPr>
          <a:xfrm flipV="1">
            <a:off x="2918264" y="4502747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9"/>
          <p:cNvSpPr/>
          <p:nvPr>
            <p:custDataLst>
              <p:tags r:id="rId9"/>
            </p:custDataLst>
          </p:nvPr>
        </p:nvSpPr>
        <p:spPr>
          <a:xfrm flipV="1">
            <a:off x="2958361" y="4543471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722096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832365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601803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4004033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704553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525994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66718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51128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61396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77303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57986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76156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239540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8" name="图形 15"/>
          <p:cNvSpPr/>
          <p:nvPr>
            <p:custDataLst>
              <p:tags r:id="rId23"/>
            </p:custDataLst>
          </p:nvPr>
        </p:nvSpPr>
        <p:spPr>
          <a:xfrm>
            <a:off x="5064113" y="4943194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图形 19"/>
          <p:cNvSpPr/>
          <p:nvPr>
            <p:custDataLst>
              <p:tags r:id="rId24"/>
            </p:custDataLst>
          </p:nvPr>
        </p:nvSpPr>
        <p:spPr>
          <a:xfrm>
            <a:off x="8496845" y="4648100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图形 27"/>
          <p:cNvSpPr/>
          <p:nvPr>
            <p:custDataLst>
              <p:tags r:id="rId25"/>
            </p:custDataLst>
          </p:nvPr>
        </p:nvSpPr>
        <p:spPr>
          <a:xfrm>
            <a:off x="4198255" y="3720843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71974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正文"/>
          <p:cNvSpPr txBox="1"/>
          <p:nvPr>
            <p:custDataLst>
              <p:tags r:id="rId27"/>
            </p:custDataLst>
          </p:nvPr>
        </p:nvSpPr>
        <p:spPr>
          <a:xfrm>
            <a:off x="838200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确定借鉴目标：明确需要借鉴的内容和领域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正文"/>
          <p:cNvSpPr txBox="1"/>
          <p:nvPr>
            <p:custDataLst>
              <p:tags r:id="rId28"/>
            </p:custDataLst>
          </p:nvPr>
        </p:nvSpPr>
        <p:spPr>
          <a:xfrm>
            <a:off x="9285014" y="374151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总结借鉴经验：总结借鉴过程中的经验和教训，为今后的借鉴提供参考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正文"/>
          <p:cNvSpPr txBox="1"/>
          <p:nvPr>
            <p:custDataLst>
              <p:tags r:id="rId29"/>
            </p:custDataLst>
          </p:nvPr>
        </p:nvSpPr>
        <p:spPr>
          <a:xfrm>
            <a:off x="7818944" y="2542349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调整优化：根据实际情况对借鉴方案进行调整和优化，以提高效果和效率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正文"/>
          <p:cNvSpPr txBox="1"/>
          <p:nvPr>
            <p:custDataLst>
              <p:tags r:id="rId30"/>
            </p:custDataLst>
          </p:nvPr>
        </p:nvSpPr>
        <p:spPr>
          <a:xfrm>
            <a:off x="2303016" y="2542349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制定借鉴计划：制定具体的借鉴方案和时间表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31"/>
            </p:custDataLst>
          </p:nvPr>
        </p:nvSpPr>
        <p:spPr>
          <a:xfrm>
            <a:off x="5061607" y="1705938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实施借鉴：按照计划进行借鉴，包括学习、模仿、创新等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2271" y="3682871"/>
            <a:ext cx="5754314" cy="2476722"/>
          </a:xfrm>
        </p:spPr>
        <p:txBody>
          <a:bodyPr/>
          <a:lstStyle/>
          <a:p>
            <a:r>
              <a:rPr lang="zh-CN" altLang="en-US"/>
              <a:t>借鉴“他山之石”的案例分析</a:t>
            </a:r>
            <a:endParaRPr lang="zh-CN" altLang="en-US"/>
          </a:p>
        </p:txBody>
      </p:sp>
      <p:sp>
        <p:nvSpPr>
          <p:cNvPr id="104941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366" y="2414141"/>
            <a:ext cx="5754314" cy="1224280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https://d.book118.com/958045020055006023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8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24"/>
</p:tagLst>
</file>

<file path=ppt/tags/tag78.xml><?xml version="1.0" encoding="utf-8"?>
<p:tagLst xmlns:p="http://schemas.openxmlformats.org/presentationml/2006/main">
  <p:tag name="KSO_WM_BEAUTIFY_FLAG" val="#wm#"/>
  <p:tag name="KSO_WM_SLIDE_ID" val="custom2023120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  <p:tag name="KSO_WM_TEMPLATE_THUMBS_INDEX" val="1、11"/>
</p:tagLst>
</file>

<file path=ppt/tags/tag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8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1_1"/>
  <p:tag name="KSO_WM_UNIT_INDEX" val="1_1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2_1"/>
  <p:tag name="KSO_WM_UNIT_INDEX" val="1_2_1"/>
  <p:tag name="KSO_WM_UNIT_LAYERLEVEL" val="1_1_1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4_1"/>
  <p:tag name="KSO_WM_UNIT_INDEX" val="1_4_1"/>
  <p:tag name="KSO_WM_UNIT_LAYERLEVEL" val="1_1_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6_1"/>
  <p:tag name="KSO_WM_UNIT_INDEX" val="1_6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3_1"/>
  <p:tag name="KSO_WM_UNIT_INDEX" val="1_3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4000000059604645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i*1_5_1"/>
  <p:tag name="KSO_WM_UNIT_INDEX" val="1_5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02.9,&quot;width&quot;:828.5}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7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0"/>
  <p:tag name="KSO_WM_UNIT_DIAGRAM_ISNUMVISUAL" val="0"/>
  <p:tag name="KSO_WM_UNIT_DIAGRAM_ISREFERUNIT" val="0"/>
  <p:tag name="KSO_WM_UNIT_HIGHLIGHT" val="0"/>
  <p:tag name="KSO_WM_UNIT_ID" val="custom2023120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05"/>
  <p:tag name="KSO_WM_UNIT_COMPATIBLE" val="1"/>
  <p:tag name="KSO_WM_UNIT_DIAGRAM_ISNUMVISUAL" val="0"/>
  <p:tag name="KSO_WM_UNIT_DIAGRAM_ISREFERUNIT" val="0"/>
  <p:tag name="KSO_WM_UNIT_HIGHLIGHT" val="0"/>
  <p:tag name="KSO_WM_UNIT_ID" val="custom2023120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SLIDE_ID" val="custom2023120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05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3">
      <a:dk1>
        <a:srgbClr val="000000"/>
      </a:dk1>
      <a:lt1>
        <a:srgbClr val="FFFFFF"/>
      </a:lt1>
      <a:dk2>
        <a:srgbClr val="510303"/>
      </a:dk2>
      <a:lt2>
        <a:srgbClr val="FFF3F3"/>
      </a:lt2>
      <a:accent1>
        <a:srgbClr val="FE2F49"/>
      </a:accent1>
      <a:accent2>
        <a:srgbClr val="ED49E1"/>
      </a:accent2>
      <a:accent3>
        <a:srgbClr val="FE76DA"/>
      </a:accent3>
      <a:accent4>
        <a:srgbClr val="FF9929"/>
      </a:accent4>
      <a:accent5>
        <a:srgbClr val="75C6FE"/>
      </a:accent5>
      <a:accent6>
        <a:srgbClr val="B482DA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Office Theme</vt:lpstr>
      <vt:lpstr>他山之石可攻玉</vt:lpstr>
      <vt:lpstr>目录</vt:lpstr>
      <vt:lpstr>添加章节标题</vt:lpstr>
      <vt:lpstr>理解“他山之石，可攻玉”的含义</vt:lpstr>
      <vt:lpstr>解释“他山之石，可攻玉”的含义</vt:lpstr>
      <vt:lpstr>探讨“他山之石”的来源和种类</vt:lpstr>
      <vt:lpstr>分析“可攻玉”的启示和意义</vt:lpstr>
      <vt:lpstr>如何借鉴“他山之石”</vt:lpstr>
      <vt:lpstr>确定借鉴的目标和对象</vt:lpstr>
      <vt:lpstr>收集和分析“他山之石”的优点和特色</vt:lpstr>
      <vt:lpstr>结合自身实际情况，制定借鉴方案</vt:lpstr>
      <vt:lpstr>实施借鉴方案并调整优化</vt:lpstr>
      <vt:lpstr>借鉴“他山之石”的案例分析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2024-08-29T23:12:39.576</cp:lastPrinted>
  <dcterms:created xsi:type="dcterms:W3CDTF">2024-08-29T15:12:39Z</dcterms:created>
  <dcterms:modified xsi:type="dcterms:W3CDTF">2024-08-29T15:12:41Z</dcterms:modified>
</cp:coreProperties>
</file>