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C2FFF-E2A0-483E-A777-6A605AB43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718E3-E84E-4194-B8C3-AB826697B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70198-167B-4526-832B-B3F5532DF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A6687-219D-496D-943C-F93B65EA5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753E3F-B988-45B8-A90A-2011B6D4B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F9B8D5-E8C0-402B-9934-88203D0B2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D4B067-910D-4BB8-B19C-272219A39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B60D6-222E-409A-8C56-10673F014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65C2D-005D-4B5F-9A71-708C85887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695E5-0CCD-4CC1-B418-4E0E0F143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285E4-4DC8-44AE-89CC-EA6DE1756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611007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811920" y="1880092"/>
            <a:ext cx="4616450" cy="740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2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方案营销的目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5567207" cy="6306311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6201899" y="992071"/>
            <a:ext cx="3297554" cy="4429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29"/>
              </a:lnSpc>
            </a:pPr>
            <a:endParaRPr lang="Arial" altLang="Arial" sz="100"/>
          </a:p>
          <a:p>
            <a:pPr marL="188555" algn="l" rtl="0" eaLnBrk="0">
              <a:lnSpc>
                <a:spcPct val="86000"/>
              </a:lnSpc>
            </a:pPr>
            <a:r>
              <a:rPr sz="4500" spc="2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4500" spc="1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45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义与概念</a:t>
            </a:r>
            <a:endParaRPr lang="Microsoft YaHei" altLang="Microsoft YaHei" sz="24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726"/>
              </a:spcBef>
            </a:pPr>
            <a:r>
              <a:rPr sz="2400" spc="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目的与重要性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2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营销的策略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营销的实施</a:t>
            </a:r>
            <a:endParaRPr lang="Microsoft YaHei" altLang="Microsoft YaHei" sz="24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729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营销的成功案例</a:t>
            </a:r>
            <a:endParaRPr lang="Microsoft YaHei" altLang="Microsoft YaHei" sz="24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2400" spc="-10">
                <a:solidFill>
                  <a:srgbClr val="EB554D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营销的未来趋势</a:t>
            </a:r>
            <a:endParaRPr lang="Microsoft YaHei" altLang="Microsoft YaHei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5112844" y="5363263"/>
            <a:ext cx="1972310" cy="450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6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定义与概</a:t>
            </a: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念</a:t>
            </a:r>
            <a:endParaRPr lang="Microsoft YaHei" altLang="Microsoft YaHei" sz="3000"/>
          </a:p>
        </p:txBody>
      </p:sp>
      <p:sp>
        <p:nvSpPr>
          <p:cNvPr id="7" name="textbox 7"/>
          <p:cNvSpPr/>
          <p:nvPr/>
        </p:nvSpPr>
        <p:spPr>
          <a:xfrm>
            <a:off x="5702339" y="2596499"/>
            <a:ext cx="605790" cy="522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815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62000" y="2146299"/>
            <a:ext cx="4887636" cy="2739225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6141242" y="2046294"/>
            <a:ext cx="4980940" cy="892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460"/>
              </a:lnSpc>
            </a:pPr>
            <a:endParaRPr lang="Arial" altLang="Arial" sz="100"/>
          </a:p>
          <a:p>
            <a:pPr marL="207181" indent="-194481" algn="l" rtl="0" eaLnBrk="0">
              <a:lnSpc>
                <a:spcPct val="95000"/>
              </a:lnSpc>
            </a:pPr>
            <a:r>
              <a:rPr sz="15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 </a:t>
            </a:r>
            <a:r>
              <a:rPr sz="15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方案营销是指企业通过提供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解决方案的方式来满足客户需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进而实现销售目标的一种营销策略。它强调企业与客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间的深度互动，通过提供专业的建议和解决方案，帮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助客户解决问题，满足其需求。</a:t>
            </a:r>
            <a:endParaRPr lang="Microsoft YaHei" altLang="Microsoft YaHei" sz="1500"/>
          </a:p>
        </p:txBody>
      </p:sp>
      <p:sp>
        <p:nvSpPr>
          <p:cNvPr id="10" name="textbox 10"/>
          <p:cNvSpPr/>
          <p:nvPr/>
        </p:nvSpPr>
        <p:spPr>
          <a:xfrm>
            <a:off x="442263" y="318468"/>
            <a:ext cx="155130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8227929" y="4129306"/>
            <a:ext cx="755905" cy="755904"/>
            <a:chExt cx="755905" cy="755904"/>
          </a:xfrm>
        </p:grpSpPr>
        <p:sp>
          <p:nvSpPr>
            <p:cNvPr id="31" name="path"/>
            <p:cNvSpPr/>
            <p:nvPr/>
          </p:nvSpPr>
          <p:spPr>
            <a:xfrm>
              <a:off x="0" y="0"/>
              <a:ext cx="755905" cy="755904"/>
            </a:xfrm>
            <a:custGeom>
              <a:rect l="0" t="0" r="0" b="0"/>
              <a:pathLst>
                <a:path w="1190" h="1190">
                  <a:moveTo>
                    <a:pt x="0" y="198"/>
                  </a:moveTo>
                  <a:cubicBezTo>
                    <a:pt x="0" y="88"/>
                    <a:pt x="88" y="0"/>
                    <a:pt x="198" y="0"/>
                  </a:cubicBezTo>
                  <a:lnTo>
                    <a:pt x="198" y="0"/>
                  </a:lnTo>
                  <a:lnTo>
                    <a:pt x="991" y="0"/>
                  </a:lnTo>
                  <a:lnTo>
                    <a:pt x="991" y="0"/>
                  </a:lnTo>
                  <a:lnTo>
                    <a:pt x="991" y="0"/>
                  </a:lnTo>
                  <a:cubicBezTo>
                    <a:pt x="1101" y="0"/>
                    <a:pt x="1190" y="88"/>
                    <a:pt x="1190" y="198"/>
                  </a:cubicBezTo>
                  <a:lnTo>
                    <a:pt x="1190" y="198"/>
                  </a:lnTo>
                  <a:cubicBezTo>
                    <a:pt x="1190" y="198"/>
                    <a:pt x="1190" y="198"/>
                    <a:pt x="1190" y="198"/>
                  </a:cubicBezTo>
                  <a:lnTo>
                    <a:pt x="1190" y="198"/>
                  </a:lnTo>
                  <a:lnTo>
                    <a:pt x="1190" y="991"/>
                  </a:lnTo>
                  <a:lnTo>
                    <a:pt x="1190" y="991"/>
                  </a:lnTo>
                  <a:lnTo>
                    <a:pt x="1190" y="991"/>
                  </a:lnTo>
                  <a:cubicBezTo>
                    <a:pt x="1190" y="1101"/>
                    <a:pt x="1101" y="1190"/>
                    <a:pt x="991" y="1190"/>
                  </a:cubicBezTo>
                  <a:lnTo>
                    <a:pt x="991" y="1190"/>
                  </a:lnTo>
                  <a:lnTo>
                    <a:pt x="198" y="1190"/>
                  </a:lnTo>
                  <a:lnTo>
                    <a:pt x="198" y="1190"/>
                  </a:lnTo>
                  <a:lnTo>
                    <a:pt x="198" y="1190"/>
                  </a:lnTo>
                  <a:cubicBezTo>
                    <a:pt x="88" y="1190"/>
                    <a:pt x="0" y="1101"/>
                    <a:pt x="0" y="991"/>
                  </a:cubicBezTo>
                  <a:lnTo>
                    <a:pt x="0" y="198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96803" y="226604"/>
              <a:ext cx="345033" cy="345033"/>
            </a:xfrm>
            <a:custGeom>
              <a:rect l="0" t="0" r="0" b="0"/>
              <a:pathLst>
                <a:path w="543" h="543">
                  <a:moveTo>
                    <a:pt x="190" y="461"/>
                  </a:moveTo>
                  <a:lnTo>
                    <a:pt x="54" y="461"/>
                  </a:lnTo>
                  <a:lnTo>
                    <a:pt x="54" y="461"/>
                  </a:lnTo>
                  <a:cubicBezTo>
                    <a:pt x="24" y="461"/>
                    <a:pt x="0" y="437"/>
                    <a:pt x="0" y="407"/>
                  </a:cubicBezTo>
                  <a:lnTo>
                    <a:pt x="0" y="407"/>
                  </a:lnTo>
                  <a:lnTo>
                    <a:pt x="0" y="407"/>
                  </a:lnTo>
                  <a:lnTo>
                    <a:pt x="0" y="54"/>
                  </a:lnTo>
                  <a:lnTo>
                    <a:pt x="0" y="54"/>
                  </a:ln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489" y="0"/>
                  </a:lnTo>
                  <a:lnTo>
                    <a:pt x="489" y="0"/>
                  </a:lnTo>
                  <a:cubicBezTo>
                    <a:pt x="519" y="0"/>
                    <a:pt x="543" y="24"/>
                    <a:pt x="543" y="54"/>
                  </a:cubicBezTo>
                  <a:lnTo>
                    <a:pt x="543" y="54"/>
                  </a:lnTo>
                  <a:lnTo>
                    <a:pt x="543" y="54"/>
                  </a:lnTo>
                  <a:lnTo>
                    <a:pt x="543" y="407"/>
                  </a:lnTo>
                  <a:lnTo>
                    <a:pt x="543" y="407"/>
                  </a:lnTo>
                  <a:cubicBezTo>
                    <a:pt x="543" y="437"/>
                    <a:pt x="519" y="461"/>
                    <a:pt x="489" y="461"/>
                  </a:cubicBezTo>
                  <a:lnTo>
                    <a:pt x="489" y="461"/>
                  </a:lnTo>
                  <a:lnTo>
                    <a:pt x="489" y="461"/>
                  </a:lnTo>
                  <a:lnTo>
                    <a:pt x="353" y="461"/>
                  </a:lnTo>
                  <a:lnTo>
                    <a:pt x="461" y="516"/>
                  </a:lnTo>
                  <a:lnTo>
                    <a:pt x="461" y="543"/>
                  </a:lnTo>
                  <a:lnTo>
                    <a:pt x="81" y="543"/>
                  </a:lnTo>
                  <a:lnTo>
                    <a:pt x="81" y="516"/>
                  </a:lnTo>
                  <a:lnTo>
                    <a:pt x="190" y="461"/>
                  </a:lnTo>
                  <a:close/>
                  <a:moveTo>
                    <a:pt x="54" y="54"/>
                  </a:moveTo>
                  <a:lnTo>
                    <a:pt x="54" y="353"/>
                  </a:lnTo>
                  <a:lnTo>
                    <a:pt x="489" y="353"/>
                  </a:lnTo>
                  <a:lnTo>
                    <a:pt x="489" y="54"/>
                  </a:lnTo>
                  <a:lnTo>
                    <a:pt x="54" y="5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10042869" y="4129306"/>
            <a:ext cx="755905" cy="755904"/>
            <a:chExt cx="755905" cy="755904"/>
          </a:xfrm>
        </p:grpSpPr>
        <p:sp>
          <p:nvSpPr>
            <p:cNvPr id="33" name="path"/>
            <p:cNvSpPr/>
            <p:nvPr/>
          </p:nvSpPr>
          <p:spPr>
            <a:xfrm>
              <a:off x="0" y="0"/>
              <a:ext cx="755905" cy="755904"/>
            </a:xfrm>
            <a:custGeom>
              <a:rect l="0" t="0" r="0" b="0"/>
              <a:pathLst>
                <a:path w="1190" h="1190">
                  <a:moveTo>
                    <a:pt x="0" y="198"/>
                  </a:moveTo>
                  <a:cubicBezTo>
                    <a:pt x="0" y="88"/>
                    <a:pt x="88" y="0"/>
                    <a:pt x="198" y="0"/>
                  </a:cubicBezTo>
                  <a:lnTo>
                    <a:pt x="198" y="0"/>
                  </a:lnTo>
                  <a:lnTo>
                    <a:pt x="991" y="0"/>
                  </a:lnTo>
                  <a:lnTo>
                    <a:pt x="991" y="0"/>
                  </a:lnTo>
                  <a:lnTo>
                    <a:pt x="991" y="0"/>
                  </a:lnTo>
                  <a:cubicBezTo>
                    <a:pt x="1101" y="0"/>
                    <a:pt x="1190" y="88"/>
                    <a:pt x="1190" y="198"/>
                  </a:cubicBezTo>
                  <a:lnTo>
                    <a:pt x="1190" y="198"/>
                  </a:lnTo>
                  <a:cubicBezTo>
                    <a:pt x="1190" y="198"/>
                    <a:pt x="1190" y="198"/>
                    <a:pt x="1190" y="198"/>
                  </a:cubicBezTo>
                  <a:lnTo>
                    <a:pt x="1190" y="198"/>
                  </a:lnTo>
                  <a:lnTo>
                    <a:pt x="1190" y="991"/>
                  </a:lnTo>
                  <a:lnTo>
                    <a:pt x="1190" y="991"/>
                  </a:lnTo>
                  <a:lnTo>
                    <a:pt x="1190" y="991"/>
                  </a:lnTo>
                  <a:cubicBezTo>
                    <a:pt x="1190" y="1101"/>
                    <a:pt x="1101" y="1190"/>
                    <a:pt x="991" y="1190"/>
                  </a:cubicBezTo>
                  <a:lnTo>
                    <a:pt x="991" y="1190"/>
                  </a:lnTo>
                  <a:lnTo>
                    <a:pt x="198" y="1190"/>
                  </a:lnTo>
                  <a:lnTo>
                    <a:pt x="198" y="1190"/>
                  </a:lnTo>
                  <a:lnTo>
                    <a:pt x="198" y="1190"/>
                  </a:lnTo>
                  <a:cubicBezTo>
                    <a:pt x="88" y="1190"/>
                    <a:pt x="0" y="1101"/>
                    <a:pt x="0" y="991"/>
                  </a:cubicBezTo>
                  <a:lnTo>
                    <a:pt x="0" y="198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79697" y="204080"/>
              <a:ext cx="371856" cy="359664"/>
            </a:xfrm>
            <a:custGeom>
              <a:rect l="0" t="0" r="0" b="0"/>
              <a:pathLst>
                <a:path w="585" h="566">
                  <a:moveTo>
                    <a:pt x="0" y="169"/>
                  </a:moveTo>
                  <a:lnTo>
                    <a:pt x="292" y="0"/>
                  </a:lnTo>
                  <a:lnTo>
                    <a:pt x="585" y="169"/>
                  </a:lnTo>
                  <a:lnTo>
                    <a:pt x="585" y="226"/>
                  </a:lnTo>
                  <a:lnTo>
                    <a:pt x="0" y="226"/>
                  </a:lnTo>
                  <a:lnTo>
                    <a:pt x="0" y="169"/>
                  </a:lnTo>
                  <a:close/>
                  <a:moveTo>
                    <a:pt x="0" y="509"/>
                  </a:moveTo>
                  <a:lnTo>
                    <a:pt x="585" y="509"/>
                  </a:lnTo>
                  <a:lnTo>
                    <a:pt x="585" y="566"/>
                  </a:lnTo>
                  <a:lnTo>
                    <a:pt x="0" y="566"/>
                  </a:lnTo>
                  <a:lnTo>
                    <a:pt x="0" y="509"/>
                  </a:lnTo>
                  <a:close/>
                  <a:moveTo>
                    <a:pt x="58" y="453"/>
                  </a:moveTo>
                  <a:lnTo>
                    <a:pt x="527" y="453"/>
                  </a:lnTo>
                  <a:lnTo>
                    <a:pt x="527" y="509"/>
                  </a:lnTo>
                  <a:lnTo>
                    <a:pt x="58" y="509"/>
                  </a:lnTo>
                  <a:lnTo>
                    <a:pt x="58" y="453"/>
                  </a:lnTo>
                  <a:close/>
                  <a:moveTo>
                    <a:pt x="58" y="226"/>
                  </a:moveTo>
                  <a:lnTo>
                    <a:pt x="175" y="226"/>
                  </a:lnTo>
                  <a:lnTo>
                    <a:pt x="175" y="453"/>
                  </a:lnTo>
                  <a:lnTo>
                    <a:pt x="58" y="453"/>
                  </a:lnTo>
                  <a:lnTo>
                    <a:pt x="58" y="226"/>
                  </a:lnTo>
                  <a:close/>
                  <a:moveTo>
                    <a:pt x="234" y="226"/>
                  </a:moveTo>
                  <a:lnTo>
                    <a:pt x="351" y="226"/>
                  </a:lnTo>
                  <a:lnTo>
                    <a:pt x="351" y="453"/>
                  </a:lnTo>
                  <a:lnTo>
                    <a:pt x="234" y="453"/>
                  </a:lnTo>
                  <a:lnTo>
                    <a:pt x="234" y="226"/>
                  </a:lnTo>
                  <a:close/>
                  <a:moveTo>
                    <a:pt x="409" y="226"/>
                  </a:moveTo>
                  <a:lnTo>
                    <a:pt x="527" y="226"/>
                  </a:lnTo>
                  <a:lnTo>
                    <a:pt x="527" y="453"/>
                  </a:lnTo>
                  <a:lnTo>
                    <a:pt x="409" y="453"/>
                  </a:lnTo>
                  <a:lnTo>
                    <a:pt x="409" y="22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8"/>
          <p:cNvGrpSpPr/>
          <p:nvPr/>
        </p:nvGrpSpPr>
        <p:grpSpPr>
          <a:xfrm rot="21600000">
            <a:off x="6412991" y="4129306"/>
            <a:ext cx="755904" cy="755904"/>
            <a:chExt cx="755904" cy="755904"/>
          </a:xfrm>
        </p:grpSpPr>
        <p:sp>
          <p:nvSpPr>
            <p:cNvPr id="35" name="path"/>
            <p:cNvSpPr/>
            <p:nvPr/>
          </p:nvSpPr>
          <p:spPr>
            <a:xfrm>
              <a:off x="0" y="0"/>
              <a:ext cx="755904" cy="755904"/>
            </a:xfrm>
            <a:custGeom>
              <a:rect l="0" t="0" r="0" b="0"/>
              <a:pathLst>
                <a:path w="1190" h="1190">
                  <a:moveTo>
                    <a:pt x="0" y="198"/>
                  </a:moveTo>
                  <a:cubicBezTo>
                    <a:pt x="0" y="88"/>
                    <a:pt x="88" y="0"/>
                    <a:pt x="198" y="0"/>
                  </a:cubicBezTo>
                  <a:lnTo>
                    <a:pt x="198" y="0"/>
                  </a:lnTo>
                  <a:lnTo>
                    <a:pt x="991" y="0"/>
                  </a:lnTo>
                  <a:lnTo>
                    <a:pt x="991" y="0"/>
                  </a:lnTo>
                  <a:lnTo>
                    <a:pt x="991" y="0"/>
                  </a:lnTo>
                  <a:cubicBezTo>
                    <a:pt x="1101" y="0"/>
                    <a:pt x="1190" y="88"/>
                    <a:pt x="1190" y="198"/>
                  </a:cubicBezTo>
                  <a:lnTo>
                    <a:pt x="1190" y="198"/>
                  </a:lnTo>
                  <a:cubicBezTo>
                    <a:pt x="1190" y="198"/>
                    <a:pt x="1190" y="198"/>
                    <a:pt x="1190" y="198"/>
                  </a:cubicBezTo>
                  <a:lnTo>
                    <a:pt x="1190" y="198"/>
                  </a:lnTo>
                  <a:lnTo>
                    <a:pt x="1190" y="991"/>
                  </a:lnTo>
                  <a:lnTo>
                    <a:pt x="1190" y="991"/>
                  </a:lnTo>
                  <a:lnTo>
                    <a:pt x="1190" y="991"/>
                  </a:lnTo>
                  <a:cubicBezTo>
                    <a:pt x="1190" y="1101"/>
                    <a:pt x="1101" y="1190"/>
                    <a:pt x="991" y="1190"/>
                  </a:cubicBezTo>
                  <a:lnTo>
                    <a:pt x="991" y="1190"/>
                  </a:lnTo>
                  <a:lnTo>
                    <a:pt x="198" y="1190"/>
                  </a:lnTo>
                  <a:lnTo>
                    <a:pt x="198" y="1190"/>
                  </a:lnTo>
                  <a:cubicBezTo>
                    <a:pt x="88" y="1190"/>
                    <a:pt x="0" y="1101"/>
                    <a:pt x="0" y="991"/>
                  </a:cubicBezTo>
                  <a:lnTo>
                    <a:pt x="0" y="198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1400" y="182777"/>
              <a:ext cx="294901" cy="383983"/>
            </a:xfrm>
            <a:custGeom>
              <a:rect l="0" t="0" r="0" b="0"/>
              <a:pathLst>
                <a:path w="462" h="604">
                  <a:moveTo>
                    <a:pt x="454" y="489"/>
                  </a:moveTo>
                  <a:lnTo>
                    <a:pt x="454" y="526"/>
                  </a:lnTo>
                  <a:lnTo>
                    <a:pt x="9" y="526"/>
                  </a:lnTo>
                  <a:lnTo>
                    <a:pt x="9" y="489"/>
                  </a:lnTo>
                  <a:lnTo>
                    <a:pt x="9" y="489"/>
                  </a:lnTo>
                  <a:cubicBezTo>
                    <a:pt x="9" y="489"/>
                    <a:pt x="0" y="469"/>
                    <a:pt x="51" y="420"/>
                  </a:cubicBezTo>
                  <a:lnTo>
                    <a:pt x="51" y="420"/>
                  </a:lnTo>
                  <a:cubicBezTo>
                    <a:pt x="103" y="371"/>
                    <a:pt x="96" y="245"/>
                    <a:pt x="96" y="159"/>
                  </a:cubicBezTo>
                  <a:lnTo>
                    <a:pt x="96" y="159"/>
                  </a:lnTo>
                  <a:cubicBezTo>
                    <a:pt x="96" y="74"/>
                    <a:pt x="216" y="72"/>
                    <a:pt x="216" y="72"/>
                  </a:cubicBezTo>
                  <a:lnTo>
                    <a:pt x="216" y="72"/>
                  </a:lnTo>
                  <a:lnTo>
                    <a:pt x="220" y="72"/>
                  </a:lnTo>
                  <a:lnTo>
                    <a:pt x="220" y="72"/>
                  </a:lnTo>
                  <a:cubicBezTo>
                    <a:pt x="220" y="72"/>
                    <a:pt x="220" y="71"/>
                    <a:pt x="220" y="58"/>
                  </a:cubicBezTo>
                  <a:lnTo>
                    <a:pt x="220" y="58"/>
                  </a:lnTo>
                  <a:cubicBezTo>
                    <a:pt x="220" y="49"/>
                    <a:pt x="192" y="18"/>
                    <a:pt x="192" y="18"/>
                  </a:cubicBezTo>
                  <a:lnTo>
                    <a:pt x="192" y="18"/>
                  </a:lnTo>
                  <a:lnTo>
                    <a:pt x="191" y="0"/>
                  </a:lnTo>
                  <a:lnTo>
                    <a:pt x="272" y="0"/>
                  </a:lnTo>
                  <a:lnTo>
                    <a:pt x="272" y="19"/>
                  </a:lnTo>
                  <a:lnTo>
                    <a:pt x="272" y="19"/>
                  </a:lnTo>
                  <a:cubicBezTo>
                    <a:pt x="272" y="19"/>
                    <a:pt x="241" y="50"/>
                    <a:pt x="241" y="59"/>
                  </a:cubicBezTo>
                  <a:lnTo>
                    <a:pt x="241" y="59"/>
                  </a:lnTo>
                  <a:cubicBezTo>
                    <a:pt x="241" y="68"/>
                    <a:pt x="241" y="71"/>
                    <a:pt x="241" y="72"/>
                  </a:cubicBezTo>
                  <a:lnTo>
                    <a:pt x="241" y="72"/>
                  </a:lnTo>
                  <a:lnTo>
                    <a:pt x="247" y="72"/>
                  </a:lnTo>
                  <a:lnTo>
                    <a:pt x="247" y="72"/>
                  </a:lnTo>
                  <a:cubicBezTo>
                    <a:pt x="247" y="72"/>
                    <a:pt x="367" y="73"/>
                    <a:pt x="367" y="159"/>
                  </a:cubicBezTo>
                  <a:lnTo>
                    <a:pt x="367" y="159"/>
                  </a:lnTo>
                  <a:cubicBezTo>
                    <a:pt x="367" y="245"/>
                    <a:pt x="361" y="371"/>
                    <a:pt x="412" y="420"/>
                  </a:cubicBezTo>
                  <a:lnTo>
                    <a:pt x="412" y="420"/>
                  </a:lnTo>
                  <a:cubicBezTo>
                    <a:pt x="464" y="469"/>
                    <a:pt x="454" y="489"/>
                    <a:pt x="454" y="489"/>
                  </a:cubicBezTo>
                  <a:moveTo>
                    <a:pt x="283" y="546"/>
                  </a:moveTo>
                  <a:cubicBezTo>
                    <a:pt x="283" y="574"/>
                    <a:pt x="260" y="604"/>
                    <a:pt x="232" y="604"/>
                  </a:cubicBezTo>
                  <a:lnTo>
                    <a:pt x="232" y="604"/>
                  </a:lnTo>
                  <a:cubicBezTo>
                    <a:pt x="204" y="604"/>
                    <a:pt x="181" y="574"/>
                    <a:pt x="181" y="546"/>
                  </a:cubicBezTo>
                  <a:lnTo>
                    <a:pt x="181" y="546"/>
                  </a:lnTo>
                  <a:cubicBezTo>
                    <a:pt x="181" y="547"/>
                    <a:pt x="283" y="545"/>
                    <a:pt x="283" y="54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7" name="rect"/>
          <p:cNvSpPr/>
          <p:nvPr/>
        </p:nvSpPr>
        <p:spPr>
          <a:xfrm>
            <a:off x="6137995" y="3765556"/>
            <a:ext cx="4941823" cy="9525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24384" y="3787328"/>
            <a:ext cx="4968572" cy="2760147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544638" y="841293"/>
            <a:ext cx="2760147" cy="2760147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884759" y="1617474"/>
            <a:ext cx="5361940" cy="1057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562"/>
              </a:lnSpc>
            </a:pPr>
            <a:endParaRPr lang="Arial" altLang="Arial" sz="100"/>
          </a:p>
          <a:p>
            <a:pPr marL="207943" indent="-195243" algn="l" rtl="0" eaLnBrk="0">
              <a:lnSpc>
                <a:spcPct val="113000"/>
              </a:lnSpc>
            </a:pPr>
            <a:r>
              <a:rPr sz="150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 </a:t>
            </a:r>
            <a:r>
              <a:rPr sz="15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方案营销的核心在于提供定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制化的解决方案，以满足客户的特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求。这种营销方式要求企业具备高度的市场敏感度和客户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洞察力，能够快速、准确地识别客户需求，并整合内部资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源，为客户提供满意的解决方案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1" name="textbox 41"/>
          <p:cNvSpPr/>
          <p:nvPr/>
        </p:nvSpPr>
        <p:spPr>
          <a:xfrm>
            <a:off x="442263" y="318468"/>
            <a:ext cx="2313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0415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1017622" y="5380730"/>
            <a:ext cx="1141024" cy="469833"/>
            <a:chExt cx="1141024" cy="469833"/>
          </a:xfrm>
        </p:grpSpPr>
        <p:sp>
          <p:nvSpPr>
            <p:cNvPr id="62" name="path"/>
            <p:cNvSpPr/>
            <p:nvPr/>
          </p:nvSpPr>
          <p:spPr>
            <a:xfrm>
              <a:off x="0" y="0"/>
              <a:ext cx="380340" cy="469833"/>
            </a:xfrm>
            <a:custGeom>
              <a:rect l="0" t="0" r="0" b="0"/>
              <a:pathLst>
                <a:path w="598" h="739">
                  <a:moveTo>
                    <a:pt x="239" y="0"/>
                  </a:moveTo>
                  <a:lnTo>
                    <a:pt x="598" y="0"/>
                  </a:lnTo>
                  <a:lnTo>
                    <a:pt x="359" y="369"/>
                  </a:lnTo>
                  <a:lnTo>
                    <a:pt x="598" y="739"/>
                  </a:lnTo>
                  <a:lnTo>
                    <a:pt x="239" y="739"/>
                  </a:lnTo>
                  <a:lnTo>
                    <a:pt x="0" y="369"/>
                  </a:lnTo>
                  <a:lnTo>
                    <a:pt x="239" y="0"/>
                  </a:lnTo>
                  <a:close/>
                </a:path>
              </a:pathLst>
            </a:cu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80341" y="0"/>
              <a:ext cx="380341" cy="469833"/>
            </a:xfrm>
            <a:custGeom>
              <a:rect l="0" t="0" r="0" b="0"/>
              <a:pathLst>
                <a:path w="598" h="739">
                  <a:moveTo>
                    <a:pt x="239" y="0"/>
                  </a:moveTo>
                  <a:lnTo>
                    <a:pt x="598" y="0"/>
                  </a:lnTo>
                  <a:lnTo>
                    <a:pt x="359" y="369"/>
                  </a:lnTo>
                  <a:lnTo>
                    <a:pt x="598" y="739"/>
                  </a:lnTo>
                  <a:lnTo>
                    <a:pt x="239" y="739"/>
                  </a:lnTo>
                  <a:lnTo>
                    <a:pt x="0" y="369"/>
                  </a:lnTo>
                  <a:lnTo>
                    <a:pt x="239" y="0"/>
                  </a:lnTo>
                  <a:close/>
                </a:path>
              </a:pathLst>
            </a:custGeom>
            <a:solidFill>
              <a:srgbClr val="F89A8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760683" y="0"/>
              <a:ext cx="380341" cy="469833"/>
            </a:xfrm>
            <a:custGeom>
              <a:rect l="0" t="0" r="0" b="0"/>
              <a:pathLst>
                <a:path w="598" h="739">
                  <a:moveTo>
                    <a:pt x="239" y="0"/>
                  </a:moveTo>
                  <a:lnTo>
                    <a:pt x="598" y="0"/>
                  </a:lnTo>
                  <a:lnTo>
                    <a:pt x="359" y="369"/>
                  </a:lnTo>
                  <a:lnTo>
                    <a:pt x="598" y="739"/>
                  </a:lnTo>
                  <a:lnTo>
                    <a:pt x="239" y="739"/>
                  </a:lnTo>
                  <a:lnTo>
                    <a:pt x="0" y="369"/>
                  </a:lnTo>
                  <a:lnTo>
                    <a:pt x="239" y="0"/>
                  </a:lnTo>
                  <a:close/>
                </a:path>
              </a:pathLst>
            </a:custGeom>
            <a:solidFill>
              <a:srgbClr val="FABCA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picture 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6374415" y="4198549"/>
            <a:ext cx="4619625" cy="1917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84"/>
              </a:lnSpc>
            </a:pPr>
            <a:endParaRPr lang="Arial" altLang="Arial" sz="100"/>
          </a:p>
          <a:p>
            <a:pPr marL="14993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</a:t>
            </a:r>
            <a:endParaRPr lang="Microsoft YaHei" altLang="Microsoft YaHei" sz="2000"/>
          </a:p>
          <a:p>
            <a:pPr algn="l" rtl="0" eaLnBrk="0">
              <a:lnSpc>
                <a:spcPct val="109000"/>
              </a:lnSpc>
            </a:pPr>
            <a:endParaRPr lang="Arial" altLang="Arial" sz="500"/>
          </a:p>
          <a:p>
            <a:pPr marL="13214" indent="-514" algn="l" rtl="0" eaLnBrk="0">
              <a:lnSpc>
                <a:spcPct val="193000"/>
              </a:lnSpc>
              <a:spcBef>
                <a:spcPts val="4"/>
              </a:spcBef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方案营销则以客户为中心，强调根据客户的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体需求和问题， 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提供定制化的解决方案。它注重与客户的深度互动和沟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 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通过提供专业的建议和咨询，建立长期合作关系，实现客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的长期价值。</a:t>
            </a:r>
            <a:endParaRPr lang="Microsoft YaHei" altLang="Microsoft YaHei" sz="1300"/>
          </a:p>
        </p:txBody>
      </p:sp>
      <p:sp>
        <p:nvSpPr>
          <p:cNvPr id="67" name="textbox 67"/>
          <p:cNvSpPr/>
          <p:nvPr/>
        </p:nvSpPr>
        <p:spPr>
          <a:xfrm>
            <a:off x="6373901" y="1680424"/>
            <a:ext cx="4482465" cy="1558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298"/>
              </a:lnSpc>
            </a:pPr>
            <a:endParaRPr lang="Arial" altLang="Arial" sz="100"/>
          </a:p>
          <a:p>
            <a:pPr marL="1474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</a:t>
            </a:r>
            <a:endParaRPr lang="Microsoft YaHei" altLang="Microsoft YaHei" sz="2000"/>
          </a:p>
          <a:p>
            <a:pPr algn="l" rtl="0" eaLnBrk="0">
              <a:lnSpc>
                <a:spcPct val="105000"/>
              </a:lnSpc>
            </a:pPr>
            <a:endParaRPr lang="Arial" altLang="Arial" sz="700"/>
          </a:p>
          <a:p>
            <a:pPr marL="12700" indent="1371" algn="l" rtl="0" eaLnBrk="0">
              <a:lnSpc>
                <a:spcPct val="192000"/>
              </a:lnSpc>
              <a:spcBef>
                <a:spcPts val="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传统营销通常以产品为中心，强调产品的特点和优势，通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广告、促销等方式吸引客户购买。这种营销方式注重短期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售效果，对客户需求和反馈的关注度相对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低。</a:t>
            </a:r>
            <a:endParaRPr lang="Microsoft YaHei" altLang="Microsoft YaHei" sz="1300"/>
          </a:p>
        </p:txBody>
      </p:sp>
      <p:sp>
        <p:nvSpPr>
          <p:cNvPr id="68" name="textbox 68"/>
          <p:cNvSpPr/>
          <p:nvPr/>
        </p:nvSpPr>
        <p:spPr>
          <a:xfrm>
            <a:off x="442263" y="318468"/>
            <a:ext cx="5361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方案营销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与传统营销的区别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9" name="picture 8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4956634" y="5366387"/>
            <a:ext cx="2324100" cy="447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65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目的与重</a:t>
            </a:r>
            <a:r>
              <a:rPr sz="30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3000"/>
          </a:p>
        </p:txBody>
      </p:sp>
      <p:sp>
        <p:nvSpPr>
          <p:cNvPr id="91" name="textbox 91"/>
          <p:cNvSpPr/>
          <p:nvPr/>
        </p:nvSpPr>
        <p:spPr>
          <a:xfrm>
            <a:off x="5702339" y="2598442"/>
            <a:ext cx="60579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93" name="picture 9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pic>
        <p:nvPicPr>
          <p:cNvPr id="94" name="picture 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05500" y="1866900"/>
            <a:ext cx="2050688" cy="3916434"/>
          </a:xfrm>
          <a:prstGeom prst="rect">
            <a:avLst/>
          </a:prstGeom>
        </p:spPr>
      </p:pic>
      <p:sp>
        <p:nvSpPr>
          <p:cNvPr id="95" name="textbox 95"/>
          <p:cNvSpPr/>
          <p:nvPr/>
        </p:nvSpPr>
        <p:spPr>
          <a:xfrm>
            <a:off x="8487211" y="4650398"/>
            <a:ext cx="2562860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通过客户反馈和市场调研，不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</a:t>
            </a:r>
            <a:endParaRPr lang="Microsoft YaHei" altLang="Microsoft YaHei" sz="1300"/>
          </a:p>
          <a:p>
            <a:pPr marL="20758" indent="-7715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优化产品或服务，以满足客户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断变化的需求，提高客户满意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96" name="textbox 96"/>
          <p:cNvSpPr/>
          <p:nvPr/>
        </p:nvSpPr>
        <p:spPr>
          <a:xfrm>
            <a:off x="8486697" y="2547098"/>
            <a:ext cx="256222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方案营销旨在深入了解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客户需求，</a:t>
            </a:r>
            <a:endParaRPr lang="Microsoft YaHei" altLang="Microsoft YaHei" sz="1300"/>
          </a:p>
          <a:p>
            <a:pPr marL="12700" indent="685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提供符合其期望的产品或服务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  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从而提高客户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意度。</a:t>
            </a:r>
            <a:endParaRPr lang="Microsoft YaHei" altLang="Microsoft YaHei" sz="1300"/>
          </a:p>
        </p:txBody>
      </p:sp>
      <p:sp>
        <p:nvSpPr>
          <p:cNvPr id="97" name="textbox 97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满意度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8" name="textbox 118"/>
          <p:cNvSpPr/>
          <p:nvPr/>
        </p:nvSpPr>
        <p:spPr>
          <a:xfrm>
            <a:off x="9333933" y="1991772"/>
            <a:ext cx="1223010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9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满足客户需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1500"/>
          </a:p>
        </p:txBody>
      </p:sp>
      <p:sp>
        <p:nvSpPr>
          <p:cNvPr id="119" name="textbox 119"/>
          <p:cNvSpPr/>
          <p:nvPr/>
        </p:nvSpPr>
        <p:spPr>
          <a:xfrm>
            <a:off x="9534558" y="4135719"/>
            <a:ext cx="82232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1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endParaRPr lang="Microsoft YaHei" altLang="Microsoft YaHei" sz="1500"/>
          </a:p>
        </p:txBody>
      </p:sp>
      <p:sp>
        <p:nvSpPr>
          <p:cNvPr id="120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D2211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D2211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picture 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66495" y="1244600"/>
            <a:ext cx="11293704" cy="5248275"/>
          </a:xfrm>
          <a:prstGeom prst="rect">
            <a:avLst/>
          </a:prstGeom>
        </p:spPr>
      </p:pic>
      <p:sp>
        <p:nvSpPr>
          <p:cNvPr id="123" name="textbox 123"/>
          <p:cNvSpPr/>
          <p:nvPr/>
        </p:nvSpPr>
        <p:spPr>
          <a:xfrm>
            <a:off x="643049" y="1460739"/>
            <a:ext cx="2767964" cy="13182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40"/>
              </a:lnSpc>
            </a:pPr>
            <a:endParaRPr lang="Arial" altLang="Arial" sz="100"/>
          </a:p>
          <a:p>
            <a:pPr marL="15014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扩大市场份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</a:t>
            </a:r>
            <a:endParaRPr lang="Microsoft YaHei" altLang="Microsoft YaHei" sz="15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12700" indent="1371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通过方案营销，企业可以更好地满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客户需求，提高客户满意度，从而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大市场份额，增加销售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4" name="textbox 124"/>
          <p:cNvSpPr/>
          <p:nvPr/>
        </p:nvSpPr>
        <p:spPr>
          <a:xfrm>
            <a:off x="682006" y="4031196"/>
            <a:ext cx="2905125" cy="12395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52"/>
              </a:lnSpc>
            </a:pPr>
            <a:endParaRPr lang="Arial" altLang="Arial" sz="100"/>
          </a:p>
          <a:p>
            <a:pPr marL="13757" algn="l" rtl="0" eaLnBrk="0">
              <a:lnSpc>
                <a:spcPct val="96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拓展销售渠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</a:t>
            </a:r>
            <a:endParaRPr lang="Microsoft YaHei" altLang="Microsoft YaHei" sz="1500"/>
          </a:p>
          <a:p>
            <a:pPr marL="12700" algn="l" rtl="0" eaLnBrk="0">
              <a:lnSpc>
                <a:spcPct val="94000"/>
              </a:lnSpc>
              <a:spcBef>
                <a:spcPts val="150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方案营销可以帮助企业拓展新的销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</a:t>
            </a:r>
            <a:endParaRPr lang="Microsoft YaHei" altLang="Microsoft YaHei" sz="1300"/>
          </a:p>
          <a:p>
            <a:pPr marL="13557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渠道，如线上销售、合作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伙伴关系等，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从而增加销售额。</a:t>
            </a:r>
            <a:endParaRPr lang="Microsoft YaHei" altLang="Microsoft YaHei" sz="1300"/>
          </a:p>
        </p:txBody>
      </p:sp>
      <p:sp>
        <p:nvSpPr>
          <p:cNvPr id="125" name="textbox 125"/>
          <p:cNvSpPr/>
          <p:nvPr/>
        </p:nvSpPr>
        <p:spPr>
          <a:xfrm>
            <a:off x="442263" y="318468"/>
            <a:ext cx="2694304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增加销售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6" name="picture 1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47" name="textbox 147"/>
          <p:cNvSpPr/>
          <p:nvPr/>
        </p:nvSpPr>
        <p:spPr>
          <a:xfrm>
            <a:off x="803003" y="4279422"/>
            <a:ext cx="6654800" cy="813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086"/>
              </a:lnSpc>
            </a:pPr>
            <a:endParaRPr lang="Arial" altLang="Arial" sz="100"/>
          </a:p>
          <a:p>
            <a:pPr marL="1513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增强品牌价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</a:t>
            </a:r>
            <a:endParaRPr lang="Microsoft YaHei" altLang="Microsoft YaHei" sz="23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通过方案营销，企业可以提升品牌的价值，提高客户对品牌的信任度和忠诚度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8" name="textbox 148"/>
          <p:cNvSpPr/>
          <p:nvPr/>
        </p:nvSpPr>
        <p:spPr>
          <a:xfrm>
            <a:off x="876668" y="1745092"/>
            <a:ext cx="6273800" cy="795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52"/>
              </a:lnSpc>
            </a:pPr>
            <a:endParaRPr lang="Arial" altLang="Arial" sz="100"/>
          </a:p>
          <a:p>
            <a:pPr marL="14824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知度</a:t>
            </a:r>
            <a:endParaRPr lang="Microsoft YaHei" altLang="Microsoft YaHei" sz="2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方案营销有助于提高企业品牌的认知度，使企业在市场上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立良好的形象。</a:t>
            </a:r>
            <a:endParaRPr lang="Microsoft YaHei" altLang="Microsoft YaHei" sz="1500"/>
          </a:p>
        </p:txBody>
      </p:sp>
      <p:sp>
        <p:nvSpPr>
          <p:cNvPr id="149" name="textbox 149"/>
          <p:cNvSpPr/>
          <p:nvPr/>
        </p:nvSpPr>
        <p:spPr>
          <a:xfrm>
            <a:off x="562348" y="325042"/>
            <a:ext cx="2955289" cy="499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400"/>
          </a:p>
          <a:p>
            <a:pPr marL="408189" algn="l" rtl="0" eaLnBrk="0">
              <a:lnSpc>
                <a:spcPct val="91000"/>
              </a:lnSpc>
              <a:spcBef>
                <a:spcPts val="4"/>
              </a:spcBef>
              <a:tabLst>
                <a:tab pos="66166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150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6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EB554D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8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9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3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7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75" name="textbox 175"/>
          <p:cNvSpPr/>
          <p:nvPr/>
        </p:nvSpPr>
        <p:spPr>
          <a:xfrm>
            <a:off x="4867205" y="4028808"/>
            <a:ext cx="6025515" cy="1115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92"/>
              </a:lnSpc>
            </a:pPr>
            <a:endParaRPr lang="Arial" altLang="Arial" sz="100"/>
          </a:p>
          <a:p>
            <a:pPr marL="15633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客户推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荐</a:t>
            </a:r>
            <a:endParaRPr lang="Microsoft YaHei" altLang="Microsoft YaHei" sz="2300"/>
          </a:p>
          <a:p>
            <a:pPr algn="l" rtl="0" eaLnBrk="0">
              <a:lnSpc>
                <a:spcPct val="159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满意的客户更有可能向亲朋好友推荐企业的产品或服务，从而带来更多的潜在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</a:t>
            </a:r>
            <a:endParaRPr lang="Microsoft YaHei" altLang="Microsoft YaHei" sz="1300"/>
          </a:p>
          <a:p>
            <a:pPr algn="l" rtl="0" eaLnBrk="0">
              <a:lnSpc>
                <a:spcPct val="114000"/>
              </a:lnSpc>
            </a:pPr>
            <a:endParaRPr lang="Arial" altLang="Arial" sz="700"/>
          </a:p>
          <a:p>
            <a:pPr marL="13042" algn="l" rtl="0" eaLnBrk="0">
              <a:lnSpc>
                <a:spcPts val="1341"/>
              </a:lnSpc>
              <a:spcBef>
                <a:spcPts val="2"/>
              </a:spcBef>
            </a:pPr>
            <a:r>
              <a:rPr sz="11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r>
              <a:rPr sz="11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176" name="textbox 176"/>
          <p:cNvSpPr/>
          <p:nvPr/>
        </p:nvSpPr>
        <p:spPr>
          <a:xfrm>
            <a:off x="4867033" y="1971533"/>
            <a:ext cx="6025515" cy="1039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06"/>
              </a:lnSpc>
            </a:pPr>
            <a:endParaRPr lang="Arial" altLang="Arial" sz="100"/>
          </a:p>
          <a:p>
            <a:pPr marL="15509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培养长期关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3214" algn="l" rtl="0" eaLnBrk="0">
              <a:lnSpc>
                <a:spcPct val="95000"/>
              </a:lnSpc>
              <a:spcBef>
                <a:spcPts val="39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方案营销注重与客户建立长期关系，通过提供优质的产品或服务，提高客户忠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</a:t>
            </a:r>
            <a:endParaRPr lang="Microsoft YaHei" altLang="Microsoft YaHei" sz="1300"/>
          </a:p>
          <a:p>
            <a:pPr algn="l" rtl="0" eaLnBrk="0">
              <a:lnSpc>
                <a:spcPct val="114000"/>
              </a:lnSpc>
            </a:pPr>
            <a:endParaRPr lang="Arial" altLang="Arial" sz="700"/>
          </a:p>
          <a:p>
            <a:pPr marL="12700" algn="l" rtl="0" eaLnBrk="0">
              <a:lnSpc>
                <a:spcPts val="1336"/>
              </a:lnSpc>
              <a:spcBef>
                <a:spcPts val="1"/>
              </a:spcBef>
            </a:pPr>
            <a:r>
              <a:rPr sz="11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1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177" name="textbox 177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忠诚度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8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99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" name="picture 2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05" name="textbox 205"/>
          <p:cNvSpPr/>
          <p:nvPr/>
        </p:nvSpPr>
        <p:spPr>
          <a:xfrm>
            <a:off x="4722319" y="5363654"/>
            <a:ext cx="2753360" cy="450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97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0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方案营销的策</a:t>
            </a:r>
            <a:r>
              <a:rPr sz="3000" spc="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3000"/>
          </a:p>
        </p:txBody>
      </p:sp>
      <p:sp>
        <p:nvSpPr>
          <p:cNvPr id="206" name="textbox 206"/>
          <p:cNvSpPr/>
          <p:nvPr/>
        </p:nvSpPr>
        <p:spPr>
          <a:xfrm>
            <a:off x="5702339" y="2598442"/>
            <a:ext cx="605790" cy="520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8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8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" name="group 26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207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25E9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25E9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25E9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3" name="textbox 213"/>
          <p:cNvSpPr/>
          <p:nvPr/>
        </p:nvSpPr>
        <p:spPr>
          <a:xfrm>
            <a:off x="7867758" y="3907551"/>
            <a:ext cx="3122295" cy="1945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0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63675" indent="-190" algn="l" rtl="0" eaLnBrk="0">
              <a:lnSpc>
                <a:spcPct val="150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市场调研，收集关于目标市场的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、消费者行为、竞争对手情况等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，以便更好地理解市场动态和竞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争格局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4" name="textbox 214"/>
          <p:cNvSpPr/>
          <p:nvPr/>
        </p:nvSpPr>
        <p:spPr>
          <a:xfrm>
            <a:off x="7922924" y="2507435"/>
            <a:ext cx="3067050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10"/>
              </a:lnSpc>
            </a:pPr>
            <a:endParaRPr lang="Arial" altLang="Arial" sz="100"/>
          </a:p>
          <a:p>
            <a:pPr marL="15938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了解市场需求、竞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争态势和消费者行</a:t>
            </a:r>
            <a:endParaRPr lang="Microsoft YaHei" altLang="Microsoft YaHei" sz="1500"/>
          </a:p>
          <a:p>
            <a:pPr marL="12700" algn="l" rtl="0" eaLnBrk="0">
              <a:lnSpc>
                <a:spcPts val="2705"/>
              </a:lnSpc>
            </a:pP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endParaRPr lang="Microsoft YaHei" altLang="Microsoft YaHei" sz="1500"/>
          </a:p>
        </p:txBody>
      </p:sp>
      <p:sp>
        <p:nvSpPr>
          <p:cNvPr id="215" name="textbox 215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9940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6" name="textbox 236"/>
          <p:cNvSpPr/>
          <p:nvPr/>
        </p:nvSpPr>
        <p:spPr>
          <a:xfrm>
            <a:off x="7866729" y="1481822"/>
            <a:ext cx="79375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30"/>
          <p:cNvGrpSpPr/>
          <p:nvPr/>
        </p:nvGrpSpPr>
        <p:grpSpPr>
          <a:xfrm rot="21600000">
            <a:off x="866574" y="1250442"/>
            <a:ext cx="10458849" cy="2438400"/>
            <a:chExt cx="10458849" cy="2438400"/>
          </a:xfrm>
        </p:grpSpPr>
        <p:sp>
          <p:nvSpPr>
            <p:cNvPr id="237" name="rect"/>
            <p:cNvSpPr/>
            <p:nvPr/>
          </p:nvSpPr>
          <p:spPr>
            <a:xfrm>
              <a:off x="0" y="0"/>
              <a:ext cx="10458849" cy="2438400"/>
            </a:xfrm>
            <a:prstGeom prst="rect">
              <a:avLst/>
            </a:prstGeom>
            <a:solidFill>
              <a:srgbClr val="F35735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textbox 238"/>
            <p:cNvSpPr/>
            <p:nvPr/>
          </p:nvSpPr>
          <p:spPr>
            <a:xfrm>
              <a:off x="548205" y="378906"/>
              <a:ext cx="1736725" cy="9931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4263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结词</a:t>
              </a:r>
              <a:endParaRPr lang="Microsoft YaHei" altLang="Microsoft YaHei" sz="2000"/>
            </a:p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algn="l" rtl="0" eaLnBrk="0">
                <a:lnSpc>
                  <a:spcPct val="139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23216" algn="l" rtl="0" eaLnBrk="0">
                <a:lnSpc>
                  <a:spcPct val="91000"/>
                </a:lnSpc>
              </a:pP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明确营销对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象和目标</a:t>
              </a:r>
              <a:endParaRPr lang="Microsoft YaHei" altLang="Microsoft YaHei" sz="1500"/>
            </a:p>
          </p:txBody>
        </p:sp>
        <p:grpSp>
          <p:nvGrpSpPr>
            <p:cNvPr id="32" name="group 32"/>
            <p:cNvGrpSpPr/>
            <p:nvPr/>
          </p:nvGrpSpPr>
          <p:grpSpPr>
            <a:xfrm rot="21600000">
              <a:off x="614803" y="920581"/>
              <a:ext cx="9220296" cy="9525"/>
              <a:chExt cx="9220296" cy="9525"/>
            </a:xfrm>
          </p:grpSpPr>
          <p:sp>
            <p:nvSpPr>
              <p:cNvPr id="239" name="path"/>
              <p:cNvSpPr/>
              <p:nvPr/>
            </p:nvSpPr>
            <p:spPr>
              <a:xfrm>
                <a:off x="0" y="4762"/>
                <a:ext cx="9220296" cy="0"/>
              </a:xfrm>
              <a:custGeom>
                <a:rect l="0" t="0" r="0" b="0"/>
                <a:pathLst>
                  <a:path w="14520">
                    <a:moveTo>
                      <a:pt x="0" y="0"/>
                    </a:moveTo>
                    <a:lnTo>
                      <a:pt x="14520" y="0"/>
                    </a:lnTo>
                  </a:path>
                </a:pathLst>
              </a:custGeom>
              <a:solidFill>
                <a:srgbClr val="EB554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0" name="path"/>
              <p:cNvSpPr/>
              <p:nvPr/>
            </p:nvSpPr>
            <p:spPr>
              <a:xfrm>
                <a:off x="0" y="0"/>
                <a:ext cx="9220296" cy="9525"/>
              </a:xfrm>
              <a:custGeom>
                <a:rect l="0" t="0" r="0" b="0"/>
                <a:pathLst>
                  <a:path w="14520" h="15">
                    <a:moveTo>
                      <a:pt x="0" y="7"/>
                    </a:moveTo>
                    <a:lnTo>
                      <a:pt x="14520" y="7"/>
                    </a:lnTo>
                  </a:path>
                </a:pathLst>
              </a:custGeom>
              <a:noFill/>
              <a:ln w="9525" cap="flat">
                <a:solidFill>
                  <a:srgbClr val="FBDDDB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grpSp>
        <p:nvGrpSpPr>
          <p:cNvPr id="34" name="group 34"/>
          <p:cNvGrpSpPr/>
          <p:nvPr/>
        </p:nvGrpSpPr>
        <p:grpSpPr>
          <a:xfrm rot="21600000">
            <a:off x="866574" y="3952505"/>
            <a:ext cx="10458849" cy="2438400"/>
            <a:chExt cx="10458849" cy="2438400"/>
          </a:xfrm>
        </p:grpSpPr>
        <p:sp>
          <p:nvSpPr>
            <p:cNvPr id="241" name="rect"/>
            <p:cNvSpPr/>
            <p:nvPr/>
          </p:nvSpPr>
          <p:spPr>
            <a:xfrm>
              <a:off x="0" y="0"/>
              <a:ext cx="10458849" cy="2438400"/>
            </a:xfrm>
            <a:prstGeom prst="rect">
              <a:avLst/>
            </a:prstGeom>
            <a:solidFill>
              <a:srgbClr val="FBDDD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textbox 242"/>
            <p:cNvSpPr/>
            <p:nvPr/>
          </p:nvSpPr>
          <p:spPr>
            <a:xfrm>
              <a:off x="535099" y="395915"/>
              <a:ext cx="7797165" cy="9690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637"/>
                </a:lnSpc>
              </a:pPr>
              <a:endParaRPr lang="Arial" altLang="Arial" sz="100"/>
            </a:p>
            <a:p>
              <a:pPr marL="14636" algn="l" rtl="0" eaLnBrk="0">
                <a:lnSpc>
                  <a:spcPct val="91000"/>
                </a:lnSpc>
              </a:pP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EB554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EB554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细描述</a:t>
              </a:r>
              <a:endParaRPr lang="Microsoft YaHei" altLang="Microsoft YaHei" sz="2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</a:pPr>
              <a:r>
                <a:rPr sz="1500" spc="-30">
                  <a:solidFill>
                    <a:srgbClr val="8C161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根据市场调研和分析的结果，确定目标市场，明确营销对象，并制定相应的营</a:t>
              </a:r>
              <a:r>
                <a:rPr sz="1500" spc="-20">
                  <a:solidFill>
                    <a:srgbClr val="8C161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</a:t>
              </a:r>
              <a:r>
                <a:rPr sz="1500" spc="0">
                  <a:solidFill>
                    <a:srgbClr val="8C161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策略和计划。</a:t>
              </a:r>
              <a:endParaRPr lang="Microsoft YaHei" altLang="Microsoft YaHei" sz="1500"/>
            </a:p>
          </p:txBody>
        </p:sp>
        <p:grpSp>
          <p:nvGrpSpPr>
            <p:cNvPr id="36" name="group 36"/>
            <p:cNvGrpSpPr/>
            <p:nvPr/>
          </p:nvGrpSpPr>
          <p:grpSpPr>
            <a:xfrm rot="21600000">
              <a:off x="607084" y="872185"/>
              <a:ext cx="9220296" cy="9525"/>
              <a:chExt cx="9220296" cy="9525"/>
            </a:xfrm>
          </p:grpSpPr>
          <p:sp>
            <p:nvSpPr>
              <p:cNvPr id="243" name="path"/>
              <p:cNvSpPr/>
              <p:nvPr/>
            </p:nvSpPr>
            <p:spPr>
              <a:xfrm>
                <a:off x="0" y="4762"/>
                <a:ext cx="9220296" cy="0"/>
              </a:xfrm>
              <a:custGeom>
                <a:rect l="0" t="0" r="0" b="0"/>
                <a:pathLst>
                  <a:path w="14520">
                    <a:moveTo>
                      <a:pt x="0" y="0"/>
                    </a:moveTo>
                    <a:lnTo>
                      <a:pt x="14520" y="0"/>
                    </a:lnTo>
                  </a:path>
                </a:pathLst>
              </a:custGeom>
              <a:solidFill>
                <a:srgbClr val="EB554D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4" name="path"/>
              <p:cNvSpPr/>
              <p:nvPr/>
            </p:nvSpPr>
            <p:spPr>
              <a:xfrm>
                <a:off x="0" y="0"/>
                <a:ext cx="9220296" cy="9525"/>
              </a:xfrm>
              <a:custGeom>
                <a:rect l="0" t="0" r="0" b="0"/>
                <a:pathLst>
                  <a:path w="14520" h="15">
                    <a:moveTo>
                      <a:pt x="0" y="7"/>
                    </a:moveTo>
                    <a:lnTo>
                      <a:pt x="14520" y="7"/>
                    </a:lnTo>
                  </a:path>
                </a:pathLst>
              </a:custGeom>
              <a:noFill/>
              <a:ln w="9525" cap="flat">
                <a:solidFill>
                  <a:srgbClr val="EB554D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45" name="textbox 245"/>
          <p:cNvSpPr/>
          <p:nvPr/>
        </p:nvSpPr>
        <p:spPr>
          <a:xfrm>
            <a:off x="676424" y="326759"/>
            <a:ext cx="3221989" cy="495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400"/>
          </a:p>
          <a:p>
            <a:pPr marL="294113" algn="l" rtl="0" eaLnBrk="0">
              <a:lnSpc>
                <a:spcPct val="91000"/>
              </a:lnSpc>
              <a:spcBef>
                <a:spcPts val="1"/>
              </a:spcBef>
              <a:tabLst>
                <a:tab pos="585469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目标市场的确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689124" y="339459"/>
            <a:ext cx="281413" cy="431529"/>
            <a:chExt cx="281413" cy="431529"/>
          </a:xfrm>
        </p:grpSpPr>
        <p:sp>
          <p:nvSpPr>
            <p:cNvPr id="246" name="path"/>
            <p:cNvSpPr/>
            <p:nvPr/>
          </p:nvSpPr>
          <p:spPr>
            <a:xfrm>
              <a:off x="0" y="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110642" y="896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215819" y="483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0" y="11777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10642" y="12674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15819" y="12260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0" y="23554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110642" y="24451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215819" y="24038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0" y="35332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110642" y="36229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215819" y="35815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8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9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0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1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2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3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4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5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EB554D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textbox 266"/>
          <p:cNvSpPr/>
          <p:nvPr/>
        </p:nvSpPr>
        <p:spPr>
          <a:xfrm>
            <a:off x="1310779" y="4216335"/>
            <a:ext cx="7534275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7"/>
              </a:lnSpc>
            </a:pPr>
            <a:endParaRPr lang="Arial" altLang="Arial" sz="100"/>
          </a:p>
          <a:p>
            <a:pPr marL="1561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根据目标市场的需求和竞争态势，对产品进行定位，并强调其独特卖点，以区别于竞争对手的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品。</a:t>
            </a:r>
            <a:endParaRPr lang="Microsoft YaHei" altLang="Microsoft YaHei" sz="1300"/>
          </a:p>
        </p:txBody>
      </p:sp>
      <p:sp>
        <p:nvSpPr>
          <p:cNvPr id="267" name="textbox 267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0415"/>
              </a:tabLst>
            </a:pPr>
            <a:r>
              <a:rPr sz="3000" spc="0"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位与差异化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EB554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EB554D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EB554D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EB554D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EB554D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8" name="textbox 288"/>
          <p:cNvSpPr/>
          <p:nvPr/>
        </p:nvSpPr>
        <p:spPr>
          <a:xfrm>
            <a:off x="3689075" y="1667912"/>
            <a:ext cx="1565275" cy="660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7"/>
              </a:lnSpc>
            </a:pPr>
            <a:endParaRPr lang="Arial" altLang="Arial" sz="100"/>
          </a:p>
          <a:p>
            <a:pPr marL="1357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EB554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algn="l" rtl="0" eaLnBrk="0">
              <a:lnSpc>
                <a:spcPct val="792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突出产品特点和优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1300"/>
          </a:p>
        </p:txBody>
      </p:sp>
      <p:sp>
        <p:nvSpPr>
          <p:cNvPr id="289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0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1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2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EB55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https://d.book118.com/958046110071006046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2024-09-27T11:15:07.977</cp:lastPrinted>
  <dcterms:created xsi:type="dcterms:W3CDTF">2024-09-27T03:15:07Z</dcterms:created>
  <dcterms:modified xsi:type="dcterms:W3CDTF">2024-09-27T03:15:09Z</dcterms:modified>
</cp:coreProperties>
</file>