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49C3EE-4F23-4CD0-A2B1-C0592DCACC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7B4847-25D7-4131-AC2F-DF15B727FA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6EDF66-621E-4E22-9051-3C2E0E1E86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034640-981B-4F84-A4A0-595B894178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E1D4212-81B4-4DF4-B560-D467C0499E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93767C3-CBAF-41E1-918B-3F3A2CAE46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E2579FD-53BF-4C4C-9B98-34C9D6A3A3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CAAE8F9-0338-4AB1-A5A5-8D906C3DF7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9C5547-D9A5-410E-A863-F341A2316A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87021A-E905-487F-BEBD-F078A2F55C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81561C-8D7F-45E9-8795-F3827FD12D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8050024044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根据目标市场需求调整产品定位的医疗器械市场开发策略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市场现状与趋势分析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产品定位调整策略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渠道拓展与优化策略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营销推广策略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团队建设与激励机制设计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风险评估与应对策略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市场现状与趋势分析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全球医疗器械市场规模持续扩大，增长率稳定。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新兴市场国家医疗器械市场增长迅速，尤其是中国和印度。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高值医疗器械市场占比逐年提升，如高端影像设备、心脏起搏器等。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13306" r="13306"/>
          <a:stretch>
            <a:fillRect/>
          </a:stretch>
        </p:blipFill>
        <p:spPr>
          <a:xfrm>
            <a:off x="6603343" y="1773672"/>
            <a:ext cx="4619078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医疗器械市场规模及增长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目标市场需求特点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医疗机构对高质量、高性能的医疗器械需求增加。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家庭及个人对便捷、易用的家用医疗器械需求上升。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智能化、数字化医疗器械受到越来越多关注。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197479" y="2448496"/>
            <a:ext cx="1568482" cy="1639538"/>
            <a:chOff x="6197479" y="2448496"/>
            <a:chExt cx="1568482" cy="1639538"/>
          </a:xfrm>
        </p:grpSpPr>
        <p:sp>
          <p:nvSpPr>
            <p:cNvPr id="3" name="Freeform 3"/>
            <p:cNvSpPr/>
            <p:nvPr/>
          </p:nvSpPr>
          <p:spPr>
            <a:xfrm rot="15417784">
              <a:off x="6197479" y="2448496"/>
              <a:ext cx="1568482" cy="1639538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20817784">
              <a:off x="6791744" y="3078289"/>
              <a:ext cx="380048" cy="38004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7798918" y="1874806"/>
            <a:ext cx="3224117" cy="3370231"/>
            <a:chOff x="7798918" y="1874806"/>
            <a:chExt cx="3224117" cy="3370231"/>
          </a:xfrm>
        </p:grpSpPr>
        <p:sp>
          <p:nvSpPr>
            <p:cNvPr id="6" name="Freeform 6"/>
            <p:cNvSpPr/>
            <p:nvPr/>
          </p:nvSpPr>
          <p:spPr>
            <a:xfrm rot="16200000">
              <a:off x="7798918" y="1874806"/>
              <a:ext cx="3224117" cy="3370231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20817784">
              <a:off x="9070791" y="3201543"/>
              <a:ext cx="680371" cy="68037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979101" y="4077938"/>
            <a:ext cx="977456" cy="1021747"/>
            <a:chOff x="6979101" y="4077938"/>
            <a:chExt cx="977456" cy="1021747"/>
          </a:xfrm>
        </p:grpSpPr>
        <p:sp>
          <p:nvSpPr>
            <p:cNvPr id="9" name="Freeform 9"/>
            <p:cNvSpPr/>
            <p:nvPr/>
          </p:nvSpPr>
          <p:spPr>
            <a:xfrm rot="16200000">
              <a:off x="6979101" y="4077938"/>
              <a:ext cx="977456" cy="1021747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349433" y="4470368"/>
              <a:ext cx="236887" cy="236887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竞争格局与主要参与者</a:t>
              </a:r>
            </a:p>
          </p:txBody>
        </p:sp>
      </p:grpSp>
      <p:sp>
        <p:nvSpPr>
          <p:cNvPr id="33" name="AutoShape 33"/>
          <p:cNvSpPr/>
          <p:nvPr/>
        </p:nvSpPr>
        <p:spPr>
          <a:xfrm>
            <a:off x="579283" y="2049017"/>
            <a:ext cx="584258" cy="584258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74589" y="2156678"/>
            <a:ext cx="395855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5" name="TextBox 35"/>
          <p:cNvSpPr txBox="1"/>
          <p:nvPr/>
        </p:nvSpPr>
        <p:spPr>
          <a:xfrm>
            <a:off x="1350983" y="1947863"/>
            <a:ext cx="4120112" cy="786566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国际知名医疗器械制造商占据市场主导地位，如GE医疗、西门子医疗等。</a:t>
            </a:r>
          </a:p>
        </p:txBody>
      </p:sp>
      <p:sp>
        <p:nvSpPr>
          <p:cNvPr id="36" name="AutoShape 36"/>
          <p:cNvSpPr/>
          <p:nvPr/>
        </p:nvSpPr>
        <p:spPr>
          <a:xfrm>
            <a:off x="579283" y="3218181"/>
            <a:ext cx="584258" cy="584258"/>
          </a:xfrm>
          <a:prstGeom prst="ellipse">
            <a:avLst/>
          </a:prstGeom>
          <a:noFill/>
          <a:ln w="19050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55539" y="3325842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38" name="TextBox 38"/>
          <p:cNvSpPr txBox="1"/>
          <p:nvPr/>
        </p:nvSpPr>
        <p:spPr>
          <a:xfrm>
            <a:off x="1350983" y="3110437"/>
            <a:ext cx="4114800" cy="799744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国内优秀医疗器械企业逐步崛起，如迈瑞医疗、鱼跃医疗等。</a:t>
            </a:r>
          </a:p>
        </p:txBody>
      </p:sp>
      <p:sp>
        <p:nvSpPr>
          <p:cNvPr id="39" name="AutoShape 39"/>
          <p:cNvSpPr/>
          <p:nvPr/>
        </p:nvSpPr>
        <p:spPr>
          <a:xfrm>
            <a:off x="575049" y="4441785"/>
            <a:ext cx="584258" cy="584258"/>
          </a:xfrm>
          <a:prstGeom prst="ellipse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42204" y="4549446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41" name="TextBox 41"/>
          <p:cNvSpPr txBox="1"/>
          <p:nvPr/>
        </p:nvSpPr>
        <p:spPr>
          <a:xfrm>
            <a:off x="1350983" y="4340631"/>
            <a:ext cx="4114800" cy="78656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创新型企业通过技术研发和产品创新不断挑战市场格局。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6670291" y="3742977"/>
            <a:ext cx="1631969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cxnSp>
        <p:nvCxnSpPr>
          <p:cNvPr id="3" name="Connector 3"/>
          <p:cNvCxnSpPr/>
          <p:nvPr/>
        </p:nvCxnSpPr>
        <p:spPr>
          <a:xfrm flipV="1">
            <a:off x="6670291" y="2014785"/>
            <a:ext cx="1631969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cxnSp>
        <p:nvCxnSpPr>
          <p:cNvPr id="4" name="Connector 4"/>
          <p:cNvCxnSpPr/>
          <p:nvPr/>
        </p:nvCxnSpPr>
        <p:spPr>
          <a:xfrm flipH="1" flipV="1">
            <a:off x="3776689" y="2110795"/>
            <a:ext cx="1645627" cy="576064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cxnSp>
        <p:nvCxnSpPr>
          <p:cNvPr id="5" name="Connector 5"/>
          <p:cNvCxnSpPr/>
          <p:nvPr/>
        </p:nvCxnSpPr>
        <p:spPr>
          <a:xfrm flipH="1">
            <a:off x="3776689" y="3742977"/>
            <a:ext cx="1645627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grpSp>
        <p:nvGrpSpPr>
          <p:cNvPr id="6" name="Group 6"/>
          <p:cNvGrpSpPr/>
          <p:nvPr/>
        </p:nvGrpSpPr>
        <p:grpSpPr>
          <a:xfrm>
            <a:off x="2734342" y="1420368"/>
            <a:ext cx="1042321" cy="1042416"/>
            <a:chOff x="2734342" y="1420368"/>
            <a:chExt cx="1042321" cy="1042416"/>
          </a:xfrm>
        </p:grpSpPr>
        <p:sp>
          <p:nvSpPr>
            <p:cNvPr id="7" name="AutoShape 7"/>
            <p:cNvSpPr/>
            <p:nvPr/>
          </p:nvSpPr>
          <p:spPr>
            <a:xfrm>
              <a:off x="2734342" y="1420368"/>
              <a:ext cx="1042321" cy="1042416"/>
            </a:xfrm>
            <a:prstGeom prst="ellipse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2734342" y="4030980"/>
            <a:ext cx="1042321" cy="1042416"/>
            <a:chOff x="2734342" y="4030980"/>
            <a:chExt cx="1042321" cy="1042416"/>
          </a:xfrm>
        </p:grpSpPr>
        <p:sp>
          <p:nvSpPr>
            <p:cNvPr id="9" name="AutoShape 9"/>
            <p:cNvSpPr/>
            <p:nvPr/>
          </p:nvSpPr>
          <p:spPr>
            <a:xfrm>
              <a:off x="2734342" y="4030980"/>
              <a:ext cx="1042321" cy="104241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398288" y="1431608"/>
            <a:ext cx="1042321" cy="1042416"/>
            <a:chOff x="8398288" y="1431608"/>
            <a:chExt cx="1042321" cy="1042416"/>
          </a:xfrm>
        </p:grpSpPr>
        <p:sp>
          <p:nvSpPr>
            <p:cNvPr id="11" name="AutoShape 11"/>
            <p:cNvSpPr/>
            <p:nvPr/>
          </p:nvSpPr>
          <p:spPr>
            <a:xfrm>
              <a:off x="8398288" y="1431608"/>
              <a:ext cx="1042321" cy="104241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8398288" y="4042220"/>
            <a:ext cx="1042321" cy="1042416"/>
            <a:chOff x="8398288" y="4042220"/>
            <a:chExt cx="1042321" cy="1042416"/>
          </a:xfrm>
        </p:grpSpPr>
        <p:sp>
          <p:nvSpPr>
            <p:cNvPr id="13" name="AutoShape 13"/>
            <p:cNvSpPr/>
            <p:nvPr/>
          </p:nvSpPr>
          <p:spPr>
            <a:xfrm>
              <a:off x="8398288" y="4042220"/>
              <a:ext cx="1042321" cy="1042416"/>
            </a:xfrm>
            <a:prstGeom prst="ellipse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5202215" y="2324886"/>
            <a:ext cx="720631" cy="720631"/>
          </a:xfrm>
          <a:custGeom>
            <a:rect l="l" t="t" r="r" b="b"/>
            <a:pathLst>
              <a:path w="1090749" h="1090749">
                <a:moveTo>
                  <a:pt x="1090749" y="0"/>
                </a:moveTo>
                <a:lnTo>
                  <a:pt x="1090749" y="520353"/>
                </a:lnTo>
                <a:lnTo>
                  <a:pt x="1054097" y="529777"/>
                </a:lnTo>
                <a:cubicBezTo>
                  <a:pt x="804459" y="607423"/>
                  <a:pt x="607423" y="804459"/>
                  <a:pt x="529777" y="1054097"/>
                </a:cubicBezTo>
                <a:lnTo>
                  <a:pt x="520353" y="1090749"/>
                </a:lnTo>
                <a:lnTo>
                  <a:pt x="0" y="1090749"/>
                </a:lnTo>
                <a:lnTo>
                  <a:pt x="9646" y="1027542"/>
                </a:lnTo>
                <a:cubicBezTo>
                  <a:pt x="114196" y="516617"/>
                  <a:pt x="516617" y="114196"/>
                  <a:pt x="1027542" y="9646"/>
                </a:cubicBezTo>
                <a:lnTo>
                  <a:pt x="1090749" y="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6187678" y="2324886"/>
            <a:ext cx="720631" cy="720631"/>
          </a:xfrm>
          <a:custGeom>
            <a:rect l="l" t="t" r="r" b="b"/>
            <a:pathLst>
              <a:path w="1090749" h="1090749">
                <a:moveTo>
                  <a:pt x="0" y="0"/>
                </a:moveTo>
                <a:lnTo>
                  <a:pt x="63206" y="9646"/>
                </a:lnTo>
                <a:cubicBezTo>
                  <a:pt x="574131" y="114196"/>
                  <a:pt x="976552" y="516617"/>
                  <a:pt x="1081102" y="1027542"/>
                </a:cubicBezTo>
                <a:lnTo>
                  <a:pt x="1090749" y="1090749"/>
                </a:lnTo>
                <a:lnTo>
                  <a:pt x="570395" y="1090749"/>
                </a:lnTo>
                <a:lnTo>
                  <a:pt x="560971" y="1054097"/>
                </a:lnTo>
                <a:cubicBezTo>
                  <a:pt x="483326" y="804459"/>
                  <a:pt x="286290" y="607423"/>
                  <a:pt x="36651" y="529777"/>
                </a:cubicBezTo>
                <a:lnTo>
                  <a:pt x="0" y="5203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202215" y="3310349"/>
            <a:ext cx="720631" cy="720631"/>
          </a:xfrm>
          <a:custGeom>
            <a:rect l="l" t="t" r="r" b="b"/>
            <a:pathLst>
              <a:path w="1090749" h="1090749">
                <a:moveTo>
                  <a:pt x="0" y="0"/>
                </a:moveTo>
                <a:lnTo>
                  <a:pt x="520353" y="0"/>
                </a:lnTo>
                <a:lnTo>
                  <a:pt x="529777" y="36651"/>
                </a:lnTo>
                <a:cubicBezTo>
                  <a:pt x="607423" y="286290"/>
                  <a:pt x="804459" y="483326"/>
                  <a:pt x="1054097" y="560971"/>
                </a:cubicBezTo>
                <a:lnTo>
                  <a:pt x="1090749" y="570395"/>
                </a:lnTo>
                <a:lnTo>
                  <a:pt x="1090749" y="1090749"/>
                </a:lnTo>
                <a:lnTo>
                  <a:pt x="1027542" y="1081102"/>
                </a:lnTo>
                <a:cubicBezTo>
                  <a:pt x="516617" y="976552"/>
                  <a:pt x="114196" y="574131"/>
                  <a:pt x="9646" y="632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6187678" y="3310349"/>
            <a:ext cx="720631" cy="720631"/>
          </a:xfrm>
          <a:custGeom>
            <a:rect l="l" t="t" r="r" b="b"/>
            <a:pathLst>
              <a:path w="1090748" h="1090748">
                <a:moveTo>
                  <a:pt x="570395" y="0"/>
                </a:moveTo>
                <a:lnTo>
                  <a:pt x="1090748" y="0"/>
                </a:lnTo>
                <a:lnTo>
                  <a:pt x="1081102" y="63206"/>
                </a:lnTo>
                <a:cubicBezTo>
                  <a:pt x="976552" y="574131"/>
                  <a:pt x="574131" y="976552"/>
                  <a:pt x="63206" y="1081102"/>
                </a:cubicBezTo>
                <a:lnTo>
                  <a:pt x="0" y="1090748"/>
                </a:lnTo>
                <a:lnTo>
                  <a:pt x="0" y="570395"/>
                </a:lnTo>
                <a:lnTo>
                  <a:pt x="36651" y="560971"/>
                </a:lnTo>
                <a:cubicBezTo>
                  <a:pt x="286290" y="483326"/>
                  <a:pt x="483326" y="286290"/>
                  <a:pt x="560971" y="36651"/>
                </a:cubicBezTo>
                <a:lnTo>
                  <a:pt x="570395" y="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3010349" y="1696423"/>
            <a:ext cx="490307" cy="490307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8674179" y="1696307"/>
            <a:ext cx="490538" cy="490538"/>
          </a:xfrm>
          <a:custGeom>
            <a:rect l="l" t="t" r="r" b="b"/>
            <a:pathLst>
              <a:path w="304800" h="304800">
                <a:moveTo>
                  <a:pt x="57150" y="114300"/>
                </a:moveTo>
                <a:lnTo>
                  <a:pt x="0" y="171450"/>
                </a:lnTo>
                <a:lnTo>
                  <a:pt x="114300" y="285750"/>
                </a:lnTo>
                <a:lnTo>
                  <a:pt x="304800" y="95250"/>
                </a:lnTo>
                <a:lnTo>
                  <a:pt x="247650" y="38100"/>
                </a:lnTo>
                <a:lnTo>
                  <a:pt x="114300" y="1714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3010233" y="4306919"/>
            <a:ext cx="490538" cy="490538"/>
          </a:xfrm>
          <a:custGeom>
            <a:rect l="l" t="t" r="r" b="b"/>
            <a:pathLst>
              <a:path w="304800" h="304800">
                <a:moveTo>
                  <a:pt x="152400" y="38100"/>
                </a:moveTo>
                <a:cubicBezTo>
                  <a:pt x="215427" y="38100"/>
                  <a:pt x="266700" y="89373"/>
                  <a:pt x="266700" y="152400"/>
                </a:cubicBezTo>
                <a:cubicBezTo>
                  <a:pt x="266700" y="215427"/>
                  <a:pt x="215427" y="266700"/>
                  <a:pt x="152400" y="266700"/>
                </a:cubicBezTo>
                <a:cubicBezTo>
                  <a:pt x="89373" y="266700"/>
                  <a:pt x="38100" y="215427"/>
                  <a:pt x="38100" y="152400"/>
                </a:cubicBezTo>
                <a:cubicBezTo>
                  <a:pt x="38100" y="89373"/>
                  <a:pt x="89373" y="38100"/>
                  <a:pt x="152400" y="38100"/>
                </a:cubicBezTo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lnTo>
                  <a:pt x="152400" y="0"/>
                </a:lnTo>
                <a:close/>
                <a:moveTo>
                  <a:pt x="204045" y="176955"/>
                </a:moveTo>
                <a:lnTo>
                  <a:pt x="171450" y="144323"/>
                </a:lnTo>
                <a:lnTo>
                  <a:pt x="171450" y="76200"/>
                </a:lnTo>
                <a:lnTo>
                  <a:pt x="133131" y="76200"/>
                </a:lnTo>
                <a:lnTo>
                  <a:pt x="133131" y="152324"/>
                </a:lnTo>
                <a:cubicBezTo>
                  <a:pt x="133131" y="158058"/>
                  <a:pt x="135769" y="163001"/>
                  <a:pt x="139751" y="166535"/>
                </a:cubicBezTo>
                <a:lnTo>
                  <a:pt x="177108" y="203892"/>
                </a:lnTo>
                <a:lnTo>
                  <a:pt x="204045" y="17695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4179" y="4306919"/>
            <a:ext cx="490538" cy="490538"/>
          </a:xfrm>
          <a:custGeom>
            <a:rect l="l" t="t" r="r" b="b"/>
            <a:pathLst>
              <a:path w="32385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643475" y="2556545"/>
            <a:ext cx="2551945" cy="488972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行业发展趋势预测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2100892" y="2655329"/>
            <a:ext cx="2309220" cy="1189048"/>
            <a:chOff x="2100892" y="2655329"/>
            <a:chExt cx="2309220" cy="1189048"/>
          </a:xfrm>
        </p:grpSpPr>
        <p:sp>
          <p:nvSpPr>
            <p:cNvPr id="46" name="TextBox 46"/>
            <p:cNvSpPr txBox="1"/>
            <p:nvPr/>
          </p:nvSpPr>
          <p:spPr>
            <a:xfrm>
              <a:off x="2100892" y="2655329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人工智能、大数据等技术在医疗器械领域的应用将逐渐普及。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2100892" y="5218283"/>
            <a:ext cx="2309220" cy="1189048"/>
            <a:chOff x="2100892" y="5218283"/>
            <a:chExt cx="2309220" cy="1189048"/>
          </a:xfrm>
        </p:grpSpPr>
        <p:sp>
          <p:nvSpPr>
            <p:cNvPr id="48" name="TextBox 48"/>
            <p:cNvSpPr txBox="1"/>
            <p:nvPr/>
          </p:nvSpPr>
          <p:spPr>
            <a:xfrm>
              <a:off x="2100892" y="5218283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绿色环保、可持续发展将成为医疗器械行业的重要发展方向。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764838" y="2655329"/>
            <a:ext cx="2309220" cy="1189048"/>
            <a:chOff x="7764838" y="2655329"/>
            <a:chExt cx="2309220" cy="1189048"/>
          </a:xfrm>
        </p:grpSpPr>
        <p:sp>
          <p:nvSpPr>
            <p:cNvPr id="50" name="TextBox 50"/>
            <p:cNvSpPr txBox="1"/>
            <p:nvPr/>
          </p:nvSpPr>
          <p:spPr>
            <a:xfrm>
              <a:off x="7764838" y="2655329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远程医疗、移动医疗等新兴业态将为医疗器械市场带来新的增长点。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764838" y="5218283"/>
            <a:ext cx="2309220" cy="1189048"/>
            <a:chOff x="7764838" y="5218283"/>
            <a:chExt cx="2309220" cy="1189048"/>
          </a:xfrm>
        </p:grpSpPr>
        <p:sp>
          <p:nvSpPr>
            <p:cNvPr id="52" name="TextBox 52"/>
            <p:cNvSpPr txBox="1"/>
            <p:nvPr/>
          </p:nvSpPr>
          <p:spPr>
            <a:xfrm>
              <a:off x="7764838" y="5218283"/>
              <a:ext cx="2309220" cy="1189048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个性化、定制化医疗器械产品将越来越受到市场追捧。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产品定位调整策略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7879079" y="1866934"/>
            <a:ext cx="3905250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根据目标市场的不同用户群体，如医院、诊所、家庭等，进行细分，并针对每个用户群体的特定需求进行产品定位。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622173" y="4109530"/>
            <a:ext cx="4029075" cy="8858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针对诊所用户，突出产品的易用性、便携性和经济性，以适应其日常诊疗和急救需求。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3186" y="4992590"/>
            <a:ext cx="4343400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针对家庭用户，注重产品的安全性、舒适性和便捷性，以及提供简单易懂的操作指南和完善的售后服务。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54963" y="3098058"/>
            <a:ext cx="3924300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针对医院用户，强调产品的高效性、稳定性和专业性，以及满足其复杂和多样化的医疗需求。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针对不同用户群体定位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功能性能差异化定位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6" name="Group 26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27" name="Freeform 27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" name="Group 31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32" name="AutoShape 32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34" name="Freeform 34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通过深入了解目标市场的需求和竞争对手的产品特点，挖掘自身产品的独特功能和性能优势。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强调产品在某些方面的卓越性能，如高精度、高稳定性、低故障率等，以区别于其他同类产品。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针对目标市场的特定需求，开发新的功能或优化现有功能，以满足用户的个性化需求。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通过与科研机构或高校合作，引入先进的技术和创新成果，提升产品的技术含量和附加值。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763829" y="1610750"/>
            <a:ext cx="2553871" cy="1315135"/>
            <a:chOff x="763829" y="1610750"/>
            <a:chExt cx="2553871" cy="1315135"/>
          </a:xfrm>
        </p:grpSpPr>
        <p:sp>
          <p:nvSpPr>
            <p:cNvPr id="3" name="AutoShape 3"/>
            <p:cNvSpPr/>
            <p:nvPr/>
          </p:nvSpPr>
          <p:spPr>
            <a:xfrm>
              <a:off x="763829" y="1610750"/>
              <a:ext cx="2553871" cy="1315135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  <a:spcBef>
                  <a:spcPts val="270"/>
                </a:spcBef>
                <a:defRPr/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确立清晰、独特的品牌形象，包括品牌名称、标志、口号等，以传递产品的核心价值和特点。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888726" y="1610750"/>
            <a:ext cx="2569478" cy="1377562"/>
            <a:chOff x="8888726" y="1610750"/>
            <a:chExt cx="2569478" cy="1377562"/>
          </a:xfrm>
        </p:grpSpPr>
        <p:sp>
          <p:nvSpPr>
            <p:cNvPr id="5" name="AutoShape 5"/>
            <p:cNvSpPr/>
            <p:nvPr/>
          </p:nvSpPr>
          <p:spPr>
            <a:xfrm>
              <a:off x="8888726" y="1610750"/>
              <a:ext cx="2569478" cy="1377562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  <a:spcBef>
                  <a:spcPts val="270"/>
                </a:spcBef>
                <a:defRPr/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注重产品品质和服务质量的提升，确保用户在使用过程中获得良好的体验和满意度，从而增强品牌忠诚度。</a:t>
              </a:r>
              <a:endParaRPr lang="en-US" sz="11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品牌形象塑造与提升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1556971" y="4386298"/>
            <a:ext cx="2552700" cy="144029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通过各种渠道进行品牌宣传和推广，如参加行业展会、举办学术研讨会、开展公益活动等，提高品牌知名度和美誉度。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8049592" y="4406623"/>
            <a:ext cx="2552700" cy="141997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积极履行社会责任，关注环保、公益等社会问题，树立良好的企业形象和品牌形象。</a:t>
            </a:r>
            <a:endParaRPr lang="en-US" sz="1100"/>
          </a:p>
        </p:txBody>
      </p:sp>
      <p:pic>
        <p:nvPicPr>
          <p:cNvPr id="30" name="Picture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3"/>
          <a:srcRect l="14625" r="14625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32" name="Group 32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33" name="AutoShape 33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" name="Group 35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36" name="AutoShape 36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" name="Group 38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39" name="AutoShape 39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42" name="AutoShape 42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96324" y="1798767"/>
            <a:ext cx="2754316" cy="64698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642414" y="1798767"/>
            <a:ext cx="2708226" cy="646984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30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Freeform 4"/>
          <p:cNvSpPr/>
          <p:nvPr/>
        </p:nvSpPr>
        <p:spPr>
          <a:xfrm>
            <a:off x="1810403" y="1798767"/>
            <a:ext cx="559947" cy="562395"/>
          </a:xfrm>
          <a:custGeom>
            <a:rect l="l" t="t" r="r" b="b"/>
            <a:pathLst>
              <a:path w="85" h="85">
                <a:moveTo>
                  <a:pt x="80" y="53"/>
                </a:moveTo>
                <a:cubicBezTo>
                  <a:pt x="80" y="80"/>
                  <a:pt x="80" y="80"/>
                  <a:pt x="80" y="80"/>
                </a:cubicBezTo>
                <a:cubicBezTo>
                  <a:pt x="80" y="83"/>
                  <a:pt x="78" y="85"/>
                  <a:pt x="74" y="85"/>
                </a:cubicBezTo>
                <a:cubicBezTo>
                  <a:pt x="10" y="85"/>
                  <a:pt x="10" y="85"/>
                  <a:pt x="10" y="85"/>
                </a:cubicBezTo>
                <a:cubicBezTo>
                  <a:pt x="7" y="85"/>
                  <a:pt x="5" y="83"/>
                  <a:pt x="5" y="80"/>
                </a:cubicBezTo>
                <a:cubicBezTo>
                  <a:pt x="5" y="53"/>
                  <a:pt x="5" y="53"/>
                  <a:pt x="5" y="53"/>
                </a:cubicBezTo>
                <a:cubicBezTo>
                  <a:pt x="9" y="54"/>
                  <a:pt x="13" y="55"/>
                  <a:pt x="17" y="56"/>
                </a:cubicBezTo>
                <a:cubicBezTo>
                  <a:pt x="17" y="60"/>
                  <a:pt x="17" y="60"/>
                  <a:pt x="17" y="60"/>
                </a:cubicBezTo>
                <a:cubicBezTo>
                  <a:pt x="20" y="60"/>
                  <a:pt x="20" y="60"/>
                  <a:pt x="20" y="60"/>
                </a:cubicBezTo>
                <a:cubicBezTo>
                  <a:pt x="20" y="68"/>
                  <a:pt x="20" y="68"/>
                  <a:pt x="20" y="68"/>
                </a:cubicBezTo>
                <a:cubicBezTo>
                  <a:pt x="27" y="68"/>
                  <a:pt x="27" y="68"/>
                  <a:pt x="27" y="68"/>
                </a:cubicBezTo>
                <a:cubicBezTo>
                  <a:pt x="27" y="60"/>
                  <a:pt x="27" y="60"/>
                  <a:pt x="27" y="60"/>
                </a:cubicBezTo>
                <a:cubicBezTo>
                  <a:pt x="30" y="60"/>
                  <a:pt x="30" y="60"/>
                  <a:pt x="30" y="60"/>
                </a:cubicBezTo>
                <a:cubicBezTo>
                  <a:pt x="30" y="57"/>
                  <a:pt x="30" y="57"/>
                  <a:pt x="30" y="57"/>
                </a:cubicBezTo>
                <a:cubicBezTo>
                  <a:pt x="38" y="58"/>
                  <a:pt x="46" y="58"/>
                  <a:pt x="54" y="57"/>
                </a:cubicBezTo>
                <a:cubicBezTo>
                  <a:pt x="54" y="60"/>
                  <a:pt x="54" y="60"/>
                  <a:pt x="54" y="60"/>
                </a:cubicBezTo>
                <a:cubicBezTo>
                  <a:pt x="57" y="60"/>
                  <a:pt x="57" y="60"/>
                  <a:pt x="57" y="60"/>
                </a:cubicBezTo>
                <a:cubicBezTo>
                  <a:pt x="57" y="68"/>
                  <a:pt x="57" y="68"/>
                  <a:pt x="57" y="68"/>
                </a:cubicBezTo>
                <a:cubicBezTo>
                  <a:pt x="63" y="68"/>
                  <a:pt x="63" y="68"/>
                  <a:pt x="63" y="68"/>
                </a:cubicBezTo>
                <a:cubicBezTo>
                  <a:pt x="63" y="60"/>
                  <a:pt x="63" y="60"/>
                  <a:pt x="63" y="60"/>
                </a:cubicBezTo>
                <a:cubicBezTo>
                  <a:pt x="66" y="60"/>
                  <a:pt x="66" y="60"/>
                  <a:pt x="66" y="60"/>
                </a:cubicBezTo>
                <a:cubicBezTo>
                  <a:pt x="66" y="56"/>
                  <a:pt x="66" y="56"/>
                  <a:pt x="66" y="56"/>
                </a:cubicBezTo>
                <a:cubicBezTo>
                  <a:pt x="71" y="55"/>
                  <a:pt x="75" y="54"/>
                  <a:pt x="80" y="53"/>
                </a:cubicBezTo>
                <a:close/>
                <a:moveTo>
                  <a:pt x="31" y="0"/>
                </a:moveTo>
                <a:cubicBezTo>
                  <a:pt x="54" y="0"/>
                  <a:pt x="54" y="0"/>
                  <a:pt x="54" y="0"/>
                </a:cubicBezTo>
                <a:cubicBezTo>
                  <a:pt x="58" y="0"/>
                  <a:pt x="61" y="3"/>
                  <a:pt x="61" y="7"/>
                </a:cubicBezTo>
                <a:cubicBezTo>
                  <a:pt x="61" y="16"/>
                  <a:pt x="61" y="16"/>
                  <a:pt x="61" y="16"/>
                </a:cubicBezTo>
                <a:cubicBezTo>
                  <a:pt x="53" y="16"/>
                  <a:pt x="53" y="16"/>
                  <a:pt x="53" y="16"/>
                </a:cubicBezTo>
                <a:cubicBezTo>
                  <a:pt x="53" y="8"/>
                  <a:pt x="53" y="8"/>
                  <a:pt x="53" y="8"/>
                </a:cubicBezTo>
                <a:cubicBezTo>
                  <a:pt x="32" y="8"/>
                  <a:pt x="32" y="8"/>
                  <a:pt x="32" y="8"/>
                </a:cubicBezTo>
                <a:cubicBezTo>
                  <a:pt x="32" y="16"/>
                  <a:pt x="32" y="16"/>
                  <a:pt x="32" y="16"/>
                </a:cubicBezTo>
                <a:cubicBezTo>
                  <a:pt x="24" y="16"/>
                  <a:pt x="24" y="16"/>
                  <a:pt x="24" y="16"/>
                </a:cubicBezTo>
                <a:cubicBezTo>
                  <a:pt x="24" y="7"/>
                  <a:pt x="24" y="7"/>
                  <a:pt x="24" y="7"/>
                </a:cubicBezTo>
                <a:cubicBezTo>
                  <a:pt x="24" y="3"/>
                  <a:pt x="27" y="0"/>
                  <a:pt x="31" y="0"/>
                </a:cubicBezTo>
                <a:close/>
                <a:moveTo>
                  <a:pt x="0" y="20"/>
                </a:moveTo>
                <a:cubicBezTo>
                  <a:pt x="0" y="48"/>
                  <a:pt x="0" y="48"/>
                  <a:pt x="0" y="48"/>
                </a:cubicBezTo>
                <a:cubicBezTo>
                  <a:pt x="27" y="55"/>
                  <a:pt x="56" y="55"/>
                  <a:pt x="85" y="48"/>
                </a:cubicBezTo>
                <a:cubicBezTo>
                  <a:pt x="85" y="20"/>
                  <a:pt x="85" y="20"/>
                  <a:pt x="85" y="20"/>
                </a:cubicBezTo>
                <a:lnTo>
                  <a:pt x="0" y="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642414" y="2932252"/>
            <a:ext cx="2753936" cy="645148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2654004" y="4055207"/>
            <a:ext cx="2752792" cy="644697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781996" y="4110075"/>
            <a:ext cx="644511" cy="521244"/>
          </a:xfrm>
          <a:custGeom>
            <a:rect l="l" t="t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2619378" y="5177711"/>
            <a:ext cx="2754121" cy="647099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776120" y="5179997"/>
            <a:ext cx="628513" cy="649269"/>
          </a:xfrm>
          <a:custGeom>
            <a:rect l="l" t="t" r="r" b="b"/>
            <a:pathLst>
              <a:path w="89" h="92">
                <a:moveTo>
                  <a:pt x="45" y="0"/>
                </a:moveTo>
                <a:cubicBezTo>
                  <a:pt x="40" y="0"/>
                  <a:pt x="35" y="5"/>
                  <a:pt x="35" y="11"/>
                </a:cubicBezTo>
                <a:cubicBezTo>
                  <a:pt x="35" y="16"/>
                  <a:pt x="40" y="21"/>
                  <a:pt x="45" y="21"/>
                </a:cubicBezTo>
                <a:cubicBezTo>
                  <a:pt x="51" y="21"/>
                  <a:pt x="56" y="16"/>
                  <a:pt x="56" y="11"/>
                </a:cubicBezTo>
                <a:cubicBezTo>
                  <a:pt x="56" y="5"/>
                  <a:pt x="51" y="0"/>
                  <a:pt x="45" y="0"/>
                </a:cubicBezTo>
                <a:close/>
                <a:moveTo>
                  <a:pt x="70" y="10"/>
                </a:moveTo>
                <a:cubicBezTo>
                  <a:pt x="65" y="10"/>
                  <a:pt x="61" y="14"/>
                  <a:pt x="61" y="18"/>
                </a:cubicBezTo>
                <a:cubicBezTo>
                  <a:pt x="61" y="23"/>
                  <a:pt x="65" y="27"/>
                  <a:pt x="70" y="27"/>
                </a:cubicBezTo>
                <a:cubicBezTo>
                  <a:pt x="74" y="27"/>
                  <a:pt x="78" y="23"/>
                  <a:pt x="78" y="18"/>
                </a:cubicBezTo>
                <a:cubicBezTo>
                  <a:pt x="78" y="14"/>
                  <a:pt x="74" y="10"/>
                  <a:pt x="70" y="10"/>
                </a:cubicBezTo>
                <a:close/>
                <a:moveTo>
                  <a:pt x="30" y="52"/>
                </a:moveTo>
                <a:cubicBezTo>
                  <a:pt x="30" y="55"/>
                  <a:pt x="30" y="55"/>
                  <a:pt x="30" y="55"/>
                </a:cubicBezTo>
                <a:cubicBezTo>
                  <a:pt x="30" y="55"/>
                  <a:pt x="30" y="55"/>
                  <a:pt x="30" y="55"/>
                </a:cubicBezTo>
                <a:cubicBezTo>
                  <a:pt x="32" y="85"/>
                  <a:pt x="32" y="85"/>
                  <a:pt x="32" y="85"/>
                </a:cubicBezTo>
                <a:cubicBezTo>
                  <a:pt x="24" y="85"/>
                  <a:pt x="24" y="85"/>
                  <a:pt x="24" y="85"/>
                </a:cubicBezTo>
                <a:cubicBezTo>
                  <a:pt x="22" y="59"/>
                  <a:pt x="22" y="59"/>
                  <a:pt x="22" y="59"/>
                </a:cubicBezTo>
                <a:cubicBezTo>
                  <a:pt x="19" y="59"/>
                  <a:pt x="19" y="59"/>
                  <a:pt x="19" y="59"/>
                </a:cubicBezTo>
                <a:cubicBezTo>
                  <a:pt x="17" y="85"/>
                  <a:pt x="17" y="85"/>
                  <a:pt x="17" y="85"/>
                </a:cubicBezTo>
                <a:cubicBezTo>
                  <a:pt x="10" y="85"/>
                  <a:pt x="10" y="85"/>
                  <a:pt x="10" y="85"/>
                </a:cubicBezTo>
                <a:cubicBezTo>
                  <a:pt x="11" y="55"/>
                  <a:pt x="11" y="55"/>
                  <a:pt x="11" y="55"/>
                </a:cubicBezTo>
                <a:cubicBezTo>
                  <a:pt x="10" y="43"/>
                  <a:pt x="10" y="43"/>
                  <a:pt x="10" y="43"/>
                </a:cubicBezTo>
                <a:cubicBezTo>
                  <a:pt x="4" y="53"/>
                  <a:pt x="4" y="53"/>
                  <a:pt x="4" y="53"/>
                </a:cubicBezTo>
                <a:cubicBezTo>
                  <a:pt x="0" y="50"/>
                  <a:pt x="0" y="50"/>
                  <a:pt x="0" y="50"/>
                </a:cubicBezTo>
                <a:cubicBezTo>
                  <a:pt x="10" y="28"/>
                  <a:pt x="10" y="28"/>
                  <a:pt x="10" y="28"/>
                </a:cubicBezTo>
                <a:cubicBezTo>
                  <a:pt x="16" y="28"/>
                  <a:pt x="16" y="28"/>
                  <a:pt x="16" y="28"/>
                </a:cubicBezTo>
                <a:cubicBezTo>
                  <a:pt x="21" y="35"/>
                  <a:pt x="21" y="35"/>
                  <a:pt x="21" y="35"/>
                </a:cubicBezTo>
                <a:cubicBezTo>
                  <a:pt x="26" y="28"/>
                  <a:pt x="26" y="28"/>
                  <a:pt x="26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3" y="24"/>
                  <a:pt x="33" y="24"/>
                  <a:pt x="33" y="24"/>
                </a:cubicBezTo>
                <a:cubicBezTo>
                  <a:pt x="44" y="24"/>
                  <a:pt x="44" y="24"/>
                  <a:pt x="44" y="24"/>
                </a:cubicBezTo>
                <a:cubicBezTo>
                  <a:pt x="43" y="25"/>
                  <a:pt x="43" y="25"/>
                  <a:pt x="43" y="25"/>
                </a:cubicBezTo>
                <a:cubicBezTo>
                  <a:pt x="44" y="27"/>
                  <a:pt x="44" y="27"/>
                  <a:pt x="44" y="27"/>
                </a:cubicBezTo>
                <a:cubicBezTo>
                  <a:pt x="41" y="44"/>
                  <a:pt x="41" y="44"/>
                  <a:pt x="41" y="44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9" y="44"/>
                  <a:pt x="49" y="44"/>
                  <a:pt x="49" y="44"/>
                </a:cubicBezTo>
                <a:cubicBezTo>
                  <a:pt x="47" y="27"/>
                  <a:pt x="47" y="27"/>
                  <a:pt x="47" y="27"/>
                </a:cubicBezTo>
                <a:cubicBezTo>
                  <a:pt x="48" y="25"/>
                  <a:pt x="48" y="25"/>
                  <a:pt x="48" y="25"/>
                </a:cubicBezTo>
                <a:cubicBezTo>
                  <a:pt x="47" y="24"/>
                  <a:pt x="47" y="24"/>
                  <a:pt x="47" y="24"/>
                </a:cubicBezTo>
                <a:cubicBezTo>
                  <a:pt x="58" y="24"/>
                  <a:pt x="58" y="24"/>
                  <a:pt x="58" y="24"/>
                </a:cubicBezTo>
                <a:cubicBezTo>
                  <a:pt x="59" y="28"/>
                  <a:pt x="59" y="28"/>
                  <a:pt x="59" y="28"/>
                </a:cubicBezTo>
                <a:cubicBezTo>
                  <a:pt x="64" y="28"/>
                  <a:pt x="64" y="28"/>
                  <a:pt x="64" y="28"/>
                </a:cubicBezTo>
                <a:cubicBezTo>
                  <a:pt x="70" y="35"/>
                  <a:pt x="70" y="35"/>
                  <a:pt x="70" y="35"/>
                </a:cubicBezTo>
                <a:cubicBezTo>
                  <a:pt x="75" y="28"/>
                  <a:pt x="75" y="28"/>
                  <a:pt x="75" y="28"/>
                </a:cubicBezTo>
                <a:cubicBezTo>
                  <a:pt x="80" y="28"/>
                  <a:pt x="80" y="28"/>
                  <a:pt x="80" y="28"/>
                </a:cubicBezTo>
                <a:cubicBezTo>
                  <a:pt x="89" y="48"/>
                  <a:pt x="89" y="48"/>
                  <a:pt x="89" y="48"/>
                </a:cubicBezTo>
                <a:cubicBezTo>
                  <a:pt x="85" y="51"/>
                  <a:pt x="85" y="51"/>
                  <a:pt x="85" y="51"/>
                </a:cubicBezTo>
                <a:cubicBezTo>
                  <a:pt x="79" y="41"/>
                  <a:pt x="79" y="41"/>
                  <a:pt x="79" y="41"/>
                </a:cubicBezTo>
                <a:cubicBezTo>
                  <a:pt x="79" y="55"/>
                  <a:pt x="79" y="55"/>
                  <a:pt x="79" y="55"/>
                </a:cubicBezTo>
                <a:cubicBezTo>
                  <a:pt x="79" y="55"/>
                  <a:pt x="79" y="55"/>
                  <a:pt x="79" y="55"/>
                </a:cubicBezTo>
                <a:cubicBezTo>
                  <a:pt x="80" y="85"/>
                  <a:pt x="80" y="85"/>
                  <a:pt x="80" y="85"/>
                </a:cubicBezTo>
                <a:cubicBezTo>
                  <a:pt x="72" y="85"/>
                  <a:pt x="72" y="85"/>
                  <a:pt x="72" y="85"/>
                </a:cubicBezTo>
                <a:cubicBezTo>
                  <a:pt x="71" y="59"/>
                  <a:pt x="71" y="59"/>
                  <a:pt x="71" y="59"/>
                </a:cubicBezTo>
                <a:cubicBezTo>
                  <a:pt x="68" y="59"/>
                  <a:pt x="68" y="59"/>
                  <a:pt x="68" y="59"/>
                </a:cubicBezTo>
                <a:cubicBezTo>
                  <a:pt x="66" y="85"/>
                  <a:pt x="66" y="85"/>
                  <a:pt x="66" y="85"/>
                </a:cubicBezTo>
                <a:cubicBezTo>
                  <a:pt x="59" y="85"/>
                  <a:pt x="59" y="85"/>
                  <a:pt x="59" y="85"/>
                </a:cubicBezTo>
                <a:cubicBezTo>
                  <a:pt x="60" y="55"/>
                  <a:pt x="60" y="55"/>
                  <a:pt x="60" y="55"/>
                </a:cubicBezTo>
                <a:cubicBezTo>
                  <a:pt x="60" y="53"/>
                  <a:pt x="60" y="53"/>
                  <a:pt x="60" y="53"/>
                </a:cubicBezTo>
                <a:cubicBezTo>
                  <a:pt x="57" y="55"/>
                  <a:pt x="57" y="55"/>
                  <a:pt x="57" y="55"/>
                </a:cubicBezTo>
                <a:cubicBezTo>
                  <a:pt x="58" y="92"/>
                  <a:pt x="58" y="92"/>
                  <a:pt x="58" y="92"/>
                </a:cubicBezTo>
                <a:cubicBezTo>
                  <a:pt x="49" y="92"/>
                  <a:pt x="49" y="92"/>
                  <a:pt x="49" y="92"/>
                </a:cubicBezTo>
                <a:cubicBezTo>
                  <a:pt x="47" y="61"/>
                  <a:pt x="47" y="61"/>
                  <a:pt x="47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2" y="92"/>
                  <a:pt x="42" y="92"/>
                  <a:pt x="42" y="92"/>
                </a:cubicBezTo>
                <a:cubicBezTo>
                  <a:pt x="32" y="92"/>
                  <a:pt x="32" y="92"/>
                  <a:pt x="32" y="92"/>
                </a:cubicBezTo>
                <a:cubicBezTo>
                  <a:pt x="34" y="55"/>
                  <a:pt x="34" y="55"/>
                  <a:pt x="34" y="55"/>
                </a:cubicBezTo>
                <a:cubicBezTo>
                  <a:pt x="30" y="52"/>
                  <a:pt x="30" y="52"/>
                  <a:pt x="30" y="52"/>
                </a:cubicBezTo>
                <a:close/>
                <a:moveTo>
                  <a:pt x="21" y="10"/>
                </a:moveTo>
                <a:cubicBezTo>
                  <a:pt x="16" y="10"/>
                  <a:pt x="13" y="14"/>
                  <a:pt x="13" y="18"/>
                </a:cubicBezTo>
                <a:cubicBezTo>
                  <a:pt x="13" y="23"/>
                  <a:pt x="16" y="27"/>
                  <a:pt x="21" y="27"/>
                </a:cubicBezTo>
                <a:cubicBezTo>
                  <a:pt x="25" y="27"/>
                  <a:pt x="29" y="23"/>
                  <a:pt x="29" y="18"/>
                </a:cubicBezTo>
                <a:cubicBezTo>
                  <a:pt x="29" y="14"/>
                  <a:pt x="25" y="10"/>
                  <a:pt x="21" y="1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590556" y="2936787"/>
            <a:ext cx="5364583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通过降低成本、提高生产效率等方式，降低产品价格，以吸引更多价格敏感的用户。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5590556" y="4059741"/>
            <a:ext cx="5364583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针对高端市场和追求品质的用户群体，提供高品质、高附加值的产品和服务，并相应提高产品价格。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5590556" y="5182247"/>
            <a:ext cx="5364583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根据市场变化和用户需求的变化，灵活调整价格策略，以保持竞争优势和市场份额。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5590556" y="1803301"/>
            <a:ext cx="5364583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根据目标市场的消费水平和竞争状况，制定合理的产品定价策略。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2642414" y="2923559"/>
            <a:ext cx="2708226" cy="646984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30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2642414" y="4055207"/>
            <a:ext cx="2708226" cy="646984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30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2642414" y="5177711"/>
            <a:ext cx="2708226" cy="646984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30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7" name="Freeform 17"/>
          <p:cNvSpPr/>
          <p:nvPr/>
        </p:nvSpPr>
        <p:spPr>
          <a:xfrm>
            <a:off x="1810403" y="2932252"/>
            <a:ext cx="568288" cy="568288"/>
          </a:xfrm>
          <a:custGeom>
            <a:rect l="l" t="t" r="r" b="b"/>
            <a:pathLst>
              <a:path w="304800" h="304800">
                <a:moveTo>
                  <a:pt x="247650" y="38100"/>
                </a:moveTo>
                <a:lnTo>
                  <a:pt x="247650" y="57598"/>
                </a:lnTo>
                <a:cubicBezTo>
                  <a:pt x="247650" y="78657"/>
                  <a:pt x="230610" y="95698"/>
                  <a:pt x="209550" y="95698"/>
                </a:cubicBezTo>
                <a:cubicBezTo>
                  <a:pt x="188490" y="95698"/>
                  <a:pt x="171450" y="78657"/>
                  <a:pt x="171450" y="57598"/>
                </a:cubicBezTo>
                <a:lnTo>
                  <a:pt x="171450" y="38100"/>
                </a:lnTo>
                <a:lnTo>
                  <a:pt x="133350" y="38100"/>
                </a:lnTo>
                <a:lnTo>
                  <a:pt x="133350" y="57598"/>
                </a:lnTo>
                <a:cubicBezTo>
                  <a:pt x="133350" y="78657"/>
                  <a:pt x="116310" y="95698"/>
                  <a:pt x="95250" y="95698"/>
                </a:cubicBezTo>
                <a:cubicBezTo>
                  <a:pt x="74190" y="95698"/>
                  <a:pt x="57150" y="78657"/>
                  <a:pt x="57150" y="57598"/>
                </a:cubicBezTo>
                <a:lnTo>
                  <a:pt x="57150" y="38100"/>
                </a:lnTo>
                <a:lnTo>
                  <a:pt x="0" y="38100"/>
                </a:lnTo>
                <a:lnTo>
                  <a:pt x="0" y="304800"/>
                </a:lnTo>
                <a:lnTo>
                  <a:pt x="304800" y="304800"/>
                </a:lnTo>
                <a:lnTo>
                  <a:pt x="304800" y="38100"/>
                </a:lnTo>
                <a:lnTo>
                  <a:pt x="247650" y="38100"/>
                </a:lnTo>
                <a:close/>
                <a:moveTo>
                  <a:pt x="95250" y="266700"/>
                </a:moveTo>
                <a:lnTo>
                  <a:pt x="57150" y="266700"/>
                </a:lnTo>
                <a:lnTo>
                  <a:pt x="57150" y="228600"/>
                </a:lnTo>
                <a:lnTo>
                  <a:pt x="95250" y="228600"/>
                </a:lnTo>
                <a:lnTo>
                  <a:pt x="95250" y="266700"/>
                </a:lnTo>
                <a:close/>
                <a:moveTo>
                  <a:pt x="95250" y="190500"/>
                </a:moveTo>
                <a:lnTo>
                  <a:pt x="57150" y="190500"/>
                </a:lnTo>
                <a:lnTo>
                  <a:pt x="57150" y="152400"/>
                </a:lnTo>
                <a:lnTo>
                  <a:pt x="95250" y="152400"/>
                </a:lnTo>
                <a:lnTo>
                  <a:pt x="95250" y="190500"/>
                </a:lnTo>
                <a:close/>
                <a:moveTo>
                  <a:pt x="171450" y="266700"/>
                </a:moveTo>
                <a:lnTo>
                  <a:pt x="133350" y="26670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66700"/>
                </a:lnTo>
                <a:close/>
                <a:moveTo>
                  <a:pt x="171450" y="190500"/>
                </a:moveTo>
                <a:lnTo>
                  <a:pt x="133350" y="190500"/>
                </a:lnTo>
                <a:lnTo>
                  <a:pt x="133350" y="152400"/>
                </a:lnTo>
                <a:lnTo>
                  <a:pt x="171450" y="152400"/>
                </a:lnTo>
                <a:lnTo>
                  <a:pt x="171450" y="190500"/>
                </a:lnTo>
                <a:close/>
                <a:moveTo>
                  <a:pt x="209550" y="266700"/>
                </a:moveTo>
                <a:lnTo>
                  <a:pt x="209550" y="228600"/>
                </a:lnTo>
                <a:lnTo>
                  <a:pt x="247650" y="228600"/>
                </a:lnTo>
                <a:lnTo>
                  <a:pt x="209550" y="266700"/>
                </a:lnTo>
                <a:close/>
                <a:moveTo>
                  <a:pt x="247650" y="190500"/>
                </a:moveTo>
                <a:lnTo>
                  <a:pt x="209550" y="190500"/>
                </a:lnTo>
                <a:lnTo>
                  <a:pt x="209550" y="152400"/>
                </a:lnTo>
                <a:lnTo>
                  <a:pt x="247650" y="152400"/>
                </a:lnTo>
                <a:lnTo>
                  <a:pt x="247650" y="190500"/>
                </a:lnTo>
                <a:close/>
                <a:moveTo>
                  <a:pt x="76200" y="57150"/>
                </a:moveTo>
                <a:lnTo>
                  <a:pt x="76200" y="19050"/>
                </a:lnTo>
                <a:cubicBezTo>
                  <a:pt x="76200" y="8525"/>
                  <a:pt x="84725" y="0"/>
                  <a:pt x="95250" y="0"/>
                </a:cubicBezTo>
                <a:cubicBezTo>
                  <a:pt x="105775" y="0"/>
                  <a:pt x="114300" y="8525"/>
                  <a:pt x="114300" y="19050"/>
                </a:cubicBezTo>
                <a:lnTo>
                  <a:pt x="114300" y="57150"/>
                </a:lnTo>
                <a:cubicBezTo>
                  <a:pt x="114300" y="67675"/>
                  <a:pt x="105775" y="76200"/>
                  <a:pt x="95250" y="76200"/>
                </a:cubicBezTo>
                <a:cubicBezTo>
                  <a:pt x="84725" y="76200"/>
                  <a:pt x="76200" y="67675"/>
                  <a:pt x="76200" y="57150"/>
                </a:cubicBezTo>
                <a:close/>
                <a:moveTo>
                  <a:pt x="190500" y="57150"/>
                </a:moveTo>
                <a:lnTo>
                  <a:pt x="190500" y="19050"/>
                </a:lnTo>
                <a:cubicBezTo>
                  <a:pt x="190500" y="8525"/>
                  <a:pt x="199025" y="0"/>
                  <a:pt x="209550" y="0"/>
                </a:cubicBezTo>
                <a:cubicBezTo>
                  <a:pt x="220075" y="0"/>
                  <a:pt x="228600" y="8525"/>
                  <a:pt x="228600" y="19050"/>
                </a:cubicBezTo>
                <a:lnTo>
                  <a:pt x="228600" y="57150"/>
                </a:lnTo>
                <a:cubicBezTo>
                  <a:pt x="228600" y="67675"/>
                  <a:pt x="220075" y="76200"/>
                  <a:pt x="209550" y="76200"/>
                </a:cubicBezTo>
                <a:cubicBezTo>
                  <a:pt x="199025" y="76200"/>
                  <a:pt x="190500" y="67675"/>
                  <a:pt x="190500" y="5715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价格策略调整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渠道拓展与优化策略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线上线下渠道整合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3314700" y="5303594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通过建立统一的数据管理平台，实现线上线下数据共享，为精准营销和个性化服务提供支持。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314700" y="4838783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实现线上线下数据共享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456760" y="1771107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通过整合线上电商平台、社交媒体和线下经销商、医疗机构等渠道资源，打造全渠道营销网络，提高品牌曝光度和市场占有率。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3456760" y="1395927"/>
            <a:ext cx="7293402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构建线上线下全渠道营销体系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704918" y="3545958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利用AR/VR、3D打印等技术手段，打造线上线下互动体验场景，让消费者更直观地了解产品功能和优势，提高购买意愿。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704918" y="3081147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强化线上线下互动体验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建立长期稳定的合作关系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与合作伙伴签订长期合作协议，明确双方权益和责任，确保合作关系的稳定性和可持续性。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定期评估合作伙伴绩效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建立合作伙伴绩效评估机制，定期对合作伙伴的业绩、服务质量等方面进行评估，及时发现问题并采取改进措施。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寻找优质合作伙伴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根据目标市场需求和产品定位，积极寻找具有互补优势的合作伙伴，如经销商、代理商、医疗机构等，共同开拓市场。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合作伙伴关系建立与维护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制定渠道拓展计划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根据目标市场需求和产品定位，制定详细的渠道拓展计划，包括拓展目标、拓展方式、时间安排等。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落实渠道拓展措施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按照计划逐步落实各项渠道拓展措施，如开展市场调研、制定营销策略、组织推广活动等。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监控渠道拓展进度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建立渠道拓展监控机制，实时跟踪各项措施的执行情况，确保计划顺利推进。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渠道拓展计划制定及实施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https://d.book118.com/958050024044006034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88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2024-09-12T16:11:34.833</cp:lastPrinted>
  <dcterms:created xsi:type="dcterms:W3CDTF">2024-09-12T08:11:34Z</dcterms:created>
  <dcterms:modified xsi:type="dcterms:W3CDTF">2024-09-12T08:11:37Z</dcterms:modified>
</cp:coreProperties>
</file>