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5AD2B2-0125-4B19-97F3-3F6B93768D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F6383C-6399-468C-AEA6-D9E12DC85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936573-C27A-4F01-80FD-9C07B91BB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E775A8-0C03-4852-A6E3-867425874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B9485B-8FF0-47AE-99E2-EE602D8549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65C83A-80B3-4677-8A2C-44DAF21A7C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976E49-70E8-4C8C-B636-65D5DA5CFB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906786-4125-40E5-9EBD-4121328A8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A611A4-4B39-4CE7-AE4D-2CC56A264D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5DC212-CBF3-47A1-95EE-8C4BC2BBED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8E73C4-4A81-47A7-ABF7-D0F27EB88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emf"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5413507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民法典物权编3用益物权\n## 1.用益物权的定义与分类\n### 1.1用益物权的定义及其在法律体系中的地位\n### 1.2用益物权的分类及其特点\n### 1.3用益物权与其他物权的区别与联系\n## 2.土地承包经营权\n### 2.1土地承包经营权的定义及其法律性质\n### 2.2土地承包经营权的设立与变更\n### 2.3土地承包经营权的保护与实现\n## 3.建设用地使用权\n### 3.1建设用地使用权的定义及其法律性质\n### 3.2建设用地使用权的设立与变更\n### 3.3建设用地使用权的保护与实现\n## 4.宅基地使用权\n### 4.1宅基地使用权的定义及其法律性质\n### 4.2宅基地使用权的设立与变更\n### 4.3宅基地使用权的保护与实现\n## 5.居住权\n### 5.1居住权的定义及其法律性质\n### 5.2居住权的设立与变更\n### 5.3居住权的保护与实现\n## 6.用益物权的流转与抵押\n### 6.1用益物权的流转及其法律限制\n### 6.2用益物权的抵押及其法律条件\n### 6.3用益物权流转与抵押的法律效力与风险\n## 7.用益物权的保护\n### 7.1用益物权的侵害及其法律救济\n### 7.2用益物权的征收及其补偿\n### 7.3用益物权的撤销及其法律后果\n&quot;,&quot;templateId&quot;:&quot;hw9irrrbyjd9jxkh8k6gtgupye&quot;}}"/>
        <p:cNvGrpSpPr/>
        <p:nvPr/>
      </p:nvGrpSpPr>
      <p:grpSpPr>
        <a:xfrm>
          <a:off x="0" y="0"/>
          <a:ext cx="0" cy="0"/>
        </a:xfrm>
      </p:grpSpPr>
      <p:sp>
        <p:nvSpPr>
          <p:cNvPr id="2" name="文本占位符 3"/>
          <p:cNvSpPr>
            <a:spLocks noGrp="1"/>
          </p:cNvSpPr>
          <p:nvPr>
            <p:ph type="body" sz="quarter" idx="11"/>
          </p:nvPr>
        </p:nvSpPr>
        <p:spPr>
          <a:xfrm>
            <a:off x="392698" y="4449955"/>
            <a:ext cx="375424" cy="646331"/>
          </a:xfrm>
        </p:spPr>
        <p:txBody>
          <a:bodyPr/>
          <a:lstStyle/>
          <a:p>
            <a:r>
              <a:rPr lang="en-US" smtClean="0"/>
              <a:t> </a:t>
            </a:r>
            <a:endParaRPr lang="zh-CN" spc="0"/>
          </a:p>
        </p:txBody>
      </p:sp>
      <p:sp>
        <p:nvSpPr>
          <p:cNvPr id="3"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4294967295"/>
          </p:nvPr>
        </p:nvSpPr>
        <p:spPr>
          <a:xfrm>
            <a:off x="392698" y="5140683"/>
            <a:ext cx="1141730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pPr>
              <a:buNone/>
            </a:pPr>
            <a:r>
              <a:rPr lang="zh-CN" sz="7900"/>
              <a:t>民法典物权编3用益物权</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37"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用益物权的定义与分类</a:t>
            </a:r>
            <a:endParaRPr/>
          </a:p>
        </p:txBody>
      </p:sp>
      <p:sp>
        <p:nvSpPr>
          <p:cNvPr id="13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63"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64"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用益物权的定义及其在法律体系中的地位</a:t>
            </a:r>
            <a:endParaRPr lang="en-US" sz="3600" b="1">
              <a:latin typeface="微软雅黑"/>
              <a:ea typeface="微软雅黑"/>
            </a:endParaRPr>
          </a:p>
        </p:txBody>
      </p:sp>
      <p:sp>
        <p:nvSpPr>
          <p:cNvPr id="265"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用益物权是指对他人所有的不动产或者动产享有的占有、使用、收益和处分的权利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不动产或者动产的所有权人称为</a:t>
            </a:r>
            <a:r>
              <a:rPr lang="zh-CN" sz="1400" b="1" spc="300">
                <a:solidFill>
                  <a:schemeClr val="tx1">
                    <a:lumMod val="50000"/>
                    <a:lumOff val="50000"/>
                    <a:alpha val="100000"/>
                  </a:schemeClr>
                </a:solidFill>
                <a:latin typeface="微软雅黑"/>
                <a:ea typeface="微软雅黑"/>
              </a:rPr>
              <a:t>出让人</a:t>
            </a:r>
            <a:r>
              <a:rPr lang="zh-CN" sz="1400" spc="300">
                <a:solidFill>
                  <a:schemeClr val="tx1">
                    <a:lumMod val="50000"/>
                    <a:lumOff val="50000"/>
                    <a:alpha val="100000"/>
                  </a:schemeClr>
                </a:solidFill>
                <a:latin typeface="微软雅黑"/>
                <a:ea typeface="微软雅黑"/>
              </a:rPr>
              <a:t>，享有用益物权的人称为</a:t>
            </a:r>
            <a:r>
              <a:rPr lang="zh-CN" sz="1400" b="1" spc="300">
                <a:solidFill>
                  <a:schemeClr val="tx1">
                    <a:lumMod val="50000"/>
                    <a:lumOff val="50000"/>
                    <a:alpha val="100000"/>
                  </a:schemeClr>
                </a:solidFill>
                <a:latin typeface="微软雅黑"/>
                <a:ea typeface="微软雅黑"/>
              </a:rPr>
              <a:t>用益权人</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用益物权具有</a:t>
            </a:r>
            <a:r>
              <a:rPr lang="zh-CN" sz="1400" b="1" spc="300">
                <a:solidFill>
                  <a:schemeClr val="tx1">
                    <a:lumMod val="50000"/>
                    <a:lumOff val="50000"/>
                    <a:alpha val="100000"/>
                  </a:schemeClr>
                </a:solidFill>
                <a:latin typeface="微软雅黑"/>
                <a:ea typeface="微软雅黑"/>
              </a:rPr>
              <a:t>限制性</a:t>
            </a:r>
            <a:r>
              <a:rPr lang="zh-CN" sz="1400" spc="300">
                <a:solidFill>
                  <a:schemeClr val="tx1">
                    <a:lumMod val="50000"/>
                    <a:lumOff val="50000"/>
                    <a:alpha val="100000"/>
                  </a:schemeClr>
                </a:solidFill>
                <a:latin typeface="微软雅黑"/>
                <a:ea typeface="微软雅黑"/>
              </a:rPr>
              <a:t>，即权利人在一定范围内对标的物享有占有、使用、收益和处分的权利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用益物权具有</a:t>
            </a:r>
            <a:r>
              <a:rPr lang="zh-CN" sz="1400" b="1" spc="300">
                <a:solidFill>
                  <a:schemeClr val="tx1">
                    <a:lumMod val="50000"/>
                    <a:lumOff val="50000"/>
                    <a:alpha val="100000"/>
                  </a:schemeClr>
                </a:solidFill>
                <a:latin typeface="微软雅黑"/>
                <a:ea typeface="微软雅黑"/>
              </a:rPr>
              <a:t>对世性</a:t>
            </a:r>
            <a:r>
              <a:rPr lang="zh-CN" sz="1400" spc="300">
                <a:solidFill>
                  <a:schemeClr val="tx1">
                    <a:lumMod val="50000"/>
                    <a:lumOff val="50000"/>
                    <a:alpha val="100000"/>
                  </a:schemeClr>
                </a:solidFill>
                <a:latin typeface="微软雅黑"/>
                <a:ea typeface="微软雅黑"/>
              </a:rPr>
              <a:t>，即权利人对标的物的权利对抗一切不特定的人</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用益物权在法律体系中的地位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用益物权是物权的一种，属于</a:t>
            </a:r>
            <a:r>
              <a:rPr lang="zh-CN" sz="1400" b="1" spc="300">
                <a:solidFill>
                  <a:schemeClr val="tx1">
                    <a:lumMod val="50000"/>
                    <a:lumOff val="50000"/>
                    <a:alpha val="100000"/>
                  </a:schemeClr>
                </a:solidFill>
                <a:latin typeface="微软雅黑"/>
                <a:ea typeface="微软雅黑"/>
              </a:rPr>
              <a:t>他物权</a:t>
            </a:r>
            <a:r>
              <a:rPr lang="zh-CN" sz="1400" spc="300">
                <a:solidFill>
                  <a:schemeClr val="tx1">
                    <a:lumMod val="50000"/>
                    <a:lumOff val="50000"/>
                    <a:alpha val="100000"/>
                  </a:schemeClr>
                </a:solidFill>
                <a:latin typeface="微软雅黑"/>
                <a:ea typeface="微软雅黑"/>
              </a:rPr>
              <a:t>范畴</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用益物权与所有权、担保物权共同构成物权的基本体系</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用益物权具有重要的经济和法律意义，对于维护当事人的合法权益、促进资源的合理配置具有重要意义</a:t>
            </a:r>
            <a:endParaRPr/>
          </a:p>
        </p:txBody>
      </p:sp>
      <p:cxnSp>
        <p:nvCxnSpPr>
          <p:cNvPr id="266"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67"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7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用益物权的分类</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土地承包经营权</a:t>
            </a:r>
            <a:r>
              <a:rPr lang="en-US" sz="1400" spc="300">
                <a:solidFill>
                  <a:srgbClr val="808080">
                    <a:alpha val="100000"/>
                  </a:srgbClr>
                </a:solidFill>
                <a:latin typeface="微软雅黑"/>
                <a:ea typeface="微软雅黑"/>
              </a:rPr>
              <a:t>：农民或者农业经营主体依法对国家所有或者集体所有的农用地享有的占有、使用、收益和一定程度的处分权利</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建设用地使用权</a:t>
            </a:r>
            <a:r>
              <a:rPr lang="en-US" sz="1400" spc="300">
                <a:solidFill>
                  <a:srgbClr val="808080">
                    <a:alpha val="100000"/>
                  </a:srgbClr>
                </a:solidFill>
                <a:latin typeface="微软雅黑"/>
                <a:ea typeface="微软雅黑"/>
              </a:rPr>
              <a:t>：建设用地使用权人依法对国家所有的土地享有的占有、使用、收益和处分权利</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宅基地使用权</a:t>
            </a:r>
            <a:r>
              <a:rPr lang="en-US" sz="1400" spc="300">
                <a:solidFill>
                  <a:srgbClr val="808080">
                    <a:alpha val="100000"/>
                  </a:srgbClr>
                </a:solidFill>
                <a:latin typeface="微软雅黑"/>
                <a:ea typeface="微软雅黑"/>
              </a:rPr>
              <a:t>：宅基地使用权人依法对集体所有的土地享有的占有、使用、收益和一定程度的处分权利</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居住权</a:t>
            </a:r>
            <a:r>
              <a:rPr lang="en-US" sz="1400" spc="300">
                <a:solidFill>
                  <a:srgbClr val="808080">
                    <a:alpha val="100000"/>
                  </a:srgbClr>
                </a:solidFill>
                <a:latin typeface="微软雅黑"/>
                <a:ea typeface="微软雅黑"/>
              </a:rPr>
              <a:t>：居住权人依法对他人所有的房屋享有的占有、使用、收益和一定程度的处分权利</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用益物权的特点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用益物权的标的物主要是</a:t>
            </a:r>
            <a:r>
              <a:rPr lang="en-US" sz="1400" b="1" spc="300">
                <a:solidFill>
                  <a:srgbClr val="808080">
                    <a:alpha val="100000"/>
                  </a:srgbClr>
                </a:solidFill>
                <a:latin typeface="微软雅黑"/>
                <a:ea typeface="微软雅黑"/>
              </a:rPr>
              <a:t>不动产</a:t>
            </a:r>
            <a:r>
              <a:rPr lang="en-US" sz="1400" spc="300">
                <a:solidFill>
                  <a:srgbClr val="808080">
                    <a:alpha val="100000"/>
                  </a:srgbClr>
                </a:solidFill>
                <a:latin typeface="微软雅黑"/>
                <a:ea typeface="微软雅黑"/>
              </a:rPr>
              <a:t>，如土地、房屋等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用益物权的权利主体具有</a:t>
            </a:r>
            <a:r>
              <a:rPr lang="en-US" sz="1400" b="1" spc="300">
                <a:solidFill>
                  <a:srgbClr val="808080">
                    <a:alpha val="100000"/>
                  </a:srgbClr>
                </a:solidFill>
                <a:latin typeface="微软雅黑"/>
                <a:ea typeface="微软雅黑"/>
              </a:rPr>
              <a:t>广泛性</a:t>
            </a:r>
            <a:r>
              <a:rPr lang="en-US" sz="1400" spc="300">
                <a:solidFill>
                  <a:srgbClr val="808080">
                    <a:alpha val="100000"/>
                  </a:srgbClr>
                </a:solidFill>
                <a:latin typeface="微软雅黑"/>
                <a:ea typeface="微软雅黑"/>
              </a:rPr>
              <a:t>，包括自然人、法人、非法人组织等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用益物权的权利内容具有</a:t>
            </a:r>
            <a:r>
              <a:rPr lang="en-US" sz="1400" b="1" spc="300">
                <a:solidFill>
                  <a:srgbClr val="808080">
                    <a:alpha val="100000"/>
                  </a:srgbClr>
                </a:solidFill>
                <a:latin typeface="微软雅黑"/>
                <a:ea typeface="微软雅黑"/>
              </a:rPr>
              <a:t>多样性</a:t>
            </a:r>
            <a:r>
              <a:rPr lang="en-US" sz="1400" spc="300">
                <a:solidFill>
                  <a:srgbClr val="808080">
                    <a:alpha val="100000"/>
                  </a:srgbClr>
                </a:solidFill>
                <a:latin typeface="微软雅黑"/>
                <a:ea typeface="微软雅黑"/>
              </a:rPr>
              <a:t>，包括占有、使用、收益和处分等多种权利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用益物权的权利期限具有</a:t>
            </a:r>
            <a:r>
              <a:rPr lang="en-US" sz="1400" b="1" spc="300">
                <a:solidFill>
                  <a:srgbClr val="808080">
                    <a:alpha val="100000"/>
                  </a:srgbClr>
                </a:solidFill>
                <a:latin typeface="微软雅黑"/>
                <a:ea typeface="微软雅黑"/>
              </a:rPr>
              <a:t>限制性</a:t>
            </a:r>
            <a:r>
              <a:rPr lang="en-US" sz="1400" spc="300">
                <a:solidFill>
                  <a:srgbClr val="808080">
                    <a:alpha val="100000"/>
                  </a:srgbClr>
                </a:solidFill>
                <a:latin typeface="微软雅黑"/>
                <a:ea typeface="微软雅黑"/>
              </a:rPr>
              <a:t>，一般具有一定的期限或者期限约定</a:t>
            </a:r>
            <a:endParaRPr/>
          </a:p>
        </p:txBody>
      </p:sp>
      <p:sp>
        <p:nvSpPr>
          <p:cNvPr id="27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用益物权的分类及其特点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7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7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80" name="Group 598"/>
            <p:cNvGrpSpPr/>
            <p:nvPr/>
          </p:nvGrpSpPr>
          <p:grpSpPr>
            <a:xfrm>
              <a:off x="763829" y="1414808"/>
              <a:ext cx="6972294" cy="2337649"/>
              <a:chOff x="763829" y="1414808"/>
              <a:chExt cx="6972294" cy="2337649"/>
            </a:xfrm>
          </p:grpSpPr>
          <p:sp>
            <p:nvSpPr>
              <p:cNvPr id="28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用益物权与其他物权的区别</a:t>
                </a:r>
                <a:endParaRPr/>
              </a:p>
            </p:txBody>
          </p:sp>
          <p:sp>
            <p:nvSpPr>
              <p:cNvPr id="28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用益物权是对他人所有的不动产或者动产享有的权利，而所有权是对自己所有的物享有的权利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用益物权具有</a:t>
                </a:r>
                <a:r>
                  <a:rPr lang="zh-CN" sz="1400" b="1">
                    <a:solidFill>
                      <a:schemeClr val="tx1">
                        <a:alpha val="100000"/>
                      </a:schemeClr>
                    </a:solidFill>
                    <a:latin typeface="Microsoft Yahei"/>
                    <a:ea typeface="Microsoft Yahei"/>
                  </a:rPr>
                  <a:t>限制性</a:t>
                </a:r>
                <a:r>
                  <a:rPr lang="zh-CN" sz="1400">
                    <a:solidFill>
                      <a:schemeClr val="tx1">
                        <a:alpha val="100000"/>
                      </a:schemeClr>
                    </a:solidFill>
                    <a:latin typeface="Microsoft Yahei"/>
                    <a:ea typeface="Microsoft Yahei"/>
                  </a:rPr>
                  <a:t>，而所有权具有</a:t>
                </a:r>
                <a:r>
                  <a:rPr lang="zh-CN" sz="1400" b="1">
                    <a:solidFill>
                      <a:schemeClr val="tx1">
                        <a:alpha val="100000"/>
                      </a:schemeClr>
                    </a:solidFill>
                    <a:latin typeface="Microsoft Yahei"/>
                    <a:ea typeface="Microsoft Yahei"/>
                  </a:rPr>
                  <a:t>无限性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用益物权具有</a:t>
                </a:r>
                <a:r>
                  <a:rPr lang="zh-CN" sz="1400" b="1">
                    <a:solidFill>
                      <a:schemeClr val="tx1">
                        <a:alpha val="100000"/>
                      </a:schemeClr>
                    </a:solidFill>
                    <a:latin typeface="Microsoft Yahei"/>
                    <a:ea typeface="Microsoft Yahei"/>
                  </a:rPr>
                  <a:t>对世性</a:t>
                </a:r>
                <a:r>
                  <a:rPr lang="zh-CN" sz="1400">
                    <a:solidFill>
                      <a:schemeClr val="tx1">
                        <a:alpha val="100000"/>
                      </a:schemeClr>
                    </a:solidFill>
                    <a:latin typeface="Microsoft Yahei"/>
                    <a:ea typeface="Microsoft Yahei"/>
                  </a:rPr>
                  <a:t>，而担保物权具有</a:t>
                </a:r>
                <a:r>
                  <a:rPr lang="zh-CN" sz="1400" b="1">
                    <a:solidFill>
                      <a:schemeClr val="tx1">
                        <a:alpha val="100000"/>
                      </a:schemeClr>
                    </a:solidFill>
                    <a:latin typeface="Microsoft Yahei"/>
                    <a:ea typeface="Microsoft Yahei"/>
                  </a:rPr>
                  <a:t>从属性</a:t>
                </a:r>
                <a:endParaRPr/>
              </a:p>
            </p:txBody>
          </p:sp>
          <p:sp>
            <p:nvSpPr>
              <p:cNvPr id="28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87" name="Group 591"/>
            <p:cNvGrpSpPr/>
            <p:nvPr/>
          </p:nvGrpSpPr>
          <p:grpSpPr>
            <a:xfrm>
              <a:off x="689593" y="3949139"/>
              <a:ext cx="7078256" cy="2128975"/>
              <a:chOff x="689593" y="3949139"/>
              <a:chExt cx="7078256" cy="2128975"/>
            </a:xfrm>
          </p:grpSpPr>
          <p:sp>
            <p:nvSpPr>
              <p:cNvPr id="28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用益物权与其他物权的联系</a:t>
                </a:r>
                <a:endParaRPr/>
              </a:p>
            </p:txBody>
          </p:sp>
          <p:sp>
            <p:nvSpPr>
              <p:cNvPr id="28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用益物权与所有权都是物权的一种，属于物权的基本体系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用益物权与担保物权都是为了保障当事人的合法权益而设定的权利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用益物权与担保物权在实现过程中可能存在一定的联系，如用益物权的转让可能涉及到担保物权的实现</a:t>
                </a:r>
                <a:endParaRPr/>
              </a:p>
            </p:txBody>
          </p:sp>
          <p:sp>
            <p:nvSpPr>
              <p:cNvPr id="29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用益物权与其他物权的区别与联系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96"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土地承包经营权</a:t>
            </a:r>
            <a:endParaRPr/>
          </a:p>
        </p:txBody>
      </p:sp>
      <p:sp>
        <p:nvSpPr>
          <p:cNvPr id="29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9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01" name="Group 598"/>
            <p:cNvGrpSpPr/>
            <p:nvPr/>
          </p:nvGrpSpPr>
          <p:grpSpPr>
            <a:xfrm>
              <a:off x="763829" y="1414808"/>
              <a:ext cx="6972294" cy="2337649"/>
              <a:chOff x="763829" y="1414808"/>
              <a:chExt cx="6972294" cy="2337649"/>
            </a:xfrm>
          </p:grpSpPr>
          <p:sp>
            <p:nvSpPr>
              <p:cNvPr id="30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土地承包经营权的定义</a:t>
                </a:r>
                <a:endParaRPr/>
              </a:p>
            </p:txBody>
          </p:sp>
          <p:sp>
            <p:nvSpPr>
              <p:cNvPr id="30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土地承包经营权是指农民或者农业经营主体依法对国家所有或者集体所有的农用地享有的占有、使用、收益和一定程度的处分权利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土地承包经营权是通过</a:t>
                </a:r>
                <a:r>
                  <a:rPr lang="zh-CN" sz="1400" b="1">
                    <a:solidFill>
                      <a:schemeClr val="tx1">
                        <a:alpha val="100000"/>
                      </a:schemeClr>
                    </a:solidFill>
                    <a:latin typeface="Microsoft Yahei"/>
                    <a:ea typeface="Microsoft Yahei"/>
                  </a:rPr>
                  <a:t>土地承包经营合同</a:t>
                </a:r>
                <a:r>
                  <a:rPr lang="zh-CN" sz="1400">
                    <a:solidFill>
                      <a:schemeClr val="tx1">
                        <a:alpha val="100000"/>
                      </a:schemeClr>
                    </a:solidFill>
                    <a:latin typeface="Microsoft Yahei"/>
                    <a:ea typeface="Microsoft Yahei"/>
                  </a:rPr>
                  <a:t>设立的</a:t>
                </a:r>
                <a:endParaRPr/>
              </a:p>
            </p:txBody>
          </p:sp>
          <p:sp>
            <p:nvSpPr>
              <p:cNvPr id="30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08" name="Group 591"/>
            <p:cNvGrpSpPr/>
            <p:nvPr/>
          </p:nvGrpSpPr>
          <p:grpSpPr>
            <a:xfrm>
              <a:off x="689593" y="3949139"/>
              <a:ext cx="7078256" cy="2128975"/>
              <a:chOff x="689593" y="3949139"/>
              <a:chExt cx="7078256" cy="2128975"/>
            </a:xfrm>
          </p:grpSpPr>
          <p:sp>
            <p:nvSpPr>
              <p:cNvPr id="30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土地承包经营权的法律性质</a:t>
                </a:r>
                <a:endParaRPr/>
              </a:p>
            </p:txBody>
          </p:sp>
          <p:sp>
            <p:nvSpPr>
              <p:cNvPr id="31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土地承包经营权是一种</a:t>
                </a:r>
                <a:r>
                  <a:rPr lang="zh-CN" sz="1400" b="1">
                    <a:solidFill>
                      <a:schemeClr val="tx1">
                        <a:alpha val="100000"/>
                      </a:schemeClr>
                    </a:solidFill>
                    <a:latin typeface="Microsoft Yahei"/>
                    <a:ea typeface="Microsoft Yahei"/>
                  </a:rPr>
                  <a:t>用益物权</a:t>
                </a:r>
                <a:r>
                  <a:rPr lang="zh-CN" sz="1400">
                    <a:solidFill>
                      <a:schemeClr val="tx1">
                        <a:alpha val="100000"/>
                      </a:schemeClr>
                    </a:solidFill>
                    <a:latin typeface="Microsoft Yahei"/>
                    <a:ea typeface="Microsoft Yahei"/>
                  </a:rPr>
                  <a:t>，属于他物权范畴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土地承包经营权具有</a:t>
                </a:r>
                <a:r>
                  <a:rPr lang="zh-CN" sz="1400" b="1">
                    <a:solidFill>
                      <a:schemeClr val="tx1">
                        <a:alpha val="100000"/>
                      </a:schemeClr>
                    </a:solidFill>
                    <a:latin typeface="Microsoft Yahei"/>
                    <a:ea typeface="Microsoft Yahei"/>
                  </a:rPr>
                  <a:t>期限性</a:t>
                </a:r>
                <a:r>
                  <a:rPr lang="zh-CN" sz="1400">
                    <a:solidFill>
                      <a:schemeClr val="tx1">
                        <a:alpha val="100000"/>
                      </a:schemeClr>
                    </a:solidFill>
                    <a:latin typeface="Microsoft Yahei"/>
                    <a:ea typeface="Microsoft Yahei"/>
                  </a:rPr>
                  <a:t>，即承包期限一般为30年，最长不超过70年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土地承包经营权具有</a:t>
                </a:r>
                <a:r>
                  <a:rPr lang="zh-CN" sz="1400" b="1">
                    <a:solidFill>
                      <a:schemeClr val="tx1">
                        <a:alpha val="100000"/>
                      </a:schemeClr>
                    </a:solidFill>
                    <a:latin typeface="Microsoft Yahei"/>
                    <a:ea typeface="Microsoft Yahei"/>
                  </a:rPr>
                  <a:t>可流转性</a:t>
                </a:r>
                <a:r>
                  <a:rPr lang="zh-CN" sz="1400">
                    <a:solidFill>
                      <a:schemeClr val="tx1">
                        <a:alpha val="100000"/>
                      </a:schemeClr>
                    </a:solidFill>
                    <a:latin typeface="Microsoft Yahei"/>
                    <a:ea typeface="Microsoft Yahei"/>
                  </a:rPr>
                  <a:t>，即土地承包经营权可以通过转让、出租、互换等方式进行流转</a:t>
                </a:r>
                <a:endParaRPr/>
              </a:p>
            </p:txBody>
          </p:sp>
          <p:sp>
            <p:nvSpPr>
              <p:cNvPr id="31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1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土地承包经营权的定义及其法律性质</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317"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318" name="Group 686"/>
            <p:cNvGrpSpPr/>
            <p:nvPr/>
          </p:nvGrpSpPr>
          <p:grpSpPr>
            <a:xfrm>
              <a:off x="1075314" y="1520189"/>
              <a:ext cx="9868911" cy="2072418"/>
              <a:chOff x="1075314" y="1520189"/>
              <a:chExt cx="9868911" cy="2072418"/>
            </a:xfrm>
          </p:grpSpPr>
          <p:sp>
            <p:nvSpPr>
              <p:cNvPr id="319"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土地承包经营权通过</a:t>
                </a:r>
                <a:r>
                  <a:rPr lang="zh-CN" sz="1400" b="1">
                    <a:solidFill>
                      <a:schemeClr val="tx1">
                        <a:alpha val="100000"/>
                      </a:schemeClr>
                    </a:solidFill>
                    <a:latin typeface="Microsoft Yahei"/>
                    <a:ea typeface="Microsoft Yahei"/>
                  </a:rPr>
                  <a:t>土地承包经营合同</a:t>
                </a:r>
                <a:r>
                  <a:rPr lang="zh-CN" sz="1400">
                    <a:solidFill>
                      <a:schemeClr val="tx1">
                        <a:alpha val="100000"/>
                      </a:schemeClr>
                    </a:solidFill>
                    <a:latin typeface="Microsoft Yahei"/>
                    <a:ea typeface="Microsoft Yahei"/>
                  </a:rPr>
                  <a:t>设立，合同应当遵循公平、公正、公开的原则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土地承包经营合同应当包括以下主要内容：承包土地的名称、地点、面积、承包期限、承包费等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土地承包经营合同应当经过</a:t>
                </a:r>
                <a:r>
                  <a:rPr lang="zh-CN" sz="1400" b="1">
                    <a:solidFill>
                      <a:schemeClr val="tx1">
                        <a:alpha val="100000"/>
                      </a:schemeClr>
                    </a:solidFill>
                    <a:latin typeface="Microsoft Yahei"/>
                    <a:ea typeface="Microsoft Yahei"/>
                  </a:rPr>
                  <a:t>发包方</a:t>
                </a:r>
                <a:r>
                  <a:rPr lang="zh-CN" sz="1400">
                    <a:solidFill>
                      <a:schemeClr val="tx1">
                        <a:alpha val="100000"/>
                      </a:schemeClr>
                    </a:solidFill>
                    <a:latin typeface="Microsoft Yahei"/>
                    <a:ea typeface="Microsoft Yahei"/>
                  </a:rPr>
                  <a:t>（如农村集体经济组织）和</a:t>
                </a:r>
                <a:r>
                  <a:rPr lang="zh-CN" sz="1400" b="1">
                    <a:solidFill>
                      <a:schemeClr val="tx1">
                        <a:alpha val="100000"/>
                      </a:schemeClr>
                    </a:solidFill>
                    <a:latin typeface="Microsoft Yahei"/>
                    <a:ea typeface="Microsoft Yahei"/>
                  </a:rPr>
                  <a:t>承包方</a:t>
                </a:r>
                <a:r>
                  <a:rPr lang="zh-CN" sz="1400">
                    <a:solidFill>
                      <a:schemeClr val="tx1">
                        <a:alpha val="100000"/>
                      </a:schemeClr>
                    </a:solidFill>
                    <a:latin typeface="Microsoft Yahei"/>
                    <a:ea typeface="Microsoft Yahei"/>
                  </a:rPr>
                  <a:t>（如农民或者农业经营主体）双方签字或者盖章，并办理登记手续</a:t>
                </a:r>
                <a:endParaRPr/>
              </a:p>
            </p:txBody>
          </p:sp>
          <p:sp>
            <p:nvSpPr>
              <p:cNvPr id="320"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土地承包经营权的设立</a:t>
                </a:r>
                <a:endParaRPr/>
              </a:p>
            </p:txBody>
          </p:sp>
          <p:sp>
            <p:nvSpPr>
              <p:cNvPr id="321"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2"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23" name="Group 691"/>
            <p:cNvGrpSpPr/>
            <p:nvPr/>
          </p:nvGrpSpPr>
          <p:grpSpPr>
            <a:xfrm>
              <a:off x="1075314" y="3881882"/>
              <a:ext cx="9868911" cy="2072418"/>
              <a:chOff x="1075314" y="3881882"/>
              <a:chExt cx="9868911" cy="2072418"/>
            </a:xfrm>
          </p:grpSpPr>
          <p:sp>
            <p:nvSpPr>
              <p:cNvPr id="324"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土地承包经营权的变更包括</a:t>
                </a:r>
                <a:r>
                  <a:rPr lang="zh-CN" sz="1400" b="1">
                    <a:solidFill>
                      <a:schemeClr val="tx1">
                        <a:alpha val="100000"/>
                      </a:schemeClr>
                    </a:solidFill>
                    <a:latin typeface="Microsoft Yahei"/>
                    <a:ea typeface="Microsoft Yahei"/>
                  </a:rPr>
                  <a:t>转让</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出租</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互换</a:t>
                </a:r>
                <a:r>
                  <a:rPr lang="zh-CN" sz="1400">
                    <a:solidFill>
                      <a:schemeClr val="tx1">
                        <a:alpha val="100000"/>
                      </a:schemeClr>
                    </a:solidFill>
                    <a:latin typeface="Microsoft Yahei"/>
                    <a:ea typeface="Microsoft Yahei"/>
                  </a:rPr>
                  <a:t>等方式，应当遵循公平、公正、公开的原则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土地承包经营权变更应当经过</a:t>
                </a:r>
                <a:r>
                  <a:rPr lang="zh-CN" sz="1400" b="1">
                    <a:solidFill>
                      <a:schemeClr val="tx1">
                        <a:alpha val="100000"/>
                      </a:schemeClr>
                    </a:solidFill>
                    <a:latin typeface="Microsoft Yahei"/>
                    <a:ea typeface="Microsoft Yahei"/>
                  </a:rPr>
                  <a:t>发包方</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承包方</a:t>
                </a:r>
                <a:r>
                  <a:rPr lang="zh-CN" sz="1400">
                    <a:solidFill>
                      <a:schemeClr val="tx1">
                        <a:alpha val="100000"/>
                      </a:schemeClr>
                    </a:solidFill>
                    <a:latin typeface="Microsoft Yahei"/>
                    <a:ea typeface="Microsoft Yahei"/>
                  </a:rPr>
                  <a:t>双方同意，并办理登记手续</a:t>
                </a:r>
                <a:endParaRPr/>
              </a:p>
            </p:txBody>
          </p:sp>
          <p:sp>
            <p:nvSpPr>
              <p:cNvPr id="325"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土地承包经营权的变更</a:t>
                </a:r>
                <a:endParaRPr/>
              </a:p>
            </p:txBody>
          </p:sp>
          <p:sp>
            <p:nvSpPr>
              <p:cNvPr id="326"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7"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3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土地承包经营权的设立与变更</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3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3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32" name="Group 598"/>
            <p:cNvGrpSpPr/>
            <p:nvPr/>
          </p:nvGrpSpPr>
          <p:grpSpPr>
            <a:xfrm>
              <a:off x="763829" y="1414808"/>
              <a:ext cx="6972294" cy="2337649"/>
              <a:chOff x="763829" y="1414808"/>
              <a:chExt cx="6972294" cy="2337649"/>
            </a:xfrm>
          </p:grpSpPr>
          <p:sp>
            <p:nvSpPr>
              <p:cNvPr id="33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土地承包经营权的保护</a:t>
                </a:r>
                <a:endParaRPr/>
              </a:p>
            </p:txBody>
          </p:sp>
          <p:sp>
            <p:nvSpPr>
              <p:cNvPr id="33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国家依法保护土地承包经营权人的合法权益，任何组织和个人不得侵犯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发包方不得侵犯承包方的土地承包经营权，不得擅自变更或者解除土地承包经营合同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土地承包经营权人有权依法维护自己的土地承包经营权，有权拒绝任何组织和个人对其土地承包经营权的侵犯</a:t>
                </a:r>
                <a:endParaRPr/>
              </a:p>
            </p:txBody>
          </p:sp>
          <p:sp>
            <p:nvSpPr>
              <p:cNvPr id="33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3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39" name="Group 591"/>
            <p:cNvGrpSpPr/>
            <p:nvPr/>
          </p:nvGrpSpPr>
          <p:grpSpPr>
            <a:xfrm>
              <a:off x="689593" y="3949139"/>
              <a:ext cx="7078256" cy="2128975"/>
              <a:chOff x="689593" y="3949139"/>
              <a:chExt cx="7078256" cy="2128975"/>
            </a:xfrm>
          </p:grpSpPr>
          <p:sp>
            <p:nvSpPr>
              <p:cNvPr id="34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土地承包经营权的实现</a:t>
                </a:r>
                <a:endParaRPr/>
              </a:p>
            </p:txBody>
          </p:sp>
          <p:sp>
            <p:nvSpPr>
              <p:cNvPr id="34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土地承包经营权人应当依法行使土地承包经营权，按照土地承包经营合同的规定进行农业生产活动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土地承包经营权人可以通过</a:t>
                </a:r>
                <a:r>
                  <a:rPr lang="zh-CN" sz="1400" b="1">
                    <a:solidFill>
                      <a:schemeClr val="tx1">
                        <a:alpha val="100000"/>
                      </a:schemeClr>
                    </a:solidFill>
                    <a:latin typeface="Microsoft Yahei"/>
                    <a:ea typeface="Microsoft Yahei"/>
                  </a:rPr>
                  <a:t>土地承包经营权流转</a:t>
                </a:r>
                <a:r>
                  <a:rPr lang="zh-CN" sz="1400">
                    <a:solidFill>
                      <a:schemeClr val="tx1">
                        <a:alpha val="100000"/>
                      </a:schemeClr>
                    </a:solidFill>
                    <a:latin typeface="Microsoft Yahei"/>
                    <a:ea typeface="Microsoft Yahei"/>
                  </a:rPr>
                  <a:t>等方式，实现土地承包经营权的经济价值</a:t>
                </a:r>
                <a:endParaRPr/>
              </a:p>
            </p:txBody>
          </p:sp>
          <p:sp>
            <p:nvSpPr>
              <p:cNvPr id="34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4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4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土地承包经营权的保护与实现</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建设用地使用权</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2" name="Group 628"/>
            <p:cNvGrpSpPr/>
            <p:nvPr/>
          </p:nvGrpSpPr>
          <p:grpSpPr>
            <a:xfrm>
              <a:off x="1197254" y="3971227"/>
              <a:ext cx="11008530" cy="2106887"/>
              <a:chOff x="1197254" y="3971227"/>
              <a:chExt cx="11008530" cy="2106887"/>
            </a:xfrm>
          </p:grpSpPr>
          <p:sp>
            <p:nvSpPr>
              <p:cNvPr id="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建设用地使用权的定义</a:t>
                </a:r>
                <a:endParaRPr/>
              </a:p>
            </p:txBody>
          </p:sp>
          <p:sp>
            <p:nvSpPr>
              <p:cNvPr id="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建设用地使用权人依法对国家所有的土地享有的占有、使用、收益和处分权利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建设用地使用权是通过</a:t>
                </a:r>
                <a:r>
                  <a:rPr lang="zh-CN" sz="1400" b="1">
                    <a:solidFill>
                      <a:schemeClr val="tx1">
                        <a:alpha val="100000"/>
                      </a:schemeClr>
                    </a:solidFill>
                    <a:latin typeface="Microsoft Yahei"/>
                    <a:ea typeface="Microsoft Yahei"/>
                  </a:rPr>
                  <a:t>建设用地使用权出让合同</a:t>
                </a:r>
                <a:r>
                  <a:rPr lang="zh-CN" sz="1400">
                    <a:solidFill>
                      <a:schemeClr val="tx1">
                        <a:alpha val="100000"/>
                      </a:schemeClr>
                    </a:solidFill>
                    <a:latin typeface="Microsoft Yahei"/>
                    <a:ea typeface="Microsoft Yahei"/>
                  </a:rPr>
                  <a:t>设立的</a:t>
                </a:r>
                <a:endParaRPr/>
              </a:p>
            </p:txBody>
          </p:sp>
        </p:grpSp>
        <p:grpSp>
          <p:nvGrpSpPr>
            <p:cNvPr id="19" name="Group 635"/>
            <p:cNvGrpSpPr/>
            <p:nvPr/>
          </p:nvGrpSpPr>
          <p:grpSpPr>
            <a:xfrm>
              <a:off x="3499345" y="1423099"/>
              <a:ext cx="11008530" cy="2005901"/>
              <a:chOff x="3499345" y="1423099"/>
              <a:chExt cx="11008530" cy="2005901"/>
            </a:xfrm>
          </p:grpSpPr>
          <p:sp>
            <p:nvSpPr>
              <p:cNvPr id="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建设用地使用权的法律性质</a:t>
                </a:r>
                <a:endParaRPr/>
              </a:p>
            </p:txBody>
          </p:sp>
          <p:sp>
            <p:nvSpPr>
              <p:cNvPr id="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建设用地使用权是一种</a:t>
                </a:r>
                <a:r>
                  <a:rPr lang="zh-CN" sz="1400" b="1">
                    <a:solidFill>
                      <a:schemeClr val="tx1">
                        <a:alpha val="100000"/>
                      </a:schemeClr>
                    </a:solidFill>
                    <a:latin typeface="Microsoft Yahei"/>
                    <a:ea typeface="Microsoft Yahei"/>
                  </a:rPr>
                  <a:t>用益物权</a:t>
                </a:r>
                <a:r>
                  <a:rPr lang="zh-CN" sz="1400">
                    <a:solidFill>
                      <a:schemeClr val="tx1">
                        <a:alpha val="100000"/>
                      </a:schemeClr>
                    </a:solidFill>
                    <a:latin typeface="Microsoft Yahei"/>
                    <a:ea typeface="Microsoft Yahei"/>
                  </a:rPr>
                  <a:t>，属于他物权范畴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建设用地使用权具有</a:t>
                </a:r>
                <a:r>
                  <a:rPr lang="zh-CN" sz="1400" b="1">
                    <a:solidFill>
                      <a:schemeClr val="tx1">
                        <a:alpha val="100000"/>
                      </a:schemeClr>
                    </a:solidFill>
                    <a:latin typeface="Microsoft Yahei"/>
                    <a:ea typeface="Microsoft Yahei"/>
                  </a:rPr>
                  <a:t>期限性</a:t>
                </a:r>
                <a:r>
                  <a:rPr lang="zh-CN" sz="1400">
                    <a:solidFill>
                      <a:schemeClr val="tx1">
                        <a:alpha val="100000"/>
                      </a:schemeClr>
                    </a:solidFill>
                    <a:latin typeface="Microsoft Yahei"/>
                    <a:ea typeface="Microsoft Yahei"/>
                  </a:rPr>
                  <a:t>，即建设用地使用权期限一般为50年，最长不超过70年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建设用地使用权具有</a:t>
                </a:r>
                <a:r>
                  <a:rPr lang="zh-CN" sz="1400" b="1">
                    <a:solidFill>
                      <a:schemeClr val="tx1">
                        <a:alpha val="100000"/>
                      </a:schemeClr>
                    </a:solidFill>
                    <a:latin typeface="Microsoft Yahei"/>
                    <a:ea typeface="Microsoft Yahei"/>
                  </a:rPr>
                  <a:t>可流转性</a:t>
                </a:r>
                <a:r>
                  <a:rPr lang="zh-CN" sz="1400">
                    <a:solidFill>
                      <a:schemeClr val="tx1">
                        <a:alpha val="100000"/>
                      </a:schemeClr>
                    </a:solidFill>
                    <a:latin typeface="Microsoft Yahei"/>
                    <a:ea typeface="Microsoft Yahei"/>
                  </a:rPr>
                  <a:t>，即建设用地使用权可以通过转让、出租、抵押等方式进行流转</a:t>
                </a:r>
                <a:endParaRPr/>
              </a:p>
            </p:txBody>
          </p:sp>
          <p:sp>
            <p:nvSpPr>
              <p:cNvPr id="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建设用地使用权的定义及其法律性质</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8"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9" name="Group 686"/>
            <p:cNvGrpSpPr/>
            <p:nvPr/>
          </p:nvGrpSpPr>
          <p:grpSpPr>
            <a:xfrm>
              <a:off x="1075314" y="1520189"/>
              <a:ext cx="9868911" cy="2072418"/>
              <a:chOff x="1075314" y="1520189"/>
              <a:chExt cx="9868911" cy="2072418"/>
            </a:xfrm>
          </p:grpSpPr>
          <p:sp>
            <p:nvSpPr>
              <p:cNvPr id="30"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建设用地使用权通过</a:t>
                </a:r>
                <a:r>
                  <a:rPr lang="zh-CN" sz="1400" b="1">
                    <a:solidFill>
                      <a:schemeClr val="tx1">
                        <a:alpha val="100000"/>
                      </a:schemeClr>
                    </a:solidFill>
                    <a:latin typeface="Microsoft Yahei"/>
                    <a:ea typeface="Microsoft Yahei"/>
                  </a:rPr>
                  <a:t>建设用地使用权出让合同</a:t>
                </a:r>
                <a:r>
                  <a:rPr lang="zh-CN" sz="1400">
                    <a:solidFill>
                      <a:schemeClr val="tx1">
                        <a:alpha val="100000"/>
                      </a:schemeClr>
                    </a:solidFill>
                    <a:latin typeface="Microsoft Yahei"/>
                    <a:ea typeface="Microsoft Yahei"/>
                  </a:rPr>
                  <a:t>设立，合同应当遵循公平、公正、公开的原则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建设用地使用权出让合同应当包括以下主要内容：出让土地的名称、地点、面积、出让期限、出让金等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建设用地使用权出让合同应当经过</a:t>
                </a:r>
                <a:r>
                  <a:rPr lang="zh-CN" sz="1400" b="1">
                    <a:solidFill>
                      <a:schemeClr val="tx1">
                        <a:alpha val="100000"/>
                      </a:schemeClr>
                    </a:solidFill>
                    <a:latin typeface="Microsoft Yahei"/>
                    <a:ea typeface="Microsoft Yahei"/>
                  </a:rPr>
                  <a:t>出让人</a:t>
                </a:r>
                <a:r>
                  <a:rPr lang="zh-CN" sz="1400">
                    <a:solidFill>
                      <a:schemeClr val="tx1">
                        <a:alpha val="100000"/>
                      </a:schemeClr>
                    </a:solidFill>
                    <a:latin typeface="Microsoft Yahei"/>
                    <a:ea typeface="Microsoft Yahei"/>
                  </a:rPr>
                  <a:t>（如国家）和</a:t>
                </a:r>
                <a:r>
                  <a:rPr lang="zh-CN" sz="1400" b="1">
                    <a:solidFill>
                      <a:schemeClr val="tx1">
                        <a:alpha val="100000"/>
                      </a:schemeClr>
                    </a:solidFill>
                    <a:latin typeface="Microsoft Yahei"/>
                    <a:ea typeface="Microsoft Yahei"/>
                  </a:rPr>
                  <a:t>受让人</a:t>
                </a:r>
                <a:r>
                  <a:rPr lang="zh-CN" sz="1400">
                    <a:solidFill>
                      <a:schemeClr val="tx1">
                        <a:alpha val="100000"/>
                      </a:schemeClr>
                    </a:solidFill>
                    <a:latin typeface="Microsoft Yahei"/>
                    <a:ea typeface="Microsoft Yahei"/>
                  </a:rPr>
                  <a:t>（如建设用地使用权人）双方签字或者盖章，并办理登记手续</a:t>
                </a:r>
                <a:endParaRPr/>
              </a:p>
            </p:txBody>
          </p:sp>
          <p:sp>
            <p:nvSpPr>
              <p:cNvPr id="31"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建设用地使用权的设立</a:t>
                </a:r>
                <a:endParaRPr/>
              </a:p>
            </p:txBody>
          </p:sp>
          <p:sp>
            <p:nvSpPr>
              <p:cNvPr id="32"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4" name="Group 691"/>
            <p:cNvGrpSpPr/>
            <p:nvPr/>
          </p:nvGrpSpPr>
          <p:grpSpPr>
            <a:xfrm>
              <a:off x="1075314" y="3881882"/>
              <a:ext cx="9868911" cy="2072418"/>
              <a:chOff x="1075314" y="3881882"/>
              <a:chExt cx="9868911" cy="2072418"/>
            </a:xfrm>
          </p:grpSpPr>
          <p:sp>
            <p:nvSpPr>
              <p:cNvPr id="35"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建设用地使用权的变更包括</a:t>
                </a:r>
                <a:r>
                  <a:rPr lang="zh-CN" sz="1400" b="1">
                    <a:solidFill>
                      <a:schemeClr val="tx1">
                        <a:alpha val="100000"/>
                      </a:schemeClr>
                    </a:solidFill>
                    <a:latin typeface="Microsoft Yahei"/>
                    <a:ea typeface="Microsoft Yahei"/>
                  </a:rPr>
                  <a:t>转让</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出租</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抵押</a:t>
                </a:r>
                <a:r>
                  <a:rPr lang="zh-CN" sz="1400">
                    <a:solidFill>
                      <a:schemeClr val="tx1">
                        <a:alpha val="100000"/>
                      </a:schemeClr>
                    </a:solidFill>
                    <a:latin typeface="Microsoft Yahei"/>
                    <a:ea typeface="Microsoft Yahei"/>
                  </a:rPr>
                  <a:t>等方式，应当遵循公平、公正、公开的原则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建设用地使用权变更应当经过</a:t>
                </a:r>
                <a:r>
                  <a:rPr lang="zh-CN" sz="1400" b="1">
                    <a:solidFill>
                      <a:schemeClr val="tx1">
                        <a:alpha val="100000"/>
                      </a:schemeClr>
                    </a:solidFill>
                    <a:latin typeface="Microsoft Yahei"/>
                    <a:ea typeface="Microsoft Yahei"/>
                  </a:rPr>
                  <a:t>出让人</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受让人</a:t>
                </a:r>
                <a:r>
                  <a:rPr lang="zh-CN" sz="1400">
                    <a:solidFill>
                      <a:schemeClr val="tx1">
                        <a:alpha val="100000"/>
                      </a:schemeClr>
                    </a:solidFill>
                    <a:latin typeface="Microsoft Yahei"/>
                    <a:ea typeface="Microsoft Yahei"/>
                  </a:rPr>
                  <a:t>双方同意，并办理登记手续</a:t>
                </a:r>
                <a:endParaRPr/>
              </a:p>
            </p:txBody>
          </p:sp>
          <p:sp>
            <p:nvSpPr>
              <p:cNvPr id="36"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建设用地使用权的变更</a:t>
                </a:r>
                <a:endParaRPr/>
              </a:p>
            </p:txBody>
          </p:sp>
          <p:sp>
            <p:nvSpPr>
              <p:cNvPr id="37"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建设用地使用权的设立与变更</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4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3" name="Group 598"/>
            <p:cNvGrpSpPr/>
            <p:nvPr/>
          </p:nvGrpSpPr>
          <p:grpSpPr>
            <a:xfrm>
              <a:off x="763829" y="1414808"/>
              <a:ext cx="6972294" cy="2337649"/>
              <a:chOff x="763829" y="1414808"/>
              <a:chExt cx="6972294" cy="2337649"/>
            </a:xfrm>
          </p:grpSpPr>
          <p:sp>
            <p:nvSpPr>
              <p:cNvPr id="4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建设用地使用权的保护</a:t>
                </a:r>
                <a:endParaRPr/>
              </a:p>
            </p:txBody>
          </p:sp>
          <p:sp>
            <p:nvSpPr>
              <p:cNvPr id="4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国家依法保护建设用地使用权人的合法权益，任何组织和个人不得侵犯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出让人不得侵犯受让人的建设用地使用权，不得擅自变更或者解除建设用地使用权出让合同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建设用地使用权人有权依法维护自己的建设用地使用权，有权拒绝任何组织和个人对其建设用地使用权的侵犯</a:t>
                </a:r>
                <a:endParaRPr/>
              </a:p>
            </p:txBody>
          </p:sp>
          <p:sp>
            <p:nvSpPr>
              <p:cNvPr id="4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0" name="Group 591"/>
            <p:cNvGrpSpPr/>
            <p:nvPr/>
          </p:nvGrpSpPr>
          <p:grpSpPr>
            <a:xfrm>
              <a:off x="689593" y="3949139"/>
              <a:ext cx="7078256" cy="2128975"/>
              <a:chOff x="689593" y="3949139"/>
              <a:chExt cx="7078256" cy="2128975"/>
            </a:xfrm>
          </p:grpSpPr>
          <p:sp>
            <p:nvSpPr>
              <p:cNvPr id="5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建设用地使用权的实现</a:t>
                </a:r>
                <a:endParaRPr/>
              </a:p>
            </p:txBody>
          </p:sp>
          <p:sp>
            <p:nvSpPr>
              <p:cNvPr id="5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建设用地使用权人应当依法行使建设用地使用权，按照建设用地使用权出让合同的规定进行建设活动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建设用地使用权人可以通过</a:t>
                </a:r>
                <a:r>
                  <a:rPr lang="zh-CN" sz="1400" b="1">
                    <a:solidFill>
                      <a:schemeClr val="tx1">
                        <a:alpha val="100000"/>
                      </a:schemeClr>
                    </a:solidFill>
                    <a:latin typeface="Microsoft Yahei"/>
                    <a:ea typeface="Microsoft Yahei"/>
                  </a:rPr>
                  <a:t>建设用地使用权流转</a:t>
                </a:r>
                <a:r>
                  <a:rPr lang="zh-CN" sz="1400">
                    <a:solidFill>
                      <a:schemeClr val="tx1">
                        <a:alpha val="100000"/>
                      </a:schemeClr>
                    </a:solidFill>
                    <a:latin typeface="Microsoft Yahei"/>
                    <a:ea typeface="Microsoft Yahei"/>
                  </a:rPr>
                  <a:t>等方式，实现建设用地使用权的经济价值</a:t>
                </a:r>
                <a:endParaRPr/>
              </a:p>
            </p:txBody>
          </p:sp>
          <p:sp>
            <p:nvSpPr>
              <p:cNvPr id="5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建设用地使用权的保护与实现</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59"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宅基地使用权</a:t>
            </a:r>
            <a:endParaRPr/>
          </a:p>
        </p:txBody>
      </p:sp>
      <p:sp>
        <p:nvSpPr>
          <p:cNvPr id="6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04</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6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6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64" name="Group 598"/>
            <p:cNvGrpSpPr/>
            <p:nvPr/>
          </p:nvGrpSpPr>
          <p:grpSpPr>
            <a:xfrm>
              <a:off x="763829" y="1414808"/>
              <a:ext cx="6972294" cy="2337649"/>
              <a:chOff x="763829" y="1414808"/>
              <a:chExt cx="6972294" cy="2337649"/>
            </a:xfrm>
          </p:grpSpPr>
          <p:sp>
            <p:nvSpPr>
              <p:cNvPr id="6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宅基地使用权的定义</a:t>
                </a:r>
                <a:endParaRPr/>
              </a:p>
            </p:txBody>
          </p:sp>
          <p:sp>
            <p:nvSpPr>
              <p:cNvPr id="6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宅基地使用权人依法对集体所有的土地享有的占有、使用、收益和一定程度的处分权利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宅基地使用权是通过</a:t>
                </a:r>
                <a:r>
                  <a:rPr lang="zh-CN" sz="1400" b="1">
                    <a:solidFill>
                      <a:schemeClr val="tx1">
                        <a:alpha val="100000"/>
                      </a:schemeClr>
                    </a:solidFill>
                    <a:latin typeface="Microsoft Yahei"/>
                    <a:ea typeface="Microsoft Yahei"/>
                  </a:rPr>
                  <a:t>宅基地使用权审批</a:t>
                </a:r>
                <a:r>
                  <a:rPr lang="zh-CN" sz="1400">
                    <a:solidFill>
                      <a:schemeClr val="tx1">
                        <a:alpha val="100000"/>
                      </a:schemeClr>
                    </a:solidFill>
                    <a:latin typeface="Microsoft Yahei"/>
                    <a:ea typeface="Microsoft Yahei"/>
                  </a:rPr>
                  <a:t>设立的</a:t>
                </a:r>
                <a:endParaRPr/>
              </a:p>
            </p:txBody>
          </p:sp>
          <p:sp>
            <p:nvSpPr>
              <p:cNvPr id="6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7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71" name="Group 591"/>
            <p:cNvGrpSpPr/>
            <p:nvPr/>
          </p:nvGrpSpPr>
          <p:grpSpPr>
            <a:xfrm>
              <a:off x="689593" y="3949139"/>
              <a:ext cx="7078256" cy="2128975"/>
              <a:chOff x="689593" y="3949139"/>
              <a:chExt cx="7078256" cy="2128975"/>
            </a:xfrm>
          </p:grpSpPr>
          <p:sp>
            <p:nvSpPr>
              <p:cNvPr id="7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宅基地使用权的法律性质</a:t>
                </a:r>
                <a:endParaRPr/>
              </a:p>
            </p:txBody>
          </p:sp>
          <p:sp>
            <p:nvSpPr>
              <p:cNvPr id="7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宅基地使用权是一种</a:t>
                </a:r>
                <a:r>
                  <a:rPr lang="zh-CN" sz="1400" b="1">
                    <a:solidFill>
                      <a:schemeClr val="tx1">
                        <a:alpha val="100000"/>
                      </a:schemeClr>
                    </a:solidFill>
                    <a:latin typeface="Microsoft Yahei"/>
                    <a:ea typeface="Microsoft Yahei"/>
                  </a:rPr>
                  <a:t>用益物权</a:t>
                </a:r>
                <a:r>
                  <a:rPr lang="zh-CN" sz="1400">
                    <a:solidFill>
                      <a:schemeClr val="tx1">
                        <a:alpha val="100000"/>
                      </a:schemeClr>
                    </a:solidFill>
                    <a:latin typeface="Microsoft Yahei"/>
                    <a:ea typeface="Microsoft Yahei"/>
                  </a:rPr>
                  <a:t>，属于他物权范畴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宅基地使用权具有</a:t>
                </a:r>
                <a:r>
                  <a:rPr lang="zh-CN" sz="1400" b="1">
                    <a:solidFill>
                      <a:schemeClr val="tx1">
                        <a:alpha val="100000"/>
                      </a:schemeClr>
                    </a:solidFill>
                    <a:latin typeface="Microsoft Yahei"/>
                    <a:ea typeface="Microsoft Yahei"/>
                  </a:rPr>
                  <a:t>期限性</a:t>
                </a:r>
                <a:r>
                  <a:rPr lang="zh-CN" sz="1400">
                    <a:solidFill>
                      <a:schemeClr val="tx1">
                        <a:alpha val="100000"/>
                      </a:schemeClr>
                    </a:solidFill>
                    <a:latin typeface="Microsoft Yahei"/>
                    <a:ea typeface="Microsoft Yahei"/>
                  </a:rPr>
                  <a:t>，即宅基地使用权期限一般为70年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宅基地使用权具有</a:t>
                </a:r>
                <a:r>
                  <a:rPr lang="zh-CN" sz="1400" b="1">
                    <a:solidFill>
                      <a:schemeClr val="tx1">
                        <a:alpha val="100000"/>
                      </a:schemeClr>
                    </a:solidFill>
                    <a:latin typeface="Microsoft Yahei"/>
                    <a:ea typeface="Microsoft Yahei"/>
                  </a:rPr>
                  <a:t>可流转性</a:t>
                </a:r>
                <a:r>
                  <a:rPr lang="zh-CN" sz="1400">
                    <a:solidFill>
                      <a:schemeClr val="tx1">
                        <a:alpha val="100000"/>
                      </a:schemeClr>
                    </a:solidFill>
                    <a:latin typeface="Microsoft Yahei"/>
                    <a:ea typeface="Microsoft Yahei"/>
                  </a:rPr>
                  <a:t>，即宅基地使用权可以通过转让、出租、抵押等方式进行流转</a:t>
                </a:r>
                <a:endParaRPr/>
              </a:p>
            </p:txBody>
          </p:sp>
          <p:sp>
            <p:nvSpPr>
              <p:cNvPr id="7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7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宅基地使用权的定义及其法律性质</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https://d.book118.com/958054135070006040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purple">
      <a:dk1>
        <a:srgbClr val="000000"/>
      </a:dk1>
      <a:lt1>
        <a:srgbClr val="FFFFFF"/>
      </a:lt1>
      <a:dk2>
        <a:srgbClr val="291540"/>
      </a:dk2>
      <a:lt2>
        <a:srgbClr val="FFE2FA"/>
      </a:lt2>
      <a:accent1>
        <a:srgbClr val="DD5CBF"/>
      </a:accent1>
      <a:accent2>
        <a:srgbClr val="F595DA"/>
      </a:accent2>
      <a:accent3>
        <a:srgbClr val="92317B"/>
      </a:accent3>
      <a:accent4>
        <a:srgbClr val="BA71F0"/>
      </a:accent4>
      <a:accent5>
        <a:srgbClr val="9135CE"/>
      </a:accent5>
      <a:accent6>
        <a:srgbClr val="5A107E"/>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民法典物权编3用益物权</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2024-09-19T00:12:52.577</cp:lastPrinted>
  <dcterms:created xsi:type="dcterms:W3CDTF">2024-09-18T16:12:52Z</dcterms:created>
  <dcterms:modified xsi:type="dcterms:W3CDTF">2024-09-18T16:12:54Z</dcterms:modified>
</cp:coreProperties>
</file>