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562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248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67.xml" /><Relationship Id="rId11" Type="http://schemas.openxmlformats.org/officeDocument/2006/relationships/tags" Target="../tags/tag68.xml" /><Relationship Id="rId12" Type="http://schemas.openxmlformats.org/officeDocument/2006/relationships/tags" Target="../tags/tag6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B9BEEC-9D15-488F-AAD8-150AF30485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7420B8-9D7D-44C4-B7C1-DA7B05364F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A704B9-51F4-4E20-919D-F63A66C335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DC23E6-BA8A-465B-9B54-2913EFCF15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04589C0-CF10-4F09-AA36-84A740DEB7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8627FE1-F377-4F66-83F8-AF0F2D802D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7892D1C-C728-4CBF-BABB-4D895917E7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845326-FE14-46BF-A895-3559419B98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94EC33-1471-45F2-AE3B-06646EF63C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756E82-2F8A-4879-B2C8-ABE493D621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3DA353-A7A0-4497-8E0B-0AA0D57066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背景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879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87365" y="1017905"/>
            <a:ext cx="5766435" cy="2159000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5586730" y="3231515"/>
            <a:ext cx="5767070" cy="751205"/>
          </a:xfrm>
        </p:spPr>
        <p:txBody>
          <a:bodyPr anchor="ctr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5586730" y="473710"/>
            <a:ext cx="576770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82" name="文本占位符 13"/>
          <p:cNvSpPr>
            <a:spLocks noGrp="1"/>
          </p:cNvSpPr>
          <p:nvPr>
            <p:ph type="body" sz="quarter" idx="14" hasCustomPrompt="1"/>
            <p:custDataLst>
              <p:tags r:id="rId9"/>
            </p:custDataLst>
          </p:nvPr>
        </p:nvSpPr>
        <p:spPr>
          <a:xfrm>
            <a:off x="8303260" y="4082415"/>
            <a:ext cx="3050540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6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5588000" y="4081780"/>
            <a:ext cx="2714625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86" name="椭圆 8"/>
          <p:cNvSpPr/>
          <p:nvPr userDrawn="1">
            <p:custDataLst>
              <p:tags r:id="rId11"/>
            </p:custDataLst>
          </p:nvPr>
        </p:nvSpPr>
        <p:spPr>
          <a:xfrm rot="5400000" flipH="1">
            <a:off x="111163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椭圆 10"/>
          <p:cNvSpPr/>
          <p:nvPr userDrawn="1">
            <p:custDataLst>
              <p:tags r:id="rId12"/>
            </p:custDataLst>
          </p:nvPr>
        </p:nvSpPr>
        <p:spPr>
          <a:xfrm rot="5400000" flipH="1">
            <a:off x="108927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椭圆 11"/>
          <p:cNvSpPr/>
          <p:nvPr userDrawn="1">
            <p:custDataLst>
              <p:tags r:id="rId13"/>
            </p:custDataLst>
          </p:nvPr>
        </p:nvSpPr>
        <p:spPr>
          <a:xfrm rot="5400000" flipH="1">
            <a:off x="106686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 descr="C:\Users\wps\Desktop\商务-读书_01(2).png商务-读书_01(2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39153" y="453300"/>
            <a:ext cx="10513695" cy="1081405"/>
          </a:xfrm>
        </p:spPr>
        <p:txBody>
          <a:bodyPr anchor="b">
            <a:normAutofit/>
          </a:bodyPr>
          <a:lstStyle>
            <a:lvl1pPr algn="ctr">
              <a:defRPr sz="6000">
                <a:solidFill>
                  <a:schemeClr val="accent1">
                    <a:alpha val="60000"/>
                  </a:schemeClr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04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 descr="商务-读书_01(1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769620" y="2511425"/>
            <a:ext cx="10652760" cy="1697355"/>
          </a:xfrm>
        </p:spPr>
        <p:txBody>
          <a:bodyPr tIns="144145" anchor="t" anchorCtr="0"/>
          <a:lstStyle>
            <a:lvl1pPr algn="ctr">
              <a:defRPr sz="54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769938" y="1246505"/>
            <a:ext cx="10652125" cy="2004060"/>
          </a:xfrm>
        </p:spPr>
        <p:txBody>
          <a:bodyPr anchor="b" anchorCtr="0">
            <a:noAutofit/>
          </a:bodyPr>
          <a:lstStyle>
            <a:lvl1pPr marL="0" indent="0" algn="ctr">
              <a:buNone/>
              <a:defRPr sz="11500" b="1">
                <a:ln>
                  <a:gradFill>
                    <a:gsLst>
                      <a:gs pos="0">
                        <a:schemeClr val="accent1">
                          <a:lumMod val="60000"/>
                          <a:lumOff val="4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7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6" descr="商务-读书_0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79110" y="1732280"/>
            <a:ext cx="5621655" cy="1800225"/>
          </a:xfrm>
        </p:spPr>
        <p:txBody>
          <a:bodyPr anchor="b"/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5578475" y="660400"/>
            <a:ext cx="5622925" cy="1071880"/>
          </a:xfrm>
        </p:spPr>
        <p:txBody>
          <a:bodyPr vert="horz" lIns="0" tIns="179705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90" name="文本占位符 13"/>
          <p:cNvSpPr>
            <a:spLocks noGrp="1"/>
          </p:cNvSpPr>
          <p:nvPr>
            <p:ph type="body" sz="quarter" idx="14" hasCustomPrompt="1"/>
            <p:custDataLst>
              <p:tags r:id="rId8"/>
            </p:custDataLst>
          </p:nvPr>
        </p:nvSpPr>
        <p:spPr>
          <a:xfrm>
            <a:off x="8321675" y="3835400"/>
            <a:ext cx="2879725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5578475" y="3835400"/>
            <a:ext cx="2743200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94" name="椭圆 8"/>
          <p:cNvSpPr/>
          <p:nvPr userDrawn="1">
            <p:custDataLst>
              <p:tags r:id="rId10"/>
            </p:custDataLst>
          </p:nvPr>
        </p:nvSpPr>
        <p:spPr>
          <a:xfrm rot="5400000" flipH="1">
            <a:off x="109639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椭圆 10"/>
          <p:cNvSpPr/>
          <p:nvPr userDrawn="1">
            <p:custDataLst>
              <p:tags r:id="rId11"/>
            </p:custDataLst>
          </p:nvPr>
        </p:nvSpPr>
        <p:spPr>
          <a:xfrm rot="5400000" flipH="1">
            <a:off x="107403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椭圆 11"/>
          <p:cNvSpPr/>
          <p:nvPr userDrawn="1">
            <p:custDataLst>
              <p:tags r:id="rId12"/>
            </p:custDataLst>
          </p:nvPr>
        </p:nvSpPr>
        <p:spPr>
          <a:xfrm rot="5400000" flipH="1">
            <a:off x="105162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5.png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商务-读书_04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5617" r:id="rId2"/>
    <p:sldLayoutId id="2147495618" r:id="rId3"/>
    <p:sldLayoutId id="2147495619" r:id="rId4"/>
    <p:sldLayoutId id="2147495620" r:id="rId5"/>
    <p:sldLayoutId id="2147495621" r:id="rId6"/>
    <p:sldLayoutId id="2147495622" r:id="rId7"/>
    <p:sldLayoutId id="2147495623" r:id="rId8"/>
    <p:sldLayoutId id="2147495624" r:id="rId9"/>
    <p:sldLayoutId id="2147495625" r:id="rId10"/>
    <p:sldLayoutId id="2147495626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7.xml" /><Relationship Id="rId3" Type="http://schemas.openxmlformats.org/officeDocument/2006/relationships/tags" Target="../tags/tag98.xml" /><Relationship Id="rId4" Type="http://schemas.openxmlformats.org/officeDocument/2006/relationships/tags" Target="../tags/tag9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Relationship Id="rId7" Type="http://schemas.openxmlformats.org/officeDocument/2006/relationships/tags" Target="../tags/tag108.xml" /><Relationship Id="rId8" Type="http://schemas.openxmlformats.org/officeDocument/2006/relationships/tags" Target="../tags/tag109.xml" /><Relationship Id="rId9" Type="http://schemas.openxmlformats.org/officeDocument/2006/relationships/tags" Target="../tags/tag11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9.xml" /><Relationship Id="rId11" Type="http://schemas.openxmlformats.org/officeDocument/2006/relationships/tags" Target="../tags/tag120.xml" /><Relationship Id="rId12" Type="http://schemas.openxmlformats.org/officeDocument/2006/relationships/tags" Target="../tags/tag121.xml" /><Relationship Id="rId13" Type="http://schemas.openxmlformats.org/officeDocument/2006/relationships/tags" Target="../tags/tag122.xml" /><Relationship Id="rId2" Type="http://schemas.openxmlformats.org/officeDocument/2006/relationships/tags" Target="../tags/tag111.xml" /><Relationship Id="rId3" Type="http://schemas.openxmlformats.org/officeDocument/2006/relationships/tags" Target="../tags/tag112.xml" /><Relationship Id="rId4" Type="http://schemas.openxmlformats.org/officeDocument/2006/relationships/tags" Target="../tags/tag113.xml" /><Relationship Id="rId5" Type="http://schemas.openxmlformats.org/officeDocument/2006/relationships/tags" Target="../tags/tag114.xml" /><Relationship Id="rId6" Type="http://schemas.openxmlformats.org/officeDocument/2006/relationships/tags" Target="../tags/tag115.xml" /><Relationship Id="rId7" Type="http://schemas.openxmlformats.org/officeDocument/2006/relationships/tags" Target="../tags/tag116.xml" /><Relationship Id="rId8" Type="http://schemas.openxmlformats.org/officeDocument/2006/relationships/tags" Target="../tags/tag117.xml" /><Relationship Id="rId9" Type="http://schemas.openxmlformats.org/officeDocument/2006/relationships/tags" Target="../tags/tag11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1.xml" /><Relationship Id="rId11" Type="http://schemas.openxmlformats.org/officeDocument/2006/relationships/tags" Target="../tags/tag132.xml" /><Relationship Id="rId12" Type="http://schemas.openxmlformats.org/officeDocument/2006/relationships/tags" Target="../tags/tag133.xml" /><Relationship Id="rId13" Type="http://schemas.openxmlformats.org/officeDocument/2006/relationships/tags" Target="../tags/tag134.xml" /><Relationship Id="rId14" Type="http://schemas.openxmlformats.org/officeDocument/2006/relationships/tags" Target="../tags/tag135.xml" /><Relationship Id="rId15" Type="http://schemas.openxmlformats.org/officeDocument/2006/relationships/tags" Target="../tags/tag136.xml" /><Relationship Id="rId16" Type="http://schemas.openxmlformats.org/officeDocument/2006/relationships/tags" Target="../tags/tag137.xml" /><Relationship Id="rId17" Type="http://schemas.openxmlformats.org/officeDocument/2006/relationships/tags" Target="../tags/tag138.xml" /><Relationship Id="rId18" Type="http://schemas.openxmlformats.org/officeDocument/2006/relationships/tags" Target="../tags/tag139.xml" /><Relationship Id="rId19" Type="http://schemas.openxmlformats.org/officeDocument/2006/relationships/tags" Target="../tags/tag140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Relationship Id="rId5" Type="http://schemas.openxmlformats.org/officeDocument/2006/relationships/tags" Target="../tags/tag126.xml" /><Relationship Id="rId6" Type="http://schemas.openxmlformats.org/officeDocument/2006/relationships/tags" Target="../tags/tag127.xml" /><Relationship Id="rId7" Type="http://schemas.openxmlformats.org/officeDocument/2006/relationships/tags" Target="../tags/tag128.xml" /><Relationship Id="rId8" Type="http://schemas.openxmlformats.org/officeDocument/2006/relationships/tags" Target="../tags/tag129.xml" /><Relationship Id="rId9" Type="http://schemas.openxmlformats.org/officeDocument/2006/relationships/tags" Target="../tags/tag13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9.xml" /><Relationship Id="rId11" Type="http://schemas.openxmlformats.org/officeDocument/2006/relationships/tags" Target="../tags/tag150.xml" /><Relationship Id="rId12" Type="http://schemas.openxmlformats.org/officeDocument/2006/relationships/tags" Target="../tags/tag151.xml" /><Relationship Id="rId13" Type="http://schemas.openxmlformats.org/officeDocument/2006/relationships/tags" Target="../tags/tag152.xml" /><Relationship Id="rId2" Type="http://schemas.openxmlformats.org/officeDocument/2006/relationships/tags" Target="../tags/tag14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Relationship Id="rId7" Type="http://schemas.openxmlformats.org/officeDocument/2006/relationships/tags" Target="../tags/tag146.xml" /><Relationship Id="rId8" Type="http://schemas.openxmlformats.org/officeDocument/2006/relationships/tags" Target="../tags/tag147.xml" /><Relationship Id="rId9" Type="http://schemas.openxmlformats.org/officeDocument/2006/relationships/tags" Target="../tags/tag14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Relationship Id="rId5" Type="http://schemas.openxmlformats.org/officeDocument/2006/relationships/tags" Target="../tags/tag15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8.xml" /><Relationship Id="rId11" Type="http://schemas.openxmlformats.org/officeDocument/2006/relationships/tags" Target="../tags/tag169.xml" /><Relationship Id="rId12" Type="http://schemas.openxmlformats.org/officeDocument/2006/relationships/tags" Target="../tags/tag170.xml" /><Relationship Id="rId13" Type="http://schemas.openxmlformats.org/officeDocument/2006/relationships/tags" Target="../tags/tag171.xml" /><Relationship Id="rId14" Type="http://schemas.openxmlformats.org/officeDocument/2006/relationships/tags" Target="../tags/tag172.xml" /><Relationship Id="rId15" Type="http://schemas.openxmlformats.org/officeDocument/2006/relationships/tags" Target="../tags/tag173.xml" /><Relationship Id="rId16" Type="http://schemas.openxmlformats.org/officeDocument/2006/relationships/tags" Target="../tags/tag174.xml" /><Relationship Id="rId17" Type="http://schemas.openxmlformats.org/officeDocument/2006/relationships/tags" Target="../tags/tag175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Relationship Id="rId5" Type="http://schemas.openxmlformats.org/officeDocument/2006/relationships/tags" Target="../tags/tag163.xml" /><Relationship Id="rId6" Type="http://schemas.openxmlformats.org/officeDocument/2006/relationships/tags" Target="../tags/tag164.xml" /><Relationship Id="rId7" Type="http://schemas.openxmlformats.org/officeDocument/2006/relationships/tags" Target="../tags/tag165.xml" /><Relationship Id="rId8" Type="http://schemas.openxmlformats.org/officeDocument/2006/relationships/tags" Target="../tags/tag166.xml" /><Relationship Id="rId9" Type="http://schemas.openxmlformats.org/officeDocument/2006/relationships/tags" Target="../tags/tag16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4.xml" /><Relationship Id="rId11" Type="http://schemas.openxmlformats.org/officeDocument/2006/relationships/tags" Target="../tags/tag185.xml" /><Relationship Id="rId12" Type="http://schemas.openxmlformats.org/officeDocument/2006/relationships/tags" Target="../tags/tag186.xml" /><Relationship Id="rId13" Type="http://schemas.openxmlformats.org/officeDocument/2006/relationships/tags" Target="../tags/tag187.xml" /><Relationship Id="rId14" Type="http://schemas.openxmlformats.org/officeDocument/2006/relationships/tags" Target="../tags/tag188.xml" /><Relationship Id="rId15" Type="http://schemas.openxmlformats.org/officeDocument/2006/relationships/tags" Target="../tags/tag189.xml" /><Relationship Id="rId16" Type="http://schemas.openxmlformats.org/officeDocument/2006/relationships/tags" Target="../tags/tag190.xml" /><Relationship Id="rId17" Type="http://schemas.openxmlformats.org/officeDocument/2006/relationships/tags" Target="../tags/tag191.xml" /><Relationship Id="rId18" Type="http://schemas.openxmlformats.org/officeDocument/2006/relationships/tags" Target="../tags/tag192.xml" /><Relationship Id="rId2" Type="http://schemas.openxmlformats.org/officeDocument/2006/relationships/tags" Target="../tags/tag176.xml" /><Relationship Id="rId3" Type="http://schemas.openxmlformats.org/officeDocument/2006/relationships/tags" Target="../tags/tag177.xml" /><Relationship Id="rId4" Type="http://schemas.openxmlformats.org/officeDocument/2006/relationships/tags" Target="../tags/tag178.xml" /><Relationship Id="rId5" Type="http://schemas.openxmlformats.org/officeDocument/2006/relationships/tags" Target="../tags/tag179.xml" /><Relationship Id="rId6" Type="http://schemas.openxmlformats.org/officeDocument/2006/relationships/tags" Target="../tags/tag180.xml" /><Relationship Id="rId7" Type="http://schemas.openxmlformats.org/officeDocument/2006/relationships/tags" Target="../tags/tag181.xml" /><Relationship Id="rId8" Type="http://schemas.openxmlformats.org/officeDocument/2006/relationships/tags" Target="../tags/tag182.xml" /><Relationship Id="rId9" Type="http://schemas.openxmlformats.org/officeDocument/2006/relationships/tags" Target="../tags/tag18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1.xml" /><Relationship Id="rId11" Type="http://schemas.openxmlformats.org/officeDocument/2006/relationships/tags" Target="../tags/tag202.xml" /><Relationship Id="rId12" Type="http://schemas.openxmlformats.org/officeDocument/2006/relationships/tags" Target="../tags/tag203.xml" /><Relationship Id="rId13" Type="http://schemas.openxmlformats.org/officeDocument/2006/relationships/tags" Target="../tags/tag204.xml" /><Relationship Id="rId14" Type="http://schemas.openxmlformats.org/officeDocument/2006/relationships/tags" Target="../tags/tag205.xml" /><Relationship Id="rId15" Type="http://schemas.openxmlformats.org/officeDocument/2006/relationships/tags" Target="../tags/tag206.xml" /><Relationship Id="rId16" Type="http://schemas.openxmlformats.org/officeDocument/2006/relationships/tags" Target="../tags/tag207.xml" /><Relationship Id="rId17" Type="http://schemas.openxmlformats.org/officeDocument/2006/relationships/tags" Target="../tags/tag208.xml" /><Relationship Id="rId18" Type="http://schemas.openxmlformats.org/officeDocument/2006/relationships/tags" Target="../tags/tag209.xml" /><Relationship Id="rId19" Type="http://schemas.openxmlformats.org/officeDocument/2006/relationships/tags" Target="../tags/tag210.xml" /><Relationship Id="rId2" Type="http://schemas.openxmlformats.org/officeDocument/2006/relationships/tags" Target="../tags/tag193.xml" /><Relationship Id="rId3" Type="http://schemas.openxmlformats.org/officeDocument/2006/relationships/tags" Target="../tags/tag194.xml" /><Relationship Id="rId4" Type="http://schemas.openxmlformats.org/officeDocument/2006/relationships/tags" Target="../tags/tag195.xml" /><Relationship Id="rId5" Type="http://schemas.openxmlformats.org/officeDocument/2006/relationships/tags" Target="../tags/tag196.xml" /><Relationship Id="rId6" Type="http://schemas.openxmlformats.org/officeDocument/2006/relationships/tags" Target="../tags/tag197.xml" /><Relationship Id="rId7" Type="http://schemas.openxmlformats.org/officeDocument/2006/relationships/tags" Target="../tags/tag198.xml" /><Relationship Id="rId8" Type="http://schemas.openxmlformats.org/officeDocument/2006/relationships/tags" Target="../tags/tag199.xml" /><Relationship Id="rId9" Type="http://schemas.openxmlformats.org/officeDocument/2006/relationships/tags" Target="../tags/tag200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9.xml" /><Relationship Id="rId11" Type="http://schemas.openxmlformats.org/officeDocument/2006/relationships/tags" Target="../tags/tag220.xml" /><Relationship Id="rId12" Type="http://schemas.openxmlformats.org/officeDocument/2006/relationships/tags" Target="../tags/tag221.xml" /><Relationship Id="rId13" Type="http://schemas.openxmlformats.org/officeDocument/2006/relationships/tags" Target="../tags/tag222.xml" /><Relationship Id="rId14" Type="http://schemas.openxmlformats.org/officeDocument/2006/relationships/tags" Target="../tags/tag223.xml" /><Relationship Id="rId15" Type="http://schemas.openxmlformats.org/officeDocument/2006/relationships/tags" Target="../tags/tag224.xml" /><Relationship Id="rId16" Type="http://schemas.openxmlformats.org/officeDocument/2006/relationships/tags" Target="../tags/tag225.xml" /><Relationship Id="rId17" Type="http://schemas.openxmlformats.org/officeDocument/2006/relationships/tags" Target="../tags/tag226.xml" /><Relationship Id="rId18" Type="http://schemas.openxmlformats.org/officeDocument/2006/relationships/tags" Target="../tags/tag227.xml" /><Relationship Id="rId19" Type="http://schemas.openxmlformats.org/officeDocument/2006/relationships/tags" Target="../tags/tag228.xml" /><Relationship Id="rId2" Type="http://schemas.openxmlformats.org/officeDocument/2006/relationships/tags" Target="../tags/tag211.xml" /><Relationship Id="rId3" Type="http://schemas.openxmlformats.org/officeDocument/2006/relationships/tags" Target="../tags/tag212.xml" /><Relationship Id="rId4" Type="http://schemas.openxmlformats.org/officeDocument/2006/relationships/tags" Target="../tags/tag213.xml" /><Relationship Id="rId5" Type="http://schemas.openxmlformats.org/officeDocument/2006/relationships/tags" Target="../tags/tag214.xml" /><Relationship Id="rId6" Type="http://schemas.openxmlformats.org/officeDocument/2006/relationships/tags" Target="../tags/tag215.xml" /><Relationship Id="rId7" Type="http://schemas.openxmlformats.org/officeDocument/2006/relationships/tags" Target="../tags/tag216.xml" /><Relationship Id="rId8" Type="http://schemas.openxmlformats.org/officeDocument/2006/relationships/tags" Target="../tags/tag217.xml" /><Relationship Id="rId9" Type="http://schemas.openxmlformats.org/officeDocument/2006/relationships/tags" Target="../tags/tag21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7.xml" /><Relationship Id="rId11" Type="http://schemas.openxmlformats.org/officeDocument/2006/relationships/tags" Target="../tags/tag238.xml" /><Relationship Id="rId12" Type="http://schemas.openxmlformats.org/officeDocument/2006/relationships/tags" Target="../tags/tag239.xml" /><Relationship Id="rId13" Type="http://schemas.openxmlformats.org/officeDocument/2006/relationships/tags" Target="../tags/tag240.xml" /><Relationship Id="rId14" Type="http://schemas.openxmlformats.org/officeDocument/2006/relationships/tags" Target="../tags/tag241.xml" /><Relationship Id="rId15" Type="http://schemas.openxmlformats.org/officeDocument/2006/relationships/tags" Target="../tags/tag242.xml" /><Relationship Id="rId16" Type="http://schemas.openxmlformats.org/officeDocument/2006/relationships/tags" Target="../tags/tag243.xml" /><Relationship Id="rId17" Type="http://schemas.openxmlformats.org/officeDocument/2006/relationships/tags" Target="../tags/tag244.xml" /><Relationship Id="rId2" Type="http://schemas.openxmlformats.org/officeDocument/2006/relationships/tags" Target="../tags/tag229.xml" /><Relationship Id="rId3" Type="http://schemas.openxmlformats.org/officeDocument/2006/relationships/tags" Target="../tags/tag230.xml" /><Relationship Id="rId4" Type="http://schemas.openxmlformats.org/officeDocument/2006/relationships/tags" Target="../tags/tag231.xml" /><Relationship Id="rId5" Type="http://schemas.openxmlformats.org/officeDocument/2006/relationships/tags" Target="../tags/tag232.xml" /><Relationship Id="rId6" Type="http://schemas.openxmlformats.org/officeDocument/2006/relationships/tags" Target="../tags/tag233.xml" /><Relationship Id="rId7" Type="http://schemas.openxmlformats.org/officeDocument/2006/relationships/tags" Target="../tags/tag234.xml" /><Relationship Id="rId8" Type="http://schemas.openxmlformats.org/officeDocument/2006/relationships/tags" Target="../tags/tag235.xml" /><Relationship Id="rId9" Type="http://schemas.openxmlformats.org/officeDocument/2006/relationships/tags" Target="../tags/tag236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5.xml" /><Relationship Id="rId3" Type="http://schemas.openxmlformats.org/officeDocument/2006/relationships/tags" Target="../tags/tag246.xml" /><Relationship Id="rId4" Type="http://schemas.openxmlformats.org/officeDocument/2006/relationships/tags" Target="../tags/tag247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8070036060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财务预测和预算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,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汇报时间：20X-XX-XX</a:t>
            </a:r>
            <a:endParaRPr lang="en-US" altLang="zh-CN"/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824" name="序号"/>
          <p:cNvSpPr txBox="1"/>
          <p:nvPr>
            <p:custDataLst>
              <p:tags r:id="rId3"/>
            </p:custDataLst>
          </p:nvPr>
        </p:nvSpPr>
        <p:spPr>
          <a:xfrm>
            <a:off x="11715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01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26" name="项标题"/>
          <p:cNvSpPr txBox="1"/>
          <p:nvPr>
            <p:custDataLst>
              <p:tags r:id="rId4"/>
            </p:custDataLst>
          </p:nvPr>
        </p:nvSpPr>
        <p:spPr>
          <a:xfrm>
            <a:off x="11715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添加目录标题</a:t>
            </a:r>
            <a:endParaRPr lang="en-US" altLang="zh-CN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8" name="序号"/>
          <p:cNvSpPr txBox="1"/>
          <p:nvPr>
            <p:custDataLst>
              <p:tags r:id="rId5"/>
            </p:custDataLst>
          </p:nvPr>
        </p:nvSpPr>
        <p:spPr>
          <a:xfrm>
            <a:off x="487362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02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6"/>
            </p:custDataLst>
          </p:nvPr>
        </p:nvSpPr>
        <p:spPr>
          <a:xfrm>
            <a:off x="487362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财务预测的概念和意义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序号"/>
          <p:cNvSpPr txBox="1"/>
          <p:nvPr>
            <p:custDataLst>
              <p:tags r:id="rId7"/>
            </p:custDataLst>
          </p:nvPr>
        </p:nvSpPr>
        <p:spPr>
          <a:xfrm>
            <a:off x="85756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03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4" name="项标题"/>
          <p:cNvSpPr txBox="1"/>
          <p:nvPr>
            <p:custDataLst>
              <p:tags r:id="rId8"/>
            </p:custDataLst>
          </p:nvPr>
        </p:nvSpPr>
        <p:spPr>
          <a:xfrm>
            <a:off x="85756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财务预测的步骤和流程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序号"/>
          <p:cNvSpPr txBox="1"/>
          <p:nvPr>
            <p:custDataLst>
              <p:tags r:id="rId9"/>
            </p:custDataLst>
          </p:nvPr>
        </p:nvSpPr>
        <p:spPr>
          <a:xfrm>
            <a:off x="117157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04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8" name="项标题"/>
          <p:cNvSpPr txBox="1"/>
          <p:nvPr>
            <p:custDataLst>
              <p:tags r:id="rId10"/>
            </p:custDataLst>
          </p:nvPr>
        </p:nvSpPr>
        <p:spPr>
          <a:xfrm>
            <a:off x="117157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财务预算的概念和意义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0" name="序号"/>
          <p:cNvSpPr txBox="1"/>
          <p:nvPr>
            <p:custDataLst>
              <p:tags r:id="rId11"/>
            </p:custDataLst>
          </p:nvPr>
        </p:nvSpPr>
        <p:spPr>
          <a:xfrm>
            <a:off x="487362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05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42" name="项标题"/>
          <p:cNvSpPr txBox="1"/>
          <p:nvPr>
            <p:custDataLst>
              <p:tags r:id="rId12"/>
            </p:custDataLst>
          </p:nvPr>
        </p:nvSpPr>
        <p:spPr>
          <a:xfrm>
            <a:off x="487362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财务预算的步骤和流程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4" name="序号"/>
          <p:cNvSpPr txBox="1"/>
          <p:nvPr>
            <p:custDataLst>
              <p:tags r:id="rId13"/>
            </p:custDataLst>
          </p:nvPr>
        </p:nvSpPr>
        <p:spPr>
          <a:xfrm>
            <a:off x="857567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06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46" name="项标题"/>
          <p:cNvSpPr txBox="1"/>
          <p:nvPr>
            <p:custDataLst>
              <p:tags r:id="rId14"/>
            </p:custDataLst>
          </p:nvPr>
        </p:nvSpPr>
        <p:spPr>
          <a:xfrm>
            <a:off x="857567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财务预测与预算的关系和区别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单击添加章节标题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7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1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财务预测的概念和意义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1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财务预测的定义</a:t>
            </a:r>
            <a:endParaRPr lang="zh-CN" altLang="en-US"/>
          </a:p>
        </p:txBody>
      </p:sp>
      <p:sp>
        <p:nvSpPr>
          <p:cNvPr id="1048978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80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82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84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86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财务预测可以帮助企业更好地了解未来的财务状况，以便做出更明智的决策。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88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财务预测是指通过对历史数据和市场趋势的分析，对未来一段时间内的财务状况进行预测和评估的过程。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90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财务预测可以帮助企业更好地控制成本，提高利润。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92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财务预测可以帮助企业更好地应对市场变化，降低风险。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财务预测的意义</a:t>
            </a:r>
            <a:endParaRPr lang="zh-CN" altLang="en-US"/>
          </a:p>
        </p:txBody>
      </p:sp>
      <p:sp>
        <p:nvSpPr>
          <p:cNvPr id="1049028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30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32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帮助企业制定合理的经营策略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034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36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38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提高企业的风险管理能力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040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42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44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帮助企业进行资源配置和优化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046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48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50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提高企业的市场竞争力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8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财务预测的分类</a:t>
            </a:r>
            <a:endParaRPr lang="zh-CN" altLang="en-US"/>
          </a:p>
        </p:txBody>
      </p:sp>
      <p:sp>
        <p:nvSpPr>
          <p:cNvPr id="1049086" name="圆角矩形 26"/>
          <p:cNvSpPr/>
          <p:nvPr>
            <p:custDataLst>
              <p:tags r:id="rId2"/>
            </p:custDataLst>
          </p:nvPr>
        </p:nvSpPr>
        <p:spPr>
          <a:xfrm>
            <a:off x="838200" y="2008440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88" name="圆角矩形 28"/>
          <p:cNvSpPr/>
          <p:nvPr>
            <p:custDataLst>
              <p:tags r:id="rId3"/>
            </p:custDataLst>
          </p:nvPr>
        </p:nvSpPr>
        <p:spPr>
          <a:xfrm>
            <a:off x="840048" y="2008440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090" name="文本框 31"/>
          <p:cNvSpPr txBox="1"/>
          <p:nvPr>
            <p:custDataLst>
              <p:tags r:id="rId4"/>
            </p:custDataLst>
          </p:nvPr>
        </p:nvSpPr>
        <p:spPr>
          <a:xfrm>
            <a:off x="938002" y="2379311"/>
            <a:ext cx="1393537" cy="312344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定性预测：基于经验和直觉，对财务数据进行预测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2" name="圆角矩形 29"/>
          <p:cNvSpPr/>
          <p:nvPr>
            <p:custDataLst>
              <p:tags r:id="rId5"/>
            </p:custDataLst>
          </p:nvPr>
        </p:nvSpPr>
        <p:spPr>
          <a:xfrm>
            <a:off x="2622938" y="2008440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94" name="圆角矩形 32"/>
          <p:cNvSpPr/>
          <p:nvPr>
            <p:custDataLst>
              <p:tags r:id="rId6"/>
            </p:custDataLst>
          </p:nvPr>
        </p:nvSpPr>
        <p:spPr>
          <a:xfrm>
            <a:off x="2624786" y="2008440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96" name="文本框 34"/>
          <p:cNvSpPr txBox="1"/>
          <p:nvPr>
            <p:custDataLst>
              <p:tags r:id="rId7"/>
            </p:custDataLst>
          </p:nvPr>
        </p:nvSpPr>
        <p:spPr>
          <a:xfrm>
            <a:off x="2722740" y="2379311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定量预测：基于数学模型和统计方法，对财务数据进行预测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8" name="圆角矩形 3"/>
          <p:cNvSpPr/>
          <p:nvPr>
            <p:custDataLst>
              <p:tags r:id="rId8"/>
            </p:custDataLst>
          </p:nvPr>
        </p:nvSpPr>
        <p:spPr>
          <a:xfrm>
            <a:off x="4407676" y="2008440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00" name="圆角矩形 4"/>
          <p:cNvSpPr/>
          <p:nvPr>
            <p:custDataLst>
              <p:tags r:id="rId9"/>
            </p:custDataLst>
          </p:nvPr>
        </p:nvSpPr>
        <p:spPr>
          <a:xfrm>
            <a:off x="4409524" y="2008440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02" name="文本框 5"/>
          <p:cNvSpPr txBox="1"/>
          <p:nvPr>
            <p:custDataLst>
              <p:tags r:id="rId10"/>
            </p:custDataLst>
          </p:nvPr>
        </p:nvSpPr>
        <p:spPr>
          <a:xfrm>
            <a:off x="4507478" y="2379311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短期预测：预测未来几个月或一年的财务数据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4" name="圆角矩形 8"/>
          <p:cNvSpPr/>
          <p:nvPr>
            <p:custDataLst>
              <p:tags r:id="rId11"/>
            </p:custDataLst>
          </p:nvPr>
        </p:nvSpPr>
        <p:spPr>
          <a:xfrm>
            <a:off x="6192414" y="2008440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06" name="圆角矩形 9"/>
          <p:cNvSpPr/>
          <p:nvPr>
            <p:custDataLst>
              <p:tags r:id="rId12"/>
            </p:custDataLst>
          </p:nvPr>
        </p:nvSpPr>
        <p:spPr>
          <a:xfrm>
            <a:off x="6194262" y="2008440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08" name="文本框 10"/>
          <p:cNvSpPr txBox="1"/>
          <p:nvPr>
            <p:custDataLst>
              <p:tags r:id="rId13"/>
            </p:custDataLst>
          </p:nvPr>
        </p:nvSpPr>
        <p:spPr>
          <a:xfrm>
            <a:off x="6292216" y="2379311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长期预测：预测未来几年或更长时间的财务数据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0" name="圆角矩形 6"/>
          <p:cNvSpPr/>
          <p:nvPr>
            <p:custDataLst>
              <p:tags r:id="rId14"/>
            </p:custDataLst>
          </p:nvPr>
        </p:nvSpPr>
        <p:spPr>
          <a:xfrm>
            <a:off x="7977152" y="2009672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12" name="圆角矩形 7"/>
          <p:cNvSpPr/>
          <p:nvPr>
            <p:custDataLst>
              <p:tags r:id="rId15"/>
            </p:custDataLst>
          </p:nvPr>
        </p:nvSpPr>
        <p:spPr>
          <a:xfrm>
            <a:off x="7979000" y="2009672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14" name="文本框 11"/>
          <p:cNvSpPr txBox="1"/>
          <p:nvPr>
            <p:custDataLst>
              <p:tags r:id="rId16"/>
            </p:custDataLst>
          </p:nvPr>
        </p:nvSpPr>
        <p:spPr>
          <a:xfrm>
            <a:off x="8076954" y="2380543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静态预测：假设未来财务数据保持不变，进行预测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6" name="圆角矩形 16"/>
          <p:cNvSpPr/>
          <p:nvPr>
            <p:custDataLst>
              <p:tags r:id="rId17"/>
            </p:custDataLst>
          </p:nvPr>
        </p:nvSpPr>
        <p:spPr>
          <a:xfrm>
            <a:off x="9761890" y="2009672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18" name="圆角矩形 17"/>
          <p:cNvSpPr/>
          <p:nvPr>
            <p:custDataLst>
              <p:tags r:id="rId18"/>
            </p:custDataLst>
          </p:nvPr>
        </p:nvSpPr>
        <p:spPr>
          <a:xfrm>
            <a:off x="9763738" y="2009672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20" name="文本框 18"/>
          <p:cNvSpPr txBox="1"/>
          <p:nvPr>
            <p:custDataLst>
              <p:tags r:id="rId19"/>
            </p:custDataLst>
          </p:nvPr>
        </p:nvSpPr>
        <p:spPr>
          <a:xfrm>
            <a:off x="9861692" y="2380543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动态预测：考虑未来财务数据的变化趋势，进行预测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财务预测的方法</a:t>
            </a:r>
            <a:endParaRPr lang="zh-CN" altLang="en-US"/>
          </a:p>
        </p:txBody>
      </p:sp>
      <p:sp>
        <p:nvSpPr>
          <p:cNvPr id="1049156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8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0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趋势分析法：通过分析历史数据，预测未来趋势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2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4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6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比率分析法：通过计算财务比率，预测未来财务状况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8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0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2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情景分析法：通过模拟不同情景，预测未来财务状况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4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6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回归分析法：通过建立回归模型，预测未来财务状况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1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财务预测的步骤和流程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21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确定预测目标</a:t>
            </a:r>
            <a:endParaRPr lang="zh-CN" altLang="en-US"/>
          </a:p>
        </p:txBody>
      </p:sp>
      <p:sp>
        <p:nvSpPr>
          <p:cNvPr id="1049278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明确预测目的：确定预测的目标是为了更好地进行财务预测和预算，为决策提供依据。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0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确定预测范围：根据企业的实际情况，确定预测的范围，包括时间范围、业务范围等。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2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确定预测指标：根据预测目的和范围，确定需要预测的财务指标，如收入、成本、利润等。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4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确定预测方法：根据预测指标和实际情况，选择合适的预测方法，如趋势外推法、回归分析法等。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1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收集相关信息</a:t>
            </a:r>
            <a:endParaRPr lang="zh-CN" altLang="en-US"/>
          </a:p>
        </p:txBody>
      </p:sp>
      <p:sp>
        <p:nvSpPr>
          <p:cNvPr id="1049320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2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4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6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分析市场趋势：分析行业和市场的发展趋势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8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0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2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4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确定预测目标：明确预测的目的和范围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6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8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0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2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收集历史数据：收集过去几年的财务数据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4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6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8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0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预测未来变化：根据历史数据和市场趋势预测未来的变化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8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选择预测方法</a:t>
            </a:r>
            <a:endParaRPr lang="zh-CN" altLang="en-US"/>
          </a:p>
        </p:txBody>
      </p:sp>
      <p:sp>
        <p:nvSpPr>
          <p:cNvPr id="1049386" name="Freeform 19"/>
          <p:cNvSpPr>
            <a:spLocks noChangeArrowheads="1"/>
          </p:cNvSpPr>
          <p:nvPr>
            <p:custDataLst>
              <p:tags r:id="rId2"/>
            </p:custDataLst>
          </p:nvPr>
        </p:nvSpPr>
        <p:spPr bwMode="auto">
          <a:xfrm>
            <a:off x="838200" y="1536443"/>
            <a:ext cx="2060965" cy="1321077"/>
          </a:xfrm>
          <a:custGeom>
            <a:gdLst>
              <a:gd name="T0" fmla="*/ 0 w 5260"/>
              <a:gd name="T1" fmla="*/ 3425 h 3426"/>
              <a:gd name="T2" fmla="*/ 5259 w 5260"/>
              <a:gd name="T3" fmla="*/ 1353 h 3426"/>
              <a:gd name="T4" fmla="*/ 5259 w 5260"/>
              <a:gd name="T5" fmla="*/ 0 h 3426"/>
              <a:gd name="T6" fmla="*/ 0 w 5260"/>
              <a:gd name="T7" fmla="*/ 2074 h 3426"/>
              <a:gd name="T8" fmla="*/ 0 w 5260"/>
              <a:gd name="T9" fmla="*/ 3425 h 342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3425">
                <a:moveTo>
                  <a:pt x="0" y="3425"/>
                </a:moveTo>
                <a:lnTo>
                  <a:pt x="5259" y="1353"/>
                </a:lnTo>
                <a:lnTo>
                  <a:pt x="5259" y="0"/>
                </a:lnTo>
                <a:lnTo>
                  <a:pt x="0" y="2074"/>
                </a:lnTo>
                <a:lnTo>
                  <a:pt x="0" y="3425"/>
                </a:lnTo>
              </a:path>
            </a:pathLst>
          </a:custGeom>
          <a:gradFill>
            <a:gsLst>
              <a:gs pos="21000">
                <a:schemeClr val="accent1">
                  <a:lumMod val="75000"/>
                </a:schemeClr>
              </a:gs>
              <a:gs pos="79000">
                <a:schemeClr val="accent1">
                  <a:alpha val="100000"/>
                </a:schemeClr>
              </a:gs>
            </a:gsLst>
            <a:lin ang="54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1049388" name="Freeform 20"/>
          <p:cNvSpPr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838200" y="2325432"/>
            <a:ext cx="2060965" cy="1321077"/>
          </a:xfrm>
          <a:custGeom>
            <a:gdLst>
              <a:gd name="T0" fmla="*/ 0 w 5260"/>
              <a:gd name="T1" fmla="*/ 3424 h 3425"/>
              <a:gd name="T2" fmla="*/ 5259 w 5260"/>
              <a:gd name="T3" fmla="*/ 1352 h 3425"/>
              <a:gd name="T4" fmla="*/ 5259 w 5260"/>
              <a:gd name="T5" fmla="*/ 0 h 3425"/>
              <a:gd name="T6" fmla="*/ 0 w 5260"/>
              <a:gd name="T7" fmla="*/ 2074 h 3425"/>
              <a:gd name="T8" fmla="*/ 0 w 5260"/>
              <a:gd name="T9" fmla="*/ 3424 h 342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3425">
                <a:moveTo>
                  <a:pt x="0" y="3424"/>
                </a:moveTo>
                <a:lnTo>
                  <a:pt x="5259" y="1352"/>
                </a:lnTo>
                <a:lnTo>
                  <a:pt x="5259" y="0"/>
                </a:lnTo>
                <a:lnTo>
                  <a:pt x="0" y="2074"/>
                </a:lnTo>
                <a:lnTo>
                  <a:pt x="0" y="3424"/>
                </a:lnTo>
              </a:path>
            </a:pathLst>
          </a:custGeom>
          <a:gradFill>
            <a:gsLst>
              <a:gs pos="21000">
                <a:schemeClr val="accent1">
                  <a:lumMod val="75000"/>
                </a:schemeClr>
              </a:gs>
              <a:gs pos="79000">
                <a:schemeClr val="accent1">
                  <a:alpha val="100000"/>
                </a:schemeClr>
              </a:gs>
            </a:gsLst>
            <a:lin ang="54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1049390" name="Freeform 21"/>
          <p:cNvSpPr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838200" y="3114422"/>
            <a:ext cx="2060965" cy="1321077"/>
          </a:xfrm>
          <a:custGeom>
            <a:gdLst>
              <a:gd name="T0" fmla="*/ 0 w 5260"/>
              <a:gd name="T1" fmla="*/ 3425 h 3426"/>
              <a:gd name="T2" fmla="*/ 5259 w 5260"/>
              <a:gd name="T3" fmla="*/ 1351 h 3426"/>
              <a:gd name="T4" fmla="*/ 5259 w 5260"/>
              <a:gd name="T5" fmla="*/ 0 h 3426"/>
              <a:gd name="T6" fmla="*/ 0 w 5260"/>
              <a:gd name="T7" fmla="*/ 2072 h 3426"/>
              <a:gd name="T8" fmla="*/ 0 w 5260"/>
              <a:gd name="T9" fmla="*/ 3425 h 342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3425">
                <a:moveTo>
                  <a:pt x="0" y="3425"/>
                </a:moveTo>
                <a:lnTo>
                  <a:pt x="5259" y="1351"/>
                </a:lnTo>
                <a:lnTo>
                  <a:pt x="5259" y="0"/>
                </a:lnTo>
                <a:lnTo>
                  <a:pt x="0" y="2072"/>
                </a:lnTo>
                <a:lnTo>
                  <a:pt x="0" y="3425"/>
                </a:lnTo>
              </a:path>
            </a:pathLst>
          </a:custGeom>
          <a:gradFill>
            <a:gsLst>
              <a:gs pos="21000">
                <a:schemeClr val="accent1">
                  <a:lumMod val="75000"/>
                </a:schemeClr>
              </a:gs>
              <a:gs pos="79000">
                <a:schemeClr val="accent1">
                  <a:alpha val="100000"/>
                </a:schemeClr>
              </a:gs>
            </a:gsLst>
            <a:lin ang="54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US">
              <a:solidFill>
                <a:schemeClr val="lt1"/>
              </a:solidFill>
              <a:latin typeface="+mj-ea"/>
              <a:ea typeface="+mj-ea"/>
            </a:endParaRPr>
          </a:p>
        </p:txBody>
      </p:sp>
      <p:sp>
        <p:nvSpPr>
          <p:cNvPr id="1049392" name="Freeform 22"/>
          <p:cNvSpPr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838200" y="3899759"/>
            <a:ext cx="2060965" cy="1324478"/>
          </a:xfrm>
          <a:custGeom>
            <a:gdLst>
              <a:gd name="T0" fmla="*/ 0 w 5260"/>
              <a:gd name="T1" fmla="*/ 3433 h 3434"/>
              <a:gd name="T2" fmla="*/ 5259 w 5260"/>
              <a:gd name="T3" fmla="*/ 1359 h 3434"/>
              <a:gd name="T4" fmla="*/ 5259 w 5260"/>
              <a:gd name="T5" fmla="*/ 0 h 3434"/>
              <a:gd name="T6" fmla="*/ 0 w 5260"/>
              <a:gd name="T7" fmla="*/ 2072 h 3434"/>
              <a:gd name="T8" fmla="*/ 0 w 5260"/>
              <a:gd name="T9" fmla="*/ 3433 h 343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3433">
                <a:moveTo>
                  <a:pt x="0" y="3433"/>
                </a:moveTo>
                <a:lnTo>
                  <a:pt x="5259" y="1359"/>
                </a:lnTo>
                <a:lnTo>
                  <a:pt x="5259" y="0"/>
                </a:lnTo>
                <a:lnTo>
                  <a:pt x="0" y="2072"/>
                </a:lnTo>
                <a:lnTo>
                  <a:pt x="0" y="3433"/>
                </a:lnTo>
              </a:path>
            </a:pathLst>
          </a:custGeom>
          <a:gradFill>
            <a:gsLst>
              <a:gs pos="21000">
                <a:schemeClr val="accent1">
                  <a:lumMod val="75000"/>
                </a:schemeClr>
              </a:gs>
              <a:gs pos="79000">
                <a:schemeClr val="accent1">
                  <a:alpha val="100000"/>
                </a:schemeClr>
              </a:gs>
            </a:gsLst>
            <a:lin ang="54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1049394" name="Freeform 23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838200" y="1522440"/>
            <a:ext cx="2060965" cy="535574"/>
          </a:xfrm>
          <a:custGeom>
            <a:gdLst>
              <a:gd name="T0" fmla="*/ 5259 w 5260"/>
              <a:gd name="T1" fmla="*/ 1353 h 1354"/>
              <a:gd name="T2" fmla="*/ 0 w 5260"/>
              <a:gd name="T3" fmla="*/ 1353 h 1354"/>
              <a:gd name="T4" fmla="*/ 603 w 5260"/>
              <a:gd name="T5" fmla="*/ 677 h 1354"/>
              <a:gd name="T6" fmla="*/ 0 w 5260"/>
              <a:gd name="T7" fmla="*/ 0 h 1354"/>
              <a:gd name="T8" fmla="*/ 5259 w 5260"/>
              <a:gd name="T9" fmla="*/ 0 h 1354"/>
              <a:gd name="T10" fmla="*/ 5259 w 5260"/>
              <a:gd name="T11" fmla="*/ 1353 h 135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5260" h="1354">
                <a:moveTo>
                  <a:pt x="5259" y="1353"/>
                </a:moveTo>
                <a:lnTo>
                  <a:pt x="0" y="1353"/>
                </a:lnTo>
                <a:lnTo>
                  <a:pt x="603" y="677"/>
                </a:lnTo>
                <a:lnTo>
                  <a:pt x="0" y="0"/>
                </a:lnTo>
                <a:lnTo>
                  <a:pt x="5259" y="0"/>
                </a:lnTo>
                <a:lnTo>
                  <a:pt x="5259" y="1353"/>
                </a:lnTo>
              </a:path>
            </a:pathLst>
          </a:custGeom>
          <a:gradFill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396" name="Freeform 24"/>
          <p:cNvSpPr>
            <a:spLocks noChangeArrowheads="1"/>
          </p:cNvSpPr>
          <p:nvPr>
            <p:custDataLst>
              <p:tags r:id="rId7"/>
            </p:custDataLst>
          </p:nvPr>
        </p:nvSpPr>
        <p:spPr bwMode="auto">
          <a:xfrm>
            <a:off x="838200" y="2321779"/>
            <a:ext cx="2060965" cy="535574"/>
          </a:xfrm>
          <a:custGeom>
            <a:gdLst>
              <a:gd name="T0" fmla="*/ 5259 w 5260"/>
              <a:gd name="T1" fmla="*/ 1352 h 1353"/>
              <a:gd name="T2" fmla="*/ 0 w 5260"/>
              <a:gd name="T3" fmla="*/ 1352 h 1353"/>
              <a:gd name="T4" fmla="*/ 0 w 5260"/>
              <a:gd name="T5" fmla="*/ 0 h 1353"/>
              <a:gd name="T6" fmla="*/ 5259 w 5260"/>
              <a:gd name="T7" fmla="*/ 0 h 1353"/>
              <a:gd name="T8" fmla="*/ 5259 w 5260"/>
              <a:gd name="T9" fmla="*/ 1352 h 135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1353">
                <a:moveTo>
                  <a:pt x="5259" y="1352"/>
                </a:moveTo>
                <a:lnTo>
                  <a:pt x="0" y="1352"/>
                </a:lnTo>
                <a:lnTo>
                  <a:pt x="0" y="0"/>
                </a:lnTo>
                <a:lnTo>
                  <a:pt x="5259" y="0"/>
                </a:lnTo>
                <a:lnTo>
                  <a:pt x="5259" y="1352"/>
                </a:lnTo>
              </a:path>
            </a:pathLst>
          </a:custGeom>
          <a:gradFill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398" name="Freeform 25"/>
          <p:cNvSpPr>
            <a:spLocks noChangeArrowheads="1"/>
          </p:cNvSpPr>
          <p:nvPr>
            <p:custDataLst>
              <p:tags r:id="rId8"/>
            </p:custDataLst>
          </p:nvPr>
        </p:nvSpPr>
        <p:spPr bwMode="auto">
          <a:xfrm>
            <a:off x="838200" y="3110769"/>
            <a:ext cx="2060965" cy="535574"/>
          </a:xfrm>
          <a:custGeom>
            <a:gdLst>
              <a:gd name="T0" fmla="*/ 5259 w 5260"/>
              <a:gd name="T1" fmla="*/ 1351 h 1352"/>
              <a:gd name="T2" fmla="*/ 0 w 5260"/>
              <a:gd name="T3" fmla="*/ 1351 h 1352"/>
              <a:gd name="T4" fmla="*/ 0 w 5260"/>
              <a:gd name="T5" fmla="*/ 0 h 1352"/>
              <a:gd name="T6" fmla="*/ 5259 w 5260"/>
              <a:gd name="T7" fmla="*/ 0 h 1352"/>
              <a:gd name="T8" fmla="*/ 5259 w 5260"/>
              <a:gd name="T9" fmla="*/ 1351 h 135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1352">
                <a:moveTo>
                  <a:pt x="5259" y="1351"/>
                </a:moveTo>
                <a:lnTo>
                  <a:pt x="0" y="1351"/>
                </a:lnTo>
                <a:lnTo>
                  <a:pt x="0" y="0"/>
                </a:lnTo>
                <a:lnTo>
                  <a:pt x="5259" y="0"/>
                </a:lnTo>
                <a:lnTo>
                  <a:pt x="5259" y="1351"/>
                </a:lnTo>
              </a:path>
            </a:pathLst>
          </a:custGeom>
          <a:gradFill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400" name="Freeform 26"/>
          <p:cNvSpPr>
            <a:spLocks noChangeArrowheads="1"/>
          </p:cNvSpPr>
          <p:nvPr>
            <p:custDataLst>
              <p:tags r:id="rId9"/>
            </p:custDataLst>
          </p:nvPr>
        </p:nvSpPr>
        <p:spPr bwMode="auto">
          <a:xfrm>
            <a:off x="838200" y="3901585"/>
            <a:ext cx="2060965" cy="533830"/>
          </a:xfrm>
          <a:custGeom>
            <a:gdLst>
              <a:gd name="T0" fmla="*/ 5259 w 5260"/>
              <a:gd name="T1" fmla="*/ 1350 h 1351"/>
              <a:gd name="T2" fmla="*/ 0 w 5260"/>
              <a:gd name="T3" fmla="*/ 1350 h 1351"/>
              <a:gd name="T4" fmla="*/ 0 w 5260"/>
              <a:gd name="T5" fmla="*/ 0 h 1351"/>
              <a:gd name="T6" fmla="*/ 5259 w 5260"/>
              <a:gd name="T7" fmla="*/ 0 h 1351"/>
              <a:gd name="T8" fmla="*/ 5259 w 5260"/>
              <a:gd name="T9" fmla="*/ 1350 h 135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1351">
                <a:moveTo>
                  <a:pt x="5259" y="1350"/>
                </a:moveTo>
                <a:lnTo>
                  <a:pt x="0" y="1350"/>
                </a:lnTo>
                <a:lnTo>
                  <a:pt x="0" y="0"/>
                </a:lnTo>
                <a:lnTo>
                  <a:pt x="5259" y="0"/>
                </a:lnTo>
                <a:lnTo>
                  <a:pt x="5259" y="1350"/>
                </a:lnTo>
              </a:path>
            </a:pathLst>
          </a:custGeom>
          <a:gradFill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402" name="Freeform 22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838200" y="4688748"/>
            <a:ext cx="2060965" cy="1324478"/>
          </a:xfrm>
          <a:custGeom>
            <a:gdLst>
              <a:gd name="T0" fmla="*/ 0 w 5260"/>
              <a:gd name="T1" fmla="*/ 3433 h 3434"/>
              <a:gd name="T2" fmla="*/ 5259 w 5260"/>
              <a:gd name="T3" fmla="*/ 1359 h 3434"/>
              <a:gd name="T4" fmla="*/ 5259 w 5260"/>
              <a:gd name="T5" fmla="*/ 0 h 3434"/>
              <a:gd name="T6" fmla="*/ 0 w 5260"/>
              <a:gd name="T7" fmla="*/ 2072 h 3434"/>
              <a:gd name="T8" fmla="*/ 0 w 5260"/>
              <a:gd name="T9" fmla="*/ 3433 h 343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3433">
                <a:moveTo>
                  <a:pt x="0" y="3433"/>
                </a:moveTo>
                <a:lnTo>
                  <a:pt x="5259" y="1359"/>
                </a:lnTo>
                <a:lnTo>
                  <a:pt x="5259" y="0"/>
                </a:lnTo>
                <a:lnTo>
                  <a:pt x="0" y="2072"/>
                </a:lnTo>
                <a:lnTo>
                  <a:pt x="0" y="3433"/>
                </a:lnTo>
              </a:path>
            </a:pathLst>
          </a:custGeom>
          <a:gradFill>
            <a:gsLst>
              <a:gs pos="21000">
                <a:schemeClr val="accent1">
                  <a:lumMod val="75000"/>
                </a:schemeClr>
              </a:gs>
              <a:gs pos="79000">
                <a:schemeClr val="accent1">
                  <a:alpha val="100000"/>
                </a:schemeClr>
              </a:gs>
            </a:gsLst>
            <a:lin ang="54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1049404" name="Freeform 27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838200" y="5477738"/>
            <a:ext cx="2060965" cy="535574"/>
          </a:xfrm>
          <a:custGeom>
            <a:gdLst>
              <a:gd name="T0" fmla="*/ 5259 w 5260"/>
              <a:gd name="T1" fmla="*/ 1352 h 1353"/>
              <a:gd name="T2" fmla="*/ 0 w 5260"/>
              <a:gd name="T3" fmla="*/ 1352 h 1353"/>
              <a:gd name="T4" fmla="*/ 0 w 5260"/>
              <a:gd name="T5" fmla="*/ 0 h 1353"/>
              <a:gd name="T6" fmla="*/ 5259 w 5260"/>
              <a:gd name="T7" fmla="*/ 0 h 1353"/>
              <a:gd name="T8" fmla="*/ 4647 w 5260"/>
              <a:gd name="T9" fmla="*/ 677 h 1353"/>
              <a:gd name="T10" fmla="*/ 5259 w 5260"/>
              <a:gd name="T11" fmla="*/ 1352 h 135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5260" h="1353">
                <a:moveTo>
                  <a:pt x="5259" y="1352"/>
                </a:moveTo>
                <a:lnTo>
                  <a:pt x="0" y="1352"/>
                </a:lnTo>
                <a:lnTo>
                  <a:pt x="0" y="0"/>
                </a:lnTo>
                <a:lnTo>
                  <a:pt x="5259" y="0"/>
                </a:lnTo>
                <a:lnTo>
                  <a:pt x="4647" y="677"/>
                </a:lnTo>
                <a:lnTo>
                  <a:pt x="5259" y="1352"/>
                </a:lnTo>
              </a:path>
            </a:pathLst>
          </a:custGeom>
          <a:gradFill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406" name="Freeform 26"/>
          <p:cNvSpPr>
            <a:spLocks noChangeArrowheads="1"/>
          </p:cNvSpPr>
          <p:nvPr>
            <p:custDataLst>
              <p:tags r:id="rId12"/>
            </p:custDataLst>
          </p:nvPr>
        </p:nvSpPr>
        <p:spPr bwMode="auto">
          <a:xfrm>
            <a:off x="838200" y="4690575"/>
            <a:ext cx="2060965" cy="533830"/>
          </a:xfrm>
          <a:custGeom>
            <a:gdLst>
              <a:gd name="T0" fmla="*/ 5259 w 5260"/>
              <a:gd name="T1" fmla="*/ 1350 h 1351"/>
              <a:gd name="T2" fmla="*/ 0 w 5260"/>
              <a:gd name="T3" fmla="*/ 1350 h 1351"/>
              <a:gd name="T4" fmla="*/ 0 w 5260"/>
              <a:gd name="T5" fmla="*/ 0 h 1351"/>
              <a:gd name="T6" fmla="*/ 5259 w 5260"/>
              <a:gd name="T7" fmla="*/ 0 h 1351"/>
              <a:gd name="T8" fmla="*/ 5259 w 5260"/>
              <a:gd name="T9" fmla="*/ 1350 h 135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1351">
                <a:moveTo>
                  <a:pt x="5259" y="1350"/>
                </a:moveTo>
                <a:lnTo>
                  <a:pt x="0" y="1350"/>
                </a:lnTo>
                <a:lnTo>
                  <a:pt x="0" y="0"/>
                </a:lnTo>
                <a:lnTo>
                  <a:pt x="5259" y="0"/>
                </a:lnTo>
                <a:lnTo>
                  <a:pt x="5259" y="1350"/>
                </a:lnTo>
              </a:path>
            </a:pathLst>
          </a:custGeom>
          <a:gradFill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408" name="正文"/>
          <p:cNvSpPr txBox="1"/>
          <p:nvPr>
            <p:custDataLst>
              <p:tags r:id="rId13"/>
            </p:custDataLst>
          </p:nvPr>
        </p:nvSpPr>
        <p:spPr>
          <a:xfrm>
            <a:off x="2974438" y="1500524"/>
            <a:ext cx="8380072" cy="568169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确定预测目标：明确预测的目的和需求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410" name="正文"/>
          <p:cNvSpPr txBox="1"/>
          <p:nvPr>
            <p:custDataLst>
              <p:tags r:id="rId14"/>
            </p:custDataLst>
          </p:nvPr>
        </p:nvSpPr>
        <p:spPr>
          <a:xfrm>
            <a:off x="2974438" y="2256030"/>
            <a:ext cx="8380072" cy="607302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选择预测方法：根据预测目标选择合适的预测方法，如趋势外推法、回归分析法、时间序列法等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412" name="正文"/>
          <p:cNvSpPr txBox="1"/>
          <p:nvPr>
            <p:custDataLst>
              <p:tags r:id="rId15"/>
            </p:custDataLst>
          </p:nvPr>
        </p:nvSpPr>
        <p:spPr>
          <a:xfrm>
            <a:off x="2974438" y="3050499"/>
            <a:ext cx="8380072" cy="607302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数据收集与处理：收集相关历史数据并进行处理，确保数据的准确性和完整性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414" name="正文"/>
          <p:cNvSpPr txBox="1"/>
          <p:nvPr>
            <p:custDataLst>
              <p:tags r:id="rId16"/>
            </p:custDataLst>
          </p:nvPr>
        </p:nvSpPr>
        <p:spPr>
          <a:xfrm>
            <a:off x="2974438" y="3844968"/>
            <a:ext cx="8380072" cy="607302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预测模型建立：根据所选预测方法建立预测模型，并进行参数估计和模型检验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416" name="正文"/>
          <p:cNvSpPr txBox="1"/>
          <p:nvPr>
            <p:custDataLst>
              <p:tags r:id="rId17"/>
            </p:custDataLst>
          </p:nvPr>
        </p:nvSpPr>
        <p:spPr>
          <a:xfrm>
            <a:off x="2974438" y="4639436"/>
            <a:ext cx="8380072" cy="607302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预测结果分析：对预测结果进行分析，评估预测的准确性和可靠性，并根据需要进行调整和优化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418" name="正文"/>
          <p:cNvSpPr txBox="1"/>
          <p:nvPr>
            <p:custDataLst>
              <p:tags r:id="rId18"/>
            </p:custDataLst>
          </p:nvPr>
        </p:nvSpPr>
        <p:spPr>
          <a:xfrm>
            <a:off x="2974438" y="5433905"/>
            <a:ext cx="8380072" cy="607302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预测报告编写：编写预测报告，包括预测目标、预测方法、数据来源、预测结果、预测误差分析等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建立预测模型</a:t>
            </a:r>
            <a:endParaRPr lang="zh-CN" altLang="en-US"/>
          </a:p>
        </p:txBody>
      </p:sp>
      <p:sp>
        <p:nvSpPr>
          <p:cNvPr id="1049454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937301" y="3901107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6" name="矩形 4"/>
          <p:cNvSpPr/>
          <p:nvPr>
            <p:custDataLst>
              <p:tags r:id="rId3"/>
            </p:custDataLst>
          </p:nvPr>
        </p:nvSpPr>
        <p:spPr>
          <a:xfrm>
            <a:off x="851576" y="4245831"/>
            <a:ext cx="171251" cy="1725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8" name="文本框 5"/>
          <p:cNvSpPr txBox="1"/>
          <p:nvPr>
            <p:custDataLst>
              <p:tags r:id="rId4"/>
            </p:custDataLst>
          </p:nvPr>
        </p:nvSpPr>
        <p:spPr>
          <a:xfrm>
            <a:off x="1137326" y="420388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建立预测模型：根据历史数据和预测方法建立预测模型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460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4490328" y="3901107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62" name="矩形 57"/>
          <p:cNvSpPr/>
          <p:nvPr>
            <p:custDataLst>
              <p:tags r:id="rId6"/>
            </p:custDataLst>
          </p:nvPr>
        </p:nvSpPr>
        <p:spPr>
          <a:xfrm>
            <a:off x="4404603" y="4245831"/>
            <a:ext cx="171251" cy="1725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4" name="文本框 58"/>
          <p:cNvSpPr txBox="1"/>
          <p:nvPr>
            <p:custDataLst>
              <p:tags r:id="rId7"/>
            </p:custDataLst>
          </p:nvPr>
        </p:nvSpPr>
        <p:spPr>
          <a:xfrm>
            <a:off x="4690353" y="420388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模型验证：对预测模型进行验证，确保其准确性和可靠性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466" name="任意多边形: 形状 60"/>
          <p:cNvSpPr/>
          <p:nvPr>
            <p:custDataLst>
              <p:tags r:id="rId8"/>
            </p:custDataLst>
          </p:nvPr>
        </p:nvSpPr>
        <p:spPr>
          <a:xfrm rot="10800000">
            <a:off x="8042748" y="3901107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8" name="矩形 61"/>
          <p:cNvSpPr/>
          <p:nvPr>
            <p:custDataLst>
              <p:tags r:id="rId9"/>
            </p:custDataLst>
          </p:nvPr>
        </p:nvSpPr>
        <p:spPr>
          <a:xfrm>
            <a:off x="7957631" y="4245831"/>
            <a:ext cx="171251" cy="1725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0" name="文本框 62"/>
          <p:cNvSpPr txBox="1"/>
          <p:nvPr>
            <p:custDataLst>
              <p:tags r:id="rId10"/>
            </p:custDataLst>
          </p:nvPr>
        </p:nvSpPr>
        <p:spPr>
          <a:xfrm>
            <a:off x="8243381" y="420388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预测结果：根据预测模型进行预测，得到预测结果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472" name="任意多边形: 形状 64"/>
          <p:cNvSpPr/>
          <p:nvPr>
            <p:custDataLst>
              <p:tags r:id="rId11"/>
            </p:custDataLst>
          </p:nvPr>
        </p:nvSpPr>
        <p:spPr>
          <a:xfrm rot="10800000">
            <a:off x="923317" y="1504455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74" name="矩形 65"/>
          <p:cNvSpPr/>
          <p:nvPr>
            <p:custDataLst>
              <p:tags r:id="rId12"/>
            </p:custDataLst>
          </p:nvPr>
        </p:nvSpPr>
        <p:spPr>
          <a:xfrm>
            <a:off x="838200" y="1848571"/>
            <a:ext cx="171251" cy="1725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6" name="文本框 66"/>
          <p:cNvSpPr txBox="1"/>
          <p:nvPr>
            <p:custDataLst>
              <p:tags r:id="rId13"/>
            </p:custDataLst>
          </p:nvPr>
        </p:nvSpPr>
        <p:spPr>
          <a:xfrm>
            <a:off x="1123950" y="180662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确定预测目标：明确预测的目的和范围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478" name="任意多边形: 形状 68"/>
          <p:cNvSpPr/>
          <p:nvPr>
            <p:custDataLst>
              <p:tags r:id="rId14"/>
            </p:custDataLst>
          </p:nvPr>
        </p:nvSpPr>
        <p:spPr>
          <a:xfrm rot="10800000">
            <a:off x="4476345" y="1504455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0" name="矩形 69"/>
          <p:cNvSpPr/>
          <p:nvPr>
            <p:custDataLst>
              <p:tags r:id="rId15"/>
            </p:custDataLst>
          </p:nvPr>
        </p:nvSpPr>
        <p:spPr>
          <a:xfrm>
            <a:off x="4390620" y="1848571"/>
            <a:ext cx="171251" cy="1725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2" name="文本框 70"/>
          <p:cNvSpPr txBox="1"/>
          <p:nvPr>
            <p:custDataLst>
              <p:tags r:id="rId16"/>
            </p:custDataLst>
          </p:nvPr>
        </p:nvSpPr>
        <p:spPr>
          <a:xfrm>
            <a:off x="4676370" y="180662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收集历史数据：收集与预测目标相关的历史数据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484" name="任意多边形: 形状 72"/>
          <p:cNvSpPr/>
          <p:nvPr>
            <p:custDataLst>
              <p:tags r:id="rId17"/>
            </p:custDataLst>
          </p:nvPr>
        </p:nvSpPr>
        <p:spPr>
          <a:xfrm rot="10800000">
            <a:off x="8029372" y="1504455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86" name="矩形 73"/>
          <p:cNvSpPr/>
          <p:nvPr>
            <p:custDataLst>
              <p:tags r:id="rId18"/>
            </p:custDataLst>
          </p:nvPr>
        </p:nvSpPr>
        <p:spPr>
          <a:xfrm>
            <a:off x="7943647" y="1848571"/>
            <a:ext cx="171251" cy="1725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8" name="文本框 74"/>
          <p:cNvSpPr txBox="1"/>
          <p:nvPr>
            <p:custDataLst>
              <p:tags r:id="rId19"/>
            </p:custDataLst>
          </p:nvPr>
        </p:nvSpPr>
        <p:spPr>
          <a:xfrm>
            <a:off x="8229397" y="180662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选择预测方法：根据历史数据和预测目标选择合适的预测方法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52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实施预测</a:t>
            </a:r>
            <a:endParaRPr lang="zh-CN" altLang="en-US"/>
          </a:p>
        </p:txBody>
      </p:sp>
      <p:sp>
        <p:nvSpPr>
          <p:cNvPr id="1049524" name="矩形 15"/>
          <p:cNvSpPr/>
          <p:nvPr>
            <p:custDataLst>
              <p:tags r:id="rId2"/>
            </p:custDataLst>
          </p:nvPr>
        </p:nvSpPr>
        <p:spPr>
          <a:xfrm>
            <a:off x="3001898" y="1426337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确定预测目标：明确预测的目的和范围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6" name="任意多边形 17"/>
          <p:cNvSpPr/>
          <p:nvPr>
            <p:custDataLst>
              <p:tags r:id="rId3"/>
            </p:custDataLst>
          </p:nvPr>
        </p:nvSpPr>
        <p:spPr>
          <a:xfrm flipV="1">
            <a:off x="2935832" y="1364400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8" name="任意多边形 18"/>
          <p:cNvSpPr/>
          <p:nvPr>
            <p:custDataLst>
              <p:tags r:id="rId4"/>
            </p:custDataLst>
          </p:nvPr>
        </p:nvSpPr>
        <p:spPr>
          <a:xfrm flipH="1">
            <a:off x="8149559" y="1713312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0" name="矩形 27"/>
          <p:cNvSpPr/>
          <p:nvPr>
            <p:custDataLst>
              <p:tags r:id="rId5"/>
            </p:custDataLst>
          </p:nvPr>
        </p:nvSpPr>
        <p:spPr>
          <a:xfrm>
            <a:off x="3001898" y="2277628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收集数据：收集与预测目标相关的历史数据、市场数据等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2" name="任意多边形 29"/>
          <p:cNvSpPr/>
          <p:nvPr>
            <p:custDataLst>
              <p:tags r:id="rId6"/>
            </p:custDataLst>
          </p:nvPr>
        </p:nvSpPr>
        <p:spPr>
          <a:xfrm flipV="1">
            <a:off x="2935832" y="2215691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4" name="任意多边形 30"/>
          <p:cNvSpPr/>
          <p:nvPr>
            <p:custDataLst>
              <p:tags r:id="rId7"/>
            </p:custDataLst>
          </p:nvPr>
        </p:nvSpPr>
        <p:spPr>
          <a:xfrm flipH="1">
            <a:off x="8149559" y="2564603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6" name="矩形 5"/>
          <p:cNvSpPr/>
          <p:nvPr>
            <p:custDataLst>
              <p:tags r:id="rId8"/>
            </p:custDataLst>
          </p:nvPr>
        </p:nvSpPr>
        <p:spPr>
          <a:xfrm>
            <a:off x="3001898" y="3128919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分析数据：对收集到的数据进行整理、分析和解释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8" name="任意多边形 7"/>
          <p:cNvSpPr/>
          <p:nvPr>
            <p:custDataLst>
              <p:tags r:id="rId9"/>
            </p:custDataLst>
          </p:nvPr>
        </p:nvSpPr>
        <p:spPr>
          <a:xfrm flipV="1">
            <a:off x="2935832" y="3066982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0" name="任意多边形 8"/>
          <p:cNvSpPr/>
          <p:nvPr>
            <p:custDataLst>
              <p:tags r:id="rId10"/>
            </p:custDataLst>
          </p:nvPr>
        </p:nvSpPr>
        <p:spPr>
          <a:xfrm flipH="1">
            <a:off x="8149559" y="3415894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2" name="矩形 10"/>
          <p:cNvSpPr/>
          <p:nvPr>
            <p:custDataLst>
              <p:tags r:id="rId11"/>
            </p:custDataLst>
          </p:nvPr>
        </p:nvSpPr>
        <p:spPr>
          <a:xfrm>
            <a:off x="3001898" y="3980210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建立模型：根据分析结果建立预测模型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4" name="任意多边形 12"/>
          <p:cNvSpPr/>
          <p:nvPr>
            <p:custDataLst>
              <p:tags r:id="rId12"/>
            </p:custDataLst>
          </p:nvPr>
        </p:nvSpPr>
        <p:spPr>
          <a:xfrm flipV="1">
            <a:off x="2935832" y="3918273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6" name="任意多边形 13"/>
          <p:cNvSpPr/>
          <p:nvPr>
            <p:custDataLst>
              <p:tags r:id="rId13"/>
            </p:custDataLst>
          </p:nvPr>
        </p:nvSpPr>
        <p:spPr>
          <a:xfrm flipH="1">
            <a:off x="8149559" y="4267185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8" name="矩形 19"/>
          <p:cNvSpPr/>
          <p:nvPr>
            <p:custDataLst>
              <p:tags r:id="rId14"/>
            </p:custDataLst>
          </p:nvPr>
        </p:nvSpPr>
        <p:spPr>
          <a:xfrm>
            <a:off x="3001898" y="4831501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预测结果：利用模型进行预测，得到预测结果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0" name="任意多边形 21"/>
          <p:cNvSpPr/>
          <p:nvPr>
            <p:custDataLst>
              <p:tags r:id="rId15"/>
            </p:custDataLst>
          </p:nvPr>
        </p:nvSpPr>
        <p:spPr>
          <a:xfrm flipV="1">
            <a:off x="2935832" y="4769563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2" name="任意多边形 22"/>
          <p:cNvSpPr/>
          <p:nvPr>
            <p:custDataLst>
              <p:tags r:id="rId16"/>
            </p:custDataLst>
          </p:nvPr>
        </p:nvSpPr>
        <p:spPr>
          <a:xfrm flipH="1">
            <a:off x="8149559" y="5118476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4" name="矩形 38"/>
          <p:cNvSpPr/>
          <p:nvPr>
            <p:custDataLst>
              <p:tags r:id="rId17"/>
            </p:custDataLst>
          </p:nvPr>
        </p:nvSpPr>
        <p:spPr>
          <a:xfrm>
            <a:off x="3001898" y="5682791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评估预测：对预测结果进行评估和修正，确保预测的准确性和可靠性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6" name="任意多边形 40"/>
          <p:cNvSpPr/>
          <p:nvPr>
            <p:custDataLst>
              <p:tags r:id="rId18"/>
            </p:custDataLst>
          </p:nvPr>
        </p:nvSpPr>
        <p:spPr>
          <a:xfrm flipV="1">
            <a:off x="2935832" y="5620854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8" name="任意多边形 41"/>
          <p:cNvSpPr/>
          <p:nvPr>
            <p:custDataLst>
              <p:tags r:id="rId19"/>
            </p:custDataLst>
          </p:nvPr>
        </p:nvSpPr>
        <p:spPr>
          <a:xfrm flipH="1">
            <a:off x="8149559" y="5969767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59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评估预测结果</a:t>
            </a:r>
            <a:endParaRPr lang="zh-CN" altLang="en-US"/>
          </a:p>
        </p:txBody>
      </p:sp>
      <p:sp>
        <p:nvSpPr>
          <p:cNvPr id="1049594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96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98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00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调整预测模型和参数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2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04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06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08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比较预测结果与实际结果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0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12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14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16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分析预测误差的原因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8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20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22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24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重新进行预测并评估结果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65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财务预算的概念和意义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66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https://d.book118.com/958070036060006023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24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72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标题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24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1"/>
  <p:tag name="KSO_WM_UNIT_INDEX" val="1"/>
  <p:tag name="KSO_WM_UNIT_LAYERLEVEL" val="1"/>
  <p:tag name="KSO_WM_UNIT_NOCLEAR" val="0"/>
  <p:tag name="KSO_WM_UNIT_PRESET_TEXT" val="汇报时间：20X-XX-XX"/>
  <p:tag name="KSO_WM_UNIT_SUBTYPE" val="c"/>
  <p:tag name="KSO_WM_UNIT_TYPE" val="f"/>
  <p:tag name="KSO_WM_UNIT_VALUE" val="8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44"/>
</p:tagLst>
</file>

<file path=ppt/tags/tag82.xml><?xml version="1.0" encoding="utf-8"?>
<p:tagLst xmlns:p="http://schemas.openxmlformats.org/presentationml/2006/main">
  <p:tag name="KSO_WM_BEAUTIFY_FLAG" val="#wm#"/>
  <p:tag name="KSO_WM_SLIDE_ID" val="custom20230982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2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9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02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1_1"/>
  <p:tag name="KSO_WM_UNIT_INDEX" val="1_1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1_2"/>
  <p:tag name="KSO_WM_UNIT_INDEX" val="1_1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1_1"/>
  <p:tag name="KSO_WM_UNIT_INDEX" val="1_1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2_1"/>
  <p:tag name="KSO_WM_UNIT_INDEX" val="1_2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2_2"/>
  <p:tag name="KSO_WM_UNIT_INDEX" val="1_2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2_1"/>
  <p:tag name="KSO_WM_UNIT_INDEX" val="1_2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3_1"/>
  <p:tag name="KSO_WM_UNIT_INDEX" val="1_3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3_2"/>
  <p:tag name="KSO_WM_UNIT_INDEX" val="1_3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3_1"/>
  <p:tag name="KSO_WM_UNIT_INDEX" val="1_3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4_1"/>
  <p:tag name="KSO_WM_UNIT_INDEX" val="1_4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4_2"/>
  <p:tag name="KSO_WM_UNIT_INDEX" val="1_4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4_1"/>
  <p:tag name="KSO_WM_UNIT_INDEX" val="1_4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5_1"/>
  <p:tag name="KSO_WM_UNIT_INDEX" val="1_5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5_2"/>
  <p:tag name="KSO_WM_UNIT_INDEX" val="1_5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5_1"/>
  <p:tag name="KSO_WM_UNIT_INDEX" val="1_5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6_1"/>
  <p:tag name="KSO_WM_UNIT_INDEX" val="1_6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6_2"/>
  <p:tag name="KSO_WM_UNIT_INDEX" val="1_6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6_1"/>
  <p:tag name="KSO_WM_UNIT_INDEX" val="1_6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55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20999999344348907,&quot;transparency&quot;:0},{&quot;brightness&quot;:0,&quot;colorType&quot;:1,&quot;foreColorIndex&quot;:5,&quot;pos&quot;:0.79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5*l_h_i*1_2_1"/>
  <p:tag name="KSO_WM_UNIT_INDEX" val="1_2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20999999344348907,&quot;transparency&quot;:0},{&quot;brightness&quot;:0,&quot;colorType&quot;:1,&quot;foreColorIndex&quot;:5,&quot;pos&quot;:0.79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5*l_h_i*1_3_1"/>
  <p:tag name="KSO_WM_UNIT_INDEX" val="1_3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20999999344348907,&quot;transparency&quot;:0},{&quot;brightness&quot;:0,&quot;colorType&quot;:1,&quot;foreColorIndex&quot;:5,&quot;pos&quot;:0.79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5*l_h_i*1_4_1"/>
  <p:tag name="KSO_WM_UNIT_INDEX" val="1_4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20999999344348907,&quot;transparency&quot;:0},{&quot;brightness&quot;:0,&quot;colorType&quot;:1,&quot;foreColorIndex&quot;:5,&quot;pos&quot;:0.79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5*l_h_i*1_5_1"/>
  <p:tag name="KSO_WM_UNIT_INDEX" val="1_5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20999999344348907,&quot;transparency&quot;:0},{&quot;brightness&quot;:0,&quot;colorType&quot;:1,&quot;foreColorIndex&quot;:5,&quot;pos&quot;:0.79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5*l_h_i*1_6_1"/>
  <p:tag name="KSO_WM_UNIT_INDEX" val="1_6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5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HIGHLIGHT" val="0"/>
  <p:tag name="KSO_WM_UNIT_ID" val="diagram20231670_5*l_h_f*1_1_1"/>
  <p:tag name="KSO_WM_UNIT_INDEX" val="1_1_1"/>
  <p:tag name="KSO_WM_UNIT_LAYERLEVEL" val="1_1_1"/>
  <p:tag name="KSO_WM_UNIT_NOCLEAR" val="0"/>
  <p:tag name="KSO_WM_UNIT_PRESET_TEXT" val="单击此处输入(你的)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HIGHLIGHT" val="0"/>
  <p:tag name="KSO_WM_UNIT_ID" val="diagram20231670_5*l_h_f*1_2_1"/>
  <p:tag name="KSO_WM_UNIT_INDEX" val="1_2_1"/>
  <p:tag name="KSO_WM_UNIT_LAYERLEVEL" val="1_1_1"/>
  <p:tag name="KSO_WM_UNIT_NOCLEAR" val="0"/>
  <p:tag name="KSO_WM_UNIT_PRESET_TEXT" val="单击此处输入(你的)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HIGHLIGHT" val="0"/>
  <p:tag name="KSO_WM_UNIT_ID" val="diagram20231670_5*l_h_f*1_3_1"/>
  <p:tag name="KSO_WM_UNIT_INDEX" val="1_3_1"/>
  <p:tag name="KSO_WM_UNIT_LAYERLEVEL" val="1_1_1"/>
  <p:tag name="KSO_WM_UNIT_NOCLEAR" val="0"/>
  <p:tag name="KSO_WM_UNIT_PRESET_TEXT" val="单击此处输入(你的)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HIGHLIGHT" val="0"/>
  <p:tag name="KSO_WM_UNIT_ID" val="diagram20231670_5*l_h_f*1_4_1"/>
  <p:tag name="KSO_WM_UNIT_INDEX" val="1_4_1"/>
  <p:tag name="KSO_WM_UNIT_LAYERLEVEL" val="1_1_1"/>
  <p:tag name="KSO_WM_UNIT_NOCLEAR" val="0"/>
  <p:tag name="KSO_WM_UNIT_PRESET_TEXT" val="单击此处输入(你的)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HIGHLIGHT" val="0"/>
  <p:tag name="KSO_WM_UNIT_ID" val="diagram20231670_5*l_h_f*1_5_1"/>
  <p:tag name="KSO_WM_UNIT_INDEX" val="1_5_1"/>
  <p:tag name="KSO_WM_UNIT_LAYERLEVEL" val="1_1_1"/>
  <p:tag name="KSO_WM_UNIT_NOCLEAR" val="0"/>
  <p:tag name="KSO_WM_UNIT_PRESET_TEXT" val="单击此处输入(你的)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HIGHLIGHT" val="0"/>
  <p:tag name="KSO_WM_UNIT_ID" val="diagram20231670_5*l_h_f*1_6_1"/>
  <p:tag name="KSO_WM_UNIT_INDEX" val="1_6_1"/>
  <p:tag name="KSO_WM_UNIT_LAYERLEVEL" val="1_1_1"/>
  <p:tag name="KSO_WM_UNIT_NOCLEAR" val="0"/>
  <p:tag name="KSO_WM_UNIT_PRESET_TEXT" val="单击此处输入(你的)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1"/>
  <p:tag name="KSO_WM_UNIT_INDEX" val="1_4_1"/>
  <p:tag name="KSO_WM_UNIT_LAYERLEVEL" val="1_1_1"/>
  <p:tag name="KSO_WM_UNIT_LINE_FORE_SCHEMECOLOR_INDEX" val="7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2"/>
  <p:tag name="KSO_WM_UNIT_INDEX" val="1_4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1"/>
  <p:tag name="KSO_WM_UNIT_INDEX" val="1_5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2"/>
  <p:tag name="KSO_WM_UNIT_INDEX" val="1_5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1"/>
  <p:tag name="KSO_WM_UNIT_INDEX" val="1_6_1"/>
  <p:tag name="KSO_WM_UNIT_LAYERLEVEL" val="1_1_1"/>
  <p:tag name="KSO_WM_UNIT_LINE_FORE_SCHEMECOLOR_INDEX" val="7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2"/>
  <p:tag name="KSO_WM_UNIT_INDEX" val="1_6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6_1"/>
  <p:tag name="KSO_WM_UNIT_INDEX" val="1_6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1"/>
  <p:tag name="KSO_WM_UNIT_INDEX" val="1_1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2"/>
  <p:tag name="KSO_WM_UNIT_INDEX" val="1_1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1"/>
  <p:tag name="KSO_WM_UNIT_INDEX" val="1_2_1"/>
  <p:tag name="KSO_WM_UNIT_LAYERLEVEL" val="1_1_1"/>
  <p:tag name="KSO_WM_UNIT_LINE_FORE_SCHEMECOLOR_INDEX" val="7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2"/>
  <p:tag name="KSO_WM_UNIT_INDEX" val="1_2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1"/>
  <p:tag name="KSO_WM_UNIT_INDEX" val="1_3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2"/>
  <p:tag name="KSO_WM_UNIT_INDEX" val="1_3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1"/>
  <p:tag name="KSO_WM_UNIT_INDEX" val="1_1_1"/>
  <p:tag name="KSO_WM_UNIT_LAYERLEVEL" val="1_1_1"/>
  <p:tag name="KSO_WM_UNIT_LINE_FORE_SCHEMECOLOR_INDEX" val="5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2"/>
  <p:tag name="KSO_WM_UNIT_INDEX" val="1_1_2"/>
  <p:tag name="KSO_WM_UNIT_LAYERLEVEL" val="1_1_1"/>
  <p:tag name="KSO_WM_UNIT_LINE_FORE_SCHEMECOLOR_INDEX" val="5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1"/>
  <p:tag name="KSO_WM_UNIT_INDEX" val="1_2_1"/>
  <p:tag name="KSO_WM_UNIT_LAYERLEVEL" val="1_1_1"/>
  <p:tag name="KSO_WM_UNIT_LINE_FORE_SCHEMECOLOR_INDEX" val="5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2"/>
  <p:tag name="KSO_WM_UNIT_INDEX" val="1_2_2"/>
  <p:tag name="KSO_WM_UNIT_LAYERLEVEL" val="1_1_1"/>
  <p:tag name="KSO_WM_UNIT_LINE_FORE_SCHEMECOLOR_INDEX" val="5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1"/>
  <p:tag name="KSO_WM_UNIT_INDEX" val="1_3_1"/>
  <p:tag name="KSO_WM_UNIT_LAYERLEVEL" val="1_1_1"/>
  <p:tag name="KSO_WM_UNIT_LINE_FORE_SCHEMECOLOR_INDEX" val="5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2"/>
  <p:tag name="KSO_WM_UNIT_INDEX" val="1_3_2"/>
  <p:tag name="KSO_WM_UNIT_LAYERLEVEL" val="1_1_1"/>
  <p:tag name="KSO_WM_UNIT_LINE_FORE_SCHEMECOLOR_INDEX" val="5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1"/>
  <p:tag name="KSO_WM_UNIT_INDEX" val="1_4_1"/>
  <p:tag name="KSO_WM_UNIT_LAYERLEVEL" val="1_1_1"/>
  <p:tag name="KSO_WM_UNIT_LINE_FORE_SCHEMECOLOR_INDEX" val="5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2"/>
  <p:tag name="KSO_WM_UNIT_INDEX" val="1_4_2"/>
  <p:tag name="KSO_WM_UNIT_LAYERLEVEL" val="1_1_1"/>
  <p:tag name="KSO_WM_UNIT_LINE_FORE_SCHEMECOLOR_INDEX" val="5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5_1"/>
  <p:tag name="KSO_WM_UNIT_INDEX" val="1_5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1"/>
  <p:tag name="KSO_WM_UNIT_INDEX" val="1_5_1"/>
  <p:tag name="KSO_WM_UNIT_LAYERLEVEL" val="1_1_1"/>
  <p:tag name="KSO_WM_UNIT_LINE_FORE_SCHEMECOLOR_INDEX" val="5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2"/>
  <p:tag name="KSO_WM_UNIT_INDEX" val="1_5_2"/>
  <p:tag name="KSO_WM_UNIT_LAYERLEVEL" val="1_1_1"/>
  <p:tag name="KSO_WM_UNIT_LINE_FORE_SCHEMECOLOR_INDEX" val="5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6_1"/>
  <p:tag name="KSO_WM_UNIT_INDEX" val="1_6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1"/>
  <p:tag name="KSO_WM_UNIT_INDEX" val="1_6_1"/>
  <p:tag name="KSO_WM_UNIT_LAYERLEVEL" val="1_1_1"/>
  <p:tag name="KSO_WM_UNIT_LINE_FORE_SCHEMECOLOR_INDEX" val="5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2"/>
  <p:tag name="KSO_WM_UNIT_INDEX" val="1_6_2"/>
  <p:tag name="KSO_WM_UNIT_LAYERLEVEL" val="1_1_1"/>
  <p:tag name="KSO_WM_UNIT_LINE_FORE_SCHEMECOLOR_INDEX" val="5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47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24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8">
      <a:dk1>
        <a:srgbClr val="000000"/>
      </a:dk1>
      <a:lt1>
        <a:srgbClr val="FFFFFF"/>
      </a:lt1>
      <a:dk2>
        <a:srgbClr val="2D180D"/>
      </a:dk2>
      <a:lt2>
        <a:srgbClr val="FCE9DA"/>
      </a:lt2>
      <a:accent1>
        <a:srgbClr val="ED7D31"/>
      </a:accent1>
      <a:accent2>
        <a:srgbClr val="E9692B"/>
      </a:accent2>
      <a:accent3>
        <a:srgbClr val="E45425"/>
      </a:accent3>
      <a:accent4>
        <a:srgbClr val="E04020"/>
      </a:accent4>
      <a:accent5>
        <a:srgbClr val="DB2B1A"/>
      </a:accent5>
      <a:accent6>
        <a:srgbClr val="D71714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4">
      <vt:lpstr>Arial</vt:lpstr>
      <vt:lpstr>Calibri</vt:lpstr>
      <vt:lpstr>微软雅黑</vt:lpstr>
      <vt:lpstr>Wingdings</vt:lpstr>
      <vt:lpstr>Office Theme</vt:lpstr>
      <vt:lpstr>财务预测和预算</vt:lpstr>
      <vt:lpstr>目录</vt:lpstr>
      <vt:lpstr>单击添加章节标题</vt:lpstr>
      <vt:lpstr>财务预测的概念和意义</vt:lpstr>
      <vt:lpstr>PowerPoint Presentation</vt:lpstr>
      <vt:lpstr>财务预测的定义</vt:lpstr>
      <vt:lpstr>财务预测的意义</vt:lpstr>
      <vt:lpstr>财务预测的分类</vt:lpstr>
      <vt:lpstr>财务预测的方法</vt:lpstr>
      <vt:lpstr>财务预测的步骤和流程</vt:lpstr>
      <vt:lpstr>PowerPoint Presentation</vt:lpstr>
      <vt:lpstr>确定预测目标</vt:lpstr>
      <vt:lpstr>收集相关信息</vt:lpstr>
      <vt:lpstr>选择预测方法</vt:lpstr>
      <vt:lpstr>建立预测模型</vt:lpstr>
      <vt:lpstr>实施预测</vt:lpstr>
      <vt:lpstr>评估预测结果</vt:lpstr>
      <vt:lpstr>财务预算的概念和意义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2024-08-30T00:20:45.042</cp:lastPrinted>
  <dcterms:created xsi:type="dcterms:W3CDTF">2024-08-29T16:20:45Z</dcterms:created>
  <dcterms:modified xsi:type="dcterms:W3CDTF">2024-08-29T16:20:47Z</dcterms:modified>
</cp:coreProperties>
</file>