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2D869B-10F5-4278-AE80-4D248F9069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1409A9-018F-41E3-97F9-73B4400EC2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C1394E-01A9-459F-90A1-EED088D4AD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6E9949-AA7C-42C8-B780-B6A2B80BDB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6B67F0-BEA4-4A37-A034-AB0F0B0A99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227148-E91A-40EE-8ADC-4908BBD8B7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F7FCA4-D1E7-4A7F-B5FE-D7CB406669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16BEB6-E48F-4318-B86D-03402F3A2A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E458FE-25E3-4C0E-A293-2B013A4223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CE7B43-3301-4039-8EDD-19716625FF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4DAE38-B17C-4B3F-8588-751BB12E49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7307105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中国物联网行业市场前景分析</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物联网行业概述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中国物联网市场现状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中国物联网市场前景预测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挑战与风险分析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建议和对策</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物联网行业概述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物联网是指通过信息传感设备，按约定的协议，对任何物体进行信息交换和通信，以实现智能化识别、定位、跟踪、监控和管理的一种网络。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物联网定义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物联网概念最早于1999年提出，之后随着传感器、云计算、大数据等技术的不断发展，物联网逐渐从概念走向应用。近年来，随着5G、边缘计算等新技术的不断涌现，物联网行业迎来了新的发展机遇。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发展历程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网络层</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包括通信网络设备、网络传输协议等，负责将采集到的信息传输到处理中心。</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应用层</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包括各行业的应用系统，如智能交通、智能家居、工业4.0等，负责将处理后的信息应用到实际场景中。</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平台层</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包括云计算平台、大数据处理平台等，负责对采集到的信息进行存储、处理和分析。</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感知层</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包括传感器、RFID等数据采集设备，负责采集物体的信息。</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物联网产业链结构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发展水平</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国内物联网行业在感知层、网络层和应用层等方面已经取得了重要进展，但与发达国家相比，在核心技术研发、高端设备制造等方面仍存在一定差距。</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政策支持</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近年来，国家出台了一系列政策措施，大力支持物联网行业的发展，包括加大研发投入、推动产业集聚、培育龙头企业等。</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应用领域</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国内物联网行业在智能交通、智能家居、工业4.0等领域已经取得了重要应用成果，但与发达国家相比，在农业、医疗等领域的应用相对较少。</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国内外物联网发展对比</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中国物联网市场现状</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市场规模及增长速度</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中国物联网市场规模逐年增长，2022年已经超过2万亿元人民币，成为全球最大的物联网市场之一。</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增长速度</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中国物联网市场增长速度保持在20%以上，预计未来几年将持续保持高速增长。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09005" y="3234448"/>
            <a:ext cx="937130" cy="788288"/>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lumMod val="60000"/>
              <a:lumOff val="40000"/>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2250101" y="4321454"/>
            <a:ext cx="0" cy="466005"/>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4" name="AutoShape 4"/>
          <p:cNvSpPr/>
          <p:nvPr/>
        </p:nvSpPr>
        <p:spPr>
          <a:xfrm>
            <a:off x="2180060" y="4237548"/>
            <a:ext cx="134112" cy="1341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929966" y="3234448"/>
            <a:ext cx="937130" cy="788288"/>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87779" y="3234448"/>
            <a:ext cx="2267776" cy="788288"/>
          </a:xfrm>
          <a:prstGeom prst="homePlate">
            <a:avLst>
              <a:gd name="adj" fmla="val 4892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461693" y="3234448"/>
            <a:ext cx="937130" cy="788288"/>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919506" y="3234448"/>
            <a:ext cx="2267776" cy="788288"/>
          </a:xfrm>
          <a:prstGeom prst="homePlate">
            <a:avLst>
              <a:gd name="adj" fmla="val 4892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93913" y="3234448"/>
            <a:ext cx="937130" cy="788288"/>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451726" y="3234448"/>
            <a:ext cx="2267776" cy="788288"/>
          </a:xfrm>
          <a:prstGeom prst="homePlate">
            <a:avLst>
              <a:gd name="adj" fmla="val 4892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8536622" y="3234448"/>
            <a:ext cx="937130" cy="788288"/>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994435" y="3234448"/>
            <a:ext cx="2267776" cy="788288"/>
          </a:xfrm>
          <a:prstGeom prst="homePlate">
            <a:avLst>
              <a:gd name="adj" fmla="val 48923"/>
            </a:avLst>
          </a:prstGeom>
          <a:gradFill>
            <a:gsLst>
              <a:gs pos="0">
                <a:schemeClr val="accent1">
                  <a:alpha val="100000"/>
                </a:schemeClr>
              </a:gs>
              <a:gs pos="100000">
                <a:schemeClr val="accent1">
                  <a:alpha val="100000"/>
                  <a:lumMod val="75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146135" y="342380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950" b="1">
                <a:solidFill>
                  <a:srgbClr val="FFFFFF">
                    <a:alpha val="100000"/>
                  </a:srgbClr>
                </a:solidFill>
                <a:latin typeface="Microsoft Yahei"/>
                <a:ea typeface="Microsoft Yahei"/>
                <a:cs typeface="Microsoft Yahei"/>
              </a:rPr>
              <a:t>工业领域</a:t>
            </a:r>
          </a:p>
        </p:txBody>
      </p:sp>
      <p:cxnSp>
        <p:nvCxnSpPr>
          <p:cNvPr id="14" name="Connector 14"/>
          <p:cNvCxnSpPr/>
          <p:nvPr/>
        </p:nvCxnSpPr>
        <p:spPr>
          <a:xfrm flipH="1">
            <a:off x="7270496" y="4301578"/>
            <a:ext cx="0" cy="466005"/>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5" name="AutoShape 15"/>
          <p:cNvSpPr/>
          <p:nvPr/>
        </p:nvSpPr>
        <p:spPr>
          <a:xfrm>
            <a:off x="7200455" y="4217672"/>
            <a:ext cx="134112" cy="1341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9809141" y="2540511"/>
            <a:ext cx="0" cy="466005"/>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9739100" y="2955122"/>
            <a:ext cx="134112" cy="1341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H="1">
            <a:off x="4776899" y="2540511"/>
            <a:ext cx="0" cy="466005"/>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AutoShape 19"/>
          <p:cNvSpPr/>
          <p:nvPr/>
        </p:nvSpPr>
        <p:spPr>
          <a:xfrm>
            <a:off x="4706858" y="2955122"/>
            <a:ext cx="134112" cy="1341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3107462" y="1267317"/>
            <a:ext cx="3355016"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物联网技术在智慧城市建设中发挥重要作用，包括智能交通、智能安防、智能环保等。</a:t>
            </a:r>
          </a:p>
        </p:txBody>
      </p:sp>
      <p:sp>
        <p:nvSpPr>
          <p:cNvPr id="21" name="TextBox 21"/>
          <p:cNvSpPr txBox="1"/>
          <p:nvPr/>
        </p:nvSpPr>
        <p:spPr>
          <a:xfrm>
            <a:off x="3716515" y="342380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950" b="1">
                <a:solidFill>
                  <a:srgbClr val="FFFFFF">
                    <a:alpha val="100000"/>
                  </a:srgbClr>
                </a:solidFill>
                <a:latin typeface="Microsoft Yahei"/>
                <a:ea typeface="Microsoft Yahei"/>
                <a:cs typeface="Microsoft Yahei"/>
              </a:rPr>
              <a:t>智慧城市</a:t>
            </a:r>
          </a:p>
        </p:txBody>
      </p:sp>
      <p:sp>
        <p:nvSpPr>
          <p:cNvPr id="22" name="TextBox 22"/>
          <p:cNvSpPr txBox="1"/>
          <p:nvPr/>
        </p:nvSpPr>
        <p:spPr>
          <a:xfrm>
            <a:off x="6220648" y="342380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950" b="1">
                <a:solidFill>
                  <a:srgbClr val="FFFFFF">
                    <a:alpha val="100000"/>
                  </a:srgbClr>
                </a:solidFill>
                <a:latin typeface="Microsoft Yahei"/>
                <a:ea typeface="Microsoft Yahei"/>
                <a:cs typeface="Microsoft Yahei"/>
              </a:rPr>
              <a:t>智能家居</a:t>
            </a:r>
          </a:p>
        </p:txBody>
      </p:sp>
      <p:sp>
        <p:nvSpPr>
          <p:cNvPr id="23" name="TextBox 23"/>
          <p:cNvSpPr txBox="1"/>
          <p:nvPr/>
        </p:nvSpPr>
        <p:spPr>
          <a:xfrm>
            <a:off x="8812614" y="342380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950" b="1">
                <a:solidFill>
                  <a:srgbClr val="FFFFFF">
                    <a:alpha val="100000"/>
                  </a:srgbClr>
                </a:solidFill>
                <a:latin typeface="Microsoft Yahei"/>
                <a:ea typeface="Microsoft Yahei"/>
                <a:cs typeface="Microsoft Yahei"/>
              </a:rPr>
              <a:t>农业领域</a:t>
            </a:r>
          </a:p>
        </p:txBody>
      </p:sp>
      <p:sp>
        <p:nvSpPr>
          <p:cNvPr id="24" name="Freeform 24"/>
          <p:cNvSpPr/>
          <p:nvPr/>
        </p:nvSpPr>
        <p:spPr>
          <a:xfrm>
            <a:off x="11063949" y="3234448"/>
            <a:ext cx="937130" cy="788288"/>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lumMod val="60000"/>
              <a:lumOff val="40000"/>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75049" y="4966719"/>
            <a:ext cx="3355016"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物联网技术在工业领域应用广泛，包括工业自动化、智能制造、工业互联网等。</a:t>
            </a:r>
          </a:p>
        </p:txBody>
      </p:sp>
      <p:sp>
        <p:nvSpPr>
          <p:cNvPr id="26" name="TextBox 26"/>
          <p:cNvSpPr txBox="1"/>
          <p:nvPr/>
        </p:nvSpPr>
        <p:spPr>
          <a:xfrm>
            <a:off x="8195704" y="1267317"/>
            <a:ext cx="3355016"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物联网技术在农业领域应用逐渐增多，包括智能农业、精准农业、农业信息化等。</a:t>
            </a:r>
          </a:p>
        </p:txBody>
      </p:sp>
      <p:sp>
        <p:nvSpPr>
          <p:cNvPr id="27" name="TextBox 27"/>
          <p:cNvSpPr txBox="1"/>
          <p:nvPr/>
        </p:nvSpPr>
        <p:spPr>
          <a:xfrm>
            <a:off x="5650171" y="4966719"/>
            <a:ext cx="3355016"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物联网技术为智能家居提供了更加便捷和智能化的解决方案，包括智能家电、智能照明、智能安防等。</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主要应用领域分布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竞争格局</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中国物联网市场竞争激烈，众多企业参与其中，包括华为、阿里巴巴、腾讯、百度等科技巨头，以及海尔、美的等传统制造业企业。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龙头企业分析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华为在物联网领域拥有完整的解决方案和领先的技术实力，阿里巴巴和腾讯则通过云计算和大数据等技术为物联网应用提供支持，海尔和美的等传统制造业企业则通过智能化转型将物联网技术应用于产品和服务中。</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竞争格局与龙头企业分析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中国物联网市场前景预测</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https://d.book118.com/958073071055006032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2024-09-09T21:18:46.968</cp:lastPrinted>
  <dcterms:created xsi:type="dcterms:W3CDTF">2024-09-09T13:18:46Z</dcterms:created>
  <dcterms:modified xsi:type="dcterms:W3CDTF">2024-09-09T13:18:49Z</dcterms:modified>
</cp:coreProperties>
</file>