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052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8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61EB74-A31F-4653-8856-8BA90E17E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8EDCC5-C9A1-4EBB-97BE-7225CBAF9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C848BB-0C7F-4ACA-8099-6D6DF5E08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3997D-592F-449D-A13E-3B6FD9FBD8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9DBBFC-9CC2-4D1A-8220-B725EED76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DE3786-6FBE-437B-BC96-F9C300A96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EB9518-C097-4236-A7CD-FDB93A1BA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1289B3-8B89-4565-B315-5DB2EE8F5F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09C5D4-76EB-48B2-B778-DB376CF083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61ED5A-0ADD-4381-9FFD-580E8E5EF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70A950-4C74-4EC6-AC40-AE47C0118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0510" r:id="rId2"/>
    <p:sldLayoutId id="2147500511" r:id="rId3"/>
    <p:sldLayoutId id="2147500512" r:id="rId4"/>
    <p:sldLayoutId id="2147500513" r:id="rId5"/>
    <p:sldLayoutId id="2147500514" r:id="rId6"/>
    <p:sldLayoutId id="2147500515" r:id="rId7"/>
    <p:sldLayoutId id="2147500516" r:id="rId8"/>
    <p:sldLayoutId id="2147500517" r:id="rId9"/>
    <p:sldLayoutId id="2147500518" r:id="rId10"/>
    <p:sldLayoutId id="2147500519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3.xml" /><Relationship Id="rId11" Type="http://schemas.openxmlformats.org/officeDocument/2006/relationships/tags" Target="../tags/tag94.xml" /><Relationship Id="rId12" Type="http://schemas.openxmlformats.org/officeDocument/2006/relationships/tags" Target="../tags/tag95.xml" /><Relationship Id="rId13" Type="http://schemas.openxmlformats.org/officeDocument/2006/relationships/tags" Target="../tags/tag96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14" Type="http://schemas.openxmlformats.org/officeDocument/2006/relationships/tags" Target="../tags/tag152.xml" /><Relationship Id="rId15" Type="http://schemas.openxmlformats.org/officeDocument/2006/relationships/tags" Target="../tags/tag153.xml" /><Relationship Id="rId16" Type="http://schemas.openxmlformats.org/officeDocument/2006/relationships/tags" Target="../tags/tag154.xml" /><Relationship Id="rId17" Type="http://schemas.openxmlformats.org/officeDocument/2006/relationships/tags" Target="../tags/tag155.xml" /><Relationship Id="rId18" Type="http://schemas.openxmlformats.org/officeDocument/2006/relationships/tags" Target="../tags/tag156.xml" /><Relationship Id="rId19" Type="http://schemas.openxmlformats.org/officeDocument/2006/relationships/tags" Target="../tags/tag157.xml" /><Relationship Id="rId2" Type="http://schemas.openxmlformats.org/officeDocument/2006/relationships/tags" Target="../tags/tag140.xml" /><Relationship Id="rId20" Type="http://schemas.openxmlformats.org/officeDocument/2006/relationships/tags" Target="../tags/tag158.xml" /><Relationship Id="rId21" Type="http://schemas.openxmlformats.org/officeDocument/2006/relationships/tags" Target="../tags/tag159.xml" /><Relationship Id="rId22" Type="http://schemas.openxmlformats.org/officeDocument/2006/relationships/tags" Target="../tags/tag160.xml" /><Relationship Id="rId23" Type="http://schemas.openxmlformats.org/officeDocument/2006/relationships/tags" Target="../tags/tag161.xml" /><Relationship Id="rId24" Type="http://schemas.openxmlformats.org/officeDocument/2006/relationships/tags" Target="../tags/tag162.xml" /><Relationship Id="rId25" Type="http://schemas.openxmlformats.org/officeDocument/2006/relationships/tags" Target="../tags/tag163.xml" /><Relationship Id="rId26" Type="http://schemas.openxmlformats.org/officeDocument/2006/relationships/tags" Target="../tags/tag164.xml" /><Relationship Id="rId27" Type="http://schemas.openxmlformats.org/officeDocument/2006/relationships/tags" Target="../tags/tag165.xml" /><Relationship Id="rId28" Type="http://schemas.openxmlformats.org/officeDocument/2006/relationships/tags" Target="../tags/tag166.xml" /><Relationship Id="rId29" Type="http://schemas.openxmlformats.org/officeDocument/2006/relationships/tags" Target="../tags/tag167.xml" /><Relationship Id="rId3" Type="http://schemas.openxmlformats.org/officeDocument/2006/relationships/tags" Target="../tags/tag141.xml" /><Relationship Id="rId30" Type="http://schemas.openxmlformats.org/officeDocument/2006/relationships/tags" Target="../tags/tag168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10113706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作文素材的获取与写作技巧的训练与提高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7"/>
          <p:cNvSpPr/>
          <p:nvPr>
            <p:custDataLst>
              <p:tags r:id="rId4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5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6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7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8"/>
            </p:custDataLst>
          </p:nvPr>
        </p:nvSpPr>
        <p:spPr>
          <a:xfrm flipH="1">
            <a:off x="32829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9"/>
            </p:custDataLst>
          </p:nvPr>
        </p:nvSpPr>
        <p:spPr>
          <a:xfrm>
            <a:off x="32829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10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1"/>
            </p:custDataLst>
          </p:nvPr>
        </p:nvSpPr>
        <p:spPr>
          <a:xfrm flipH="1">
            <a:off x="266128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素材的获取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2"/>
            </p:custDataLst>
          </p:nvPr>
        </p:nvSpPr>
        <p:spPr>
          <a:xfrm>
            <a:off x="266128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3"/>
            </p:custDataLst>
          </p:nvPr>
        </p:nvSpPr>
        <p:spPr>
          <a:xfrm flipH="1">
            <a:off x="499427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写作技巧的训练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4"/>
            </p:custDataLst>
          </p:nvPr>
        </p:nvSpPr>
        <p:spPr>
          <a:xfrm>
            <a:off x="499427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5"/>
            </p:custDataLst>
          </p:nvPr>
        </p:nvSpPr>
        <p:spPr>
          <a:xfrm flipH="1">
            <a:off x="7327900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写作技巧的提高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>
            <a:off x="7327900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7"/>
            </p:custDataLst>
          </p:nvPr>
        </p:nvSpPr>
        <p:spPr>
          <a:xfrm flipH="1">
            <a:off x="966152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写作实践与反思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8"/>
            </p:custDataLst>
          </p:nvPr>
        </p:nvSpPr>
        <p:spPr>
          <a:xfrm>
            <a:off x="966152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素材的获取</a:t>
            </a:r>
            <a:endParaRPr lang="zh-CN" altLang="en-US"/>
          </a:p>
        </p:txBody>
      </p:sp>
      <p:sp>
        <p:nvSpPr>
          <p:cNvPr id="10488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观察生活，积累素材</a:t>
            </a:r>
            <a:endParaRPr lang="zh-CN" altLang="en-US"/>
          </a:p>
        </p:txBody>
      </p:sp>
      <p:sp>
        <p:nvSpPr>
          <p:cNvPr id="1048874" name="圆角矩形 3"/>
          <p:cNvSpPr/>
          <p:nvPr>
            <p:custDataLst>
              <p:tags r:id="rId2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6" name="圆角矩形 4"/>
          <p:cNvSpPr/>
          <p:nvPr>
            <p:custDataLst>
              <p:tags r:id="rId3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78" name="圆角矩形 5"/>
          <p:cNvSpPr/>
          <p:nvPr>
            <p:custDataLst>
              <p:tags r:id="rId4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0" name="圆角矩形 6"/>
          <p:cNvSpPr/>
          <p:nvPr>
            <p:custDataLst>
              <p:tags r:id="rId5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82" name="圆角矩形 9"/>
          <p:cNvSpPr/>
          <p:nvPr>
            <p:custDataLst>
              <p:tags r:id="rId6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圆角矩形 10"/>
          <p:cNvSpPr/>
          <p:nvPr>
            <p:custDataLst>
              <p:tags r:id="rId7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86" name="圆角矩形 11"/>
          <p:cNvSpPr/>
          <p:nvPr>
            <p:custDataLst>
              <p:tags r:id="rId8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圆角矩形 12"/>
          <p:cNvSpPr/>
          <p:nvPr>
            <p:custDataLst>
              <p:tags r:id="rId9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90" name="文本框 7"/>
          <p:cNvSpPr txBox="1"/>
          <p:nvPr>
            <p:custDataLst>
              <p:tags r:id="rId10"/>
            </p:custDataLst>
          </p:nvPr>
        </p:nvSpPr>
        <p:spPr>
          <a:xfrm>
            <a:off x="1937050" y="3897543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积累方式：记录、拍照、录音等，将素材整理成笔记或电子文档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892" name="文本框 8"/>
          <p:cNvSpPr txBox="1"/>
          <p:nvPr>
            <p:custDataLst>
              <p:tags r:id="rId11"/>
            </p:custDataLst>
          </p:nvPr>
        </p:nvSpPr>
        <p:spPr>
          <a:xfrm>
            <a:off x="1937050" y="5039002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素材分类：按照主题、领域等分类整理，方便日后查找和使用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894" name="文本框 13"/>
          <p:cNvSpPr txBox="1"/>
          <p:nvPr>
            <p:custDataLst>
              <p:tags r:id="rId12"/>
            </p:custDataLst>
          </p:nvPr>
        </p:nvSpPr>
        <p:spPr>
          <a:xfrm>
            <a:off x="1937050" y="1637477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素材的获取：从日常生活中观察和体验，积累丰富的经验和感受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896" name="文本框 14"/>
          <p:cNvSpPr txBox="1"/>
          <p:nvPr>
            <p:custDataLst>
              <p:tags r:id="rId13"/>
            </p:custDataLst>
          </p:nvPr>
        </p:nvSpPr>
        <p:spPr>
          <a:xfrm>
            <a:off x="1937050" y="2780079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观察方法：多角度、多层次地观察事物，发现其独特之处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阅读优秀作品，借鉴素材</a:t>
            </a:r>
            <a:endParaRPr lang="zh-CN" altLang="en-US"/>
          </a:p>
        </p:txBody>
      </p:sp>
      <p:sp>
        <p:nvSpPr>
          <p:cNvPr id="1048932" name="矩形 31"/>
          <p:cNvSpPr/>
          <p:nvPr>
            <p:custDataLst>
              <p:tags r:id="rId2"/>
            </p:custDataLst>
          </p:nvPr>
        </p:nvSpPr>
        <p:spPr>
          <a:xfrm>
            <a:off x="29845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阅读经典文学作品，积累丰富的素材和语言表达方式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4"/>
          <p:cNvSpPr/>
          <p:nvPr>
            <p:custDataLst>
              <p:tags r:id="rId3"/>
            </p:custDataLst>
          </p:nvPr>
        </p:nvSpPr>
        <p:spPr>
          <a:xfrm>
            <a:off x="29845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关注时事新闻和社会热点，了解最新的素材和话题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5"/>
          <p:cNvSpPr/>
          <p:nvPr>
            <p:custDataLst>
              <p:tags r:id="rId4"/>
            </p:custDataLst>
          </p:nvPr>
        </p:nvSpPr>
        <p:spPr>
          <a:xfrm>
            <a:off x="29845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深入挖掘身边的人和事，从自己的经历和观察中获取独特的素材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7"/>
          <p:cNvSpPr/>
          <p:nvPr>
            <p:custDataLst>
              <p:tags r:id="rId5"/>
            </p:custDataLst>
          </p:nvPr>
        </p:nvSpPr>
        <p:spPr>
          <a:xfrm>
            <a:off x="29845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参加写作培训和交流活动，学习他人的素材和创作经验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利用网络资源，搜集素材</a:t>
            </a:r>
            <a:endParaRPr lang="zh-CN" altLang="en-US"/>
          </a:p>
        </p:txBody>
      </p:sp>
      <p:sp>
        <p:nvSpPr>
          <p:cNvPr id="1048974" name="对角圆角矩形 15"/>
          <p:cNvSpPr/>
          <p:nvPr>
            <p:custDataLst>
              <p:tags r:id="rId2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6" name="对角圆角矩形 16"/>
          <p:cNvSpPr/>
          <p:nvPr>
            <p:custDataLst>
              <p:tags r:id="rId3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8" name="直角三角形 17"/>
          <p:cNvSpPr/>
          <p:nvPr>
            <p:custDataLst>
              <p:tags r:id="rId4"/>
            </p:custDataLst>
          </p:nvPr>
        </p:nvSpPr>
        <p:spPr>
          <a:xfrm>
            <a:off x="23589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0" name="文本框 27"/>
          <p:cNvSpPr txBox="1"/>
          <p:nvPr>
            <p:custDataLst>
              <p:tags r:id="rId5"/>
            </p:custDataLst>
          </p:nvPr>
        </p:nvSpPr>
        <p:spPr>
          <a:xfrm>
            <a:off x="23954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新闻网站：获取时事新闻、社会热点等素材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52"/>
          <p:cNvSpPr/>
          <p:nvPr>
            <p:custDataLst>
              <p:tags r:id="rId6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4" name="对角圆角矩形 53"/>
          <p:cNvSpPr/>
          <p:nvPr>
            <p:custDataLst>
              <p:tags r:id="rId7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6" name="直角三角形 54"/>
          <p:cNvSpPr/>
          <p:nvPr>
            <p:custDataLst>
              <p:tags r:id="rId8"/>
            </p:custDataLst>
          </p:nvPr>
        </p:nvSpPr>
        <p:spPr>
          <a:xfrm>
            <a:off x="23589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8" name="文本框 56"/>
          <p:cNvSpPr txBox="1"/>
          <p:nvPr>
            <p:custDataLst>
              <p:tags r:id="rId9"/>
            </p:custDataLst>
          </p:nvPr>
        </p:nvSpPr>
        <p:spPr>
          <a:xfrm>
            <a:off x="23954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搜索引擎：使用关键词搜索相关素材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对角圆角矩形 5"/>
          <p:cNvSpPr/>
          <p:nvPr>
            <p:custDataLst>
              <p:tags r:id="rId10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2" name="对角圆角矩形 6"/>
          <p:cNvSpPr/>
          <p:nvPr>
            <p:custDataLst>
              <p:tags r:id="rId11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4" name="直角三角形 7"/>
          <p:cNvSpPr/>
          <p:nvPr>
            <p:custDataLst>
              <p:tags r:id="rId12"/>
            </p:custDataLst>
          </p:nvPr>
        </p:nvSpPr>
        <p:spPr>
          <a:xfrm>
            <a:off x="23589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13"/>
            </p:custDataLst>
          </p:nvPr>
        </p:nvSpPr>
        <p:spPr>
          <a:xfrm>
            <a:off x="23954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学术网站：查阅专业论文、期刊等获取学术性素材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对角圆角矩形 9"/>
          <p:cNvSpPr/>
          <p:nvPr>
            <p:custDataLst>
              <p:tags r:id="rId14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0" name="对角圆角矩形 10"/>
          <p:cNvSpPr/>
          <p:nvPr>
            <p:custDataLst>
              <p:tags r:id="rId15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2" name="直角三角形 11"/>
          <p:cNvSpPr/>
          <p:nvPr>
            <p:custDataLst>
              <p:tags r:id="rId16"/>
            </p:custDataLst>
          </p:nvPr>
        </p:nvSpPr>
        <p:spPr>
          <a:xfrm>
            <a:off x="23589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4" name="文本框 12"/>
          <p:cNvSpPr txBox="1"/>
          <p:nvPr>
            <p:custDataLst>
              <p:tags r:id="rId17"/>
            </p:custDataLst>
          </p:nvPr>
        </p:nvSpPr>
        <p:spPr>
          <a:xfrm>
            <a:off x="23954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在线图书馆：查阅电子书籍、文献等获取知识性素材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参加实践活动，丰富素材</a:t>
            </a:r>
            <a:endParaRPr lang="zh-CN" altLang="en-US"/>
          </a:p>
        </p:txBody>
      </p:sp>
      <p:sp>
        <p:nvSpPr>
          <p:cNvPr id="1049040" name="矩形 3"/>
          <p:cNvSpPr/>
          <p:nvPr>
            <p:custDataLst>
              <p:tags r:id="rId2"/>
            </p:custDataLst>
          </p:nvPr>
        </p:nvSpPr>
        <p:spPr>
          <a:xfrm>
            <a:off x="2042276" y="1436267"/>
            <a:ext cx="9311583" cy="102378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矩形 13"/>
          <p:cNvSpPr/>
          <p:nvPr>
            <p:custDataLst>
              <p:tags r:id="rId3"/>
            </p:custDataLst>
          </p:nvPr>
        </p:nvSpPr>
        <p:spPr>
          <a:xfrm>
            <a:off x="1524000" y="1436267"/>
            <a:ext cx="252527" cy="102378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文本框 4"/>
          <p:cNvSpPr txBox="1"/>
          <p:nvPr>
            <p:custDataLst>
              <p:tags r:id="rId4"/>
            </p:custDataLst>
          </p:nvPr>
        </p:nvSpPr>
        <p:spPr>
          <a:xfrm>
            <a:off x="2308889" y="1524722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参加社会实践，了解社会现象和人情世态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39"/>
          <p:cNvSpPr/>
          <p:nvPr>
            <p:custDataLst>
              <p:tags r:id="rId5"/>
            </p:custDataLst>
          </p:nvPr>
        </p:nvSpPr>
        <p:spPr>
          <a:xfrm>
            <a:off x="2042276" y="2651599"/>
            <a:ext cx="9311583" cy="102378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矩形 5"/>
          <p:cNvSpPr/>
          <p:nvPr>
            <p:custDataLst>
              <p:tags r:id="rId6"/>
            </p:custDataLst>
          </p:nvPr>
        </p:nvSpPr>
        <p:spPr>
          <a:xfrm>
            <a:off x="1524000" y="2651599"/>
            <a:ext cx="252527" cy="102378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文本框 41"/>
          <p:cNvSpPr txBox="1"/>
          <p:nvPr>
            <p:custDataLst>
              <p:tags r:id="rId7"/>
            </p:custDataLst>
          </p:nvPr>
        </p:nvSpPr>
        <p:spPr>
          <a:xfrm>
            <a:off x="2308889" y="2740055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参与志愿活动，拓宽视野和增加人生体验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12"/>
          <p:cNvSpPr/>
          <p:nvPr>
            <p:custDataLst>
              <p:tags r:id="rId8"/>
            </p:custDataLst>
          </p:nvPr>
        </p:nvSpPr>
        <p:spPr>
          <a:xfrm>
            <a:off x="2042276" y="3866931"/>
            <a:ext cx="9311583" cy="102378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矩形 17"/>
          <p:cNvSpPr/>
          <p:nvPr>
            <p:custDataLst>
              <p:tags r:id="rId9"/>
            </p:custDataLst>
          </p:nvPr>
        </p:nvSpPr>
        <p:spPr>
          <a:xfrm>
            <a:off x="1524000" y="3866931"/>
            <a:ext cx="252527" cy="102378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文本框 19"/>
          <p:cNvSpPr txBox="1"/>
          <p:nvPr>
            <p:custDataLst>
              <p:tags r:id="rId10"/>
            </p:custDataLst>
          </p:nvPr>
        </p:nvSpPr>
        <p:spPr>
          <a:xfrm>
            <a:off x="2308889" y="3955387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参加行业交流会，了解行业动态和专业知识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9"/>
          <p:cNvSpPr/>
          <p:nvPr>
            <p:custDataLst>
              <p:tags r:id="rId11"/>
            </p:custDataLst>
          </p:nvPr>
        </p:nvSpPr>
        <p:spPr>
          <a:xfrm>
            <a:off x="2042276" y="5081640"/>
            <a:ext cx="9311583" cy="102378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矩形 26"/>
          <p:cNvSpPr/>
          <p:nvPr>
            <p:custDataLst>
              <p:tags r:id="rId12"/>
            </p:custDataLst>
          </p:nvPr>
        </p:nvSpPr>
        <p:spPr>
          <a:xfrm>
            <a:off x="1524000" y="5081640"/>
            <a:ext cx="252527" cy="102378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文本框 27"/>
          <p:cNvSpPr txBox="1"/>
          <p:nvPr>
            <p:custDataLst>
              <p:tags r:id="rId13"/>
            </p:custDataLst>
          </p:nvPr>
        </p:nvSpPr>
        <p:spPr>
          <a:xfrm>
            <a:off x="2308889" y="5170096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通过实地考察，增强直观感受和认识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9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写作技巧的训练</a:t>
            </a:r>
            <a:endParaRPr lang="zh-CN" altLang="en-US"/>
          </a:p>
        </p:txBody>
      </p:sp>
      <p:sp>
        <p:nvSpPr>
          <p:cNvPr id="104909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练习写作基本功</a:t>
            </a:r>
            <a:endParaRPr lang="zh-CN" altLang="en-US"/>
          </a:p>
        </p:txBody>
      </p:sp>
      <p:sp>
        <p:nvSpPr>
          <p:cNvPr id="1049126" name="五边形 30"/>
          <p:cNvSpPr/>
          <p:nvPr>
            <p:custDataLst>
              <p:tags r:id="rId2"/>
            </p:custDataLst>
          </p:nvPr>
        </p:nvSpPr>
        <p:spPr>
          <a:xfrm>
            <a:off x="1524000" y="3254120"/>
            <a:ext cx="2605327" cy="1059031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6"/>
          <p:cNvSpPr/>
          <p:nvPr>
            <p:custDataLst>
              <p:tags r:id="rId3"/>
            </p:custDataLst>
          </p:nvPr>
        </p:nvSpPr>
        <p:spPr>
          <a:xfrm>
            <a:off x="3864767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7"/>
          <p:cNvSpPr/>
          <p:nvPr>
            <p:custDataLst>
              <p:tags r:id="rId4"/>
            </p:custDataLst>
          </p:nvPr>
        </p:nvSpPr>
        <p:spPr>
          <a:xfrm>
            <a:off x="8546301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8"/>
          <p:cNvSpPr/>
          <p:nvPr>
            <p:custDataLst>
              <p:tags r:id="rId5"/>
            </p:custDataLst>
          </p:nvPr>
        </p:nvSpPr>
        <p:spPr>
          <a:xfrm>
            <a:off x="6205534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4" name="文本框 3"/>
          <p:cNvSpPr txBox="1"/>
          <p:nvPr>
            <p:custDataLst>
              <p:tags r:id="rId6"/>
            </p:custDataLst>
          </p:nvPr>
        </p:nvSpPr>
        <p:spPr>
          <a:xfrm>
            <a:off x="3810275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写作技巧的训练：掌握各种文体和表达方式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6"/>
          <p:cNvSpPr txBox="1"/>
          <p:nvPr>
            <p:custDataLst>
              <p:tags r:id="rId7"/>
            </p:custDataLst>
          </p:nvPr>
        </p:nvSpPr>
        <p:spPr>
          <a:xfrm>
            <a:off x="1524000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练习写作基本功：多读、多写、多改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7"/>
          <p:cNvSpPr txBox="1"/>
          <p:nvPr>
            <p:custDataLst>
              <p:tags r:id="rId8"/>
            </p:custDataLst>
          </p:nvPr>
        </p:nvSpPr>
        <p:spPr>
          <a:xfrm>
            <a:off x="6203955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写作技巧的训练：注重细节和修辞手法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9"/>
            </p:custDataLst>
          </p:nvPr>
        </p:nvSpPr>
        <p:spPr>
          <a:xfrm>
            <a:off x="8543932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写作技巧的训练：不断反思和总结经验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学习优秀作品的写作技巧</a:t>
            </a:r>
            <a:endParaRPr lang="zh-CN" altLang="en-US"/>
          </a:p>
        </p:txBody>
      </p:sp>
      <p:sp>
        <p:nvSpPr>
          <p:cNvPr id="1049176" name="椭圆 262"/>
          <p:cNvSpPr/>
          <p:nvPr>
            <p:custDataLst>
              <p:tags r:id="rId2"/>
            </p:custDataLst>
          </p:nvPr>
        </p:nvSpPr>
        <p:spPr>
          <a:xfrm>
            <a:off x="3142192" y="3997067"/>
            <a:ext cx="6592959" cy="172486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63"/>
          <p:cNvSpPr/>
          <p:nvPr>
            <p:custDataLst>
              <p:tags r:id="rId3"/>
            </p:custDataLst>
          </p:nvPr>
        </p:nvSpPr>
        <p:spPr>
          <a:xfrm>
            <a:off x="3905899" y="4069103"/>
            <a:ext cx="4998681" cy="14812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64"/>
          <p:cNvSpPr/>
          <p:nvPr>
            <p:custDataLst>
              <p:tags r:id="rId4"/>
            </p:custDataLst>
          </p:nvPr>
        </p:nvSpPr>
        <p:spPr>
          <a:xfrm>
            <a:off x="4620996" y="4281114"/>
            <a:ext cx="3567682" cy="105720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5"/>
          <p:cNvSpPr/>
          <p:nvPr>
            <p:custDataLst>
              <p:tags r:id="rId5"/>
            </p:custDataLst>
          </p:nvPr>
        </p:nvSpPr>
        <p:spPr>
          <a:xfrm>
            <a:off x="5225402" y="4460328"/>
            <a:ext cx="2358645" cy="698936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6"/>
          <p:cNvSpPr/>
          <p:nvPr>
            <p:custDataLst>
              <p:tags r:id="rId6"/>
            </p:custDataLst>
          </p:nvPr>
        </p:nvSpPr>
        <p:spPr>
          <a:xfrm>
            <a:off x="5845036" y="4643641"/>
            <a:ext cx="1356704" cy="4020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550401" y="4576875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6" name="椭圆 268"/>
          <p:cNvSpPr/>
          <p:nvPr>
            <p:custDataLst>
              <p:tags r:id="rId8"/>
            </p:custDataLst>
          </p:nvPr>
        </p:nvSpPr>
        <p:spPr>
          <a:xfrm flipV="1">
            <a:off x="3468408" y="4409960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9"/>
          <p:cNvSpPr/>
          <p:nvPr>
            <p:custDataLst>
              <p:tags r:id="rId9"/>
            </p:custDataLst>
          </p:nvPr>
        </p:nvSpPr>
        <p:spPr>
          <a:xfrm flipV="1">
            <a:off x="3505890" y="4448029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70"/>
          <p:cNvSpPr/>
          <p:nvPr>
            <p:custDataLst>
              <p:tags r:id="rId10"/>
            </p:custDataLst>
          </p:nvPr>
        </p:nvSpPr>
        <p:spPr>
          <a:xfrm flipV="1">
            <a:off x="7956943" y="3680222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8004382" y="3783299"/>
            <a:ext cx="0" cy="172486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椭圆 272"/>
          <p:cNvSpPr/>
          <p:nvPr>
            <p:custDataLst>
              <p:tags r:id="rId12"/>
            </p:custDataLst>
          </p:nvPr>
        </p:nvSpPr>
        <p:spPr>
          <a:xfrm flipV="1">
            <a:off x="4572386" y="3567774"/>
            <a:ext cx="347364" cy="34735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745157" y="3943771"/>
            <a:ext cx="0" cy="91141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368936" y="3663823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75"/>
          <p:cNvSpPr/>
          <p:nvPr>
            <p:custDataLst>
              <p:tags r:id="rId15"/>
            </p:custDataLst>
          </p:nvPr>
        </p:nvSpPr>
        <p:spPr>
          <a:xfrm flipV="1">
            <a:off x="7286943" y="3496909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76"/>
          <p:cNvSpPr/>
          <p:nvPr>
            <p:custDataLst>
              <p:tags r:id="rId16"/>
            </p:custDataLst>
          </p:nvPr>
        </p:nvSpPr>
        <p:spPr>
          <a:xfrm flipV="1">
            <a:off x="7324425" y="3534977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77"/>
          <p:cNvSpPr/>
          <p:nvPr>
            <p:custDataLst>
              <p:tags r:id="rId17"/>
            </p:custDataLst>
          </p:nvPr>
        </p:nvSpPr>
        <p:spPr>
          <a:xfrm flipV="1">
            <a:off x="4346905" y="4268229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4394344" y="4371306"/>
            <a:ext cx="0" cy="99735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79"/>
          <p:cNvSpPr/>
          <p:nvPr>
            <p:custDataLst>
              <p:tags r:id="rId19"/>
            </p:custDataLst>
          </p:nvPr>
        </p:nvSpPr>
        <p:spPr>
          <a:xfrm flipV="1">
            <a:off x="8622259" y="4479655"/>
            <a:ext cx="236613" cy="2366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39392" y="4742032"/>
            <a:ext cx="0" cy="37001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81"/>
          <p:cNvSpPr/>
          <p:nvPr>
            <p:custDataLst>
              <p:tags r:id="rId21"/>
            </p:custDataLst>
          </p:nvPr>
        </p:nvSpPr>
        <p:spPr>
          <a:xfrm flipV="1">
            <a:off x="5413986" y="4759017"/>
            <a:ext cx="293089" cy="29307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558060" y="5098702"/>
            <a:ext cx="0" cy="6474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图形 15"/>
          <p:cNvSpPr/>
          <p:nvPr>
            <p:custDataLst>
              <p:tags r:id="rId23"/>
            </p:custDataLst>
          </p:nvPr>
        </p:nvSpPr>
        <p:spPr>
          <a:xfrm>
            <a:off x="5474310" y="4821683"/>
            <a:ext cx="167589" cy="163298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图形 19"/>
          <p:cNvSpPr/>
          <p:nvPr>
            <p:custDataLst>
              <p:tags r:id="rId24"/>
            </p:custDataLst>
          </p:nvPr>
        </p:nvSpPr>
        <p:spPr>
          <a:xfrm>
            <a:off x="8683168" y="4545835"/>
            <a:ext cx="114774" cy="10335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8" name="图形 27"/>
          <p:cNvSpPr/>
          <p:nvPr>
            <p:custDataLst>
              <p:tags r:id="rId25"/>
            </p:custDataLst>
          </p:nvPr>
        </p:nvSpPr>
        <p:spPr>
          <a:xfrm>
            <a:off x="4664921" y="3679051"/>
            <a:ext cx="162308" cy="12483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0" name="任意多边形: 形状 286"/>
          <p:cNvSpPr/>
          <p:nvPr>
            <p:custDataLst>
              <p:tags r:id="rId26"/>
            </p:custDataLst>
          </p:nvPr>
        </p:nvSpPr>
        <p:spPr>
          <a:xfrm>
            <a:off x="5836836" y="3633369"/>
            <a:ext cx="1203637" cy="120364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正文"/>
          <p:cNvSpPr txBox="1"/>
          <p:nvPr>
            <p:custDataLst>
              <p:tags r:id="rId27"/>
            </p:custDataLst>
          </p:nvPr>
        </p:nvSpPr>
        <p:spPr>
          <a:xfrm>
            <a:off x="1524000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阅读经典文学作品，分析其写作手法和技巧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28"/>
            </p:custDataLst>
          </p:nvPr>
        </p:nvSpPr>
        <p:spPr>
          <a:xfrm>
            <a:off x="9419934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总结优秀作品的写作特点，形成自己的写作风格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正文"/>
          <p:cNvSpPr txBox="1"/>
          <p:nvPr>
            <p:custDataLst>
              <p:tags r:id="rId29"/>
            </p:custDataLst>
          </p:nvPr>
        </p:nvSpPr>
        <p:spPr>
          <a:xfrm>
            <a:off x="730861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模仿优秀作品的段落布局，提高文章结构能力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30"/>
            </p:custDataLst>
          </p:nvPr>
        </p:nvSpPr>
        <p:spPr>
          <a:xfrm>
            <a:off x="363532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学习优秀作文的开头和结尾，掌握吸引读者的技巧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模仿优秀作品的写作风格</a:t>
            </a:r>
            <a:endParaRPr lang="zh-CN" altLang="en-US"/>
          </a:p>
        </p:txBody>
      </p:sp>
      <p:sp>
        <p:nvSpPr>
          <p:cNvPr id="1049254" name="任意多边形 20"/>
          <p:cNvSpPr/>
          <p:nvPr>
            <p:custDataLst>
              <p:tags r:id="rId2"/>
            </p:custDataLst>
          </p:nvPr>
        </p:nvSpPr>
        <p:spPr>
          <a:xfrm rot="2700000">
            <a:off x="20188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6604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模仿优秀作品的写作风格，学习其语言运用和表达技巧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2"/>
          <p:cNvSpPr/>
          <p:nvPr>
            <p:custDataLst>
              <p:tags r:id="rId4"/>
            </p:custDataLst>
          </p:nvPr>
        </p:nvSpPr>
        <p:spPr>
          <a:xfrm>
            <a:off x="17934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0" name="任意多边形 18"/>
          <p:cNvSpPr/>
          <p:nvPr>
            <p:custDataLst>
              <p:tags r:id="rId5"/>
            </p:custDataLst>
          </p:nvPr>
        </p:nvSpPr>
        <p:spPr>
          <a:xfrm rot="5400000">
            <a:off x="45352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41761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练习写作不同题材和体裁的作品，提高自己的写作能力和创作水平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3"/>
          <p:cNvSpPr/>
          <p:nvPr>
            <p:custDataLst>
              <p:tags r:id="rId7"/>
            </p:custDataLst>
          </p:nvPr>
        </p:nvSpPr>
        <p:spPr>
          <a:xfrm>
            <a:off x="43098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6925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多读书、多积累，不断丰富自己的词汇和表达方式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4"/>
          <p:cNvSpPr/>
          <p:nvPr>
            <p:custDataLst>
              <p:tags r:id="rId10"/>
            </p:custDataLst>
          </p:nvPr>
        </p:nvSpPr>
        <p:spPr>
          <a:xfrm>
            <a:off x="68248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92082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注重细节，认真推敲和修改自己的作品，力求完美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5"/>
          <p:cNvSpPr/>
          <p:nvPr>
            <p:custDataLst>
              <p:tags r:id="rId13"/>
            </p:custDataLst>
          </p:nvPr>
        </p:nvSpPr>
        <p:spPr>
          <a:xfrm>
            <a:off x="93412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https://d.book118.com/958101137065006032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2"/>
  <p:tag name="KSO_WM_UNIT_INDEX" val="1_1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2"/>
  <p:tag name="KSO_WM_UNIT_INDEX" val="1_2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2"/>
  <p:tag name="KSO_WM_UNIT_INDEX" val="1_3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2"/>
  <p:tag name="KSO_WM_UNIT_INDEX" val="1_4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1"/>
  <p:tag name="KSO_WM_UNIT_INDEX" val="1_1_1"/>
  <p:tag name="KSO_WM_UNIT_LAYERLEVEL" val="1_1_1"/>
  <p:tag name="KSO_WM_UNIT_SUBTYPE" val="d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2"/>
  <p:tag name="KSO_WM_UNIT_INDEX" val="1_5_2"/>
  <p:tag name="KSO_WM_UNIT_LAYERLEVEL" val="1_1_1"/>
  <p:tag name="KSO_WM_UNIT_TYPE" val="l_h_i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1"/>
  <p:tag name="KSO_WM_UNIT_INDEX" val="1_2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1"/>
  <p:tag name="KSO_WM_UNIT_INDEX" val="1_3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1"/>
  <p:tag name="KSO_WM_UNIT_INDEX" val="1_4_1"/>
  <p:tag name="KSO_WM_UNIT_LAYERLEVEL" val="1_1_1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1"/>
  <p:tag name="KSO_WM_UNIT_INDEX" val="1_5_1"/>
  <p:tag name="KSO_WM_UNIT_LAYERLEVEL" val="1_1_1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1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31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Montserrat ExtraBold</vt:lpstr>
      <vt:lpstr>Wingdings</vt:lpstr>
      <vt:lpstr>Office Theme</vt:lpstr>
      <vt:lpstr>作文素材的获取与写作技巧的训练与提高</vt:lpstr>
      <vt:lpstr>目录</vt:lpstr>
      <vt:lpstr>添加章节标题</vt:lpstr>
      <vt:lpstr>素材的获取</vt:lpstr>
      <vt:lpstr>观察生活，积累素材</vt:lpstr>
      <vt:lpstr>阅读优秀作品，借鉴素材</vt:lpstr>
      <vt:lpstr>利用网络资源，搜集素材</vt:lpstr>
      <vt:lpstr>参加实践活动，丰富素材</vt:lpstr>
      <vt:lpstr>写作技巧的训练</vt:lpstr>
      <vt:lpstr>练习写作基本功</vt:lpstr>
      <vt:lpstr>学习优秀作品的写作技巧</vt:lpstr>
      <vt:lpstr>模仿优秀作品的写作风格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2024-09-10T00:39:46.076</cp:lastPrinted>
  <dcterms:created xsi:type="dcterms:W3CDTF">2024-09-09T16:39:46Z</dcterms:created>
  <dcterms:modified xsi:type="dcterms:W3CDTF">2024-09-09T16:39:48Z</dcterms:modified>
</cp:coreProperties>
</file>