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0FE8E75-8A78-4147-8A76-F86AC50DA2A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3" name="PlaceHolder 1"/>
          <p:cNvSpPr>
            <a:spLocks noGrp="1"/>
          </p:cNvSpPr>
          <p:nvPr>
            <p:ph type="sldImg"/>
          </p:nvPr>
        </p:nvSpPr>
        <p:spPr>
          <a:xfrm>
            <a:off x="685800" y="1143000"/>
            <a:ext cx="5486040" cy="3085920"/>
          </a:xfrm>
          <a:prstGeom prst="rect">
            <a:avLst/>
          </a:prstGeom>
          <a:ln w="0">
            <a:noFill/>
          </a:ln>
        </p:spPr>
      </p:sp>
      <p:sp>
        <p:nvSpPr>
          <p:cNvPr id="46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6" name="PlaceHolder 1"/>
          <p:cNvSpPr>
            <a:spLocks noGrp="1"/>
          </p:cNvSpPr>
          <p:nvPr>
            <p:ph type="sldImg"/>
          </p:nvPr>
        </p:nvSpPr>
        <p:spPr>
          <a:xfrm>
            <a:off x="685800" y="1143000"/>
            <a:ext cx="5486040" cy="3085920"/>
          </a:xfrm>
          <a:prstGeom prst="rect">
            <a:avLst/>
          </a:prstGeom>
          <a:ln w="0">
            <a:noFill/>
          </a:ln>
        </p:spPr>
      </p:sp>
      <p:sp>
        <p:nvSpPr>
          <p:cNvPr id="46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9" name="PlaceHolder 1"/>
          <p:cNvSpPr>
            <a:spLocks noGrp="1"/>
          </p:cNvSpPr>
          <p:nvPr>
            <p:ph type="sldImg"/>
          </p:nvPr>
        </p:nvSpPr>
        <p:spPr>
          <a:xfrm>
            <a:off x="685800" y="1143000"/>
            <a:ext cx="5486040" cy="3085920"/>
          </a:xfrm>
          <a:prstGeom prst="rect">
            <a:avLst/>
          </a:prstGeom>
          <a:ln w="0">
            <a:noFill/>
          </a:ln>
        </p:spPr>
      </p:sp>
      <p:sp>
        <p:nvSpPr>
          <p:cNvPr id="47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7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2" name="PlaceHolder 1"/>
          <p:cNvSpPr>
            <a:spLocks noGrp="1"/>
          </p:cNvSpPr>
          <p:nvPr>
            <p:ph type="sldImg"/>
          </p:nvPr>
        </p:nvSpPr>
        <p:spPr>
          <a:xfrm>
            <a:off x="685800" y="1143000"/>
            <a:ext cx="5486040" cy="3085920"/>
          </a:xfrm>
          <a:prstGeom prst="rect">
            <a:avLst/>
          </a:prstGeom>
          <a:ln w="0">
            <a:noFill/>
          </a:ln>
        </p:spPr>
      </p:sp>
      <p:sp>
        <p:nvSpPr>
          <p:cNvPr id="47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7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5" name="PlaceHolder 1"/>
          <p:cNvSpPr>
            <a:spLocks noGrp="1"/>
          </p:cNvSpPr>
          <p:nvPr>
            <p:ph type="sldImg"/>
          </p:nvPr>
        </p:nvSpPr>
        <p:spPr>
          <a:xfrm>
            <a:off x="685800" y="1143000"/>
            <a:ext cx="5486040" cy="3085920"/>
          </a:xfrm>
          <a:prstGeom prst="rect">
            <a:avLst/>
          </a:prstGeom>
          <a:ln w="0">
            <a:noFill/>
          </a:ln>
        </p:spPr>
      </p:sp>
      <p:sp>
        <p:nvSpPr>
          <p:cNvPr id="47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7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8" name="PlaceHolder 1"/>
          <p:cNvSpPr>
            <a:spLocks noGrp="1"/>
          </p:cNvSpPr>
          <p:nvPr>
            <p:ph type="sldImg"/>
          </p:nvPr>
        </p:nvSpPr>
        <p:spPr>
          <a:xfrm>
            <a:off x="685800" y="1143000"/>
            <a:ext cx="5486040" cy="3085920"/>
          </a:xfrm>
          <a:prstGeom prst="rect">
            <a:avLst/>
          </a:prstGeom>
          <a:ln w="0">
            <a:noFill/>
          </a:ln>
        </p:spPr>
      </p:sp>
      <p:sp>
        <p:nvSpPr>
          <p:cNvPr id="47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8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1" name="PlaceHolder 1"/>
          <p:cNvSpPr>
            <a:spLocks noGrp="1"/>
          </p:cNvSpPr>
          <p:nvPr>
            <p:ph type="sldImg"/>
          </p:nvPr>
        </p:nvSpPr>
        <p:spPr>
          <a:xfrm>
            <a:off x="685800" y="1143000"/>
            <a:ext cx="5486040" cy="3085920"/>
          </a:xfrm>
          <a:prstGeom prst="rect">
            <a:avLst/>
          </a:prstGeom>
          <a:ln w="0">
            <a:noFill/>
          </a:ln>
        </p:spPr>
      </p:sp>
      <p:sp>
        <p:nvSpPr>
          <p:cNvPr id="48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8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4" name="PlaceHolder 1"/>
          <p:cNvSpPr>
            <a:spLocks noGrp="1"/>
          </p:cNvSpPr>
          <p:nvPr>
            <p:ph type="sldImg"/>
          </p:nvPr>
        </p:nvSpPr>
        <p:spPr>
          <a:xfrm>
            <a:off x="685800" y="1143000"/>
            <a:ext cx="5486040" cy="3085920"/>
          </a:xfrm>
          <a:prstGeom prst="rect">
            <a:avLst/>
          </a:prstGeom>
          <a:ln w="0">
            <a:noFill/>
          </a:ln>
        </p:spPr>
      </p:sp>
      <p:sp>
        <p:nvSpPr>
          <p:cNvPr id="485"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86"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5AE942-0340-4419-9F9F-2CB32F1A49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A558BD-F912-496D-AA32-AA4760279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8ADAB6-33D8-43DD-B757-BB93294320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56D748-9C55-4F3D-B835-6249D1C4A2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390769-BBDF-4CD3-B99B-BCD3580C32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69C1B3-1839-419A-98B9-6D85716B30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59948A-0C72-4303-BF90-45FD2AFCD1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B90CBC-B248-4EEB-B54C-37EF6C6A31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B6D0EA-7611-4D39-B5D2-2E494B0913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56C096-DED8-4ABF-94B2-57EF6031A7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FFB456-3919-4219-B9E9-DD4CC93AF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74F05ED-C518-46DB-93CC-F083A7671BB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56A7C4E-7242-4CFD-86E7-F7B75605B3E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103141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任意多边形: 形状 18"/>
          <p:cNvSpPr/>
          <p:nvPr/>
        </p:nvSpPr>
        <p:spPr>
          <a:xfrm>
            <a:off x="60739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智能化健康体征监测设备的研究与应用</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 name="任意多边形: 形状 15"/>
          <p:cNvSpPr/>
          <p:nvPr/>
        </p:nvSpPr>
        <p:spPr>
          <a:xfrm>
            <a:off x="-2549520" y="234936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7" name="任意多边形: 形状 16"/>
          <p:cNvSpPr/>
          <p:nvPr/>
        </p:nvSpPr>
        <p:spPr>
          <a:xfrm>
            <a:off x="10299600" y="-1333440"/>
            <a:ext cx="3784320" cy="3784320"/>
          </a:xfrm>
          <a:custGeom>
            <a:gdLst>
              <a:gd name="textAreaLeft" fmla="*/ 0 w 3784320"/>
              <a:gd name="textAreaRight" fmla="*/ 3784680 w 3784320"/>
              <a:gd name="textAreaTop" fmla="*/ 0 h 3784320"/>
              <a:gd name="textAreaBottom" fmla="*/ 3784680 h 37843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0E3754">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9"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智能化健康体征监测设备的研究与应用简介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传感器技术在智能化健康体征监测设备中的应用</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智能化健康体征监测设备在医疗领域的应用</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智能化健康体征监测设备在运动健康管理中的应用</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智能化健康体征监测设备在老年健康管理中的应用</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智能化健康体征监测设备未来发展趋势</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7</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智能化健康体征监测设备的研究与应用简介</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研究背景</a:t>
            </a:r>
            <a:endParaRPr lang="en-US" sz="2800" b="0" strike="noStrike" spc="-1">
              <a:solidFill>
                <a:srgbClr val="000000"/>
              </a:solidFill>
              <a:latin typeface="Arial"/>
            </a:endParaRPr>
          </a:p>
        </p:txBody>
      </p:sp>
      <p:sp>
        <p:nvSpPr>
          <p:cNvPr id="86"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传统健康监测方法的局限性在于无法实时监测人体的各项生理数据，而智能化健康体征监测设备的兴起为健康监测带来了新的可能性。</a:t>
            </a:r>
            <a:endParaRPr lang="en-US" sz="1800" b="0" strike="noStrike" spc="-1">
              <a:solidFill>
                <a:srgbClr val="000000"/>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8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9"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9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技术原理</a:t>
            </a:r>
            <a:endParaRPr lang="en-US" sz="3600" b="0" strike="noStrike" spc="-1">
              <a:solidFill>
                <a:schemeClr val="dk1"/>
              </a:solidFill>
              <a:latin typeface="Arial"/>
            </a:endParaRPr>
          </a:p>
        </p:txBody>
      </p:sp>
      <p:sp>
        <p:nvSpPr>
          <p:cNvPr id="9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传感器技术在智能化健康监测中的关键作用</a:t>
            </a:r>
            <a:endParaRPr lang="en-US" sz="1600" b="0" strike="noStrike" spc="-1">
              <a:solidFill>
                <a:srgbClr val="000000"/>
              </a:solidFill>
              <a:latin typeface="Arial"/>
            </a:endParaRPr>
          </a:p>
        </p:txBody>
      </p:sp>
      <p:sp>
        <p:nvSpPr>
          <p:cNvPr id="9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传感器技术应用</a:t>
            </a:r>
            <a:endParaRPr lang="en-US" sz="2000" b="0" strike="noStrike" spc="-1">
              <a:solidFill>
                <a:srgbClr val="000000"/>
              </a:solidFill>
              <a:latin typeface="Arial"/>
            </a:endParaRPr>
          </a:p>
        </p:txBody>
      </p:sp>
      <p:sp>
        <p:nvSpPr>
          <p:cNvPr id="9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9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9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数据处理与分析算法的重要性</a:t>
            </a:r>
            <a:endParaRPr lang="en-US" sz="1600" b="0" strike="noStrike" spc="-1">
              <a:solidFill>
                <a:srgbClr val="000000"/>
              </a:solidFill>
              <a:latin typeface="Arial"/>
            </a:endParaRPr>
          </a:p>
        </p:txBody>
      </p:sp>
      <p:sp>
        <p:nvSpPr>
          <p:cNvPr id="10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数据处理算法</a:t>
            </a:r>
            <a:endParaRPr lang="en-US" sz="2000" b="0" strike="noStrike" spc="-1">
              <a:solidFill>
                <a:srgbClr val="000000"/>
              </a:solidFill>
              <a:latin typeface="Arial"/>
            </a:endParaRPr>
          </a:p>
        </p:txBody>
      </p:sp>
      <p:sp>
        <p:nvSpPr>
          <p:cNvPr id="101"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运动健康管理</a:t>
            </a:r>
            <a:endParaRPr lang="en-US" sz="1800" b="0" strike="noStrike" spc="-1">
              <a:solidFill>
                <a:srgbClr val="000000"/>
              </a:solidFill>
              <a:latin typeface="Arial"/>
            </a:endParaRPr>
          </a:p>
        </p:txBody>
      </p:sp>
      <p:sp>
        <p:nvSpPr>
          <p:cNvPr id="104"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监测运动状态和消耗情况</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个性化健康指导</a:t>
            </a:r>
            <a:endParaRPr lang="en-US" sz="1400" b="0" strike="noStrike" spc="-1">
              <a:solidFill>
                <a:srgbClr val="000000"/>
              </a:solidFill>
              <a:latin typeface="Arial"/>
            </a:endParaRPr>
          </a:p>
        </p:txBody>
      </p:sp>
      <p:sp>
        <p:nvSpPr>
          <p:cNvPr id="1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07"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10"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1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应用场景</a:t>
            </a:r>
            <a:endParaRPr lang="en-US" sz="3600" b="0" strike="noStrike" spc="-1">
              <a:solidFill>
                <a:schemeClr val="dk1"/>
              </a:solidFill>
              <a:latin typeface="Arial"/>
            </a:endParaRPr>
          </a:p>
        </p:txBody>
      </p:sp>
      <p:sp>
        <p:nvSpPr>
          <p:cNvPr id="1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医疗健康监测</a:t>
            </a:r>
            <a:endParaRPr lang="en-US" sz="1800" b="0" strike="noStrike" spc="-1">
              <a:solidFill>
                <a:srgbClr val="000000"/>
              </a:solidFill>
              <a:latin typeface="Arial"/>
            </a:endParaRPr>
          </a:p>
        </p:txBody>
      </p:sp>
      <p:sp>
        <p:nvSpPr>
          <p:cNvPr id="114"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为医疗行业提供实时监测数据</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协助医生进行诊断和治疗</a:t>
            </a:r>
            <a:endParaRPr lang="en-US" sz="14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5"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市场前景</a:t>
            </a:r>
            <a:endParaRPr lang="en-US" sz="3600" b="0" strike="noStrike" spc="-1">
              <a:solidFill>
                <a:schemeClr val="dk1"/>
              </a:solidFill>
              <a:latin typeface="Arial"/>
            </a:endParaRPr>
          </a:p>
        </p:txBody>
      </p:sp>
      <p:sp>
        <p:nvSpPr>
          <p:cNvPr id="11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智能健康监测设备市场前景广阔</a:t>
            </a:r>
            <a:endParaRPr lang="en-US" sz="1600" b="0" strike="noStrike" spc="-1">
              <a:solidFill>
                <a:srgbClr val="000000"/>
              </a:solidFill>
              <a:latin typeface="Arial"/>
            </a:endParaRPr>
          </a:p>
        </p:txBody>
      </p:sp>
      <p:sp>
        <p:nvSpPr>
          <p:cNvPr id="11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发展趋势</a:t>
            </a:r>
            <a:endParaRPr lang="en-US" sz="2000" b="0" strike="noStrike" spc="-1">
              <a:solidFill>
                <a:srgbClr val="000000"/>
              </a:solidFill>
              <a:latin typeface="Arial"/>
            </a:endParaRPr>
          </a:p>
        </p:txBody>
      </p:sp>
      <p:sp>
        <p:nvSpPr>
          <p:cNvPr id="11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智能化健康体征监测设备将持续创新发展</a:t>
            </a:r>
            <a:endParaRPr lang="en-US" sz="1600" b="0" strike="noStrike" spc="-1">
              <a:solidFill>
                <a:srgbClr val="000000"/>
              </a:solidFill>
              <a:latin typeface="Arial"/>
            </a:endParaRPr>
          </a:p>
        </p:txBody>
      </p:sp>
      <p:sp>
        <p:nvSpPr>
          <p:cNvPr id="12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未来方向</a:t>
            </a:r>
            <a:endParaRPr lang="en-US" sz="2000" b="0" strike="noStrike" spc="-1">
              <a:solidFill>
                <a:srgbClr val="000000"/>
              </a:solidFill>
              <a:latin typeface="Arial"/>
            </a:endParaRPr>
          </a:p>
        </p:txBody>
      </p:sp>
      <p:sp>
        <p:nvSpPr>
          <p:cNvPr id="12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2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2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2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2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未来展望</a:t>
            </a:r>
            <a:endParaRPr lang="en-US" sz="3600" b="0" strike="noStrike" spc="-1">
              <a:solidFill>
                <a:schemeClr val="dk1"/>
              </a:solidFill>
              <a:latin typeface="Arial"/>
            </a:endParaRPr>
          </a:p>
        </p:txBody>
      </p:sp>
      <p:sp>
        <p:nvSpPr>
          <p:cNvPr id="126"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随着科技的不断进步和人们对健康意识的提高，智能化健康体征监测设备必将在未来得到更广泛的应用，为人们的健康提供更全面的监测和分析。</a:t>
            </a:r>
            <a:endParaRPr lang="en-US" sz="2000" b="0" strike="noStrike" spc="-1">
              <a:solidFill>
                <a:srgbClr val="000000"/>
              </a:solidFill>
              <a:latin typeface="Arial"/>
            </a:endParaRPr>
          </a:p>
        </p:txBody>
      </p:sp>
      <p:sp>
        <p:nvSpPr>
          <p:cNvPr id="127"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传感器技术在智能化健康体征监测设备中的应用</a:t>
            </a:r>
            <a:endParaRPr lang="en-US" sz="3600" b="0" strike="noStrike" spc="-1">
              <a:solidFill>
                <a:schemeClr val="dk1"/>
              </a:solidFill>
              <a:latin typeface="Arial"/>
            </a:endParaRPr>
          </a:p>
        </p:txBody>
      </p:sp>
      <p:sp>
        <p:nvSpPr>
          <p:cNvPr id="13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3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5"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生理参数监测</a:t>
            </a:r>
            <a:endParaRPr lang="en-US" sz="2800" b="0" strike="noStrike" spc="-1">
              <a:solidFill>
                <a:srgbClr val="000000"/>
              </a:solidFill>
              <a:latin typeface="Arial"/>
            </a:endParaRPr>
          </a:p>
        </p:txBody>
      </p:sp>
      <p:sp>
        <p:nvSpPr>
          <p:cNvPr id="136"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生理参数监测是智能化健康体征监测设备的核心功能之一。通过传感器技术，可以实时监测心率、血压、血氧等重要生理参数，帮助用户及时了解自身健康状况。传感器技术的不断发展为健康监测带来了更高的精准度和便捷性。</a:t>
            </a:r>
            <a:endParaRPr lang="en-US" sz="1800" b="0" strike="noStrike" spc="-1">
              <a:solidFill>
                <a:srgbClr val="000000"/>
              </a:solidFill>
              <a:latin typeface="Arial"/>
            </a:endParaRPr>
          </a:p>
        </p:txBody>
      </p:sp>
      <p:sp>
        <p:nvSpPr>
          <p:cNvPr id="13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3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传感器技术的应用</a:t>
            </a:r>
            <a:endParaRPr lang="en-US" sz="3600" b="0" strike="noStrike" spc="-1">
              <a:solidFill>
                <a:schemeClr val="dk1"/>
              </a:solidFill>
              <a:latin typeface="Arial"/>
            </a:endParaRPr>
          </a:p>
        </p:txBody>
      </p:sp>
      <p:sp>
        <p:nvSpPr>
          <p:cNvPr id="14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实时记录步数</a:t>
            </a:r>
            <a:endParaRPr lang="en-US" sz="1600" b="0" strike="noStrike" spc="-1">
              <a:solidFill>
                <a:srgbClr val="000000"/>
              </a:solidFill>
              <a:latin typeface="Arial"/>
            </a:endParaRPr>
          </a:p>
        </p:txBody>
      </p:sp>
      <p:sp>
        <p:nvSpPr>
          <p:cNvPr id="14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计步器</a:t>
            </a:r>
            <a:endParaRPr lang="en-US" sz="2000" b="0" strike="noStrike" spc="-1">
              <a:solidFill>
                <a:srgbClr val="000000"/>
              </a:solidFill>
              <a:latin typeface="Arial"/>
            </a:endParaRPr>
          </a:p>
        </p:txBody>
      </p:sp>
      <p:sp>
        <p:nvSpPr>
          <p:cNvPr id="14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分析睡眠质量</a:t>
            </a:r>
            <a:endParaRPr lang="en-US" sz="1600" b="0" strike="noStrike" spc="-1">
              <a:solidFill>
                <a:srgbClr val="000000"/>
              </a:solidFill>
              <a:latin typeface="Arial"/>
            </a:endParaRPr>
          </a:p>
        </p:txBody>
      </p:sp>
      <p:sp>
        <p:nvSpPr>
          <p:cNvPr id="14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睡眠监测</a:t>
            </a:r>
            <a:endParaRPr lang="en-US" sz="2000" b="0" strike="noStrike" spc="-1">
              <a:solidFill>
                <a:srgbClr val="000000"/>
              </a:solidFill>
              <a:latin typeface="Arial"/>
            </a:endParaRPr>
          </a:p>
        </p:txBody>
      </p:sp>
      <p:sp>
        <p:nvSpPr>
          <p:cNvPr id="14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记录运动距离</a:t>
            </a:r>
            <a:endParaRPr lang="en-US" sz="1600" b="0" strike="noStrike" spc="-1">
              <a:solidFill>
                <a:srgbClr val="000000"/>
              </a:solidFill>
              <a:latin typeface="Arial"/>
            </a:endParaRPr>
          </a:p>
        </p:txBody>
      </p:sp>
      <p:sp>
        <p:nvSpPr>
          <p:cNvPr id="14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运动距离监测</a:t>
            </a:r>
            <a:endParaRPr lang="en-US" sz="2000" b="0" strike="noStrike" spc="-1">
              <a:solidFill>
                <a:srgbClr val="000000"/>
              </a:solidFill>
              <a:latin typeface="Arial"/>
            </a:endParaRPr>
          </a:p>
        </p:txBody>
      </p:sp>
      <p:sp>
        <p:nvSpPr>
          <p:cNvPr id="14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数据分析</a:t>
            </a:r>
            <a:endParaRPr lang="en-US" sz="1800" b="0" strike="noStrike" spc="-1">
              <a:solidFill>
                <a:srgbClr val="000000"/>
              </a:solidFill>
              <a:latin typeface="Arial"/>
            </a:endParaRPr>
          </a:p>
        </p:txBody>
      </p:sp>
      <p:sp>
        <p:nvSpPr>
          <p:cNvPr id="153"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模式识别</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异常检测</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数据可视化</a:t>
            </a:r>
            <a:endParaRPr lang="en-US" sz="1400" b="0" strike="noStrike" spc="-1">
              <a:solidFill>
                <a:srgbClr val="000000"/>
              </a:solidFill>
              <a:latin typeface="Arial"/>
            </a:endParaRPr>
          </a:p>
        </p:txBody>
      </p:sp>
      <p:sp>
        <p:nvSpPr>
          <p:cNvPr id="15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人工智能技术</a:t>
            </a:r>
            <a:endParaRPr lang="en-US" sz="1800" b="0" strike="noStrike" spc="-1">
              <a:solidFill>
                <a:srgbClr val="000000"/>
              </a:solidFill>
              <a:latin typeface="Arial"/>
            </a:endParaRPr>
          </a:p>
        </p:txBody>
      </p:sp>
      <p:sp>
        <p:nvSpPr>
          <p:cNvPr id="156"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机器学习算法</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深度神经网络</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数据挖掘方法</a:t>
            </a:r>
            <a:endParaRPr lang="en-US" sz="1400" b="0" strike="noStrike" spc="-1">
              <a:solidFill>
                <a:srgbClr val="000000"/>
              </a:solidFill>
              <a:latin typeface="Arial"/>
            </a:endParaRPr>
          </a:p>
        </p:txBody>
      </p:sp>
      <p:sp>
        <p:nvSpPr>
          <p:cNvPr id="15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9"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6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数据处理与分析</a:t>
            </a:r>
            <a:endParaRPr lang="en-US" sz="3600" b="0" strike="noStrike" spc="-1">
              <a:solidFill>
                <a:schemeClr val="dk1"/>
              </a:solidFill>
              <a:latin typeface="Arial"/>
            </a:endParaRPr>
          </a:p>
        </p:txBody>
      </p:sp>
      <p:sp>
        <p:nvSpPr>
          <p:cNvPr id="16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数据处理</a:t>
            </a:r>
            <a:endParaRPr lang="en-US" sz="1800" b="0" strike="noStrike" spc="-1">
              <a:solidFill>
                <a:srgbClr val="000000"/>
              </a:solidFill>
              <a:latin typeface="Arial"/>
            </a:endParaRPr>
          </a:p>
        </p:txBody>
      </p:sp>
      <p:sp>
        <p:nvSpPr>
          <p:cNvPr id="163"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数据清洗</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特征提取</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数据压缩</a:t>
            </a:r>
            <a:endParaRPr lang="en-US" sz="14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4"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睡眠监测功能</a:t>
            </a:r>
            <a:endParaRPr lang="en-US" sz="3600" b="0" strike="noStrike" spc="-1">
              <a:solidFill>
                <a:schemeClr val="dk1"/>
              </a:solidFill>
              <a:latin typeface="Arial"/>
            </a:endParaRPr>
          </a:p>
        </p:txBody>
      </p:sp>
      <p:sp>
        <p:nvSpPr>
          <p:cNvPr id="16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评估睡眠深度和睡眠时长</a:t>
            </a:r>
            <a:endParaRPr lang="en-US" sz="1600" b="0" strike="noStrike" spc="-1">
              <a:solidFill>
                <a:srgbClr val="000000"/>
              </a:solidFill>
              <a:latin typeface="Arial"/>
            </a:endParaRPr>
          </a:p>
        </p:txBody>
      </p:sp>
      <p:sp>
        <p:nvSpPr>
          <p:cNvPr id="16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睡眠质量分析</a:t>
            </a:r>
            <a:endParaRPr lang="en-US" sz="2000" b="0" strike="noStrike" spc="-1">
              <a:solidFill>
                <a:srgbClr val="000000"/>
              </a:solidFill>
              <a:latin typeface="Arial"/>
            </a:endParaRPr>
          </a:p>
        </p:txBody>
      </p:sp>
      <p:sp>
        <p:nvSpPr>
          <p:cNvPr id="16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6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智能提供改善睡眠的建议</a:t>
            </a:r>
            <a:endParaRPr lang="en-US" sz="1600" b="0" strike="noStrike" spc="-1">
              <a:solidFill>
                <a:srgbClr val="000000"/>
              </a:solidFill>
              <a:latin typeface="Arial"/>
            </a:endParaRPr>
          </a:p>
        </p:txBody>
      </p:sp>
      <p:sp>
        <p:nvSpPr>
          <p:cNvPr id="17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睡眠建议</a:t>
            </a:r>
            <a:endParaRPr lang="en-US" sz="2000" b="0" strike="noStrike" spc="-1">
              <a:solidFill>
                <a:srgbClr val="000000"/>
              </a:solidFill>
              <a:latin typeface="Arial"/>
            </a:endParaRPr>
          </a:p>
        </p:txBody>
      </p:sp>
      <p:sp>
        <p:nvSpPr>
          <p:cNvPr id="17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7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检测环境噪音和光线强度</a:t>
            </a:r>
            <a:endParaRPr lang="en-US" sz="1600" b="0" strike="noStrike" spc="-1">
              <a:solidFill>
                <a:srgbClr val="000000"/>
              </a:solidFill>
              <a:latin typeface="Arial"/>
            </a:endParaRPr>
          </a:p>
        </p:txBody>
      </p:sp>
      <p:sp>
        <p:nvSpPr>
          <p:cNvPr id="17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睡眠环境监测</a:t>
            </a:r>
            <a:endParaRPr lang="en-US" sz="2000" b="0" strike="noStrike" spc="-1">
              <a:solidFill>
                <a:srgbClr val="000000"/>
              </a:solidFill>
              <a:latin typeface="Arial"/>
            </a:endParaRPr>
          </a:p>
        </p:txBody>
      </p:sp>
      <p:sp>
        <p:nvSpPr>
          <p:cNvPr id="174"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7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65555"/>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传感器技术在智能化健康监测中的未来发展</a:t>
            </a:r>
            <a:endParaRPr lang="en-US" sz="3600" b="0" strike="noStrike" spc="-1">
              <a:solidFill>
                <a:schemeClr val="dk1"/>
              </a:solidFill>
              <a:latin typeface="Arial"/>
            </a:endParaRPr>
          </a:p>
        </p:txBody>
      </p:sp>
      <p:sp>
        <p:nvSpPr>
          <p:cNvPr id="176"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随着传感器技术和人工智能技术的不断进步，智能化健康体征监测设备将会迎来更加广阔的发展空间。未来，预计会出现更加智能化的监测设备，能够实现更多功能，为用户提供更好的健康管理服务。</a:t>
            </a:r>
            <a:endParaRPr lang="en-US" sz="2000" b="0" strike="noStrike" spc="-1">
              <a:solidFill>
                <a:srgbClr val="000000"/>
              </a:solidFill>
              <a:latin typeface="Arial"/>
            </a:endParaRPr>
          </a:p>
        </p:txBody>
      </p:sp>
      <p:sp>
        <p:nvSpPr>
          <p:cNvPr id="177"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0"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数据处理与人工智能</a:t>
            </a:r>
            <a:endParaRPr lang="en-US" sz="3600" b="0" strike="noStrike" spc="-1">
              <a:solidFill>
                <a:schemeClr val="dk1"/>
              </a:solidFill>
              <a:latin typeface="Arial"/>
            </a:endParaRPr>
          </a:p>
        </p:txBody>
      </p:sp>
      <p:sp>
        <p:nvSpPr>
          <p:cNvPr id="18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传感器实时采集数据，人工智能实时分析</a:t>
            </a:r>
            <a:endParaRPr lang="en-US" sz="1600" b="0" strike="noStrike" spc="-1">
              <a:solidFill>
                <a:srgbClr val="000000"/>
              </a:solidFill>
              <a:latin typeface="Arial"/>
            </a:endParaRPr>
          </a:p>
        </p:txBody>
      </p:sp>
      <p:sp>
        <p:nvSpPr>
          <p:cNvPr id="18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实时监测</a:t>
            </a:r>
            <a:endParaRPr lang="en-US" sz="2000" b="0" strike="noStrike" spc="-1">
              <a:solidFill>
                <a:srgbClr val="000000"/>
              </a:solidFill>
              <a:latin typeface="Arial"/>
            </a:endParaRPr>
          </a:p>
        </p:txBody>
      </p:sp>
      <p:sp>
        <p:nvSpPr>
          <p:cNvPr id="18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8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根据数据分析结果生成个性化健康建议</a:t>
            </a:r>
            <a:endParaRPr lang="en-US" sz="1600" b="0" strike="noStrike" spc="-1">
              <a:solidFill>
                <a:srgbClr val="000000"/>
              </a:solidFill>
              <a:latin typeface="Arial"/>
            </a:endParaRPr>
          </a:p>
        </p:txBody>
      </p:sp>
      <p:sp>
        <p:nvSpPr>
          <p:cNvPr id="18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个性化建议</a:t>
            </a:r>
            <a:endParaRPr lang="en-US" sz="2000" b="0" strike="noStrike" spc="-1">
              <a:solidFill>
                <a:srgbClr val="000000"/>
              </a:solidFill>
              <a:latin typeface="Arial"/>
            </a:endParaRPr>
          </a:p>
        </p:txBody>
      </p:sp>
      <p:sp>
        <p:nvSpPr>
          <p:cNvPr id="1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8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利用大数据分析用户习惯和健康状况</a:t>
            </a:r>
            <a:endParaRPr lang="en-US" sz="1600" b="0" strike="noStrike" spc="-1">
              <a:solidFill>
                <a:srgbClr val="000000"/>
              </a:solidFill>
              <a:latin typeface="Arial"/>
            </a:endParaRPr>
          </a:p>
        </p:txBody>
      </p:sp>
      <p:sp>
        <p:nvSpPr>
          <p:cNvPr id="18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数据挖掘</a:t>
            </a:r>
            <a:endParaRPr lang="en-US" sz="2000" b="0" strike="noStrike" spc="-1">
              <a:solidFill>
                <a:srgbClr val="000000"/>
              </a:solidFill>
              <a:latin typeface="Arial"/>
            </a:endParaRPr>
          </a:p>
        </p:txBody>
      </p:sp>
      <p:sp>
        <p:nvSpPr>
          <p:cNvPr id="190"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智能化健康监测设备的发展趋势</a:t>
            </a:r>
            <a:endParaRPr lang="en-US" sz="3600" b="0" strike="noStrike" spc="-1">
              <a:solidFill>
                <a:schemeClr val="dk1"/>
              </a:solidFill>
              <a:latin typeface="Arial"/>
            </a:endParaRPr>
          </a:p>
        </p:txBody>
      </p:sp>
      <p:sp>
        <p:nvSpPr>
          <p:cNvPr id="19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设备功能更加智能化、智能交互</a:t>
            </a:r>
            <a:endParaRPr lang="en-US" sz="1600" b="0" strike="noStrike" spc="-1">
              <a:solidFill>
                <a:srgbClr val="000000"/>
              </a:solidFill>
              <a:latin typeface="Arial"/>
            </a:endParaRPr>
          </a:p>
        </p:txBody>
      </p:sp>
      <p:sp>
        <p:nvSpPr>
          <p:cNvPr id="19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智能化</a:t>
            </a:r>
            <a:endParaRPr lang="en-US" sz="2000" b="0" strike="noStrike" spc="-1">
              <a:solidFill>
                <a:srgbClr val="000000"/>
              </a:solidFill>
              <a:latin typeface="Arial"/>
            </a:endParaRPr>
          </a:p>
        </p:txBody>
      </p:sp>
      <p:sp>
        <p:nvSpPr>
          <p:cNvPr id="19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提供个性化的健康管理方案</a:t>
            </a:r>
            <a:endParaRPr lang="en-US" sz="1600" b="0" strike="noStrike" spc="-1">
              <a:solidFill>
                <a:srgbClr val="000000"/>
              </a:solidFill>
              <a:latin typeface="Arial"/>
            </a:endParaRPr>
          </a:p>
        </p:txBody>
      </p:sp>
      <p:sp>
        <p:nvSpPr>
          <p:cNvPr id="19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个性化</a:t>
            </a:r>
            <a:endParaRPr lang="en-US" sz="2000" b="0" strike="noStrike" spc="-1">
              <a:solidFill>
                <a:srgbClr val="000000"/>
              </a:solidFill>
              <a:latin typeface="Arial"/>
            </a:endParaRPr>
          </a:p>
        </p:txBody>
      </p:sp>
      <p:sp>
        <p:nvSpPr>
          <p:cNvPr id="19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设备小巧轻便，方便携带</a:t>
            </a:r>
            <a:endParaRPr lang="en-US" sz="1600" b="0" strike="noStrike" spc="-1">
              <a:solidFill>
                <a:srgbClr val="000000"/>
              </a:solidFill>
              <a:latin typeface="Arial"/>
            </a:endParaRPr>
          </a:p>
        </p:txBody>
      </p:sp>
      <p:sp>
        <p:nvSpPr>
          <p:cNvPr id="19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便携性</a:t>
            </a:r>
            <a:endParaRPr lang="en-US" sz="2000" b="0" strike="noStrike" spc="-1">
              <a:solidFill>
                <a:srgbClr val="000000"/>
              </a:solidFill>
              <a:latin typeface="Arial"/>
            </a:endParaRPr>
          </a:p>
        </p:txBody>
      </p:sp>
      <p:sp>
        <p:nvSpPr>
          <p:cNvPr id="19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1"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0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智能化健康体征监测设备在医疗领域的应用</a:t>
            </a:r>
            <a:endParaRPr lang="en-US" sz="3600" b="0" strike="noStrike" spc="-1">
              <a:solidFill>
                <a:schemeClr val="dk1"/>
              </a:solidFill>
              <a:latin typeface="Arial"/>
            </a:endParaRPr>
          </a:p>
        </p:txBody>
      </p:sp>
      <p:sp>
        <p:nvSpPr>
          <p:cNvPr id="20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20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6"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家庭医疗监测</a:t>
            </a:r>
            <a:endParaRPr lang="en-US" sz="2800" b="0" strike="noStrike" spc="-1">
              <a:solidFill>
                <a:srgbClr val="000000"/>
              </a:solidFill>
              <a:latin typeface="Arial"/>
            </a:endParaRPr>
          </a:p>
        </p:txBody>
      </p:sp>
      <p:sp>
        <p:nvSpPr>
          <p:cNvPr id="207"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家庭健康监测设备的使用对于家庭医疗监测至关重要。患者可以通过这些设备进行远程监测，并与医生进行实时交流，实现更好的治疗效果。</a:t>
            </a:r>
            <a:endParaRPr lang="en-US" sz="1800" b="0" strike="noStrike" spc="-1">
              <a:solidFill>
                <a:srgbClr val="000000"/>
              </a:solidFill>
              <a:latin typeface="Arial"/>
            </a:endParaRPr>
          </a:p>
        </p:txBody>
      </p:sp>
      <p:sp>
        <p:nvSpPr>
          <p:cNvPr id="20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209"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慢性病管理</a:t>
            </a:r>
            <a:endParaRPr lang="en-US" sz="3600" b="0" strike="noStrike" spc="-1">
              <a:solidFill>
                <a:schemeClr val="dk1"/>
              </a:solidFill>
              <a:latin typeface="Arial"/>
            </a:endParaRPr>
          </a:p>
        </p:txBody>
      </p:sp>
      <p:sp>
        <p:nvSpPr>
          <p:cNvPr id="21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定期测量血压值</a:t>
            </a:r>
            <a:endParaRPr lang="en-US" sz="1600" b="0" strike="noStrike" spc="-1">
              <a:solidFill>
                <a:srgbClr val="000000"/>
              </a:solidFill>
              <a:latin typeface="Arial"/>
            </a:endParaRPr>
          </a:p>
        </p:txBody>
      </p:sp>
      <p:sp>
        <p:nvSpPr>
          <p:cNvPr id="21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高血压监测</a:t>
            </a:r>
            <a:endParaRPr lang="en-US" sz="2000" b="0" strike="noStrike" spc="-1">
              <a:solidFill>
                <a:srgbClr val="000000"/>
              </a:solidFill>
              <a:latin typeface="Arial"/>
            </a:endParaRPr>
          </a:p>
        </p:txBody>
      </p:sp>
      <p:sp>
        <p:nvSpPr>
          <p:cNvPr id="21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监测血糖水平</a:t>
            </a:r>
            <a:endParaRPr lang="en-US" sz="1600" b="0" strike="noStrike" spc="-1">
              <a:solidFill>
                <a:srgbClr val="000000"/>
              </a:solidFill>
              <a:latin typeface="Arial"/>
            </a:endParaRPr>
          </a:p>
        </p:txBody>
      </p:sp>
      <p:sp>
        <p:nvSpPr>
          <p:cNvPr id="21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糖尿病管理</a:t>
            </a:r>
            <a:endParaRPr lang="en-US" sz="2000" b="0" strike="noStrike" spc="-1">
              <a:solidFill>
                <a:srgbClr val="000000"/>
              </a:solidFill>
              <a:latin typeface="Arial"/>
            </a:endParaRPr>
          </a:p>
        </p:txBody>
      </p:sp>
      <p:sp>
        <p:nvSpPr>
          <p:cNvPr id="21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智能设备提醒服药时间</a:t>
            </a:r>
            <a:endParaRPr lang="en-US" sz="1600" b="0" strike="noStrike" spc="-1">
              <a:solidFill>
                <a:srgbClr val="000000"/>
              </a:solidFill>
              <a:latin typeface="Arial"/>
            </a:endParaRPr>
          </a:p>
        </p:txBody>
      </p:sp>
      <p:sp>
        <p:nvSpPr>
          <p:cNvPr id="21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药物治疗</a:t>
            </a:r>
            <a:endParaRPr lang="en-US" sz="2000" b="0" strike="noStrike" spc="-1">
              <a:solidFill>
                <a:srgbClr val="000000"/>
              </a:solidFill>
              <a:latin typeface="Arial"/>
            </a:endParaRPr>
          </a:p>
        </p:txBody>
      </p:sp>
      <p:sp>
        <p:nvSpPr>
          <p:cNvPr id="22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2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运动康复</a:t>
            </a:r>
            <a:endParaRPr lang="en-US" sz="1800" b="0" strike="noStrike" spc="-1">
              <a:solidFill>
                <a:srgbClr val="000000"/>
              </a:solidFill>
              <a:latin typeface="Arial"/>
            </a:endParaRPr>
          </a:p>
        </p:txBody>
      </p:sp>
      <p:sp>
        <p:nvSpPr>
          <p:cNvPr id="224"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步数监测</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运动强度评估</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康复计划制定</a:t>
            </a:r>
            <a:endParaRPr lang="en-US" sz="1400" b="0" strike="noStrike" spc="-1">
              <a:solidFill>
                <a:srgbClr val="000000"/>
              </a:solidFill>
              <a:latin typeface="Arial"/>
            </a:endParaRPr>
          </a:p>
        </p:txBody>
      </p:sp>
      <p:sp>
        <p:nvSpPr>
          <p:cNvPr id="22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心理康复</a:t>
            </a:r>
            <a:endParaRPr lang="en-US" sz="1800" b="0" strike="noStrike" spc="-1">
              <a:solidFill>
                <a:srgbClr val="000000"/>
              </a:solidFill>
              <a:latin typeface="Arial"/>
            </a:endParaRPr>
          </a:p>
        </p:txBody>
      </p:sp>
      <p:sp>
        <p:nvSpPr>
          <p:cNvPr id="227"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情绪监测</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心理疏导</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康复效果评估</a:t>
            </a:r>
            <a:endParaRPr lang="en-US" sz="1400" b="0" strike="noStrike" spc="-1">
              <a:solidFill>
                <a:srgbClr val="000000"/>
              </a:solidFill>
              <a:latin typeface="Arial"/>
            </a:endParaRPr>
          </a:p>
        </p:txBody>
      </p:sp>
      <p:sp>
        <p:nvSpPr>
          <p:cNvPr id="22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30"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3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康复监测</a:t>
            </a:r>
            <a:endParaRPr lang="en-US" sz="3600" b="0" strike="noStrike" spc="-1">
              <a:solidFill>
                <a:schemeClr val="dk1"/>
              </a:solidFill>
              <a:latin typeface="Arial"/>
            </a:endParaRPr>
          </a:p>
        </p:txBody>
      </p:sp>
      <p:sp>
        <p:nvSpPr>
          <p:cNvPr id="23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生理参数监测</a:t>
            </a:r>
            <a:endParaRPr lang="en-US" sz="1800" b="0" strike="noStrike" spc="-1">
              <a:solidFill>
                <a:srgbClr val="000000"/>
              </a:solidFill>
              <a:latin typeface="Arial"/>
            </a:endParaRPr>
          </a:p>
        </p:txBody>
      </p:sp>
      <p:sp>
        <p:nvSpPr>
          <p:cNvPr id="234"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心率检测</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呼吸频率监测</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体温测量</a:t>
            </a:r>
            <a:endParaRPr lang="en-US" sz="14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临床研究</a:t>
            </a:r>
            <a:endParaRPr lang="en-US" sz="3600" b="0" strike="noStrike" spc="-1">
              <a:solidFill>
                <a:schemeClr val="dk1"/>
              </a:solidFill>
              <a:latin typeface="Arial"/>
            </a:endParaRPr>
          </a:p>
        </p:txBody>
      </p:sp>
      <p:sp>
        <p:nvSpPr>
          <p:cNvPr id="23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大量数据积累</a:t>
            </a:r>
            <a:endParaRPr lang="en-US" sz="1600" b="0" strike="noStrike" spc="-1">
              <a:solidFill>
                <a:srgbClr val="000000"/>
              </a:solidFill>
              <a:latin typeface="Arial"/>
            </a:endParaRPr>
          </a:p>
        </p:txBody>
      </p:sp>
      <p:sp>
        <p:nvSpPr>
          <p:cNvPr id="23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数据采集</a:t>
            </a:r>
            <a:endParaRPr lang="en-US" sz="2000" b="0" strike="noStrike" spc="-1">
              <a:solidFill>
                <a:srgbClr val="000000"/>
              </a:solidFill>
              <a:latin typeface="Arial"/>
            </a:endParaRPr>
          </a:p>
        </p:txBody>
      </p:sp>
      <p:sp>
        <p:nvSpPr>
          <p:cNvPr id="23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4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医学进步的推动</a:t>
            </a:r>
            <a:endParaRPr lang="en-US" sz="1600" b="0" strike="noStrike" spc="-1">
              <a:solidFill>
                <a:srgbClr val="000000"/>
              </a:solidFill>
              <a:latin typeface="Arial"/>
            </a:endParaRPr>
          </a:p>
        </p:txBody>
      </p:sp>
      <p:sp>
        <p:nvSpPr>
          <p:cNvPr id="24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研究成果</a:t>
            </a:r>
            <a:endParaRPr lang="en-US" sz="2000" b="0" strike="noStrike" spc="-1">
              <a:solidFill>
                <a:srgbClr val="000000"/>
              </a:solidFill>
              <a:latin typeface="Arial"/>
            </a:endParaRPr>
          </a:p>
        </p:txBody>
      </p:sp>
      <p:sp>
        <p:nvSpPr>
          <p:cNvPr id="24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4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数据对比分析</a:t>
            </a:r>
            <a:endParaRPr lang="en-US" sz="1600" b="0" strike="noStrike" spc="-1">
              <a:solidFill>
                <a:srgbClr val="000000"/>
              </a:solidFill>
              <a:latin typeface="Arial"/>
            </a:endParaRPr>
          </a:p>
        </p:txBody>
      </p:sp>
      <p:sp>
        <p:nvSpPr>
          <p:cNvPr id="24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数据分析</a:t>
            </a:r>
            <a:endParaRPr lang="en-US" sz="2000" b="0" strike="noStrike" spc="-1">
              <a:solidFill>
                <a:srgbClr val="000000"/>
              </a:solidFill>
              <a:latin typeface="Arial"/>
            </a:endParaRPr>
          </a:p>
        </p:txBody>
      </p:sp>
      <p:sp>
        <p:nvSpPr>
          <p:cNvPr id="245"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24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结论</a:t>
            </a:r>
            <a:endParaRPr lang="en-US" sz="3600" b="0" strike="noStrike" spc="-1">
              <a:solidFill>
                <a:schemeClr val="dk1"/>
              </a:solidFill>
              <a:latin typeface="Arial"/>
            </a:endParaRPr>
          </a:p>
        </p:txBody>
      </p:sp>
      <p:sp>
        <p:nvSpPr>
          <p:cNvPr id="247"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智能化健康体征监测设备在医疗领域的应用将为患者提供更好的医疗体验，并为医生提供更多准确数据支持，对于未来医疗健康领域具有重要意义。</a:t>
            </a:r>
            <a:endParaRPr lang="en-US" sz="2000" b="0" strike="noStrike" spc="-1">
              <a:solidFill>
                <a:srgbClr val="000000"/>
              </a:solidFill>
              <a:latin typeface="Arial"/>
            </a:endParaRPr>
          </a:p>
        </p:txBody>
      </p:sp>
      <p:sp>
        <p:nvSpPr>
          <p:cNvPr id="24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9"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1"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5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第四章 智能化健康体征监测设备在运动健康管理中的应用</a:t>
            </a:r>
            <a:endParaRPr lang="en-US" sz="3600" b="0" strike="noStrike" spc="-1">
              <a:solidFill>
                <a:schemeClr val="dk1"/>
              </a:solidFill>
              <a:latin typeface="Arial"/>
            </a:endParaRPr>
          </a:p>
        </p:txBody>
      </p:sp>
      <p:sp>
        <p:nvSpPr>
          <p:cNvPr id="25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https://d.book118.com/958103141010006050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156</Paragraphs>
  <Slides>24</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智能化健康体征监测设备的研究与应用</vt:lpstr>
      <vt:lpstr>目录</vt:lpstr>
      <vt:lpstr>第1章 智能化健康体征监测设备的研究与应用简介</vt:lpstr>
      <vt:lpstr> </vt:lpstr>
      <vt:lpstr>技术原理</vt:lpstr>
      <vt:lpstr>应用场景</vt:lpstr>
      <vt:lpstr>市场前景</vt:lpstr>
      <vt:lpstr>未来展望</vt:lpstr>
      <vt:lpstr>第2章 传感器技术在智能化健康体征监测设备中的应用</vt:lpstr>
      <vt:lpstr> </vt:lpstr>
      <vt:lpstr>传感器技术的应用</vt:lpstr>
      <vt:lpstr>数据处理与分析</vt:lpstr>
      <vt:lpstr>睡眠监测功能</vt:lpstr>
      <vt:lpstr>传感器技术在智能化健康监测中的未来发展</vt:lpstr>
      <vt:lpstr>数据处理与人工智能</vt:lpstr>
      <vt:lpstr>智能化健康监测设备的发展趋势</vt:lpstr>
      <vt:lpstr>第3章 智能化健康体征监测设备在医疗领域的应用</vt:lpstr>
      <vt:lpstr> </vt:lpstr>
      <vt:lpstr>慢性病管理</vt:lpstr>
      <vt:lpstr>康复监测</vt:lpstr>
      <vt:lpstr>临床研究</vt:lpstr>
      <vt:lpstr>结论</vt:lpstr>
      <vt:lpstr>第四章 智能化健康体征监测设备在运动健康管理中的应用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2024-09-29T14:23:51.013</cp:lastPrinted>
  <dcterms:created xsi:type="dcterms:W3CDTF">2024-09-29T06:23:51Z</dcterms:created>
  <dcterms:modified xsi:type="dcterms:W3CDTF">2024-09-29T06:23:53Z</dcterms:modified>
</cp:coreProperties>
</file>