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IVOIHH+MS-UIGothic"/>
      <p:regular r:id="rId16"/>
    </p:embeddedFont>
    <p:embeddedFont>
      <p:font typeface="EUFKFS+RIKLLV+ArialMT"/>
      <p:regular r:id="rId17"/>
    </p:embeddedFont>
    <p:embeddedFont>
      <p:font typeface="EQSLUR+KQWNIJ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ACDFD-1470-43BB-BE94-0E89F1173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ED7E6-6593-4B39-940E-4926BFCD8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BA347-FCEF-4D31-B520-94CA5C933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54871-5C05-4D3F-B7FA-0A24F8C88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AFE564-0C43-40CE-9EB4-54B5BFD83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ED1A9D-3C4A-4537-97DC-37D7A40C8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31E272-04C7-47E7-A04B-78B14C5C8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8D016-367D-41A0-ABFE-F984AF294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A464B-C854-4E94-8F35-50BAFBC50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BBB10-2E1F-49C2-ACC2-1057456DA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D6B2A-E363-4E8F-86D7-B32D2563A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05113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2357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IVOIHH+MS-UIGothic"/>
                <a:cs typeface="IVOIHH+MS-UIGothic"/>
              </a:rPr>
              <a:t>物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质</a:t>
            </a:r>
            <a:r>
              <a:rPr sz="5150" spc="23">
                <a:solidFill>
                  <a:srgbClr val="083502"/>
                </a:solidFill>
                <a:latin typeface="IVOIHH+MS-UIGothic"/>
                <a:cs typeface="IVOIHH+MS-UIGothic"/>
              </a:rPr>
              <a:t>的量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课</a:t>
            </a:r>
            <a:r>
              <a:rPr sz="5150" spc="25">
                <a:solidFill>
                  <a:srgbClr val="083502"/>
                </a:solidFill>
                <a:latin typeface="IVOIHH+MS-UIGothic"/>
                <a:cs typeface="IVOIHH+MS-UIGothic"/>
              </a:rPr>
              <a:t>用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83502"/>
                </a:solidFill>
                <a:latin typeface="IVOIHH+MS-UIGothic"/>
                <a:cs typeface="IVOIH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EUFKFS+RIKLLV+ArialMT"/>
                <a:cs typeface="EUFKFS+RIKLLV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VOIHH+MS-UIGothic"/>
                <a:cs typeface="IVOIHH+MS-UIGothic"/>
              </a:rPr>
              <a:t>物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45AE37"/>
                </a:solidFill>
                <a:latin typeface="IVOIHH+MS-UIGothic"/>
                <a:cs typeface="IVOIHH+MS-UIGothic"/>
              </a:rPr>
              <a:t>的量概述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4790381" cy="24293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EUFKFS+RIKLLV+ArialMT"/>
                <a:cs typeface="EUFKFS+RIKLLV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VOIHH+MS-UIGothic"/>
                <a:cs typeface="IVOIHH+MS-UIGothic"/>
              </a:rPr>
              <a:t>物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45AE37"/>
                </a:solidFill>
                <a:latin typeface="IVOIHH+MS-UIGothic"/>
                <a:cs typeface="IVOIHH+MS-UIGothic"/>
              </a:rPr>
              <a:t>的量与化学反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EUFKFS+RIKLLV+ArialMT"/>
                <a:cs typeface="EUFKFS+RIKLLV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VOIHH+MS-UIGothic"/>
                <a:cs typeface="IVOIHH+MS-UIGothic"/>
              </a:rPr>
              <a:t>物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45AE37"/>
                </a:solidFill>
                <a:latin typeface="IVOIHH+MS-UIGothic"/>
                <a:cs typeface="IVOIHH+MS-UIGothic"/>
              </a:rPr>
              <a:t>的量与物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45AE37"/>
                </a:solidFill>
                <a:latin typeface="IVOIHH+MS-UIGothic"/>
                <a:cs typeface="IVOIHH+MS-UIGothic"/>
              </a:rPr>
              <a:t>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45AE37"/>
                </a:solidFill>
                <a:latin typeface="IVOIHH+MS-UIGothic"/>
                <a:cs typeface="IVOIHH+MS-UIGothic"/>
              </a:rPr>
              <a:t>构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EUFKFS+RIKLLV+ArialMT"/>
                <a:cs typeface="EUFKFS+RIKLLV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VOIHH+MS-UIGothic"/>
                <a:cs typeface="IVOIHH+MS-UIGothic"/>
              </a:rPr>
              <a:t>物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45AE37"/>
                </a:solidFill>
                <a:latin typeface="IVOIHH+MS-UIGothic"/>
                <a:cs typeface="IVOIHH+MS-UIGothic"/>
              </a:rPr>
              <a:t>的量在日常生活中的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45AE37"/>
                </a:solidFill>
                <a:latin typeface="IVOIHH+MS-UIGothic"/>
                <a:cs typeface="IVOIHH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EUFKFS+RIKLLV+ArialMT"/>
                <a:cs typeface="EUFKFS+RIKLLV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VOIHH+MS-UIGothic"/>
                <a:cs typeface="IVOIHH+MS-UIGothic"/>
              </a:rPr>
              <a:t>物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45AE37"/>
                </a:solidFill>
                <a:latin typeface="IVOIHH+MS-UIGothic"/>
                <a:cs typeface="IVOIHH+MS-UIGothic"/>
              </a:rPr>
              <a:t>的量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实验</a:t>
            </a:r>
            <a:r>
              <a:rPr sz="2400">
                <a:solidFill>
                  <a:srgbClr val="45AE37"/>
                </a:solidFill>
                <a:latin typeface="IVOIHH+MS-UIGothic"/>
                <a:cs typeface="IVOIHH+MS-UIGothic"/>
              </a:rPr>
              <a:t>及案例分析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IVOIHH+MS-UIGothic"/>
                <a:cs typeface="IVOIHH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65FFBF"/>
                </a:solidFill>
                <a:latin typeface="EQSLUR+KQWNIJ+MicrosoftYaHei-Bold"/>
                <a:cs typeface="EQSLUR+KQWNIJ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EQSLUR+KQWNIJ+MicrosoftYaHei-Bold"/>
                <a:cs typeface="EQSLUR+KQWNIJ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IVOIHH+MS-UIGothic"/>
                <a:cs typeface="IVOIHH+MS-UIGothic"/>
              </a:rPr>
              <a:t>物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质</a:t>
            </a:r>
            <a:r>
              <a:rPr sz="3800" spc="25">
                <a:solidFill>
                  <a:srgbClr val="083502"/>
                </a:solidFill>
                <a:latin typeface="IVOIHH+MS-UIGothic"/>
                <a:cs typeface="IVOIHH+MS-UIGothic"/>
              </a:rPr>
              <a:t>的量概述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EQSLUR+KQWNIJ+MicrosoftYaHei-Bold"/>
                <a:cs typeface="EQSLUR+KQWNIJ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VOIHH+MS-UIGothic"/>
                <a:cs typeface="IVOIHH+MS-UIGothic"/>
              </a:rPr>
              <a:t>物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5AE37"/>
                </a:solidFill>
                <a:latin typeface="IVOIHH+MS-UIGothic"/>
                <a:cs typeface="IVOIHH+MS-UIGothic"/>
              </a:rPr>
              <a:t>的量的定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EQSLUR+KQWNIJ+MicrosoftYaHei-Bold"/>
                <a:cs typeface="EQSLUR+KQWNIJ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EQSLUR+KQWNIJ+MicrosoftYaHei-Bold"/>
                <a:cs typeface="EQSLUR+KQWNIJ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VOIHH+MS-UIGothic"/>
                <a:cs typeface="IVOIHH+MS-UIGothic"/>
              </a:rPr>
              <a:t>物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5AE37"/>
                </a:solidFill>
                <a:latin typeface="IVOIHH+MS-UIGothic"/>
                <a:cs typeface="IVOIHH+MS-UIGothic"/>
              </a:rPr>
              <a:t>的量的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单</a:t>
            </a:r>
            <a:r>
              <a:rPr sz="3000">
                <a:solidFill>
                  <a:srgbClr val="45AE37"/>
                </a:solidFill>
                <a:latin typeface="IVOIHH+MS-UIGothic"/>
                <a:cs typeface="IVOIHH+MS-UIGothic"/>
              </a:rPr>
              <a:t>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VOIHH+MS-UIGothic"/>
                <a:cs typeface="IVOIHH+MS-UIGothic"/>
              </a:rPr>
              <a:t>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尔</a:t>
            </a:r>
            <a:r>
              <a:rPr sz="1350">
                <a:solidFill>
                  <a:srgbClr val="FFFFFF"/>
                </a:solidFill>
                <a:latin typeface="IVOIHH+MS-UIGothic"/>
                <a:cs typeface="IVOIHH+MS-UIGothic"/>
              </a:rPr>
              <a:t>是衡量物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IVOIHH+MS-UIGothic"/>
                <a:cs typeface="IVOIHH+MS-UIGothic"/>
              </a:rPr>
              <a:t>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IVOIHH+MS-UIGothic"/>
                <a:cs typeface="IVOIHH+MS-UIGothic"/>
              </a:rPr>
              <a:t>粒子数量的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IVOIHH+MS-UIGothic"/>
                <a:cs typeface="IVOIHH+MS-UIGothic"/>
              </a:rPr>
              <a:t>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IVOIHH+MS-UIGothic"/>
                <a:cs typeface="IVOIHH+MS-UIGothic"/>
              </a:rPr>
              <a:t>位，它代表了每一种基本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IVOIHH+MS-UIGothic"/>
                <a:cs typeface="IVOIHH+MS-UIGothic"/>
              </a:rPr>
              <a:t>元在特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VOIHH+MS-UIGothic"/>
                <a:cs typeface="IVOIHH+MS-UIGothic"/>
              </a:rPr>
              <a:t>定物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IVOIHH+MS-UIGothic"/>
                <a:cs typeface="IVOIHH+MS-UIGothic"/>
              </a:rPr>
              <a:t>中的数量。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VOIHH+MS-UIGothic"/>
                <a:cs typeface="IVOIHH+MS-UIGothic"/>
              </a:rPr>
              <a:t>物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5AE37"/>
                </a:solidFill>
                <a:latin typeface="IVOIHH+MS-UIGothic"/>
                <a:cs typeface="IVOIHH+MS-UIGothic"/>
              </a:rPr>
              <a:t>的量的基本概念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的量是一个用于描述物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微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观结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构的重要物理量，它可以帮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助我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了解物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的基本性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和化</a:t>
            </a:r>
          </a:p>
          <a:p>
            <a:pPr marL="666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学反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的量的概念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于化学、材料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科学、生物医学等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域都有重要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用价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的量，我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可以更好地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理解物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构、化学反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程以及物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的制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和表征等方面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EQSLUR+KQWNIJ+MicrosoftYaHei-Bold"/>
                <a:cs typeface="EQSLUR+KQWNI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IVOIHH+MS-UIGothic"/>
                <a:cs typeface="IVOIHH+MS-UIGothic"/>
              </a:rPr>
              <a:t>物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质</a:t>
            </a:r>
            <a:r>
              <a:rPr sz="3800" spc="25">
                <a:solidFill>
                  <a:srgbClr val="083502"/>
                </a:solidFill>
                <a:latin typeface="IVOIHH+MS-UIGothic"/>
                <a:cs typeface="IVOIHH+MS-UIGothic"/>
              </a:rPr>
              <a:t>的量与化学反</a:t>
            </a:r>
            <a:r>
              <a:rPr sz="3800">
                <a:solidFill>
                  <a:srgbClr val="083502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EQSLUR+KQWNIJ+MicrosoftYaHei-Bold"/>
                <a:cs typeface="EQSLUR+KQWNIJ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VOIHH+MS-UIGothic"/>
                <a:cs typeface="IVOIHH+MS-UIGothic"/>
              </a:rPr>
              <a:t>化学反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45AE37"/>
                </a:solidFill>
                <a:latin typeface="IVOIHH+MS-UIGothic"/>
                <a:cs typeface="IVOIHH+MS-UIGothic"/>
              </a:rPr>
              <a:t>中的物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5AE37"/>
                </a:solidFill>
                <a:latin typeface="IVOIHH+MS-UIGothic"/>
                <a:cs typeface="IVOIHH+MS-UIGothic"/>
              </a:rPr>
              <a:t>的量关系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化学反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中物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的量关系是反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前后原子数目的守恒关系。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化学反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方程式中各物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的化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的量是国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际单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位制中七个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基本物理量之一，用于描述微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粒子的数量。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09490" y="4926068"/>
            <a:ext cx="27743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量数之比，代表了各物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在反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中所含的微粒数目。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VOIHH+MS-UIGothic"/>
                <a:cs typeface="IVOIHH+MS-UIGothic"/>
              </a:rPr>
              <a:t>化学方程式的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45AE37"/>
                </a:solidFill>
                <a:latin typeface="IVOIHH+MS-UIGothic"/>
                <a:cs typeface="IVOIHH+MS-UIGothic"/>
              </a:rPr>
              <a:t>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VOIHH+MS-UIGothic"/>
                <a:cs typeface="IVOIHH+MS-UIGothic"/>
              </a:rPr>
              <a:t>物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45AE37"/>
                </a:solidFill>
                <a:latin typeface="IVOIHH+MS-UIGothic"/>
                <a:cs typeface="IVOIHH+MS-UIGothic"/>
              </a:rPr>
              <a:t>的量在化学反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45AE37"/>
                </a:solidFill>
                <a:latin typeface="IVOIHH+MS-UIGothic"/>
                <a:cs typeface="IVOIHH+MS-UIGothic"/>
              </a:rPr>
              <a:t>中的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45AE37"/>
                </a:solidFill>
                <a:latin typeface="IVOIHH+MS-UIGothic"/>
                <a:cs typeface="IVOIHH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60605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的量可以帮助我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描述和比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化学反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中微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粒子的数量。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的量是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算化学反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速率的基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，可以用于研究化学反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力学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8131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的量可以帮助我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了解和比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不同化学反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的复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性，例如反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应级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数和反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速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VOIHH+MS-UIGothic"/>
                <a:cs typeface="IVOIHH+MS-UIGothic"/>
              </a:rPr>
              <a:t>率常数等。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EQSLUR+KQWNIJ+MicrosoftYaHei-Bold"/>
                <a:cs typeface="EQSLUR+KQWNIJ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IVOIHH+MS-UIGothic"/>
                <a:cs typeface="IVOIHH+MS-UIGothic"/>
              </a:rPr>
              <a:t>物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质</a:t>
            </a:r>
            <a:r>
              <a:rPr sz="3800" spc="25">
                <a:solidFill>
                  <a:srgbClr val="083502"/>
                </a:solidFill>
                <a:latin typeface="IVOIHH+MS-UIGothic"/>
                <a:cs typeface="IVOIHH+MS-UIGothic"/>
              </a:rPr>
              <a:t>的量与物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质</a:t>
            </a:r>
            <a:r>
              <a:rPr sz="3800" spc="27">
                <a:solidFill>
                  <a:srgbClr val="083502"/>
                </a:solidFill>
                <a:latin typeface="IVOIHH+MS-UIGothic"/>
                <a:cs typeface="IVOIHH+MS-UIGothic"/>
              </a:rPr>
              <a:t>的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结</a:t>
            </a:r>
            <a:r>
              <a:rPr sz="3800">
                <a:solidFill>
                  <a:srgbClr val="083502"/>
                </a:solidFill>
                <a:latin typeface="IVOIHH+MS-UIGothic"/>
                <a:cs typeface="IVOIHH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EQSLUR+KQWNIJ+MicrosoftYaHei-Bold"/>
                <a:cs typeface="EQSLUR+KQWNIJ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https://d.book118.com/958105113070006042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IVOIHH+MS-UIGothic</vt:lpstr>
      <vt:lpstr>SimSun</vt:lpstr>
      <vt:lpstr>EUFKFS+RIKLLV+ArialMT</vt:lpstr>
      <vt:lpstr>Times New Roman</vt:lpstr>
      <vt:lpstr>EQSLUR+KQWNIJ+MicrosoftYaHei-Bold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2024-09-21T16:38:25.840</cp:lastPrinted>
  <dcterms:created xsi:type="dcterms:W3CDTF">2024-09-21T08:38:25Z</dcterms:created>
  <dcterms:modified xsi:type="dcterms:W3CDTF">2024-09-21T08:38:26Z</dcterms:modified>
</cp:coreProperties>
</file>