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1" r:id="rId35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tags" Target="tags/tag119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1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8E374D-6E28-41D4-B529-E46F9BB59559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image" Target="../media/image2.png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image" Target="../media/image1.png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6A6B-DA63-4ED9-9CF6-7AA28E22A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E7DF59-9B48-4E9C-B673-DB9E3C3EB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6D0AF3-89C3-499D-B180-C3ED1E00F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AF8839-10AF-4C7C-BE04-83D7179433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54189D-D56B-4EA7-85E0-36B1349F34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091C85-557F-4699-97D6-7BF3191B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0A0A62-317B-4C58-92E7-3E8217ABB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9F2A63-DF90-4129-BCDE-1993BB331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71F55A-9FEC-4310-A2BA-06CA18270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872D4E-F490-4895-A8E6-5C360112C3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0EAC4-1FC7-42C3-BACB-677D5DE8E0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形 1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388441" y="841695"/>
            <a:ext cx="5479709" cy="6082979"/>
          </a:xfrm>
          <a:prstGeom prst="rect">
            <a:avLst/>
          </a:prstGeom>
        </p:spPr>
      </p:pic>
      <p:sp>
        <p:nvSpPr>
          <p:cNvPr id="9801" name="副标题 2"/>
          <p:cNvSpPr>
            <a:spLocks noGrp="1"/>
          </p:cNvSpPr>
          <p:nvPr>
            <p:ph type="subTitle" idx="1" hasCustomPrompt="1"/>
            <p:custDataLst>
              <p:tags r:id="rId3"/>
            </p:custDataLst>
          </p:nvPr>
        </p:nvSpPr>
        <p:spPr>
          <a:xfrm>
            <a:off x="962366" y="2870201"/>
            <a:ext cx="5426075" cy="558799"/>
          </a:xfrm>
        </p:spPr>
        <p:txBody>
          <a:bodyPr anchor="t" anchorCtr="0">
            <a:normAutofit/>
          </a:bodyPr>
          <a:lstStyle>
            <a:lvl1pPr marL="0" indent="0" algn="l">
              <a:lnSpc>
                <a:spcPct val="90000"/>
              </a:lnSpc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9802" name="标题 1"/>
          <p:cNvSpPr>
            <a:spLocks noGrp="1"/>
          </p:cNvSpPr>
          <p:nvPr>
            <p:ph type="ctrTitle" hasCustomPrompt="1"/>
            <p:custDataLst>
              <p:tags r:id="rId4"/>
            </p:custDataLst>
          </p:nvPr>
        </p:nvSpPr>
        <p:spPr>
          <a:xfrm>
            <a:off x="962366" y="1412694"/>
            <a:ext cx="5426075" cy="1382053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quarter" idx="10" hasCustomPrompt="1"/>
            <p:custDataLst>
              <p:tags r:id="rId5"/>
            </p:custDataLst>
          </p:nvPr>
        </p:nvSpPr>
        <p:spPr>
          <a:xfrm>
            <a:off x="962025" y="3667125"/>
            <a:ext cx="4624388" cy="35242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1" hasCustomPrompt="1"/>
            <p:custDataLst>
              <p:tags r:id="rId6"/>
            </p:custDataLst>
          </p:nvPr>
        </p:nvSpPr>
        <p:spPr>
          <a:xfrm>
            <a:off x="962025" y="4080504"/>
            <a:ext cx="4630738" cy="352425"/>
          </a:xfrm>
        </p:spPr>
        <p:txBody>
          <a:bodyPr>
            <a:noAutofit/>
          </a:bodyPr>
          <a:lstStyle>
            <a:lvl1pPr marL="0" indent="0">
              <a:buNone/>
              <a:defRPr sz="1800"/>
            </a:lvl1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2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3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4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形 3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8089447" y="5863917"/>
            <a:ext cx="4116000" cy="96291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876000" y="334800"/>
            <a:ext cx="10440000" cy="902329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876000" y="1672115"/>
            <a:ext cx="10440000" cy="450018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平行四边形 7"/>
          <p:cNvSpPr/>
          <p:nvPr>
            <p:custDataLst>
              <p:tags r:id="rId8"/>
            </p:custDataLst>
          </p:nvPr>
        </p:nvSpPr>
        <p:spPr>
          <a:xfrm flipH="1">
            <a:off x="690562" y="1399853"/>
            <a:ext cx="10810876" cy="109538"/>
          </a:xfrm>
          <a:prstGeom prst="parallelogram">
            <a:avLst>
              <a:gd name="adj" fmla="val 42371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3828473" y="2400290"/>
            <a:ext cx="4535055" cy="831797"/>
          </a:xfrm>
        </p:spPr>
        <p:txBody>
          <a:bodyPr anchor="ctr">
            <a:noAutofit/>
          </a:bodyPr>
          <a:lstStyle>
            <a:lvl1pPr algn="ctr">
              <a:lnSpc>
                <a:spcPct val="90000"/>
              </a:lnSpc>
              <a:defRPr sz="4000" b="1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21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3822700" y="3292227"/>
            <a:ext cx="4546600" cy="831798"/>
          </a:xfrm>
        </p:spPr>
        <p:txBody>
          <a:bodyPr anchor="t">
            <a:normAutofit/>
          </a:bodyPr>
          <a:lstStyle>
            <a:lvl1pPr marL="0" indent="0" algn="ctr">
              <a:lnSpc>
                <a:spcPct val="90000"/>
              </a:lnSpc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pic>
        <p:nvPicPr>
          <p:cNvPr id="4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3884613" y="1248032"/>
            <a:ext cx="4422775" cy="1034686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74712" y="1854200"/>
            <a:ext cx="5112000" cy="4321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98600" y="1854200"/>
            <a:ext cx="5112000" cy="43211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74800" y="334800"/>
            <a:ext cx="10440000" cy="1368000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74713" y="1854298"/>
            <a:ext cx="5112000" cy="72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74712" y="2716271"/>
            <a:ext cx="5112000" cy="3456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95764" y="1854298"/>
            <a:ext cx="5112000" cy="72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95760" y="2716271"/>
            <a:ext cx="5112001" cy="34560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74800" y="334800"/>
            <a:ext cx="4176000" cy="1620000"/>
          </a:xfrm>
        </p:spPr>
        <p:txBody>
          <a:bodyPr anchor="t" anchorCtr="0">
            <a:normAutofit/>
          </a:bodyPr>
          <a:lstStyle>
            <a:lvl1pPr>
              <a:defRPr sz="4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2"/>
            </p:custDataLst>
          </p:nvPr>
        </p:nvSpPr>
        <p:spPr>
          <a:xfrm>
            <a:off x="5193525" y="334800"/>
            <a:ext cx="6120000" cy="5832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874800" y="2111473"/>
            <a:ext cx="4176000" cy="40536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1"/>
            </p:custDataLst>
          </p:nvPr>
        </p:nvSpPr>
        <p:spPr>
          <a:xfrm>
            <a:off x="9795909" y="333375"/>
            <a:ext cx="1512000" cy="5832000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874800" y="334800"/>
            <a:ext cx="8784000" cy="583200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874713" y="333375"/>
            <a:ext cx="10440000" cy="58324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6810001" y="2618626"/>
            <a:ext cx="4936521" cy="1620749"/>
          </a:xfrm>
        </p:spPr>
        <p:txBody>
          <a:bodyPr anchor="ctr" anchorCtr="0">
            <a:normAutofit/>
          </a:bodyPr>
          <a:lstStyle>
            <a:lvl1pPr marL="0" indent="0" algn="l">
              <a:lnSpc>
                <a:spcPct val="90000"/>
              </a:lnSpc>
              <a:buFont typeface="Arial" pitchFamily="34" charset="0"/>
              <a:buNone/>
              <a:defRPr sz="8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pic>
        <p:nvPicPr>
          <p:cNvPr id="33" name="图形 32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t="26051"/>
          <a:stretch>
            <a:fillRect/>
          </a:stretch>
        </p:blipFill>
        <p:spPr>
          <a:xfrm>
            <a:off x="553698" y="2426329"/>
            <a:ext cx="5479709" cy="4498345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9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20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21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76000" y="333375"/>
            <a:ext cx="10440000" cy="1366838"/>
          </a:xfrm>
          <a:prstGeom prst="rect">
            <a:avLst/>
          </a:prstGeom>
        </p:spPr>
        <p:txBody>
          <a:bodyPr vert="horz" lIns="91440" tIns="45720" rIns="91440" bIns="4680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76000" y="1854000"/>
            <a:ext cx="10440000" cy="432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latinLnBrk="0" hangingPunct="1">
        <a:lnSpc>
          <a:spcPct val="12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ags" Target="../tags/tag6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hyperlink" Target="&#38142;&#25509;/&#22909;&#21548;&#30340;&#22768;&#38899;.mp4" TargetMode="External" /><Relationship Id="rId3" Type="http://schemas.openxmlformats.org/officeDocument/2006/relationships/tags" Target="../tags/tag7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77.xml" /><Relationship Id="rId11" Type="http://schemas.openxmlformats.org/officeDocument/2006/relationships/tags" Target="../tags/tag78.xml" /><Relationship Id="rId12" Type="http://schemas.openxmlformats.org/officeDocument/2006/relationships/tags" Target="../tags/tag79.xml" /><Relationship Id="rId13" Type="http://schemas.openxmlformats.org/officeDocument/2006/relationships/tags" Target="../tags/tag80.xml" /><Relationship Id="rId14" Type="http://schemas.openxmlformats.org/officeDocument/2006/relationships/tags" Target="../tags/tag81.xml" /><Relationship Id="rId15" Type="http://schemas.openxmlformats.org/officeDocument/2006/relationships/tags" Target="../tags/tag82.xml" /><Relationship Id="rId16" Type="http://schemas.openxmlformats.org/officeDocument/2006/relationships/tags" Target="../tags/tag83.xml" /><Relationship Id="rId17" Type="http://schemas.openxmlformats.org/officeDocument/2006/relationships/tags" Target="../tags/tag84.xml" /><Relationship Id="rId18" Type="http://schemas.openxmlformats.org/officeDocument/2006/relationships/tags" Target="../tags/tag85.xml" /><Relationship Id="rId19" Type="http://schemas.openxmlformats.org/officeDocument/2006/relationships/tags" Target="../tags/tag86.xml" /><Relationship Id="rId2" Type="http://schemas.openxmlformats.org/officeDocument/2006/relationships/notesSlide" Target="../notesSlides/notesSlide1.xml" /><Relationship Id="rId20" Type="http://schemas.openxmlformats.org/officeDocument/2006/relationships/tags" Target="../tags/tag87.xml" /><Relationship Id="rId21" Type="http://schemas.openxmlformats.org/officeDocument/2006/relationships/tags" Target="../tags/tag88.xml" /><Relationship Id="rId22" Type="http://schemas.openxmlformats.org/officeDocument/2006/relationships/tags" Target="../tags/tag89.xml" /><Relationship Id="rId23" Type="http://schemas.openxmlformats.org/officeDocument/2006/relationships/tags" Target="../tags/tag90.xml" /><Relationship Id="rId3" Type="http://schemas.openxmlformats.org/officeDocument/2006/relationships/tags" Target="../tags/tag71.xml" /><Relationship Id="rId4" Type="http://schemas.openxmlformats.org/officeDocument/2006/relationships/image" Target="../media/image3.jpeg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tags" Target="../tags/tag75.xml" /><Relationship Id="rId9" Type="http://schemas.openxmlformats.org/officeDocument/2006/relationships/tags" Target="../tags/tag7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tags" Target="../tags/tag9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5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7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0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0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3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5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6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7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013104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副标题 2"/>
          <p:cNvSpPr>
            <a:spLocks noGrp="1"/>
          </p:cNvSpPr>
          <p:nvPr>
            <p:ph type="subTitle" idx="4294967295"/>
          </p:nvPr>
        </p:nvSpPr>
        <p:spPr>
          <a:xfrm>
            <a:off x="1109124" y="685662"/>
            <a:ext cx="10440035" cy="176974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zh-CN" altLang="en-US" sz="6600" b="1">
                <a:solidFill>
                  <a:srgbClr val="401BC0"/>
                </a:solidFill>
                <a:latin typeface="黑体" panose="02010609060101010101" charset="-122"/>
                <a:ea typeface="黑体" panose="02010609060101010101" charset="-122"/>
              </a:rPr>
              <a:t>关注核心经验促进科学探究</a:t>
            </a:r>
            <a:endParaRPr lang="zh-CN" altLang="en-US" sz="6600" b="1">
              <a:solidFill>
                <a:srgbClr val="401BC0"/>
              </a:solidFill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14400" y="914400"/>
            <a:ext cx="137160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100"/>
              <a:t>2023最新整理收集</a:t>
            </a:r>
          </a:p>
          <a:p>
            <a:pPr>
              <a:defRPr sz="100" b="1" i="1">
                <a:solidFill>
                  <a:srgbClr val="E1E100"/>
                </a:solidFill>
              </a:defRPr>
            </a:pPr>
            <a:r>
              <a:t>do</a:t>
            </a:r>
            <a:br/>
            <a:br/>
            <a:br/>
            <a:r>
              <a:t> something</a:t>
            </a: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/>
          </p:nvPr>
        </p:nvSpPr>
        <p:spPr>
          <a:xfrm>
            <a:off x="444500" y="495300"/>
            <a:ext cx="5426075" cy="1476375"/>
          </a:xfrm>
        </p:spPr>
        <p:txBody>
          <a:bodyPr>
            <a:noAutofit/>
          </a:bodyPr>
          <a:lstStyle/>
          <a:p>
            <a:pPr algn="ctr"/>
            <a:r>
              <a:rPr lang="zh-CN" altLang="en-US" sz="4800">
                <a:solidFill>
                  <a:srgbClr val="FF3300"/>
                </a:solidFill>
                <a:ea typeface="黑体" panose="02010609060101010101" charset="-122"/>
                <a:sym typeface="+mn-ea"/>
              </a:rPr>
              <a:t>观看分析案例，了解幼儿探究的特点</a:t>
            </a:r>
            <a:endParaRPr lang="zh-CN" altLang="en-US" sz="7200"/>
          </a:p>
        </p:txBody>
      </p:sp>
      <p:sp>
        <p:nvSpPr>
          <p:cNvPr id="4" name="内容占位符 3"/>
          <p:cNvSpPr>
            <a:spLocks noGrp="1"/>
          </p:cNvSpPr>
          <p:nvPr>
            <p:ph sz="quarter" idx="10"/>
          </p:nvPr>
        </p:nvSpPr>
        <p:spPr>
          <a:xfrm>
            <a:off x="845185" y="2620010"/>
            <a:ext cx="4624705" cy="2138680"/>
          </a:xfrm>
        </p:spPr>
        <p:txBody>
          <a:bodyPr/>
          <a:lstStyle/>
          <a:p>
            <a:pPr>
              <a:lnSpc>
                <a:spcPct val="80000"/>
              </a:lnSpc>
              <a:buNone/>
            </a:pPr>
            <a:r>
              <a:rPr lang="zh-CN" altLang="en-US" sz="2800">
                <a:latin typeface="黑体" panose="02010609060101010101" charset="-122"/>
                <a:ea typeface="黑体" panose="02010609060101010101" charset="-122"/>
                <a:sym typeface="+mn-ea"/>
              </a:rPr>
              <a:t>①记录幼儿是如何探究的； </a:t>
            </a:r>
            <a:endParaRPr lang="zh-CN" altLang="en-US" sz="2800">
              <a:latin typeface="黑体" panose="02010609060101010101" charset="-122"/>
              <a:ea typeface="黑体" panose="02010609060101010101" charset="-122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zh-CN" sz="2800">
                <a:latin typeface="黑体" panose="02010609060101010101" charset="-122"/>
                <a:ea typeface="黑体" panose="02010609060101010101" charset="-122"/>
                <a:sym typeface="+mn-ea"/>
              </a:rPr>
              <a:t>②评析幼儿获得了哪些核心经验；</a:t>
            </a:r>
            <a:endParaRPr lang="zh-CN" altLang="zh-CN" sz="2800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>
              <a:lnSpc>
                <a:spcPct val="80000"/>
              </a:lnSpc>
              <a:buNone/>
            </a:pPr>
            <a:r>
              <a:rPr lang="zh-CN" altLang="zh-CN" sz="2800">
                <a:latin typeface="Calibri"/>
                <a:ea typeface="黑体" panose="02010609060101010101" charset="-122"/>
                <a:sym typeface="+mn-ea"/>
              </a:rPr>
              <a:t>③</a:t>
            </a:r>
            <a:r>
              <a:rPr lang="zh-CN" altLang="en-US" sz="2800">
                <a:latin typeface="黑体" panose="02010609060101010101" charset="-122"/>
                <a:ea typeface="黑体" panose="02010609060101010101" charset="-122"/>
                <a:sym typeface="+mn-ea"/>
              </a:rPr>
              <a:t>教师提供了哪些支持？给我们带来了哪些启示。</a:t>
            </a:r>
            <a:endParaRPr lang="zh-CN" altLang="en-US" sz="4000"/>
          </a:p>
          <a:p>
            <a:pPr algn="ctr"/>
            <a:endParaRPr lang="zh-CN" altLang="en-US" sz="4000">
              <a:hlinkClick r:id="rId2" action="ppaction://hlinkfile"/>
            </a:endParaRPr>
          </a:p>
        </p:txBody>
      </p:sp>
    </p:spTree>
    <p:custDataLst>
      <p:tags r:id="rId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>
            <p:custDataLst>
              <p:tags r:id="rId3"/>
            </p:custDataLst>
          </p:nvPr>
        </p:nvSpPr>
        <p:spPr>
          <a:xfrm>
            <a:off x="1244152" y="1419051"/>
            <a:ext cx="4231088" cy="4605456"/>
          </a:xfrm>
          <a:prstGeom prst="rect">
            <a:avLst/>
          </a:prstGeom>
          <a:blipFill>
            <a:blip r:embed="rId4"/>
            <a:stretch>
              <a:fillRect l="-34142" t="85" r="-34114" b="-85"/>
            </a:stretch>
          </a:blip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>
                <a:solidFill>
                  <a:srgbClr val="D1DADD"/>
                </a:solidFill>
                <a:prstDash val="solid"/>
                <a:miter lim="800000"/>
                <a:headEnd/>
                <a:tailEnd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1" name="五边形 30"/>
          <p:cNvSpPr/>
          <p:nvPr>
            <p:custDataLst>
              <p:tags r:id="rId5"/>
            </p:custDataLst>
          </p:nvPr>
        </p:nvSpPr>
        <p:spPr bwMode="auto">
          <a:xfrm>
            <a:off x="839416" y="1780630"/>
            <a:ext cx="5508612" cy="688548"/>
          </a:xfrm>
          <a:prstGeom prst="homePlate">
            <a:avLst/>
          </a:prstGeom>
          <a:solidFill>
            <a:schemeClr val="tx1">
              <a:lumMod val="50000"/>
              <a:lumOff val="50000"/>
            </a:schemeClr>
          </a:solidFill>
          <a:ln w="28575">
            <a:solidFill>
              <a:schemeClr val="bg1"/>
            </a:solidFill>
            <a:round/>
          </a:ln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2" name="平行四边形 31"/>
          <p:cNvSpPr/>
          <p:nvPr>
            <p:custDataLst>
              <p:tags r:id="rId6"/>
            </p:custDataLst>
          </p:nvPr>
        </p:nvSpPr>
        <p:spPr bwMode="auto">
          <a:xfrm>
            <a:off x="5364347" y="1773135"/>
            <a:ext cx="511514" cy="696043"/>
          </a:xfrm>
          <a:prstGeom prst="parallelogram">
            <a:avLst>
              <a:gd name="adj" fmla="val 43315"/>
            </a:avLst>
          </a:prstGeom>
          <a:solidFill>
            <a:schemeClr val="bg1"/>
          </a:solidFill>
          <a:ln w="19050">
            <a:noFill/>
            <a:round/>
          </a:ln>
        </p:spPr>
        <p:txBody>
          <a:bodyPr wrap="square" lIns="91440" tIns="45720" rIns="91440" bIns="4572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33" name="平行四边形 32"/>
          <p:cNvSpPr/>
          <p:nvPr>
            <p:custDataLst>
              <p:tags r:id="rId7"/>
            </p:custDataLst>
          </p:nvPr>
        </p:nvSpPr>
        <p:spPr bwMode="auto">
          <a:xfrm>
            <a:off x="5757820" y="1773135"/>
            <a:ext cx="511514" cy="696043"/>
          </a:xfrm>
          <a:prstGeom prst="parallelogram">
            <a:avLst>
              <a:gd name="adj" fmla="val 43315"/>
            </a:avLst>
          </a:prstGeom>
          <a:solidFill>
            <a:schemeClr val="bg1"/>
          </a:solidFill>
          <a:ln w="19050">
            <a:noFill/>
            <a:round/>
          </a:ln>
        </p:spPr>
        <p:txBody>
          <a:bodyPr wrap="square" lIns="91440" tIns="45720" rIns="91440" bIns="45720" anchor="ctr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/>
          </a:p>
        </p:txBody>
      </p:sp>
      <p:sp>
        <p:nvSpPr>
          <p:cNvPr id="27" name="文本框 26"/>
          <p:cNvSpPr txBox="1"/>
          <p:nvPr>
            <p:custDataLst>
              <p:tags r:id="rId8"/>
            </p:custDataLst>
          </p:nvPr>
        </p:nvSpPr>
        <p:spPr>
          <a:xfrm>
            <a:off x="6616838" y="1525842"/>
            <a:ext cx="655949" cy="7078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olidFill>
                  <a:schemeClr val="accent1">
                    <a:lumMod val="100000"/>
                  </a:schemeClr>
                </a:solidFill>
                <a:latin typeface="Impact" panose="020b0806030902050204" pitchFamily="34" charset="0"/>
              </a:rPr>
              <a:t>01</a:t>
            </a:r>
            <a:endParaRPr lang="en-US" altLang="zh-CN" sz="4000">
              <a:solidFill>
                <a:schemeClr val="accent1">
                  <a:lumMod val="100000"/>
                </a:schemeClr>
              </a:solidFill>
              <a:latin typeface="Impact" panose="020b0806030902050204" pitchFamily="34" charset="0"/>
            </a:endParaRPr>
          </a:p>
        </p:txBody>
      </p:sp>
      <p:sp>
        <p:nvSpPr>
          <p:cNvPr id="35" name="文本框 34"/>
          <p:cNvSpPr txBox="1"/>
          <p:nvPr>
            <p:custDataLst>
              <p:tags r:id="rId9"/>
            </p:custDataLst>
          </p:nvPr>
        </p:nvSpPr>
        <p:spPr bwMode="auto">
          <a:xfrm>
            <a:off x="7325296" y="1685638"/>
            <a:ext cx="4129181" cy="387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b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ym typeface="+mn-ea"/>
              </a:rPr>
              <a:t>科学领域的目标</a:t>
            </a:r>
            <a:endParaRPr lang="zh-CN" altLang="en-US" sz="2800" b="1" spc="3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6585579" y="2384741"/>
            <a:ext cx="718466" cy="7078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olidFill>
                  <a:schemeClr val="accent2">
                    <a:lumMod val="100000"/>
                  </a:schemeClr>
                </a:solidFill>
                <a:latin typeface="Impact" panose="020b0806030902050204" pitchFamily="34" charset="0"/>
              </a:rPr>
              <a:t>02</a:t>
            </a:r>
            <a:endParaRPr lang="en-US" altLang="zh-CN" sz="4000">
              <a:solidFill>
                <a:schemeClr val="accent2">
                  <a:lumMod val="100000"/>
                </a:schemeClr>
              </a:solidFill>
              <a:latin typeface="Impact" panose="020b0806030902050204" pitchFamily="34" charset="0"/>
            </a:endParaRPr>
          </a:p>
        </p:txBody>
      </p:sp>
      <p:sp>
        <p:nvSpPr>
          <p:cNvPr id="37" name="文本框 36"/>
          <p:cNvSpPr txBox="1"/>
          <p:nvPr>
            <p:custDataLst>
              <p:tags r:id="rId11"/>
            </p:custDataLst>
          </p:nvPr>
        </p:nvSpPr>
        <p:spPr bwMode="auto">
          <a:xfrm>
            <a:off x="7325296" y="2536512"/>
            <a:ext cx="4129181" cy="387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b" anchorCtr="0"/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eaLnBrk="1" hangingPunct="1">
              <a:lnSpc>
                <a:spcPct val="120000"/>
              </a:lnSpc>
              <a:buFontTx/>
              <a:buNone/>
            </a:pPr>
            <a:r>
              <a:rPr lang="zh-CN" altLang="en-US" sz="2800" b="1">
                <a:sym typeface="+mn-ea"/>
              </a:rPr>
              <a:t>科学教育的内容</a:t>
            </a:r>
            <a:endParaRPr lang="zh-CN" altLang="en-US" sz="2800" b="1"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2"/>
            </p:custDataLst>
          </p:nvPr>
        </p:nvSpPr>
        <p:spPr>
          <a:xfrm>
            <a:off x="6578366" y="3235391"/>
            <a:ext cx="732893" cy="7078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olidFill>
                  <a:schemeClr val="accent3">
                    <a:lumMod val="100000"/>
                  </a:schemeClr>
                </a:solidFill>
                <a:latin typeface="Impact" panose="020b0806030902050204" pitchFamily="34" charset="0"/>
              </a:rPr>
              <a:t>03</a:t>
            </a:r>
            <a:endParaRPr lang="en-US" altLang="zh-CN" sz="4000">
              <a:solidFill>
                <a:schemeClr val="accent3">
                  <a:lumMod val="100000"/>
                </a:schemeClr>
              </a:solidFill>
              <a:latin typeface="Impact" panose="020b0806030902050204" pitchFamily="34" charset="0"/>
            </a:endParaRPr>
          </a:p>
        </p:txBody>
      </p:sp>
      <p:sp>
        <p:nvSpPr>
          <p:cNvPr id="39" name="文本框 38"/>
          <p:cNvSpPr txBox="1"/>
          <p:nvPr>
            <p:custDataLst>
              <p:tags r:id="rId13"/>
            </p:custDataLst>
          </p:nvPr>
        </p:nvSpPr>
        <p:spPr bwMode="auto">
          <a:xfrm>
            <a:off x="7325296" y="3395411"/>
            <a:ext cx="4129181" cy="387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b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 spc="300">
                <a:latin typeface="微软雅黑" panose="020b0503020204020204" charset="-122"/>
                <a:ea typeface="微软雅黑" panose="020b0503020204020204" charset="-122"/>
                <a:sym typeface="+mn-ea"/>
              </a:rPr>
              <a:t>科学教育的原则</a:t>
            </a:r>
            <a:endParaRPr lang="zh-CN" altLang="en-US" sz="2800" b="1" spc="3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6586381" y="4086041"/>
            <a:ext cx="716863" cy="7078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olidFill>
                  <a:schemeClr val="accent4">
                    <a:lumMod val="100000"/>
                  </a:schemeClr>
                </a:solidFill>
                <a:latin typeface="Impact" panose="020b0806030902050204" pitchFamily="34" charset="0"/>
              </a:rPr>
              <a:t>04</a:t>
            </a:r>
            <a:endParaRPr lang="en-US" altLang="zh-CN" sz="4000">
              <a:solidFill>
                <a:schemeClr val="accent4">
                  <a:lumMod val="100000"/>
                </a:schemeClr>
              </a:solidFill>
              <a:latin typeface="Impact" panose="020b0806030902050204" pitchFamily="34" charset="0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6576763" y="4936691"/>
            <a:ext cx="736099" cy="707886"/>
          </a:xfrm>
          <a:prstGeom prst="rect">
            <a:avLst/>
          </a:prstGeom>
          <a:noFill/>
        </p:spPr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000">
                <a:solidFill>
                  <a:schemeClr val="accent5">
                    <a:lumMod val="100000"/>
                  </a:schemeClr>
                </a:solidFill>
                <a:latin typeface="Impact" panose="020b0806030902050204" pitchFamily="34" charset="0"/>
              </a:rPr>
              <a:t>05</a:t>
            </a:r>
            <a:endParaRPr lang="en-US" altLang="zh-CN" sz="4000">
              <a:solidFill>
                <a:schemeClr val="accent5">
                  <a:lumMod val="100000"/>
                </a:schemeClr>
              </a:solidFill>
              <a:latin typeface="Impact" panose="020b0806030902050204" pitchFamily="34" charset="0"/>
            </a:endParaRPr>
          </a:p>
        </p:txBody>
      </p:sp>
      <p:cxnSp>
        <p:nvCxnSpPr>
          <p:cNvPr id="22" name="直接连接符 21"/>
          <p:cNvCxnSpPr/>
          <p:nvPr>
            <p:custDataLst>
              <p:tags r:id="rId16"/>
            </p:custDataLst>
          </p:nvPr>
        </p:nvCxnSpPr>
        <p:spPr>
          <a:xfrm>
            <a:off x="7412895" y="2273626"/>
            <a:ext cx="4027900" cy="0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>
            <p:custDataLst>
              <p:tags r:id="rId17"/>
            </p:custDataLst>
          </p:nvPr>
        </p:nvCxnSpPr>
        <p:spPr>
          <a:xfrm>
            <a:off x="7412895" y="3143944"/>
            <a:ext cx="4027900" cy="0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>
            <p:custDataLst>
              <p:tags r:id="rId18"/>
            </p:custDataLst>
          </p:nvPr>
        </p:nvCxnSpPr>
        <p:spPr>
          <a:xfrm>
            <a:off x="7412895" y="4019844"/>
            <a:ext cx="4027900" cy="0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>
            <p:custDataLst>
              <p:tags r:id="rId19"/>
            </p:custDataLst>
          </p:nvPr>
        </p:nvCxnSpPr>
        <p:spPr>
          <a:xfrm>
            <a:off x="7412895" y="4857242"/>
            <a:ext cx="4027900" cy="0"/>
          </a:xfrm>
          <a:prstGeom prst="line">
            <a:avLst/>
          </a:prstGeom>
          <a:ln w="3175" cap="rnd">
            <a:solidFill>
              <a:schemeClr val="tx1">
                <a:lumMod val="75000"/>
                <a:lumOff val="25000"/>
              </a:schemeClr>
            </a:solidFill>
            <a:round/>
            <a:headEnd type="none"/>
            <a:tailEnd type="none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文本框 27"/>
          <p:cNvSpPr txBox="1"/>
          <p:nvPr>
            <p:custDataLst>
              <p:tags r:id="rId20"/>
            </p:custDataLst>
          </p:nvPr>
        </p:nvSpPr>
        <p:spPr>
          <a:xfrm>
            <a:off x="857704" y="1921101"/>
            <a:ext cx="1702616" cy="400110"/>
          </a:xfrm>
          <a:prstGeom prst="rect">
            <a:avLst/>
          </a:prstGeom>
          <a:noFill/>
        </p:spPr>
        <p:txBody>
          <a:bodyPr wrap="square" lIns="91440" tIns="45720" rIns="91440" bIns="4572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000" b="1" spc="300">
                <a:solidFill>
                  <a:schemeClr val="bg1"/>
                </a:solidFill>
                <a:latin typeface="微软雅黑" panose="020b0503020204020204" charset="-122"/>
                <a:ea typeface="微软雅黑" panose="020b0503020204020204" charset="-122"/>
              </a:rPr>
              <a:t>Contents</a:t>
            </a:r>
            <a:endParaRPr lang="en-US" altLang="zh-CN" sz="2000" b="1" spc="300">
              <a:solidFill>
                <a:schemeClr val="bg1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2" name="文本框 1"/>
          <p:cNvSpPr txBox="1"/>
          <p:nvPr>
            <p:custDataLst>
              <p:tags r:id="rId21"/>
            </p:custDataLst>
          </p:nvPr>
        </p:nvSpPr>
        <p:spPr bwMode="auto">
          <a:xfrm>
            <a:off x="7321486" y="4246311"/>
            <a:ext cx="4129181" cy="387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b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>
                <a:sym typeface="+mn-ea"/>
              </a:rPr>
              <a:t>科学领域活动的指导</a:t>
            </a:r>
            <a:endParaRPr lang="zh-CN" altLang="en-US" sz="2800" b="1" spc="3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2"/>
            </p:custDataLst>
          </p:nvPr>
        </p:nvSpPr>
        <p:spPr bwMode="auto">
          <a:xfrm>
            <a:off x="7382446" y="5097211"/>
            <a:ext cx="4129181" cy="3875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40" tIns="45720" rIns="91440" bIns="0" anchor="b" anchorCtr="0">
            <a:noAutofit/>
          </a:bodyPr>
          <a:lstStyle>
            <a:defPPr>
              <a:defRPr lang="zh-CN"/>
            </a:defPPr>
            <a:lvl1pPr marL="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3765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lnSpc>
                <a:spcPct val="120000"/>
              </a:lnSpc>
              <a:spcBef>
                <a:spcPct val="0"/>
              </a:spcBef>
              <a:buFontTx/>
              <a:buNone/>
            </a:pPr>
            <a:r>
              <a:rPr lang="zh-CN" altLang="en-US" sz="2800" b="1" spc="300">
                <a:latin typeface="微软雅黑" panose="020b0503020204020204" charset="-122"/>
                <a:ea typeface="微软雅黑" panose="020b0503020204020204" charset="-122"/>
                <a:sym typeface="+mn-ea"/>
              </a:rPr>
              <a:t>探究案例：影子的故事</a:t>
            </a:r>
            <a:endParaRPr lang="zh-CN" altLang="en-US" sz="2800" b="1" spc="300">
              <a:latin typeface="微软雅黑" panose="020b0503020204020204" charset="-122"/>
              <a:ea typeface="微软雅黑" panose="020b050302020402020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一、科学领域的目标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（一）幼儿科学领域的目标纲要和指南</a:t>
            </a:r>
            <a:endParaRPr lang="zh-CN" altLang="en-US">
              <a:sym typeface="+mn-ea"/>
            </a:endParaRPr>
          </a:p>
          <a:p>
            <a:r>
              <a:rPr lang="zh-CN" altLang="en-US">
                <a:sym typeface="+mn-ea"/>
              </a:rPr>
              <a:t>（二）幼儿科学学习的核心价值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>
                <a:latin typeface="黑体" panose="02010609060101010101" charset="-122"/>
                <a:ea typeface="黑体" panose="02010609060101010101" charset="-122"/>
                <a:sym typeface="+mn-ea"/>
              </a:rPr>
              <a:t>（一）幼儿园科学教育的目标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84530" y="1671955"/>
            <a:ext cx="5401945" cy="4500245"/>
          </a:xfrm>
          <a:ln w="63500" cmpd="dbl">
            <a:solidFill>
              <a:schemeClr val="accent1">
                <a:shade val="50000"/>
              </a:schemeClr>
            </a:solidFill>
            <a:prstDash val="solid"/>
          </a:ln>
        </p:spPr>
        <p:txBody>
          <a:bodyPr>
            <a:normAutofit/>
          </a:bodyPr>
          <a:lstStyle/>
          <a:p>
            <a:pPr lvl="0">
              <a:buNone/>
            </a:pP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sym typeface="+mn-ea"/>
              </a:rPr>
              <a:t>1</a:t>
            </a:r>
            <a:r>
              <a:rPr lang="en-US" altLang="zh-CN" sz="2000" b="1">
                <a:latin typeface="黑体" panose="02010609060101010101" charset="-122"/>
                <a:ea typeface="黑体" panose="02010609060101010101" charset="-122"/>
                <a:sym typeface="+mn-ea"/>
              </a:rPr>
              <a:t>.</a:t>
            </a:r>
            <a:r>
              <a:rPr lang="zh-CN" altLang="en-US" sz="2000" b="1">
                <a:latin typeface="黑体" panose="02010609060101010101" charset="-122"/>
                <a:ea typeface="黑体" panose="02010609060101010101" charset="-122"/>
                <a:sym typeface="+mn-ea"/>
              </a:rPr>
              <a:t>《纲要》中目标的表述：</a:t>
            </a:r>
            <a:endParaRPr lang="zh-CN" altLang="en-US" sz="2000" b="1"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对周围的事物、现象感兴趣，有好奇心和求知欲。</a:t>
            </a:r>
            <a:endParaRPr lang="zh-CN" altLang="en-US" sz="20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能运用各种感官，动手动脑，探究问题。</a:t>
            </a:r>
            <a:endParaRPr lang="zh-CN" altLang="en-US" sz="20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能用适当的方式表达，交流探索的过程和结果。</a:t>
            </a:r>
            <a:endParaRPr lang="zh-CN" altLang="en-US" sz="20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能从生活和游戏中感受事物的数量关系并体验到数学的重要和有趣。</a:t>
            </a:r>
            <a:endParaRPr lang="zh-CN" altLang="en-US" sz="20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20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爱护动植物，关心周围环境，亲近大自然，珍惜自然资源，有初步的环保意识。</a:t>
            </a:r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  <a:p>
            <a:endParaRPr lang="zh-CN" altLang="en-US" b="1">
              <a:latin typeface="黑体" panose="02010609060101010101" charset="-122"/>
              <a:ea typeface="黑体" panose="02010609060101010101" charset="-122"/>
            </a:endParaRPr>
          </a:p>
        </p:txBody>
      </p:sp>
      <p:sp>
        <p:nvSpPr>
          <p:cNvPr id="4" name="内容占位符 2"/>
          <p:cNvSpPr>
            <a:spLocks noGrp="1"/>
          </p:cNvSpPr>
          <p:nvPr/>
        </p:nvSpPr>
        <p:spPr>
          <a:xfrm>
            <a:off x="6485255" y="1671955"/>
            <a:ext cx="4988560" cy="4500880"/>
          </a:xfrm>
          <a:prstGeom prst="rect">
            <a:avLst/>
          </a:prstGeom>
          <a:ln w="63500" cmpd="dbl">
            <a:solidFill>
              <a:schemeClr val="accent1">
                <a:shade val="50000"/>
              </a:schemeClr>
            </a:solidFill>
            <a:prstDash val="solid"/>
          </a:ln>
        </p:spPr>
        <p:txBody>
          <a:bodyPr vert="horz" lIns="91440" tIns="45720" rIns="91440" bIns="45720" rtlCol="0">
            <a:normAutofit fontScale="97500"/>
          </a:bodyPr>
          <a:lstStyle>
            <a:defPPr>
              <a:defRPr lang="zh-CN"/>
            </a:defPPr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2</a:t>
            </a:r>
            <a:r>
              <a:rPr lang="en-US" altLang="zh-CN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.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《3--6岁儿童学习与发展指南》目标表述：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marL="0" indent="0">
              <a:buNone/>
            </a:pPr>
            <a:r>
              <a:rPr lang="zh-CN" altLang="en-US" sz="2800" b="1">
                <a:solidFill>
                  <a:srgbClr val="FF0000"/>
                </a:solidFill>
                <a:ea typeface="黑体" panose="02010609060101010101" charset="-122"/>
                <a:sym typeface="+mn-ea"/>
              </a:rPr>
              <a:t>（一）科学探究   </a:t>
            </a:r>
            <a:endParaRPr lang="zh-CN" altLang="en-US" sz="2800" b="1">
              <a:solidFill>
                <a:srgbClr val="FF0000"/>
              </a:solidFill>
              <a:ea typeface="黑体" panose="02010609060101010101" charset="-122"/>
              <a:sym typeface="+mn-ea"/>
            </a:endParaRPr>
          </a:p>
          <a:p>
            <a:pPr marL="0" lvl="0" indent="0" defTabSz="914400">
              <a:lnSpc>
                <a:spcPct val="150000"/>
              </a:lnSpc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3330D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目标1  亲近自然，喜欢探究</a:t>
            </a:r>
            <a:endParaRPr lang="zh-CN" altLang="en-US" sz="2800" b="1">
              <a:solidFill>
                <a:srgbClr val="F3330D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0" lvl="0" indent="0" defTabSz="914400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3330D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目标2  具有初步的探究能力</a:t>
            </a:r>
            <a:endParaRPr lang="zh-CN" altLang="en-US" sz="2800" b="1">
              <a:solidFill>
                <a:srgbClr val="F3330D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0" lvl="0" indent="0" defTabSz="914400">
              <a:spcBef>
                <a:spcPct val="0"/>
              </a:spcBef>
              <a:buNone/>
            </a:pPr>
            <a:r>
              <a:rPr lang="zh-CN" altLang="en-US" sz="2800" b="1">
                <a:solidFill>
                  <a:srgbClr val="F3330D"/>
                </a:solidFill>
                <a:latin typeface="Arial" pitchFamily="34" charset="0"/>
                <a:ea typeface="宋体" panose="02010600030101010101" pitchFamily="2" charset="-122"/>
                <a:sym typeface="+mn-ea"/>
              </a:rPr>
              <a:t>目标3  在探究中认识周围事物和现象</a:t>
            </a:r>
            <a:endParaRPr lang="zh-CN" altLang="en-US" sz="2800" b="1">
              <a:solidFill>
                <a:srgbClr val="F3330D"/>
              </a:solidFill>
              <a:latin typeface="Arial" pitchFamily="34" charset="0"/>
              <a:ea typeface="宋体" panose="02010600030101010101" pitchFamily="2" charset="-122"/>
            </a:endParaRPr>
          </a:p>
          <a:p>
            <a:pPr marL="0" indent="0">
              <a:buNone/>
            </a:pPr>
            <a:r>
              <a:rPr lang="zh-CN" altLang="en-US" sz="2800" b="1">
                <a:solidFill>
                  <a:srgbClr val="FF0000"/>
                </a:solidFill>
                <a:ea typeface="黑体" panose="02010609060101010101" charset="-122"/>
                <a:sym typeface="+mn-ea"/>
              </a:rPr>
              <a:t>                       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b="1">
                <a:latin typeface="黑体" panose="02010609060101010101" charset="-122"/>
                <a:ea typeface="黑体" panose="02010609060101010101" charset="-122"/>
                <a:sym typeface="+mn-ea"/>
              </a:rPr>
              <a:t>两个文件中目标表述共性：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都是从三个维度提出：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情感态度： 重在激发探究兴趣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过程方法： 强调体验探究过程，发展探究能力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知识经验： 在探究过程认识周围事物和现象。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b="1">
                <a:latin typeface="黑体" panose="02010609060101010101" charset="-122"/>
                <a:ea typeface="黑体" panose="02010609060101010101" charset="-122"/>
                <a:sym typeface="+mn-ea"/>
              </a:rPr>
              <a:t>（二）科学学习的核心价值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80000"/>
              </a:lnSpc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科学领域的价值取向不再是注重静态知识的传递，而是注重儿童情感态度和儿童探究、解决问题的能力。</a:t>
            </a:r>
            <a:endParaRPr lang="zh-CN" altLang="en-US" sz="28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lvl="0">
              <a:lnSpc>
                <a:spcPct val="80000"/>
              </a:lnSpc>
            </a:pP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lnSpc>
                <a:spcPct val="80000"/>
              </a:lnSpc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幼儿科学学习的核心是：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   激发探究和认识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兴趣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     体验探究和解决问题的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过程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       发展初步的探究和</a:t>
            </a:r>
            <a:r>
              <a:rPr lang="zh-CN" altLang="en-US" sz="28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解决问题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的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能力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lvl="0">
              <a:lnSpc>
                <a:spcPct val="80000"/>
              </a:lnSpc>
              <a:buNone/>
            </a:pP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         凸显了“</a:t>
            </a: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探究和解决问题”</a:t>
            </a:r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这一终身受益的核心价值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b="1">
                <a:latin typeface="黑体" panose="02010609060101010101" charset="-122"/>
                <a:ea typeface="黑体" panose="02010609060101010101" charset="-122"/>
                <a:sym typeface="+mn-ea"/>
              </a:rPr>
              <a:t>（二）科学学习的核心价值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None/>
            </a:pPr>
            <a:r>
              <a:rPr lang="zh-CN" altLang="en-US" sz="28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科学探究和数学认知活动是有机联系的 </a:t>
            </a:r>
            <a:endParaRPr lang="zh-CN" altLang="en-US" sz="2800" b="1">
              <a:solidFill>
                <a:srgbClr val="00B0F0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在很大程度上说：科学探究就是幼儿数学学习真实而生动的情景。（植物角的测量）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</a:endParaRPr>
          </a:p>
          <a:p>
            <a:pPr lvl="0"/>
            <a:r>
              <a:rPr lang="zh-CN" altLang="en-US" sz="2800" b="1">
                <a:latin typeface="黑体" panose="02010609060101010101" charset="-122"/>
                <a:ea typeface="黑体" panose="02010609060101010101" charset="-122"/>
                <a:sym typeface="+mn-ea"/>
              </a:rPr>
              <a:t>而数学在科学探究中的应用，使证据更精确，解释更清晰。（平衡 ）</a:t>
            </a:r>
            <a:endParaRPr lang="zh-CN" altLang="en-US" sz="2800" b="1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altLang="zh-CN" sz="3200" b="1">
                <a:latin typeface="黑体" panose="02010609060101010101" charset="-122"/>
                <a:ea typeface="黑体" panose="02010609060101010101" charset="-122"/>
                <a:sym typeface="+mn-ea"/>
              </a:rPr>
              <a:t>         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28676" name="Picture 4" descr="IMG_003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19835" y="1671955"/>
            <a:ext cx="4713605" cy="414782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8677" name="Picture 5" descr="IMG_20130613_101255(1)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3040" y="1671955"/>
            <a:ext cx="4624070" cy="4104005"/>
          </a:xfrm>
          <a:prstGeom prst="rect">
            <a:avLst/>
          </a:prstGeom>
          <a:noFill/>
          <a:ln w="9525">
            <a:noFill/>
          </a:ln>
        </p:spPr>
      </p:pic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latin typeface="黑体" panose="02010609060101010101" charset="-122"/>
                <a:ea typeface="黑体" panose="02010609060101010101" charset="-122"/>
                <a:sym typeface="+mn-ea"/>
              </a:rPr>
              <a:t>二、幼儿园科学教育的内容</a:t>
            </a:r>
            <a:r>
              <a:rPr lang="zh-CN" altLang="en-US" b="1">
                <a:latin typeface="黑体" panose="02010609060101010101" charset="-122"/>
                <a:ea typeface="黑体" panose="02010609060101010101" charset="-122"/>
                <a:sym typeface="+mn-ea"/>
              </a:rPr>
              <a:t> 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1.</a:t>
            </a:r>
            <a:r>
              <a:rPr lang="zh-CN" altLang="en-US">
                <a:sym typeface="+mn-ea"/>
              </a:rPr>
              <a:t>科学探究的内涵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    科学探究具有丰富的内涵。科学探究不仅仅是做做实验，而是一种多层面的活动。科学探究需要进行观察，提出问题；需要通过浏览书和其他信息资料来了解什么是已经知道的知识；需要运用多种手段来搜集、分析和解释数据；需要运用批判性思维和逻辑思维提出解答、阐述和预测；需要对假设进行证明并交流结果。</a:t>
            </a:r>
            <a:endParaRPr lang="zh-CN" altLang="en-US"/>
          </a:p>
          <a:p>
            <a:endParaRPr lang="zh-CN" altLang="en-US"/>
          </a:p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2.</a:t>
            </a:r>
            <a:r>
              <a:rPr lang="zh-CN" altLang="en-US">
                <a:sym typeface="+mn-ea"/>
              </a:rPr>
              <a:t>幼儿的科学探究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探究既是学科学的方法，也是科学学习的重要内容。</a:t>
            </a:r>
            <a:endParaRPr lang="zh-CN" altLang="en-US"/>
          </a:p>
          <a:p>
            <a:r>
              <a:rPr lang="zh-CN" altLang="en-US"/>
              <a:t>科学探究的过程包括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提出问题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做出假设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收集证据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做出解释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得出结论等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/>
              <a:t>幼儿的科学探究，也同样经历了以上类似的过程。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3.</a:t>
            </a:r>
            <a:r>
              <a:rPr lang="zh-CN" altLang="en-US">
                <a:sym typeface="+mn-ea"/>
              </a:rPr>
              <a:t>实践中培养幼儿探究能力的误区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800"/>
              <a:t>首先，一些教师在实践中把培养幼儿探究能力的</a:t>
            </a:r>
            <a:r>
              <a:rPr lang="zh-CN" altLang="en-US" sz="2800">
                <a:solidFill>
                  <a:srgbClr val="FF0000"/>
                </a:solidFill>
              </a:rPr>
              <a:t>模式固化</a:t>
            </a:r>
            <a:r>
              <a:rPr lang="zh-CN" altLang="en-US" sz="2800"/>
              <a:t>，甚至不顾幼儿的年龄特点和发展水平。</a:t>
            </a:r>
            <a:endParaRPr lang="zh-CN" altLang="en-US" sz="2800"/>
          </a:p>
          <a:p>
            <a:r>
              <a:rPr lang="zh-CN" altLang="en-US" sz="2800"/>
              <a:t>其次，一些教师只重视探究的形式，而</a:t>
            </a:r>
            <a:r>
              <a:rPr lang="zh-CN" altLang="en-US" sz="2800">
                <a:solidFill>
                  <a:srgbClr val="FF0000"/>
                </a:solidFill>
              </a:rPr>
              <a:t>不理解探究能力的实质</a:t>
            </a:r>
            <a:r>
              <a:rPr lang="zh-CN" altLang="en-US" sz="2800"/>
              <a:t>。</a:t>
            </a:r>
            <a:endParaRPr lang="zh-CN" altLang="en-US" sz="2800"/>
          </a:p>
          <a:p>
            <a:r>
              <a:rPr lang="zh-CN" altLang="en-US" sz="2800"/>
              <a:t>最后，一些教师将探究等同于动手操作，</a:t>
            </a:r>
            <a:r>
              <a:rPr lang="zh-CN" altLang="en-US" sz="2800">
                <a:solidFill>
                  <a:srgbClr val="FF0000"/>
                </a:solidFill>
              </a:rPr>
              <a:t>忽视了幼儿的动脑思考</a:t>
            </a:r>
            <a:r>
              <a:rPr lang="zh-CN" altLang="en-US" sz="2800"/>
              <a:t>。</a:t>
            </a:r>
            <a:endParaRPr lang="zh-CN" altLang="en-US" sz="2800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4.</a:t>
            </a:r>
            <a:r>
              <a:rPr lang="zh-CN" altLang="en-US">
                <a:sym typeface="+mn-ea"/>
              </a:rPr>
              <a:t>幼儿学习科学探究的意义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科学探究可以帮助幼儿加深对科学的理解，理解科学的本质。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科学的核心在于探究。</a:t>
            </a:r>
            <a:endParaRPr lang="zh-CN" altLang="en-US"/>
          </a:p>
          <a:p>
            <a:r>
              <a:rPr lang="zh-CN" altLang="en-US"/>
              <a:t>幼儿很小就开始接触科学，</a:t>
            </a:r>
            <a:r>
              <a:rPr lang="zh-CN" altLang="en-US">
                <a:solidFill>
                  <a:srgbClr val="FF0000"/>
                </a:solidFill>
              </a:rPr>
              <a:t>将探究作为内容学习。</a:t>
            </a:r>
            <a:endParaRPr lang="zh-CN" altLang="en-US"/>
          </a:p>
          <a:p>
            <a:r>
              <a:rPr lang="zh-CN" altLang="en-US"/>
              <a:t>在幼儿时期</a:t>
            </a:r>
            <a:r>
              <a:rPr lang="zh-CN" altLang="en-US">
                <a:solidFill>
                  <a:srgbClr val="FF0000"/>
                </a:solidFill>
              </a:rPr>
              <a:t>提倡科学探究的学习</a:t>
            </a:r>
            <a:r>
              <a:rPr lang="zh-CN" altLang="en-US"/>
              <a:t>，能够逐步培养幼儿收集和处理科学信息的</a:t>
            </a:r>
            <a:r>
              <a:rPr lang="zh-CN" altLang="en-US">
                <a:solidFill>
                  <a:srgbClr val="FF0000"/>
                </a:solidFill>
              </a:rPr>
              <a:t>能力</a:t>
            </a:r>
            <a:r>
              <a:rPr lang="zh-CN" altLang="en-US"/>
              <a:t>、分析问题和解决问题的</a:t>
            </a:r>
            <a:r>
              <a:rPr lang="zh-CN" altLang="en-US">
                <a:solidFill>
                  <a:srgbClr val="FF0000"/>
                </a:solidFill>
              </a:rPr>
              <a:t>能力</a:t>
            </a:r>
            <a:r>
              <a:rPr lang="zh-CN" altLang="en-US"/>
              <a:t>、交流思考论证的</a:t>
            </a:r>
            <a:r>
              <a:rPr lang="zh-CN" altLang="en-US">
                <a:solidFill>
                  <a:srgbClr val="FF0000"/>
                </a:solidFill>
              </a:rPr>
              <a:t>能力</a:t>
            </a:r>
            <a:r>
              <a:rPr lang="zh-CN" altLang="en-US"/>
              <a:t>。</a:t>
            </a:r>
            <a:endParaRPr lang="zh-CN" altLang="en-US"/>
          </a:p>
          <a:p>
            <a:r>
              <a:rPr lang="zh-CN" altLang="en-US"/>
              <a:t>在这一过程中，幼儿也在逐渐理解科学，</a:t>
            </a:r>
            <a:r>
              <a:rPr lang="zh-CN" altLang="en-US">
                <a:solidFill>
                  <a:srgbClr val="FF0000"/>
                </a:solidFill>
              </a:rPr>
              <a:t>理解科学的核心</a:t>
            </a:r>
            <a:r>
              <a:rPr lang="en-US" altLang="zh-CN">
                <a:solidFill>
                  <a:srgbClr val="FF0000"/>
                </a:solidFill>
              </a:rPr>
              <a:t>——</a:t>
            </a:r>
            <a:r>
              <a:rPr lang="zh-CN" altLang="en-US">
                <a:solidFill>
                  <a:srgbClr val="FF0000"/>
                </a:solidFill>
              </a:rPr>
              <a:t>探究。</a:t>
            </a:r>
            <a:endParaRPr lang="zh-CN" altLang="en-US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（二）幼儿的科学探究能力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76300" y="1671955"/>
            <a:ext cx="5028565" cy="4500245"/>
          </a:xfrm>
        </p:spPr>
        <p:txBody>
          <a:bodyPr>
            <a:normAutofit/>
          </a:bodyPr>
          <a:lstStyle/>
          <a:p>
            <a:r>
              <a:rPr lang="zh-CN" altLang="en-US"/>
              <a:t>我们可以看到，幼儿学习科学的过程，实际上就是科学探究的过程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观察现象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提出问题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做出假设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检验假设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>
                <a:solidFill>
                  <a:srgbClr val="FF0000"/>
                </a:solidFill>
              </a:rPr>
              <a:t>形成结论</a:t>
            </a:r>
            <a:endParaRPr lang="zh-CN" altLang="en-US">
              <a:solidFill>
                <a:srgbClr val="FF0000"/>
              </a:solidFill>
            </a:endParaRPr>
          </a:p>
          <a:p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>
                <a:sym typeface="+mn-ea"/>
              </a:rPr>
              <a:t>（二）幼儿的科学探究能力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0000" lnSpcReduction="10000"/>
          </a:bodyPr>
          <a:lstStyle/>
          <a:p>
            <a:pPr fontAlgn="auto">
              <a:lnSpc>
                <a:spcPct val="150000"/>
              </a:lnSpc>
            </a:pPr>
            <a:r>
              <a:rPr lang="zh-CN" altLang="en-US">
                <a:sym typeface="+mn-ea"/>
              </a:rPr>
              <a:t>科学探究是幼儿园科学教育活动的基本方法和重要内容。</a:t>
            </a:r>
            <a:endParaRPr lang="zh-CN" altLang="en-US">
              <a:sym typeface="+mn-ea"/>
            </a:endParaRPr>
          </a:p>
          <a:p>
            <a:pPr fontAlgn="auto">
              <a:lnSpc>
                <a:spcPct val="150000"/>
              </a:lnSpc>
            </a:pPr>
            <a:r>
              <a:rPr lang="zh-CN" altLang="en-US">
                <a:sym typeface="+mn-ea"/>
              </a:rPr>
              <a:t>幼儿在科学探究过程中，培养和发展了各种具体的科学探究能力。</a:t>
            </a:r>
            <a:endParaRPr lang="zh-CN" altLang="en-US"/>
          </a:p>
          <a:p>
            <a:pPr fontAlgn="auto"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sym typeface="+mn-ea"/>
              </a:rPr>
              <a:t>观察实验能力</a:t>
            </a:r>
            <a:endParaRPr lang="zh-CN" altLang="en-US" sz="3600">
              <a:solidFill>
                <a:srgbClr val="FF0000"/>
              </a:solidFill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sym typeface="+mn-ea"/>
              </a:rPr>
              <a:t>科学思考能力</a:t>
            </a:r>
            <a:endParaRPr lang="zh-CN" altLang="en-US" sz="3600">
              <a:solidFill>
                <a:srgbClr val="FF0000"/>
              </a:solidFill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sym typeface="+mn-ea"/>
              </a:rPr>
              <a:t>表达交流能力</a:t>
            </a:r>
            <a:endParaRPr lang="zh-CN" altLang="en-US" sz="3600">
              <a:solidFill>
                <a:srgbClr val="FF0000"/>
              </a:solidFill>
            </a:endParaRPr>
          </a:p>
          <a:p>
            <a:pPr fontAlgn="auto">
              <a:lnSpc>
                <a:spcPct val="150000"/>
              </a:lnSpc>
            </a:pPr>
            <a:r>
              <a:rPr lang="zh-CN" altLang="en-US" sz="3600">
                <a:solidFill>
                  <a:srgbClr val="FF0000"/>
                </a:solidFill>
                <a:sym typeface="+mn-ea"/>
              </a:rPr>
              <a:t>设计制作能力</a:t>
            </a:r>
            <a:endParaRPr lang="zh-CN" altLang="en-US" sz="3600">
              <a:solidFill>
                <a:srgbClr val="FF0000"/>
              </a:solidFill>
              <a:sym typeface="+mn-ea"/>
            </a:endParaRPr>
          </a:p>
          <a:p>
            <a:endParaRPr lang="zh-CN" altLang="en-US" sz="3600">
              <a:solidFill>
                <a:srgbClr val="FF0000"/>
              </a:solidFill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1.</a:t>
            </a:r>
            <a:r>
              <a:rPr lang="zh-CN" altLang="en-US">
                <a:sym typeface="+mn-ea"/>
              </a:rPr>
              <a:t>观察实验能力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/>
              <a:t>（</a:t>
            </a:r>
            <a:r>
              <a:rPr lang="en-US" altLang="zh-CN"/>
              <a:t>1</a:t>
            </a:r>
            <a:r>
              <a:rPr lang="zh-CN" altLang="en-US"/>
              <a:t>）内涵</a:t>
            </a:r>
            <a:endParaRPr lang="zh-CN" altLang="en-US"/>
          </a:p>
          <a:p>
            <a:r>
              <a:rPr lang="zh-CN" altLang="en-US">
                <a:solidFill>
                  <a:srgbClr val="FF0000"/>
                </a:solidFill>
              </a:rPr>
              <a:t>对幼儿来说，观察是一种重要的科学探究的技能。</a:t>
            </a:r>
            <a:endParaRPr lang="zh-CN" altLang="en-US">
              <a:solidFill>
                <a:srgbClr val="FF0000"/>
              </a:solidFill>
            </a:endParaRPr>
          </a:p>
          <a:p>
            <a:r>
              <a:rPr lang="zh-CN" altLang="en-US"/>
              <a:t>观察实验能力是一种收集事实证据的能力。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 （</a:t>
            </a:r>
            <a:r>
              <a:rPr lang="en-US" altLang="zh-CN">
                <a:sym typeface="+mn-ea"/>
              </a:rPr>
              <a:t>2</a:t>
            </a:r>
            <a:r>
              <a:rPr lang="zh-CN" altLang="en-US">
                <a:sym typeface="+mn-ea"/>
              </a:rPr>
              <a:t>）在科学探究中的意义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76300" y="1497330"/>
            <a:ext cx="10440035" cy="4867910"/>
          </a:xfrm>
        </p:spPr>
        <p:txBody>
          <a:bodyPr>
            <a:noAutofit/>
          </a:bodyPr>
          <a:lstStyle/>
          <a:p>
            <a:r>
              <a:rPr lang="zh-CN" altLang="en-US" sz="1800" b="1"/>
              <a:t>幼儿通过观察所获知的事实材料，既是一种科学经验，同时也是进一步学科学的基础。实验需要幼儿动手操作改变变量，它的意义在于帮助幼儿在控制和改变事物中获得认识，在尝试和操作中获得经验。</a:t>
            </a:r>
            <a:endParaRPr lang="zh-CN" altLang="en-US" sz="1800" b="1"/>
          </a:p>
          <a:p>
            <a:r>
              <a:rPr lang="zh-CN" altLang="en-US" sz="1800" b="1"/>
              <a:t>观察实验在科学探究中的意义具体表现在以下几个方面。</a:t>
            </a:r>
            <a:endParaRPr lang="zh-CN" altLang="en-US" sz="1800" b="1"/>
          </a:p>
          <a:p>
            <a:r>
              <a:rPr lang="en-US" altLang="zh-CN" sz="1800" b="1">
                <a:latin typeface="Calibri"/>
              </a:rPr>
              <a:t>1</a:t>
            </a:r>
            <a:r>
              <a:rPr lang="zh-CN" altLang="en-US" sz="1800" b="1">
                <a:latin typeface="Calibri"/>
              </a:rPr>
              <a:t>）</a:t>
            </a:r>
            <a:r>
              <a:rPr lang="zh-CN" altLang="en-US" sz="1800" b="1"/>
              <a:t>观察实验能调动幼儿学科学的主动性和积极性，培养幼儿探索科学的兴趣。幼儿通过感官直接获取经验，通过尝试操纵和改变物体，能够极大地满足幼儿的好奇心和探究欲望。</a:t>
            </a:r>
            <a:endParaRPr lang="zh-CN" altLang="en-US" sz="1800" b="1"/>
          </a:p>
          <a:p>
            <a:r>
              <a:rPr lang="en-US" altLang="zh-CN" sz="1800" b="1">
                <a:latin typeface="Calibri"/>
              </a:rPr>
              <a:t>2</a:t>
            </a:r>
            <a:r>
              <a:rPr lang="zh-CN" altLang="en-US" sz="1800" b="1">
                <a:latin typeface="Calibri"/>
              </a:rPr>
              <a:t>）</a:t>
            </a:r>
            <a:r>
              <a:rPr lang="zh-CN" altLang="en-US" sz="1800" b="1"/>
              <a:t>观察实验能让幼儿体验科学探究的过程。通过真正的“做科学”，幼儿学习发现问题、提出问题、解决问题，这正是科学研究的过程。</a:t>
            </a:r>
            <a:endParaRPr lang="zh-CN" altLang="en-US" sz="1800" b="1"/>
          </a:p>
          <a:p>
            <a:r>
              <a:rPr lang="en-US" altLang="zh-CN" sz="1800" b="1">
                <a:latin typeface="Calibri"/>
              </a:rPr>
              <a:t>3</a:t>
            </a:r>
            <a:r>
              <a:rPr lang="zh-CN" altLang="en-US" sz="1800" b="1">
                <a:latin typeface="Calibri"/>
              </a:rPr>
              <a:t>）</a:t>
            </a:r>
            <a:r>
              <a:rPr lang="zh-CN" altLang="en-US" sz="1800" b="1"/>
              <a:t>观察实验有助于幼儿理解科学现象。在观察实验中，幼儿能够获取第一手感性材料，对科学现象有直观的了解，这些往往能够成为幼儿印象深刻的记忆。</a:t>
            </a:r>
            <a:endParaRPr lang="zh-CN" altLang="en-US" sz="1800" b="1"/>
          </a:p>
          <a:p>
            <a:r>
              <a:rPr lang="en-US" altLang="zh-CN" sz="1800" b="1"/>
              <a:t>4</a:t>
            </a:r>
            <a:r>
              <a:rPr lang="zh-CN" altLang="en-US" sz="1800" b="1"/>
              <a:t>）观察实验能够培养幼儿的观察、分析能力，发展幼儿的动手操作能力，是对幼儿智力和能力的综合训练。 </a:t>
            </a:r>
            <a:endParaRPr lang="zh-CN" altLang="en-US" sz="1800" b="1"/>
          </a:p>
          <a:p>
            <a:endParaRPr lang="zh-CN" altLang="en-US" sz="1800" b="1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3一4岁幼儿观察实验能力关键经验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76000" y="1672115"/>
          <a:ext cx="10439400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9700"/>
                <a:gridCol w="5219700"/>
              </a:tblGrid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400" b="1">
                          <a:latin typeface="Calibri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  </a:t>
                      </a: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关键经验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案   例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发现事物明显的特征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认识苹果的颜色，形状等明显的外部特征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学习运用多种感官感知事物的特征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运用视觉、听觉、嗅觉、味觉、触觉等多种感官感知西瓜的特征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观察现象的发生和事物的变化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观察糖放人水中的变化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在动作的尝试中进行探究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尝试让一张纸发出声音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关注动作产生的结果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意识到撕纸会让其发出声音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通过观察和触摸，使用简单工具收集信息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en-US" sz="2400" b="1">
                          <a:latin typeface="Calibri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 </a:t>
                      </a: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使用放大镜观察事物的细节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0" name="文本框 99"/>
          <p:cNvSpPr txBox="1"/>
          <p:nvPr/>
        </p:nvSpPr>
        <p:spPr>
          <a:xfrm>
            <a:off x="-128905" y="3851593"/>
            <a:ext cx="5080000" cy="186880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               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4一5岁幼儿观察实验能力关键经验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626110" y="1671955"/>
          <a:ext cx="10918190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59095"/>
                <a:gridCol w="5459095"/>
              </a:tblGrid>
              <a:tr h="4572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关键经验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400" b="1">
                          <a:latin typeface="Calibri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 </a:t>
                      </a: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案</a:t>
                      </a:r>
                      <a:r>
                        <a:rPr lang="en-US" sz="2400" b="1">
                          <a:latin typeface="Calibri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  </a:t>
                      </a: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例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有顺序地观察事物的特征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有序地观察梧桐树的各个部分及特征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4572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比较各个观察对象的不同和相同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观察各种各样的瓜（黄瓜、丝瓜、苦瓜等</a:t>
                      </a:r>
                      <a:r>
                        <a:rPr lang="en-US" sz="2400" b="1">
                          <a:latin typeface="Calibri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)</a:t>
                      </a: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，并且能够在观察瓜的同时发现这些瓜有相同的地方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运用简单的工具，收集更多细节性的信息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使用放大镜观察蚂蚁</a:t>
                      </a:r>
                      <a:endParaRPr lang="en-US" sz="2400" b="1">
                        <a:latin typeface="Calibri"/>
                        <a:ea typeface="宋体" panose="02010600030101010101" pitchFamily="2" charset="-122"/>
                        <a:cs typeface="Times New Roman" panose="02020603050405020304" charset="0"/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在实验的过程中发现物体的性质和用途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在</a:t>
                      </a: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cs typeface="Times New Roman" panose="02020603050405020304" charset="0"/>
                          <a:sym typeface="+mn-ea"/>
                        </a:rPr>
                        <a:t>“油和水”的实验中发现油的特性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在实验过程中发现物体之间的联系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通过实验发现磁铁可以吸住某些东西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00" name="文本框 99"/>
          <p:cNvSpPr txBox="1"/>
          <p:nvPr/>
        </p:nvSpPr>
        <p:spPr>
          <a:xfrm>
            <a:off x="398780" y="5393055"/>
            <a:ext cx="5080000" cy="13836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/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I    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</a:t>
            </a:r>
            <a:endParaRPr lang="en-US" sz="1050" b="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  <a:p>
            <a:pPr indent="0"/>
            <a:r>
              <a:rPr lang="en-US" sz="1050" b="0">
                <a:latin typeface="Calibri"/>
                <a:ea typeface="宋体" panose="02010600030101010101" pitchFamily="2" charset="-122"/>
                <a:cs typeface="Times New Roman" panose="02020603050405020304" charset="0"/>
              </a:rPr>
              <a:t>               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5一6岁幼儿观察实验能力关键经验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76000" y="1672115"/>
          <a:ext cx="10439400" cy="42976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9700"/>
                <a:gridCol w="5219700"/>
              </a:tblGrid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关键经验</a:t>
                      </a:r>
                      <a:endParaRPr lang="zh-CN" altLang="en-US" sz="2400" b="1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案  例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学习观察事物的运动和变化</a:t>
                      </a:r>
                      <a:endParaRPr lang="zh-CN" altLang="en-US" sz="2400" b="1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观察蚕宝宝的生长变化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对事物进行长期系统的观察</a:t>
                      </a:r>
                      <a:endParaRPr lang="zh-CN" altLang="en-US" sz="2400" b="1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学习观察并记录小蝌蚪身体的变化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探寻观察对象的变化规律</a:t>
                      </a:r>
                      <a:endParaRPr lang="zh-CN" altLang="en-US" sz="2400" b="1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在观察的基础上探寻种子发芽和水分的关系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在观察中逐渐发现事物和现象之间的内在联系</a:t>
                      </a:r>
                      <a:endParaRPr lang="zh-CN" altLang="en-US" sz="2400" b="1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知道小猫咪爪子上有肉垫可以使它走起路来静悄悄，便于捕食老鼠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学习运用标准化的工具来收集信息</a:t>
                      </a:r>
                      <a:endParaRPr lang="zh-CN" altLang="en-US" sz="2400" b="1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学习使用温度计和天平来收集信息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在成人的帮助下，制订简单的调查计划并执行</a:t>
                      </a:r>
                      <a:endParaRPr lang="zh-CN" altLang="en-US" sz="2400" b="1"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>
                          <a:sym typeface="+mn-ea"/>
                        </a:rPr>
                        <a:t>在教师的指导下，对家人的爱好进行调查</a:t>
                      </a:r>
                      <a:endParaRPr lang="zh-CN" altLang="en-US" sz="2400" b="1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文本框 4"/>
          <p:cNvSpPr txBox="1"/>
          <p:nvPr/>
        </p:nvSpPr>
        <p:spPr>
          <a:xfrm>
            <a:off x="2562860" y="5534025"/>
            <a:ext cx="436880" cy="2030095"/>
          </a:xfrm>
          <a:prstGeom prst="rect">
            <a:avLst/>
          </a:prstGeom>
          <a:noFill/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ym typeface="+mn-ea"/>
              </a:rPr>
              <a:t>    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    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    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    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    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    </a:t>
            </a:r>
            <a:br>
              <a:rPr lang="zh-CN" altLang="en-US">
                <a:sym typeface="+mn-ea"/>
              </a:rPr>
            </a:br>
            <a:r>
              <a:rPr lang="zh-CN" altLang="en-US">
                <a:sym typeface="+mn-ea"/>
              </a:rPr>
              <a:t>    </a:t>
            </a:r>
            <a:endParaRPr lang="zh-CN" altLang="en-US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（</a:t>
            </a:r>
            <a:r>
              <a:rPr lang="en-US" altLang="zh-CN">
                <a:sym typeface="+mn-ea"/>
              </a:rPr>
              <a:t>4</a:t>
            </a:r>
            <a:r>
              <a:rPr lang="zh-CN" altLang="en-US">
                <a:sym typeface="+mn-ea"/>
              </a:rPr>
              <a:t>）指导要点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97500" lnSpcReduction="10000"/>
          </a:bodyPr>
          <a:lstStyle/>
          <a:p>
            <a:r>
              <a:rPr lang="zh-CN" altLang="en-US" b="1"/>
              <a:t>(1)提供充足、多样的材料，以保证幼儿能反复观察、操作、与客体相互作用，在观察实验的过程中去探索、发现、判断，自己找出问题的答案。幼儿的发现来自他们自己的摆弄和操作，因此，材料的提供非常重要，只有多样性的材料才能使幼儿获得丰富的科学经验。</a:t>
            </a:r>
            <a:endParaRPr lang="zh-CN" altLang="en-US" b="1"/>
          </a:p>
          <a:p>
            <a:r>
              <a:rPr lang="zh-CN" altLang="en-US" b="1"/>
              <a:t>(2)积极引导幼儿主动参与观察实验活动，使其成为幼儿主动的探索活动。在活动中要给幼儿充足的观察和实验操作的时间，鼓励幼儿大胆尝试，激发其探究欲望。对于幼儿的想法，要加以支持。</a:t>
            </a:r>
            <a:endParaRPr lang="zh-CN" altLang="en-US" b="1"/>
          </a:p>
          <a:p>
            <a:r>
              <a:rPr lang="zh-CN" altLang="en-US" b="1"/>
              <a:t>(3)引导幼儿在活动中仔细观察，注意实验材料在操作过程中的变化，同时也要引导幼儿学习记录实验中的发现。必要时，对幼儿的观察技巧和实验操作方法给以适当指导，帮助幼儿更好地收集信息。</a:t>
            </a:r>
            <a:endParaRPr lang="zh-CN" altLang="en-US" b="1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2.</a:t>
            </a:r>
            <a:r>
              <a:rPr lang="zh-CN" altLang="en-US">
                <a:sym typeface="+mn-ea"/>
              </a:rPr>
              <a:t>科学思考能力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b="1"/>
              <a:t>（</a:t>
            </a:r>
            <a:r>
              <a:rPr lang="en-US" altLang="zh-CN" b="1"/>
              <a:t>1</a:t>
            </a:r>
            <a:r>
              <a:rPr lang="zh-CN" altLang="en-US" b="1"/>
              <a:t>）内涵</a:t>
            </a:r>
            <a:endParaRPr lang="zh-CN" altLang="en-US" b="1"/>
          </a:p>
          <a:p>
            <a:r>
              <a:rPr lang="zh-CN" altLang="en-US" b="1"/>
              <a:t>科学思考泛指幼儿的思维活动，它贯穿于幼儿学科学的过程之中。</a:t>
            </a:r>
            <a:endParaRPr lang="zh-CN" altLang="en-US" b="1"/>
          </a:p>
          <a:p>
            <a:r>
              <a:rPr lang="zh-CN" altLang="en-US" b="1">
                <a:solidFill>
                  <a:srgbClr val="FF0000"/>
                </a:solidFill>
              </a:rPr>
              <a:t>科学不仅仅是动手操作，也是动脑思考。</a:t>
            </a:r>
            <a:endParaRPr lang="zh-CN" altLang="en-US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（</a:t>
            </a:r>
            <a:r>
              <a:rPr lang="en-US" altLang="zh-CN">
                <a:sym typeface="+mn-ea"/>
              </a:rPr>
              <a:t>2</a:t>
            </a:r>
            <a:r>
              <a:rPr lang="zh-CN" altLang="en-US">
                <a:sym typeface="+mn-ea"/>
              </a:rPr>
              <a:t>）在科学探究中的意义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75365" y="1480345"/>
            <a:ext cx="10440000" cy="4500180"/>
          </a:xfrm>
        </p:spPr>
        <p:txBody>
          <a:bodyPr>
            <a:noAutofit/>
          </a:bodyPr>
          <a:lstStyle/>
          <a:p>
            <a:r>
              <a:rPr lang="zh-CN" altLang="en-US" sz="2000" b="1"/>
              <a:t>幼儿科学探究的实质就是通过他们的感官观察、动手操作和动脑思考，来寻求问题的答案。</a:t>
            </a:r>
            <a:endParaRPr lang="zh-CN" altLang="en-US" sz="2000" b="1"/>
          </a:p>
          <a:p>
            <a:r>
              <a:rPr lang="zh-CN" altLang="en-US" sz="2000" b="1"/>
              <a:t>科学思考在科学探究中的意义具体表现在以下几个方面。</a:t>
            </a:r>
            <a:endParaRPr lang="zh-CN" altLang="en-US" sz="2000" b="1"/>
          </a:p>
          <a:p>
            <a:r>
              <a:rPr lang="zh-CN" altLang="en-US" sz="2000" b="1"/>
              <a:t> 1)科学思考能够改进幼儿的思维能力。幼儿在科学思考中能够逐渐学会比较和概括，学习推论和预测，锻炼思维能力，促进探究问题的解决。</a:t>
            </a:r>
            <a:endParaRPr lang="zh-CN" altLang="en-US" sz="2000" b="1"/>
          </a:p>
          <a:p>
            <a:r>
              <a:rPr lang="zh-CN" altLang="en-US" sz="2000" b="1"/>
              <a:t> 2)幼儿在科学思考中能对获取的信息进一步加工，使之条理化、结构化。科学思考能够帮助幼儿将头脑中杂乱无章的经验进行梳理，组成一定的认知结构，使幼儿获取更加全面的经验。</a:t>
            </a:r>
            <a:endParaRPr lang="zh-CN" altLang="en-US" sz="2000" b="1"/>
          </a:p>
          <a:p>
            <a:r>
              <a:rPr lang="zh-CN" altLang="en-US" sz="2000" b="1"/>
              <a:t>3）科学思考能够维护幼儿的好奇心，培养幼儿善于思考的学习习惯。好奇是幼儿的天性，而科学思考能够激发幼儿的问题意识，促使幼儿将好奇心转化为探究活动。</a:t>
            </a:r>
            <a:endParaRPr lang="zh-CN" altLang="en-US" sz="2000" b="1"/>
          </a:p>
          <a:p>
            <a:r>
              <a:rPr lang="zh-CN" altLang="en-US" sz="2000" b="1"/>
              <a:t>4)科学思考能够帮助幼儿更加深刻地认识世界。通过积极地思考，幼儿能够将科学经验加以比较、概括，随着概括能力的增长，幼儿开始在各种关系之间建立新的关系，逐渐认识到这个世界的多样性和共同性。</a:t>
            </a:r>
            <a:endParaRPr lang="zh-CN" altLang="en-US" sz="2000" b="1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3一4岁幼儿科学思考能力关键经验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689610" y="1614805"/>
          <a:ext cx="10813415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18100"/>
                <a:gridCol w="5695315"/>
              </a:tblGrid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关键经验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案   例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对观察到的事物和现象积极思考</a:t>
                      </a:r>
                      <a:endParaRPr lang="zh-CN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观察苹果时联想到和口以前吃过的不一样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根据教师的引导，尝试对观察结果提出问题</a:t>
                      </a:r>
                      <a:endParaRPr lang="zh-CN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观察小兔子吃萝卜，思考小兔子还喜欢吃什么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4</a:t>
            </a:r>
            <a:r>
              <a:rPr lang="zh-CN" altLang="en-US">
                <a:sym typeface="+mn-ea"/>
              </a:rPr>
              <a:t>一</a:t>
            </a:r>
            <a:r>
              <a:rPr lang="en-US" altLang="zh-CN">
                <a:sym typeface="+mn-ea"/>
              </a:rPr>
              <a:t>5</a:t>
            </a:r>
            <a:r>
              <a:rPr lang="zh-CN" altLang="en-US">
                <a:sym typeface="+mn-ea"/>
              </a:rPr>
              <a:t>岁幼儿科学思考能力关键经验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76000" y="1672115"/>
          <a:ext cx="10439400" cy="3291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9700"/>
                <a:gridCol w="5219700"/>
              </a:tblGrid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关键经验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案   例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根据观察结果提出问题，并大胆猜测答案</a:t>
                      </a:r>
                      <a:endParaRPr lang="zh-CN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根据玩风车的经验，猜测风车转动速度]快慢的原因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对事物和现象进行比较和概括，认识到事物的不同和相同</a:t>
                      </a:r>
                      <a:endParaRPr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对各种水生动物的观察中，发现它们的不同，同时概括出它们都是水生动物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根据已经获得的资料进行推断、得出结论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在实验的基础上，总结哪些物体在水里是沉的、哪些是浮的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5</a:t>
            </a:r>
            <a:r>
              <a:rPr lang="zh-CN" altLang="en-US">
                <a:sym typeface="+mn-ea"/>
              </a:rPr>
              <a:t>一</a:t>
            </a:r>
            <a:r>
              <a:rPr lang="en-US" altLang="zh-CN">
                <a:sym typeface="+mn-ea"/>
              </a:rPr>
              <a:t>6</a:t>
            </a:r>
            <a:r>
              <a:rPr lang="zh-CN" altLang="en-US">
                <a:sym typeface="+mn-ea"/>
              </a:rPr>
              <a:t>岁幼儿科学思考能力关键经验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76000" y="1672115"/>
          <a:ext cx="10439400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9700"/>
                <a:gridCol w="5219700"/>
              </a:tblGrid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关键经验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案   例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根据观察到的现象，结合已有的经验进行合理的理论</a:t>
                      </a:r>
                      <a:endParaRPr lang="zh-CN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根据对大叔的根系的了解，推论草的根系及作用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根据过去的经验或逻辑推断，对现象进行解释和预测</a:t>
                      </a:r>
                      <a:endParaRPr lang="zh-CN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能根据过去已有的经验来解释小</a:t>
                      </a:r>
                      <a:r>
                        <a:rPr lang="en-US" alt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“</a:t>
                      </a: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潜水艇</a:t>
                      </a:r>
                      <a:r>
                        <a:rPr lang="en-US" altLang="zh-CN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”</a:t>
                      </a: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的沉浮变化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用一定的方法验证自己的猜测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latin typeface="Calibri"/>
                          <a:ea typeface="宋体" panose="02010600030101010101" pitchFamily="2" charset="-122"/>
                          <a:sym typeface="+mn-ea"/>
                        </a:rPr>
                        <a:t>通过实验操作验证自己对物体沉浮的猜想</a:t>
                      </a:r>
                      <a:endParaRPr lang="zh-CN" altLang="en-US" sz="2400" b="1">
                        <a:latin typeface="Calibri"/>
                        <a:ea typeface="宋体" panose="02010600030101010101" pitchFamily="2" charset="-122"/>
                        <a:sym typeface="+mn-ea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（</a:t>
            </a:r>
            <a:r>
              <a:rPr lang="en-US" altLang="zh-CN">
                <a:sym typeface="+mn-ea"/>
              </a:rPr>
              <a:t>4</a:t>
            </a:r>
            <a:r>
              <a:rPr lang="zh-CN" altLang="en-US">
                <a:sym typeface="+mn-ea"/>
              </a:rPr>
              <a:t>）指导要点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sz="2000" b="1"/>
              <a:t>1)鼓励幼儿提出问题，用自己的思维方式对问题进行自主思考。不要急于把问题的答案告诉幼儿，以避免变成超越幼儿理解能力的灌输或变相灌输。</a:t>
            </a:r>
            <a:endParaRPr lang="zh-CN" altLang="en-US" sz="2000" b="1"/>
          </a:p>
          <a:p>
            <a:r>
              <a:rPr lang="zh-CN" altLang="en-US" sz="2000" b="1"/>
              <a:t> 2)要给幼儿足够的思考时间，具体表现为教师提问后要有一定的等待时间，留给幼儿思考的余地。幼儿在表达的过程中，往往思考还在进行，因此，教师要给予幼儿充分的时间进行思考。教师还要给予幼儿充分的讨论、交流的时间，让幼儿相互交流、相互启发。</a:t>
            </a:r>
            <a:endParaRPr lang="zh-CN" altLang="en-US" sz="2000" b="1"/>
          </a:p>
          <a:p>
            <a:r>
              <a:rPr lang="zh-CN" altLang="en-US" sz="2000" b="1"/>
              <a:t> 3)对幼儿积极动脑思考进行鼓励和肯定，即对幼儿在活动中积极思考、勇于表达以及创造性的行为应给予充分的鼓励，让幼儿体验到科学思考的快乐，而不是简单地以幼儿答对了没有作为评价的标准。</a:t>
            </a:r>
            <a:endParaRPr lang="zh-CN" altLang="en-US" sz="2000" b="1"/>
          </a:p>
          <a:p>
            <a:r>
              <a:rPr lang="zh-CN" altLang="en-US" sz="2000" b="1"/>
              <a:t> 4)宽容对待幼儿错误的科学思考结果。由于幼儿的思维发展不完善，他们的推理会不合逻辑，他们的解释会不符事实。但是不管怎样，这些都是幼儿自己探索、思考的结果，教师应该用幼儿的眼光去看待它，尽量地采取一种宽容和理解的态度。</a:t>
            </a:r>
            <a:endParaRPr lang="zh-CN" altLang="en-US" sz="2000" b="1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CN">
                <a:sym typeface="+mn-ea"/>
              </a:rPr>
              <a:t>3.</a:t>
            </a:r>
            <a:r>
              <a:rPr lang="zh-CN" altLang="en-US">
                <a:sym typeface="+mn-ea"/>
              </a:rPr>
              <a:t>表达交流能力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b="1"/>
              <a:t>（</a:t>
            </a:r>
            <a:r>
              <a:rPr lang="en-US" altLang="zh-CN" b="1"/>
              <a:t>1</a:t>
            </a:r>
            <a:r>
              <a:rPr lang="zh-CN" altLang="en-US" b="1"/>
              <a:t>）内涵</a:t>
            </a:r>
            <a:endParaRPr lang="zh-CN" altLang="en-US" b="1"/>
          </a:p>
          <a:p>
            <a:r>
              <a:rPr lang="zh-CN" altLang="en-US" b="1">
                <a:solidFill>
                  <a:srgbClr val="FF0000"/>
                </a:solidFill>
              </a:rPr>
              <a:t>科学不仅是“做”出来的，也是“说”出来的。</a:t>
            </a:r>
            <a:endParaRPr lang="zh-CN" altLang="en-US" b="1">
              <a:solidFill>
                <a:srgbClr val="FF0000"/>
              </a:solidFill>
            </a:endParaRPr>
          </a:p>
          <a:p>
            <a:r>
              <a:rPr lang="zh-CN" altLang="en-US" b="1"/>
              <a:t>表达和交流具有丰富的形式，除了口头的语言表达，还可以采用图画方式或书面方式。</a:t>
            </a:r>
            <a:endParaRPr lang="zh-CN" altLang="en-US" b="1"/>
          </a:p>
          <a:p>
            <a:r>
              <a:rPr lang="zh-CN" altLang="en-US" b="1"/>
              <a:t>幼儿对探究结果的记录也是一种表达的方式，幼儿记录的方式也有多种，既有</a:t>
            </a:r>
            <a:r>
              <a:rPr lang="zh-CN" altLang="en-US" b="1">
                <a:solidFill>
                  <a:srgbClr val="FF0000"/>
                </a:solidFill>
              </a:rPr>
              <a:t>图画记录</a:t>
            </a:r>
            <a:r>
              <a:rPr lang="zh-CN" altLang="en-US" b="1"/>
              <a:t>，又有</a:t>
            </a:r>
            <a:r>
              <a:rPr lang="zh-CN" altLang="en-US" b="1">
                <a:solidFill>
                  <a:srgbClr val="FF0000"/>
                </a:solidFill>
              </a:rPr>
              <a:t>表格记录</a:t>
            </a:r>
            <a:r>
              <a:rPr lang="zh-CN" altLang="en-US" b="1"/>
              <a:t>，还有</a:t>
            </a:r>
            <a:r>
              <a:rPr lang="zh-CN" altLang="en-US" b="1">
                <a:solidFill>
                  <a:srgbClr val="FF0000"/>
                </a:solidFill>
              </a:rPr>
              <a:t>数字记录</a:t>
            </a:r>
            <a:r>
              <a:rPr lang="zh-CN" altLang="en-US" b="1"/>
              <a:t>等。</a:t>
            </a:r>
            <a:endParaRPr lang="zh-CN" altLang="en-US" b="1"/>
          </a:p>
          <a:p>
            <a:r>
              <a:rPr lang="zh-CN" altLang="en-US" b="1"/>
              <a:t>幼儿在科学探究过程中学会运用多种表达和交流的方式，以一种别人能理解的方式进行准确而完整的交流是十分必要的。</a:t>
            </a:r>
            <a:endParaRPr lang="zh-CN" altLang="en-US" b="1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>
                <a:sym typeface="+mn-ea"/>
              </a:rPr>
              <a:t>（</a:t>
            </a:r>
            <a:r>
              <a:rPr lang="en-US" altLang="zh-CN">
                <a:sym typeface="+mn-ea"/>
              </a:rPr>
              <a:t>2</a:t>
            </a:r>
            <a:r>
              <a:rPr lang="zh-CN" altLang="en-US">
                <a:sym typeface="+mn-ea"/>
              </a:rPr>
              <a:t>）在科学探究中的意义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b="1">
                <a:solidFill>
                  <a:srgbClr val="FF0000"/>
                </a:solidFill>
              </a:rPr>
              <a:t>表达交流是幼儿科学探究能力中一项重要的科学技能，</a:t>
            </a:r>
            <a:r>
              <a:rPr lang="zh-CN" altLang="en-US" b="1"/>
              <a:t>如表述观察的结果、交流动脑思考和动手操作的过程和结果等。</a:t>
            </a:r>
            <a:endParaRPr lang="zh-CN" altLang="en-US" b="1"/>
          </a:p>
          <a:p>
            <a:r>
              <a:rPr lang="zh-CN" altLang="en-US" b="1"/>
              <a:t>无论是口头语言还是图像符号的表达，都是科学活动中必不可少的信息交流手段。</a:t>
            </a:r>
            <a:endParaRPr lang="zh-CN" altLang="en-US" b="1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z="3200">
                <a:sym typeface="+mn-ea"/>
              </a:rPr>
              <a:t>表达交流在科学探究中的意义具体表现在以下几个方面</a:t>
            </a:r>
            <a:endParaRPr lang="zh-CN" altLang="en-US" sz="3200"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fontScale="87500" lnSpcReduction="20000"/>
          </a:bodyPr>
          <a:lstStyle/>
          <a:p>
            <a:r>
              <a:rPr lang="en-US" altLang="zh-CN" b="1"/>
              <a:t>1</a:t>
            </a:r>
            <a:r>
              <a:rPr lang="zh-CN" altLang="en-US" b="1"/>
              <a:t>）表达和交流能够强化幼儿的科学经验。幼儿在与他人交流的过程中需要对探究的过程和结果进行解释、论证，对自己的发现进行总结，这一过程本身就是对幼儿科学发现的强化，对科学经验的概括和提升。</a:t>
            </a:r>
            <a:endParaRPr lang="zh-CN" altLang="en-US" b="1"/>
          </a:p>
          <a:p>
            <a:r>
              <a:rPr lang="en-US" altLang="zh-CN" b="1"/>
              <a:t>2</a:t>
            </a:r>
            <a:r>
              <a:rPr lang="zh-CN" altLang="en-US" b="1"/>
              <a:t>）表达和交流对幼儿来讲是一种重要的思维过程，能够促进幼儿的思维发展。语言是思维的工具，幼儿通过表达可以对自己的探究过程进行思考，可以在交流中尝试整理和概括自己探究的结果，可以一起讨论和分享自己的问题和发现。</a:t>
            </a:r>
            <a:endParaRPr lang="zh-CN" altLang="en-US" b="1"/>
          </a:p>
          <a:p>
            <a:r>
              <a:rPr lang="en-US" altLang="zh-CN" b="1"/>
              <a:t>3</a:t>
            </a:r>
            <a:r>
              <a:rPr lang="zh-CN" altLang="en-US" b="1"/>
              <a:t>）表达和交流能够丰富幼儿的探究发现。通过表达和交流，幼儿不仅可以向别人介绍自己的科学发现，还可以从别人那里得到启发，丰富对于事物和现象的认识，建立事物之间的联系，为进一步的探究打下基础。（4)表达交流能力能够增强幼儿的自信心。当幼儿能够将探究的过程和结果用自己的方式进行记录，当幼儿能够对探究结果做出自己的解释，当幼儿能够将自己的探究发现分享给同伴，幼儿对科学探究的自信心也在这个过程中逐渐发展和强化。 </a:t>
            </a:r>
            <a:endParaRPr lang="zh-CN" altLang="en-US" b="1"/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3一4岁幼儿表达交流能力关键经验</a:t>
            </a:r>
            <a:endParaRPr lang="zh-CN" altLang="en-US"/>
          </a:p>
        </p:txBody>
      </p:sp>
      <p:graphicFrame>
        <p:nvGraphicFramePr>
          <p:cNvPr id="4" name="内容占位符 3"/>
          <p:cNvGraphicFramePr>
            <a:graphicFrameLocks noGrp="1"/>
          </p:cNvGraphicFramePr>
          <p:nvPr>
            <p:ph idx="1"/>
          </p:nvPr>
        </p:nvGraphicFramePr>
        <p:xfrm>
          <a:off x="876000" y="1672115"/>
          <a:ext cx="10439400" cy="3749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219700"/>
                <a:gridCol w="5219700"/>
              </a:tblGrid>
              <a:tr h="38100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/>
                        <a:t>关键经验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zh-CN" altLang="en-US" sz="2400" b="1"/>
                        <a:t>案  例        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/>
                        <a:t>描述物体的外部特征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sym typeface="+mn-ea"/>
                        </a:rPr>
                        <a:t>描述迎春花的颜色、花瓣、枝条等外部特征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/>
                        <a:t>用描述性的词汇对其观察经验进行讨论和气分享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sym typeface="+mn-ea"/>
                        </a:rPr>
                        <a:t>用湿的、冷的、白的来描述雪</a:t>
                      </a: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/>
                        <a:t>提取已有经验来进行描述和比较并表达其观察经验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sym typeface="+mn-ea"/>
                        </a:rPr>
                        <a:t>表达、交流周末去动物园的所见所闻</a:t>
                      </a:r>
                      <a:endParaRPr lang="zh-CN" altLang="en-US" sz="2400" b="1">
                        <a:sym typeface="+mn-ea"/>
                      </a:endParaRPr>
                    </a:p>
                    <a:p>
                      <a:pPr>
                        <a:buNone/>
                      </a:pPr>
                      <a:endParaRPr lang="zh-CN" altLang="en-US" sz="2400" b="1"/>
                    </a:p>
                  </a:txBody>
                  <a:tcPr/>
                </a:tc>
              </a:tr>
              <a:tr h="381000"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/>
                        <a:t>运用语言大胆讲述自己在观察中的发现</a:t>
                      </a:r>
                      <a:endParaRPr lang="zh-CN" altLang="en-US" sz="2400" b="1"/>
                    </a:p>
                  </a:txBody>
                  <a:tcPr/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r>
                        <a:rPr lang="zh-CN" altLang="en-US" sz="2400" b="1">
                          <a:sym typeface="+mn-ea"/>
                        </a:rPr>
                        <a:t>愿意对苹果的特征进行讲述</a:t>
                      </a:r>
                      <a:endParaRPr lang="zh-CN" altLang="en-US" sz="2400" b="1"/>
                    </a:p>
                  </a:txBody>
                  <a:tcPr/>
                </a:tc>
              </a:tr>
            </a:tbl>
          </a:graphicData>
        </a:graphic>
      </p:graphicFrame>
    </p:spTree>
    <p:custDataLst>
      <p:tags r:id="rId2"/>
    </p:custDataLst>
  </p:cSld>
  <p:clrMapOvr>
    <a:masterClrMapping/>
  </p:clrMapOvr>
  <p:transition/>
  <p:timing/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https://d.book118.com/958110131041006033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65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650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6509"/>
  <p:tag name="KSO_WM_TEMPLATE_JOB_ID" val="5"/>
  <p:tag name="KSO_WM_TEMPLATE_OUTLINE_ID" val="5"/>
  <p:tag name="KSO_WM_TEMPLATE_SCENE_ID" val="1"/>
  <p:tag name="KSO_WM_TEMPLATE_THUMBS_INDEX" val="1、2、3、4、5、6、7、8、9、10、11、12、13、14、15"/>
  <p:tag name="KSO_WM_TEMPLATE_TOPIC_DEFAULT" val="0"/>
  <p:tag name="KSO_WM_TEMPLATE_TOPIC_ID" val="2869567"/>
</p:tagLst>
</file>

<file path=ppt/tags/tag69.xml><?xml version="1.0" encoding="utf-8"?>
<p:tagLst xmlns:p="http://schemas.openxmlformats.org/presentationml/2006/main">
  <p:tag name="KSO_WM_TEMPLATE_CATEGORY" val="custom"/>
  <p:tag name="KSO_WM_TEMPLATE_INDEX" val="20186509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7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"/>
  <p:tag name="KSO_WM_UNIT_COMPATIBLE" val="0"/>
  <p:tag name="KSO_WM_UNIT_DIAGRAM_ISNUMVISUAL" val="0"/>
  <p:tag name="KSO_WM_UNIT_DIAGRAM_ISREFERUNIT" val="0"/>
  <p:tag name="KSO_WM_UNIT_HIGHLIGHT" val="0"/>
  <p:tag name="KSO_WM_UNIT_ID" val="custom20186509_2*i*1"/>
  <p:tag name="KSO_WM_UNIT_INDEX" val="1"/>
  <p:tag name="KSO_WM_UNIT_LAYERLEVEL" val="1"/>
  <p:tag name="KSO_WM_UNIT_TEXT_FILL_FORE_SCHEMECOLOR_INDEX" val="2"/>
  <p:tag name="KSO_WM_UNIT_TEXT_FILL_TYPE" val="1"/>
  <p:tag name="KSO_WM_UNIT_TYPE" val="i"/>
  <p:tag name="KSO_WM_UNIT_USESOURCEFORMAT_APPLY" val="1"/>
</p:tagLst>
</file>

<file path=ppt/tags/tag7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1"/>
  <p:tag name="KSO_WM_UNIT_COMPATIBLE" val="0"/>
  <p:tag name="KSO_WM_UNIT_DIAGRAM_ISNUMVISUAL" val="0"/>
  <p:tag name="KSO_WM_UNIT_DIAGRAM_ISREFERUNIT" val="0"/>
  <p:tag name="KSO_WM_UNIT_FILL_FORE_SCHEMECOLOR_INDEX" val="13"/>
  <p:tag name="KSO_WM_UNIT_FILL_TYPE" val="1"/>
  <p:tag name="KSO_WM_UNIT_HIGHLIGHT" val="0"/>
  <p:tag name="KSO_WM_UNIT_ID" val="custom20186509_2*i*2"/>
  <p:tag name="KSO_WM_UNIT_INDEX" val="2"/>
  <p:tag name="KSO_WM_UNIT_LAYERLEVEL" val="1"/>
  <p:tag name="KSO_WM_UNIT_LINE_FILL_TYPE" val="2"/>
  <p:tag name="KSO_WM_UNIT_LINE_FORE_SCHEMECOLOR_INDEX" val="14"/>
  <p:tag name="KSO_WM_UNIT_TEXT_FILL_FORE_SCHEMECOLOR_INDEX" val="13"/>
  <p:tag name="KSO_WM_UNIT_TEXT_FILL_TYPE" val="1"/>
  <p:tag name="KSO_WM_UNIT_TYPE" val="i"/>
  <p:tag name="KSO_WM_UNIT_USESOURCEFORMAT_APPLY" val="1"/>
</p:tagLst>
</file>

<file path=ppt/tags/tag7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2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186509_2*i*3"/>
  <p:tag name="KSO_WM_UNIT_INDEX" val="3"/>
  <p:tag name="KSO_WM_UNIT_LAYERLEVEL" val="1"/>
  <p:tag name="KSO_WM_UNIT_TEXT_FILL_FORE_SCHEMECOLOR_INDEX" val="13"/>
  <p:tag name="KSO_WM_UNIT_TEXT_FILL_TYPE" val="1"/>
  <p:tag name="KSO_WM_UNIT_TYPE" val="i"/>
  <p:tag name="KSO_WM_UNIT_USESOURCEFORMAT_APPLY" val="1"/>
</p:tagLst>
</file>

<file path=ppt/tags/tag7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3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custom20186509_2*i*4"/>
  <p:tag name="KSO_WM_UNIT_INDEX" val="4"/>
  <p:tag name="KSO_WM_UNIT_LAYERLEVEL" val="1"/>
  <p:tag name="KSO_WM_UNIT_TEXT_FILL_FORE_SCHEMECOLOR_INDEX" val="13"/>
  <p:tag name="KSO_WM_UNIT_TEXT_FILL_TYPE" val="1"/>
  <p:tag name="KSO_WM_UNIT_TYPE" val="i"/>
  <p:tag name="KSO_WM_UNIT_USESOURCEFORMAT_APPLY" val="1"/>
</p:tagLst>
</file>

<file path=ppt/tags/tag7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27"/>
  <p:tag name="KSO_WM_UNIT_COMPATIBLE" val="0"/>
  <p:tag name="KSO_WM_UNIT_DIAGRAM_ISNUMVISUAL" val="0"/>
  <p:tag name="KSO_WM_UNIT_DIAGRAM_ISREFERUNIT" val="0"/>
  <p:tag name="KSO_WM_UNIT_HIGHLIGHT" val="0"/>
  <p:tag name="KSO_WM_UNIT_ID" val="custom20186509_2*m_h_i*1_1_1"/>
  <p:tag name="KSO_WM_UNIT_INDEX" val="1_1_1"/>
  <p:tag name="KSO_WM_UNIT_LAYERLEVEL" val="1_1_1"/>
  <p:tag name="KSO_WM_UNIT_TEXT_FILL_FORE_SCHEMECOLOR_INDEX" val="5"/>
  <p:tag name="KSO_WM_UNIT_TEXT_FILL_TYPE" val="1"/>
  <p:tag name="KSO_WM_UNIT_TYPE" val="m_h_i"/>
  <p:tag name="KSO_WM_UNIT_USESOURCEFORMAT_APPLY" val="1"/>
</p:tagLst>
</file>

<file path=ppt/tags/tag7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5"/>
  <p:tag name="KSO_WM_UNIT_COMPATIBLE" val="0"/>
  <p:tag name="KSO_WM_UNIT_DIAGRAM_ISNUMVISUAL" val="0"/>
  <p:tag name="KSO_WM_UNIT_DIAGRAM_ISREFERUNIT" val="0"/>
  <p:tag name="KSO_WM_UNIT_HIGHLIGHT" val="0"/>
  <p:tag name="KSO_WM_UNIT_ID" val="custom20186509_2*m_h_a*1_1_1"/>
  <p:tag name="KSO_WM_UNIT_INDEX" val="1_1_1"/>
  <p:tag name="KSO_WM_UNIT_ISCONTENTSTITLE" val="0"/>
  <p:tag name="KSO_WM_UNIT_LAYERLEVEL" val="1_1_1"/>
  <p:tag name="KSO_WM_UNIT_PRESET_TEXT" val="添加标题"/>
  <p:tag name="KSO_WM_UNIT_TEXT_FILL_FORE_SCHEMECOLOR_INDEX" val="13"/>
  <p:tag name="KSO_WM_UNIT_TEXT_FILL_TYPE" val="1"/>
  <p:tag name="KSO_WM_UNIT_TYPE" val="m_h_a"/>
  <p:tag name="KSO_WM_UNIT_USESOURCEFORMAT_APPLY" val="1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23"/>
  <p:tag name="KSO_WM_UNIT_COMPATIBLE" val="0"/>
  <p:tag name="KSO_WM_UNIT_DIAGRAM_ISNUMVISUAL" val="0"/>
  <p:tag name="KSO_WM_UNIT_DIAGRAM_ISREFERUNIT" val="0"/>
  <p:tag name="KSO_WM_UNIT_HIGHLIGHT" val="0"/>
  <p:tag name="KSO_WM_UNIT_ID" val="custom20186509_2*m_h_i*1_2_1"/>
  <p:tag name="KSO_WM_UNIT_INDEX" val="1_2_1"/>
  <p:tag name="KSO_WM_UNIT_LAYERLEVEL" val="1_1_1"/>
  <p:tag name="KSO_WM_UNIT_TEXT_FILL_FORE_SCHEMECOLOR_INDEX" val="6"/>
  <p:tag name="KSO_WM_UNIT_TEXT_FILL_TYPE" val="1"/>
  <p:tag name="KSO_WM_UNIT_TYPE" val="m_h_i"/>
  <p:tag name="KSO_WM_UNIT_USESOURCEFORMAT_APPLY" val="1"/>
</p:tagLst>
</file>

<file path=ppt/tags/tag7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7"/>
  <p:tag name="KSO_WM_UNIT_COMPATIBLE" val="0"/>
  <p:tag name="KSO_WM_UNIT_DIAGRAM_ISNUMVISUAL" val="0"/>
  <p:tag name="KSO_WM_UNIT_DIAGRAM_ISREFERUNIT" val="0"/>
  <p:tag name="KSO_WM_UNIT_HIGHLIGHT" val="0"/>
  <p:tag name="KSO_WM_UNIT_ID" val="custom20186509_2*m_h_a*1_2_1"/>
  <p:tag name="KSO_WM_UNIT_INDEX" val="1_2_1"/>
  <p:tag name="KSO_WM_UNIT_ISCONTENTSTITLE" val="0"/>
  <p:tag name="KSO_WM_UNIT_LAYERLEVEL" val="1_1_1"/>
  <p:tag name="KSO_WM_UNIT_PRESET_TEXT" val="添加标题"/>
  <p:tag name="KSO_WM_UNIT_TEXT_FILL_FORE_SCHEMECOLOR_INDEX" val="13"/>
  <p:tag name="KSO_WM_UNIT_TEXT_FILL_TYPE" val="1"/>
  <p:tag name="KSO_WM_UNIT_TYPE" val="m_h_a"/>
  <p:tag name="KSO_WM_UNIT_USESOURCEFORMAT_APPLY" val="1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19"/>
  <p:tag name="KSO_WM_UNIT_COMPATIBLE" val="0"/>
  <p:tag name="KSO_WM_UNIT_DIAGRAM_ISNUMVISUAL" val="0"/>
  <p:tag name="KSO_WM_UNIT_DIAGRAM_ISREFERUNIT" val="0"/>
  <p:tag name="KSO_WM_UNIT_HIGHLIGHT" val="0"/>
  <p:tag name="KSO_WM_UNIT_ID" val="custom20186509_2*m_h_i*1_3_1"/>
  <p:tag name="KSO_WM_UNIT_INDEX" val="1_3_1"/>
  <p:tag name="KSO_WM_UNIT_LAYERLEVEL" val="1_1_1"/>
  <p:tag name="KSO_WM_UNIT_TEXT_FILL_FORE_SCHEMECOLOR_INDEX" val="7"/>
  <p:tag name="KSO_WM_UNIT_TEXT_FILL_TYPE" val="1"/>
  <p:tag name="KSO_WM_UNIT_TYPE" val="m_h_i"/>
  <p:tag name="KSO_WM_UNIT_USESOURCEFORMAT_APPLY" val="1"/>
</p:tagLst>
</file>

<file path=ppt/tags/tag80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9"/>
  <p:tag name="KSO_WM_UNIT_COMPATIBLE" val="0"/>
  <p:tag name="KSO_WM_UNIT_DIAGRAM_ISNUMVISUAL" val="0"/>
  <p:tag name="KSO_WM_UNIT_DIAGRAM_ISREFERUNIT" val="0"/>
  <p:tag name="KSO_WM_UNIT_HIGHLIGHT" val="0"/>
  <p:tag name="KSO_WM_UNIT_ID" val="custom20186509_2*m_h_a*1_3_1"/>
  <p:tag name="KSO_WM_UNIT_INDEX" val="1_3_1"/>
  <p:tag name="KSO_WM_UNIT_ISCONTENTSTITLE" val="0"/>
  <p:tag name="KSO_WM_UNIT_LAYERLEVEL" val="1_1_1"/>
  <p:tag name="KSO_WM_UNIT_PRESET_TEXT" val="添加标题"/>
  <p:tag name="KSO_WM_UNIT_TEXT_FILL_FORE_SCHEMECOLOR_INDEX" val="13"/>
  <p:tag name="KSO_WM_UNIT_TEXT_FILL_TYPE" val="1"/>
  <p:tag name="KSO_WM_UNIT_TYPE" val="m_h_a"/>
  <p:tag name="KSO_WM_UNIT_USESOURCEFORMAT_APPLY" val="1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15"/>
  <p:tag name="KSO_WM_UNIT_COMPATIBLE" val="0"/>
  <p:tag name="KSO_WM_UNIT_DIAGRAM_ISNUMVISUAL" val="0"/>
  <p:tag name="KSO_WM_UNIT_DIAGRAM_ISREFERUNIT" val="0"/>
  <p:tag name="KSO_WM_UNIT_HIGHLIGHT" val="0"/>
  <p:tag name="KSO_WM_UNIT_ID" val="custom20186509_2*m_h_i*1_4_1"/>
  <p:tag name="KSO_WM_UNIT_INDEX" val="1_4_1"/>
  <p:tag name="KSO_WM_UNIT_LAYERLEVEL" val="1_1_1"/>
  <p:tag name="KSO_WM_UNIT_TEXT_FILL_FORE_SCHEMECOLOR_INDEX" val="8"/>
  <p:tag name="KSO_WM_UNIT_TEXT_FILL_TYPE" val="1"/>
  <p:tag name="KSO_WM_UNIT_TYPE" val="m_h_i"/>
  <p:tag name="KSO_WM_UNIT_USESOURCEFORMAT_APPLY" val="1"/>
</p:tagLst>
</file>

<file path=ppt/tags/tag82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11"/>
  <p:tag name="KSO_WM_UNIT_COMPATIBLE" val="0"/>
  <p:tag name="KSO_WM_UNIT_DIAGRAM_ISNUMVISUAL" val="0"/>
  <p:tag name="KSO_WM_UNIT_DIAGRAM_ISREFERUNIT" val="0"/>
  <p:tag name="KSO_WM_UNIT_HIGHLIGHT" val="0"/>
  <p:tag name="KSO_WM_UNIT_ID" val="custom20186509_2*m_h_i*1_5_1"/>
  <p:tag name="KSO_WM_UNIT_INDEX" val="1_5_1"/>
  <p:tag name="KSO_WM_UNIT_LAYERLEVEL" val="1_1_1"/>
  <p:tag name="KSO_WM_UNIT_TEXT_FILL_FORE_SCHEMECOLOR_INDEX" val="9"/>
  <p:tag name="KSO_WM_UNIT_TEXT_FILL_TYPE" val="1"/>
  <p:tag name="KSO_WM_UNIT_TYPE" val="m_h_i"/>
  <p:tag name="KSO_WM_UNIT_USESOURCEFORMAT_APPLY" val="1"/>
</p:tagLst>
</file>

<file path=ppt/tags/tag83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ABSOLUTE_COLOR" val="1"/>
  <p:tag name="KSO_WM_UNIT_COLOR_SCHEME_PARENT_PAGE" val="0_4"/>
  <p:tag name="KSO_WM_UNIT_COLOR_SCHEME_SHAPE_ID" val="22"/>
  <p:tag name="KSO_WM_UNIT_COMPATIBLE" val="0"/>
  <p:tag name="KSO_WM_UNIT_DIAGRAM_ISNUMVISUAL" val="0"/>
  <p:tag name="KSO_WM_UNIT_DIAGRAM_ISREFERUNIT" val="0"/>
  <p:tag name="KSO_WM_UNIT_HIGHLIGHT" val="0"/>
  <p:tag name="KSO_WM_UNIT_ID" val="custom20186509_2*m_z*1_1"/>
  <p:tag name="KSO_WM_UNIT_INDEX" val="1_1"/>
  <p:tag name="KSO_WM_UNIT_LAYERLEVEL" val="1_1"/>
  <p:tag name="KSO_WM_UNIT_LINE_FILL_TYPE" val="2"/>
  <p:tag name="KSO_WM_UNIT_LINE_FORE_SCHEMECOLOR_INDEX" val="13"/>
  <p:tag name="KSO_WM_UNIT_TYPE" val="m_z"/>
  <p:tag name="KSO_WM_UNIT_USESOURCEFORMAT_APPLY" val="1"/>
</p:tagLst>
</file>

<file path=ppt/tags/tag84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ABSOLUTE_COLOR" val="1"/>
  <p:tag name="KSO_WM_UNIT_COLOR_SCHEME_PARENT_PAGE" val="0_4"/>
  <p:tag name="KSO_WM_UNIT_COLOR_SCHEME_SHAPE_ID" val="24"/>
  <p:tag name="KSO_WM_UNIT_COMPATIBLE" val="0"/>
  <p:tag name="KSO_WM_UNIT_DIAGRAM_ISNUMVISUAL" val="0"/>
  <p:tag name="KSO_WM_UNIT_DIAGRAM_ISREFERUNIT" val="0"/>
  <p:tag name="KSO_WM_UNIT_HIGHLIGHT" val="0"/>
  <p:tag name="KSO_WM_UNIT_ID" val="custom20186509_2*m_z*1_2"/>
  <p:tag name="KSO_WM_UNIT_INDEX" val="1_2"/>
  <p:tag name="KSO_WM_UNIT_LAYERLEVEL" val="1_1"/>
  <p:tag name="KSO_WM_UNIT_LINE_FILL_TYPE" val="2"/>
  <p:tag name="KSO_WM_UNIT_LINE_FORE_SCHEMECOLOR_INDEX" val="13"/>
  <p:tag name="KSO_WM_UNIT_TYPE" val="m_z"/>
  <p:tag name="KSO_WM_UNIT_USESOURCEFORMAT_APPLY" val="1"/>
</p:tagLst>
</file>

<file path=ppt/tags/tag85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ABSOLUTE_COLOR" val="1"/>
  <p:tag name="KSO_WM_UNIT_COLOR_SCHEME_PARENT_PAGE" val="0_4"/>
  <p:tag name="KSO_WM_UNIT_COLOR_SCHEME_SHAPE_ID" val="25"/>
  <p:tag name="KSO_WM_UNIT_COMPATIBLE" val="0"/>
  <p:tag name="KSO_WM_UNIT_DIAGRAM_ISNUMVISUAL" val="0"/>
  <p:tag name="KSO_WM_UNIT_DIAGRAM_ISREFERUNIT" val="0"/>
  <p:tag name="KSO_WM_UNIT_HIGHLIGHT" val="0"/>
  <p:tag name="KSO_WM_UNIT_ID" val="custom20186509_2*m_z*1_3"/>
  <p:tag name="KSO_WM_UNIT_INDEX" val="1_3"/>
  <p:tag name="KSO_WM_UNIT_LAYERLEVEL" val="1_1"/>
  <p:tag name="KSO_WM_UNIT_LINE_FILL_TYPE" val="2"/>
  <p:tag name="KSO_WM_UNIT_LINE_FORE_SCHEMECOLOR_INDEX" val="13"/>
  <p:tag name="KSO_WM_UNIT_TYPE" val="m_z"/>
  <p:tag name="KSO_WM_UNIT_USESOURCEFORMAT_APPLY" val="1"/>
</p:tagLst>
</file>

<file path=ppt/tags/tag86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ABSOLUTE_COLOR" val="1"/>
  <p:tag name="KSO_WM_UNIT_COLOR_SCHEME_PARENT_PAGE" val="0_4"/>
  <p:tag name="KSO_WM_UNIT_COLOR_SCHEME_SHAPE_ID" val="26"/>
  <p:tag name="KSO_WM_UNIT_COMPATIBLE" val="0"/>
  <p:tag name="KSO_WM_UNIT_DIAGRAM_ISNUMVISUAL" val="0"/>
  <p:tag name="KSO_WM_UNIT_DIAGRAM_ISREFERUNIT" val="0"/>
  <p:tag name="KSO_WM_UNIT_HIGHLIGHT" val="0"/>
  <p:tag name="KSO_WM_UNIT_ID" val="custom20186509_2*m_z*1_4"/>
  <p:tag name="KSO_WM_UNIT_INDEX" val="1_4"/>
  <p:tag name="KSO_WM_UNIT_LAYERLEVEL" val="1_1"/>
  <p:tag name="KSO_WM_UNIT_LINE_FILL_TYPE" val="2"/>
  <p:tag name="KSO_WM_UNIT_LINE_FORE_SCHEMECOLOR_INDEX" val="13"/>
  <p:tag name="KSO_WM_UNIT_TYPE" val="m_z"/>
  <p:tag name="KSO_WM_UNIT_USESOURCEFORMAT_APPLY" val="1"/>
</p:tagLst>
</file>

<file path=ppt/tags/tag87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28"/>
  <p:tag name="KSO_WM_UNIT_COMPATIBLE" val="0"/>
  <p:tag name="KSO_WM_UNIT_DIAGRAM_ISNUMVISUAL" val="0"/>
  <p:tag name="KSO_WM_UNIT_DIAGRAM_ISREFERUNIT" val="0"/>
  <p:tag name="KSO_WM_UNIT_HIGHLIGHT" val="0"/>
  <p:tag name="KSO_WM_UNIT_ID" val="custom20186509_2*a*1"/>
  <p:tag name="KSO_WM_UNIT_INDEX" val="1"/>
  <p:tag name="KSO_WM_UNIT_ISCONTENTSTITLE" val="1"/>
  <p:tag name="KSO_WM_UNIT_LAYERLEVEL" val="1"/>
  <p:tag name="KSO_WM_UNIT_PRESET_TEXT" val="Contents"/>
  <p:tag name="KSO_WM_UNIT_TEXT_FILL_FORE_SCHEMECOLOR_INDEX" val="14"/>
  <p:tag name="KSO_WM_UNIT_TEXT_FILL_TYPE" val="1"/>
  <p:tag name="KSO_WM_UNIT_TYPE" val="a"/>
  <p:tag name="KSO_WM_UNIT_USESOURCEFORMAT_APPLY" val="1"/>
  <p:tag name="KSO_WM_UNIT_VALUE" val="5"/>
</p:tagLst>
</file>

<file path=ppt/tags/tag88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9"/>
  <p:tag name="KSO_WM_UNIT_COMPATIBLE" val="0"/>
  <p:tag name="KSO_WM_UNIT_DIAGRAM_ISNUMVISUAL" val="0"/>
  <p:tag name="KSO_WM_UNIT_DIAGRAM_ISREFERUNIT" val="0"/>
  <p:tag name="KSO_WM_UNIT_HIGHLIGHT" val="0"/>
  <p:tag name="KSO_WM_UNIT_ID" val="custom20186509_2*m_h_a*1_3_1"/>
  <p:tag name="KSO_WM_UNIT_INDEX" val="1_3_1"/>
  <p:tag name="KSO_WM_UNIT_ISCONTENTSTITLE" val="0"/>
  <p:tag name="KSO_WM_UNIT_LAYERLEVEL" val="1_1_1"/>
  <p:tag name="KSO_WM_UNIT_PRESET_TEXT" val="添加标题"/>
  <p:tag name="KSO_WM_UNIT_TEXT_FILL_FORE_SCHEMECOLOR_INDEX" val="13"/>
  <p:tag name="KSO_WM_UNIT_TEXT_FILL_TYPE" val="1"/>
  <p:tag name="KSO_WM_UNIT_TYPE" val="m_h_a"/>
  <p:tag name="KSO_WM_UNIT_USESOURCEFORMAT_APPLY" val="1"/>
  <p:tag name="KSO_WM_UNIT_VALUE" val="17"/>
</p:tagLst>
</file>

<file path=ppt/tags/tag89.xml><?xml version="1.0" encoding="utf-8"?>
<p:tagLst xmlns:p="http://schemas.openxmlformats.org/presentationml/2006/main">
  <p:tag name="KSO_WM_BEAUTIFY_FLAG" val="#wm#"/>
  <p:tag name="KSO_WM_DIAGRAM_GROUP_CODE" val="m1-1"/>
  <p:tag name="KSO_WM_TAG_VERSION" val="1.0"/>
  <p:tag name="KSO_WM_TEMPLATE_CATEGORY" val="custom"/>
  <p:tag name="KSO_WM_TEMPLATE_INDEX" val="20186509"/>
  <p:tag name="KSO_WM_UNIT_COLOR_SCHEME_PARENT_PAGE" val="0_4"/>
  <p:tag name="KSO_WM_UNIT_COLOR_SCHEME_SHAPE_ID" val="39"/>
  <p:tag name="KSO_WM_UNIT_COMPATIBLE" val="0"/>
  <p:tag name="KSO_WM_UNIT_DIAGRAM_ISNUMVISUAL" val="0"/>
  <p:tag name="KSO_WM_UNIT_DIAGRAM_ISREFERUNIT" val="0"/>
  <p:tag name="KSO_WM_UNIT_HIGHLIGHT" val="0"/>
  <p:tag name="KSO_WM_UNIT_ID" val="custom20186509_2*m_h_a*1_3_1"/>
  <p:tag name="KSO_WM_UNIT_INDEX" val="1_3_1"/>
  <p:tag name="KSO_WM_UNIT_ISCONTENTSTITLE" val="0"/>
  <p:tag name="KSO_WM_UNIT_LAYERLEVEL" val="1_1_1"/>
  <p:tag name="KSO_WM_UNIT_PRESET_TEXT" val="添加标题"/>
  <p:tag name="KSO_WM_UNIT_TEXT_FILL_FORE_SCHEMECOLOR_INDEX" val="13"/>
  <p:tag name="KSO_WM_UNIT_TEXT_FILL_TYPE" val="1"/>
  <p:tag name="KSO_WM_UNIT_TYPE" val="m_h_a"/>
  <p:tag name="KSO_WM_UNIT_USESOURCEFORMAT_APPLY" val="1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m1-1"/>
  <p:tag name="KSO_WM_SLIDE_COLORSCHEME_VERSION" val="3.2"/>
  <p:tag name="KSO_WM_SLIDE_DIAGTYPE" val="m"/>
  <p:tag name="KSO_WM_SLIDE_ID" val="custom20186509_2"/>
  <p:tag name="KSO_WM_SLIDE_INDEX" val="2"/>
  <p:tag name="KSO_WM_SLIDE_ITEM_CNT" val="5"/>
  <p:tag name="KSO_WM_SLIDE_LAYOUT" val="a_m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INDEX" val="20186509"/>
</p:tagLst>
</file>

<file path=ppt/tags/tag91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2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3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4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5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6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7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8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99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0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1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2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3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4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5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6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7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8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09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0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1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2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3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4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5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6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7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8.xml><?xml version="1.0" encoding="utf-8"?>
<p:tagLst xmlns:p="http://schemas.openxmlformats.org/presentationml/2006/main">
  <p:tag name="KSO_WM_BEAUTIFY_FLAG" val="#wm#"/>
  <p:tag name="KSO_WM_TEMPLATE_CATEGORY" val="custom"/>
  <p:tag name="KSO_WM_TEMPLATE_INDEX" val="20186509"/>
</p:tagLst>
</file>

<file path=ppt/tags/tag11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20186509">
      <a:dk1>
        <a:srgbClr val="000000"/>
      </a:dk1>
      <a:lt1>
        <a:srgbClr val="FFFFFF"/>
      </a:lt1>
      <a:dk2>
        <a:srgbClr val="A1887F"/>
      </a:dk2>
      <a:lt2>
        <a:srgbClr val="F0F0F0"/>
      </a:lt2>
      <a:accent1>
        <a:srgbClr val="A1887F"/>
      </a:accent1>
      <a:accent2>
        <a:srgbClr val="4B578F"/>
      </a:accent2>
      <a:accent3>
        <a:srgbClr val="51CCDC"/>
      </a:accent3>
      <a:accent4>
        <a:srgbClr val="C1EEEF"/>
      </a:accent4>
      <a:accent5>
        <a:srgbClr val="DBE674"/>
      </a:accent5>
      <a:accent6>
        <a:srgbClr val="FF8A65"/>
      </a:accent6>
      <a:hlink>
        <a:srgbClr val="2ABC5D"/>
      </a:hlink>
      <a:folHlink>
        <a:srgbClr val="BFBFBF"/>
      </a:folHlink>
    </a:clrScheme>
    <a:fontScheme name="Arial Black-Arial">
      <a:majorFont>
        <a:latin typeface="Arial Black"/>
        <a:ea typeface="微软雅黑" panose="020b0503020204020204" charset="-122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 panose="02010609060101010101" charset="-122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156</Paragraphs>
  <Slides>32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2">
      <vt:lpstr>Arial</vt:lpstr>
      <vt:lpstr>Calibri</vt:lpstr>
      <vt:lpstr>Arial Black</vt:lpstr>
      <vt:lpstr>微软雅黑</vt:lpstr>
      <vt:lpstr>黑体</vt:lpstr>
      <vt:lpstr>Impact</vt:lpstr>
      <vt:lpstr>Calibri Light</vt:lpstr>
      <vt:lpstr>宋体</vt:lpstr>
      <vt:lpstr>Times New Roman</vt:lpstr>
      <vt:lpstr>Office Theme</vt:lpstr>
      <vt:lpstr>PowerPoint Presentation</vt:lpstr>
      <vt:lpstr>观看分析案例，了解幼儿探究的特点</vt:lpstr>
      <vt:lpstr>PowerPoint Presentation</vt:lpstr>
      <vt:lpstr>一、科学领域的目标</vt:lpstr>
      <vt:lpstr>（一）幼儿园科学教育的目标</vt:lpstr>
      <vt:lpstr>两个文件中目标表述共性：</vt:lpstr>
      <vt:lpstr>（二）科学学习的核心价值</vt:lpstr>
      <vt:lpstr>（二）科学学习的核心价值</vt:lpstr>
      <vt:lpstr>         </vt:lpstr>
      <vt:lpstr>二、幼儿园科学教育的内容 </vt:lpstr>
      <vt:lpstr>2.幼儿的科学探究</vt:lpstr>
      <vt:lpstr>3.实践中培养幼儿探究能力的误区</vt:lpstr>
      <vt:lpstr>4.幼儿学习科学探究的意义</vt:lpstr>
      <vt:lpstr>（二）幼儿的科学探究能力</vt:lpstr>
      <vt:lpstr>（二）幼儿的科学探究能力</vt:lpstr>
      <vt:lpstr>1.观察实验能力</vt:lpstr>
      <vt:lpstr> （2）在科学探究中的意义</vt:lpstr>
      <vt:lpstr>3一4岁幼儿观察实验能力关键经验</vt:lpstr>
      <vt:lpstr>4一5岁幼儿观察实验能力关键经验</vt:lpstr>
      <vt:lpstr>5一6岁幼儿观察实验能力关键经验</vt:lpstr>
      <vt:lpstr>（4）指导要点</vt:lpstr>
      <vt:lpstr>2.科学思考能力</vt:lpstr>
      <vt:lpstr>（2）在科学探究中的意义</vt:lpstr>
      <vt:lpstr>3一4岁幼儿科学思考能力关键经验</vt:lpstr>
      <vt:lpstr>4一5岁幼儿科学思考能力关键经验</vt:lpstr>
      <vt:lpstr>5一6岁幼儿科学思考能力关键经验</vt:lpstr>
      <vt:lpstr>（4）指导要点</vt:lpstr>
      <vt:lpstr>3.表达交流能力</vt:lpstr>
      <vt:lpstr>（2）在科学探究中的意义</vt:lpstr>
      <vt:lpstr>表达交流在科学探究中的意义具体表现在以下几个方面</vt:lpstr>
      <vt:lpstr>3一4岁幼儿表达交流能力关键经验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2024-09-11T05:33:06.067</cp:lastPrinted>
  <dcterms:created xsi:type="dcterms:W3CDTF">2024-09-10T21:33:06Z</dcterms:created>
  <dcterms:modified xsi:type="dcterms:W3CDTF">2024-09-10T21:33:08Z</dcterms:modified>
</cp:coreProperties>
</file>