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046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1F191-76DA-4097-B8EB-75595FC2E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8ABEF-DC23-4FFB-AA72-A9AB1C3CA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824429-38FC-43B9-95E5-36F7A924D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695CBF-1C93-4956-8801-AD3ACA79C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B2F1C2-E1FB-4139-B519-755519A5A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672D3A-2229-4CA9-96B1-5628BC522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24E4FF-8154-48D2-8129-77CED2586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F14FD5-53B6-4D0E-BB1F-EE3131A03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C30BA-FC03-4257-A6C5-FBBFBAF2F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5CA13D-7D41-4259-94A1-B180A8933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F511F-2ECE-4F24-885B-11F922545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0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/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/>
          <p:nvPr>
            <p:custDataLst>
              <p:tags r:id="rId6"/>
            </p:custDataLst>
          </p:nvPr>
        </p:nvCxnSpPr>
        <p:spPr>
          <a:xfrm flipH="1"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73300" y="1901190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4" name="任意多边形 13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6" name="标题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35" name="直接连接符 59"/>
          <p:cNvCxnSpPr/>
          <p:nvPr>
            <p:custDataLst>
              <p:tags r:id="rId1"/>
            </p:custDataLst>
          </p:nvPr>
        </p:nvCxnSpPr>
        <p:spPr>
          <a:xfrm flipH="1"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66495" y="1793240"/>
            <a:ext cx="1375410" cy="360489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6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8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0" y="1245235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960" y="1245235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标题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065" y="1671955"/>
            <a:ext cx="5260975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065" y="1247140"/>
            <a:ext cx="5260975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95325" y="1671955"/>
            <a:ext cx="5255260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95325" y="1247140"/>
            <a:ext cx="525526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任意多边形 10"/>
          <p:cNvSpPr/>
          <p:nvPr userDrawn="1"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任意多边形 6"/>
          <p:cNvSpPr/>
          <p:nvPr userDrawn="1"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8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95960" y="1244600"/>
            <a:ext cx="10800080" cy="493268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任意多边形 13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任意多边形 7"/>
          <p:cNvSpPr/>
          <p:nvPr userDrawn="1"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95960" y="1216660"/>
            <a:ext cx="10800080" cy="4769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任意多边形 22"/>
          <p:cNvSpPr/>
          <p:nvPr userDrawn="1"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23"/>
          <p:cNvSpPr/>
          <p:nvPr userDrawn="1"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0" name="任意多边形 25"/>
          <p:cNvSpPr/>
          <p:nvPr userDrawn="1"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7659" h="3513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2" name="圆角矩形 29"/>
          <p:cNvSpPr/>
          <p:nvPr userDrawn="1"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 userDrawn="1"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/>
          <p:nvPr userDrawn="1">
            <p:custDataLst>
              <p:tags r:id="rId6"/>
            </p:custDataLst>
          </p:nvPr>
        </p:nvCxnSpPr>
        <p:spPr>
          <a:xfrm flipH="1"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/>
          <p:nvPr userDrawn="1">
            <p:custDataLst>
              <p:tags r:id="rId7"/>
            </p:custDataLst>
          </p:nvPr>
        </p:nvCxnSpPr>
        <p:spPr>
          <a:xfrm flipH="1"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椭圆 36"/>
          <p:cNvSpPr/>
          <p:nvPr userDrawn="1">
            <p:custDataLst>
              <p:tags r:id="rId8"/>
            </p:custDataLst>
          </p:nvPr>
        </p:nvSpPr>
        <p:spPr>
          <a:xfrm>
            <a:off x="10016490" y="443420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6" name="椭圆 37"/>
          <p:cNvSpPr/>
          <p:nvPr userDrawn="1">
            <p:custDataLst>
              <p:tags r:id="rId9"/>
            </p:custDataLst>
          </p:nvPr>
        </p:nvSpPr>
        <p:spPr>
          <a:xfrm>
            <a:off x="10123170" y="454088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向下箭头"/>
          <p:cNvSpPr/>
          <p:nvPr userDrawn="1">
            <p:custDataLst>
              <p:tags r:id="rId10"/>
            </p:custDataLst>
          </p:nvPr>
        </p:nvSpPr>
        <p:spPr>
          <a:xfrm>
            <a:off x="10227310" y="4633595"/>
            <a:ext cx="118745" cy="139700"/>
          </a:xfrm>
          <a:custGeom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任意多边形 43"/>
          <p:cNvSpPr/>
          <p:nvPr userDrawn="1"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2408555" y="4432935"/>
            <a:ext cx="7423150" cy="6673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901190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任意多边形 6"/>
          <p:cNvSpPr/>
          <p:nvPr userDrawn="1"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6000" y="1236980"/>
            <a:ext cx="10800000" cy="4939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0459" r:id="rId2"/>
    <p:sldLayoutId id="2147510460" r:id="rId3"/>
    <p:sldLayoutId id="2147510461" r:id="rId4"/>
    <p:sldLayoutId id="2147510462" r:id="rId5"/>
    <p:sldLayoutId id="2147510463" r:id="rId6"/>
    <p:sldLayoutId id="2147510464" r:id="rId7"/>
    <p:sldLayoutId id="2147510465" r:id="rId8"/>
    <p:sldLayoutId id="2147510466" r:id="rId9"/>
    <p:sldLayoutId id="2147510467" r:id="rId10"/>
    <p:sldLayoutId id="214751046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tags" Target="../tags/tag137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7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ags" Target="../tags/tag181.xml" /><Relationship Id="rId27" Type="http://schemas.openxmlformats.org/officeDocument/2006/relationships/tags" Target="../tags/tag182.xml" /><Relationship Id="rId28" Type="http://schemas.openxmlformats.org/officeDocument/2006/relationships/tags" Target="../tags/tag183.xml" /><Relationship Id="rId29" Type="http://schemas.openxmlformats.org/officeDocument/2006/relationships/tags" Target="../tags/tag184.xml" /><Relationship Id="rId3" Type="http://schemas.openxmlformats.org/officeDocument/2006/relationships/tags" Target="../tags/tag158.xml" /><Relationship Id="rId30" Type="http://schemas.openxmlformats.org/officeDocument/2006/relationships/tags" Target="../tags/tag185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2002207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+mj-ea"/>
                <a:ea typeface="+mj-ea"/>
              </a:rPr>
              <a:t>汇报人：XXX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质量事故案例分析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标题 8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0" name="圆角矩形 1"/>
          <p:cNvSpPr/>
          <p:nvPr>
            <p:custDataLst>
              <p:tags r:id="rId4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5"/>
            </p:custDataLst>
          </p:nvPr>
        </p:nvSpPr>
        <p:spPr>
          <a:xfrm>
            <a:off x="4404995" y="63563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6"/>
            </p:custDataLst>
          </p:nvPr>
        </p:nvSpPr>
        <p:spPr>
          <a:xfrm>
            <a:off x="5392420" y="650875"/>
            <a:ext cx="3803650" cy="7150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质量事故概述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圆角矩形 7"/>
          <p:cNvSpPr/>
          <p:nvPr>
            <p:custDataLst>
              <p:tags r:id="rId7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8"/>
            </p:custDataLst>
          </p:nvPr>
        </p:nvSpPr>
        <p:spPr>
          <a:xfrm>
            <a:off x="4404995" y="162877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9"/>
            </p:custDataLst>
          </p:nvPr>
        </p:nvSpPr>
        <p:spPr>
          <a:xfrm>
            <a:off x="5392420" y="162052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质量事故案例分析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圆角矩形 9"/>
          <p:cNvSpPr/>
          <p:nvPr>
            <p:custDataLst>
              <p:tags r:id="rId10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1"/>
            </p:custDataLst>
          </p:nvPr>
        </p:nvSpPr>
        <p:spPr>
          <a:xfrm>
            <a:off x="4404995" y="262191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6" name="标题"/>
          <p:cNvSpPr txBox="1"/>
          <p:nvPr>
            <p:custDataLst>
              <p:tags r:id="rId12"/>
            </p:custDataLst>
          </p:nvPr>
        </p:nvSpPr>
        <p:spPr>
          <a:xfrm>
            <a:off x="5392420" y="2625725"/>
            <a:ext cx="3803650" cy="73342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质量事故原因分析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8" name="圆角矩形 16"/>
          <p:cNvSpPr/>
          <p:nvPr>
            <p:custDataLst>
              <p:tags r:id="rId13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80" name="序号"/>
          <p:cNvSpPr txBox="1"/>
          <p:nvPr>
            <p:custDataLst>
              <p:tags r:id="rId14"/>
            </p:custDataLst>
          </p:nvPr>
        </p:nvSpPr>
        <p:spPr>
          <a:xfrm>
            <a:off x="4404995" y="361505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2" name="标题"/>
          <p:cNvSpPr txBox="1"/>
          <p:nvPr>
            <p:custDataLst>
              <p:tags r:id="rId15"/>
            </p:custDataLst>
          </p:nvPr>
        </p:nvSpPr>
        <p:spPr>
          <a:xfrm>
            <a:off x="5392420" y="3606800"/>
            <a:ext cx="3803650" cy="73850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质量事故处理与预防措施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4" name="圆角矩形 20"/>
          <p:cNvSpPr/>
          <p:nvPr>
            <p:custDataLst>
              <p:tags r:id="rId16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86" name="序号"/>
          <p:cNvSpPr txBox="1"/>
          <p:nvPr>
            <p:custDataLst>
              <p:tags r:id="rId17"/>
            </p:custDataLst>
          </p:nvPr>
        </p:nvSpPr>
        <p:spPr>
          <a:xfrm>
            <a:off x="4404995" y="4608195"/>
            <a:ext cx="732155" cy="734060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8" name="标题"/>
          <p:cNvSpPr txBox="1"/>
          <p:nvPr>
            <p:custDataLst>
              <p:tags r:id="rId18"/>
            </p:custDataLst>
          </p:nvPr>
        </p:nvSpPr>
        <p:spPr>
          <a:xfrm>
            <a:off x="5392420" y="4608195"/>
            <a:ext cx="3803650" cy="73596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质量管理体系建设与完善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0" name="圆角矩形 24"/>
          <p:cNvSpPr/>
          <p:nvPr>
            <p:custDataLst>
              <p:tags r:id="rId19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254000" dist="38100" dir="2700000" algn="tl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20"/>
            </p:custDataLst>
          </p:nvPr>
        </p:nvSpPr>
        <p:spPr>
          <a:xfrm>
            <a:off x="4404995" y="5601335"/>
            <a:ext cx="732155" cy="73406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lang="en-US" altLang="zh-CN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21"/>
            </p:custDataLst>
          </p:nvPr>
        </p:nvSpPr>
        <p:spPr>
          <a:xfrm>
            <a:off x="5392420" y="5601335"/>
            <a:ext cx="3803650" cy="74104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质量事故案例对企业的启示</a:t>
            </a:r>
            <a:endParaRPr lang="zh-CN" altLang="en-US" sz="2400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01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893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质量事故概述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质量事故的定义</a:t>
            </a:r>
            <a:endParaRPr lang="zh-CN" altLang="en-US"/>
          </a:p>
        </p:txBody>
      </p:sp>
      <p:sp>
        <p:nvSpPr>
          <p:cNvPr id="104899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88606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92" name="矩形 65"/>
          <p:cNvSpPr/>
          <p:nvPr>
            <p:custDataLst>
              <p:tags r:id="rId3"/>
            </p:custDataLst>
          </p:nvPr>
        </p:nvSpPr>
        <p:spPr>
          <a:xfrm>
            <a:off x="1071489" y="1618298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66"/>
          <p:cNvSpPr txBox="1"/>
          <p:nvPr>
            <p:custDataLst>
              <p:tags r:id="rId4"/>
            </p:custDataLst>
          </p:nvPr>
        </p:nvSpPr>
        <p:spPr>
          <a:xfrm>
            <a:off x="1462975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质量事故是指产品、服务或过程的质量不符合规定或要求，导致客户或使用者遭受损失或伤害的事故。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3345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矩形 69"/>
          <p:cNvSpPr/>
          <p:nvPr>
            <p:custDataLst>
              <p:tags r:id="rId6"/>
            </p:custDataLst>
          </p:nvPr>
        </p:nvSpPr>
        <p:spPr>
          <a:xfrm>
            <a:off x="6405570" y="1618298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文本框 70"/>
          <p:cNvSpPr txBox="1"/>
          <p:nvPr>
            <p:custDataLst>
              <p:tags r:id="rId7"/>
            </p:custDataLst>
          </p:nvPr>
        </p:nvSpPr>
        <p:spPr>
          <a:xfrm>
            <a:off x="6797714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质量事故可以分为轻微、一般、重大和特别重大四个等级。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88606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04" name="文本框 74"/>
          <p:cNvSpPr txBox="1"/>
          <p:nvPr>
            <p:custDataLst>
              <p:tags r:id="rId9"/>
            </p:custDataLst>
          </p:nvPr>
        </p:nvSpPr>
        <p:spPr>
          <a:xfrm>
            <a:off x="1462975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质量事故的原因可能包括设计缺陷、生产过程控制不严、检验不到位、运输损坏等方面。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6" name="矩形 73"/>
          <p:cNvSpPr/>
          <p:nvPr>
            <p:custDataLst>
              <p:tags r:id="rId10"/>
            </p:custDataLst>
          </p:nvPr>
        </p:nvSpPr>
        <p:spPr>
          <a:xfrm>
            <a:off x="1071489" y="4237637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3219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矩形 84"/>
          <p:cNvSpPr/>
          <p:nvPr>
            <p:custDataLst>
              <p:tags r:id="rId12"/>
            </p:custDataLst>
          </p:nvPr>
        </p:nvSpPr>
        <p:spPr>
          <a:xfrm>
            <a:off x="6466103" y="4237637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85"/>
          <p:cNvSpPr txBox="1"/>
          <p:nvPr>
            <p:custDataLst>
              <p:tags r:id="rId13"/>
            </p:custDataLst>
          </p:nvPr>
        </p:nvSpPr>
        <p:spPr>
          <a:xfrm>
            <a:off x="6857589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质量事故的处理应遵循及时、准确、有效的原则，包括报告、调查、分析、整改和预防等步骤。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质量事故的分类</a:t>
            </a:r>
            <a:endParaRPr lang="zh-CN" altLang="en-US"/>
          </a:p>
        </p:txBody>
      </p:sp>
      <p:sp>
        <p:nvSpPr>
          <p:cNvPr id="10490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941" y="1491551"/>
            <a:ext cx="842426" cy="245127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763" y="4222330"/>
            <a:ext cx="800843" cy="2199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8"/>
          <p:cNvSpPr/>
          <p:nvPr>
            <p:custDataLst>
              <p:tags r:id="rId4"/>
            </p:custDataLst>
          </p:nvPr>
        </p:nvSpPr>
        <p:spPr>
          <a:xfrm>
            <a:off x="6437032" y="2292866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9"/>
          <p:cNvSpPr/>
          <p:nvPr>
            <p:custDataLst>
              <p:tags r:id="rId5"/>
            </p:custDataLst>
          </p:nvPr>
        </p:nvSpPr>
        <p:spPr>
          <a:xfrm flipV="1">
            <a:off x="6311472" y="1663171"/>
            <a:ext cx="2451279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9798" y="1492182"/>
            <a:ext cx="842426" cy="244984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1882" y="4222330"/>
            <a:ext cx="800843" cy="2199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4"/>
          <p:cNvSpPr/>
          <p:nvPr>
            <p:custDataLst>
              <p:tags r:id="rId8"/>
            </p:custDataLst>
          </p:nvPr>
        </p:nvSpPr>
        <p:spPr>
          <a:xfrm>
            <a:off x="822151" y="2292866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5"/>
          <p:cNvSpPr/>
          <p:nvPr>
            <p:custDataLst>
              <p:tags r:id="rId9"/>
            </p:custDataLst>
          </p:nvPr>
        </p:nvSpPr>
        <p:spPr>
          <a:xfrm flipV="1">
            <a:off x="695960" y="1663171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2151" y="2991334"/>
            <a:ext cx="2199627" cy="198183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按事故性质分类：责任事故、技术事故、自然灾害事故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7032" y="2991334"/>
            <a:ext cx="2199627" cy="198183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按事故影响范围分类：局部事故、系统事故、全局事故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80114" y="1504801"/>
            <a:ext cx="842426" cy="244984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567" y="4234949"/>
            <a:ext cx="800843" cy="21996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1"/>
          <p:cNvSpPr/>
          <p:nvPr>
            <p:custDataLst>
              <p:tags r:id="rId14"/>
            </p:custDataLst>
          </p:nvPr>
        </p:nvSpPr>
        <p:spPr>
          <a:xfrm>
            <a:off x="3701836" y="2304854"/>
            <a:ext cx="2199627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2"/>
          <p:cNvSpPr/>
          <p:nvPr>
            <p:custDataLst>
              <p:tags r:id="rId15"/>
            </p:custDataLst>
          </p:nvPr>
        </p:nvSpPr>
        <p:spPr>
          <a:xfrm flipV="1">
            <a:off x="3576276" y="1676421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506" y="1529408"/>
            <a:ext cx="842426" cy="244984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1959" y="4258295"/>
            <a:ext cx="800843" cy="220106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5"/>
          <p:cNvSpPr/>
          <p:nvPr>
            <p:custDataLst>
              <p:tags r:id="rId18"/>
            </p:custDataLst>
          </p:nvPr>
        </p:nvSpPr>
        <p:spPr>
          <a:xfrm>
            <a:off x="9171597" y="2329461"/>
            <a:ext cx="2201061" cy="3319516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6"/>
          <p:cNvSpPr/>
          <p:nvPr>
            <p:custDataLst>
              <p:tags r:id="rId19"/>
            </p:custDataLst>
          </p:nvPr>
        </p:nvSpPr>
        <p:spPr>
          <a:xfrm flipV="1">
            <a:off x="9046668" y="1701028"/>
            <a:ext cx="2449846" cy="117796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228" y="3027930"/>
            <a:ext cx="2199627" cy="198183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按事故发生时间分类：历史事故、近期事故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836" y="3003322"/>
            <a:ext cx="2199627" cy="198183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按事故严重程度分类：一般事故、较大事故、重大事故、特别重大事故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质量事故的影响</a:t>
            </a:r>
            <a:endParaRPr lang="zh-CN" altLang="en-US"/>
          </a:p>
        </p:txBody>
      </p:sp>
      <p:sp>
        <p:nvSpPr>
          <p:cNvPr id="1049134" name="椭圆 262"/>
          <p:cNvSpPr/>
          <p:nvPr>
            <p:custDataLst>
              <p:tags r:id="rId2"/>
            </p:custDataLst>
          </p:nvPr>
        </p:nvSpPr>
        <p:spPr>
          <a:xfrm>
            <a:off x="2473881" y="3959321"/>
            <a:ext cx="7243737" cy="189512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3"/>
          <p:cNvSpPr/>
          <p:nvPr>
            <p:custDataLst>
              <p:tags r:id="rId3"/>
            </p:custDataLst>
          </p:nvPr>
        </p:nvSpPr>
        <p:spPr>
          <a:xfrm>
            <a:off x="3312972" y="4038469"/>
            <a:ext cx="5492091" cy="16274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4"/>
          <p:cNvSpPr/>
          <p:nvPr>
            <p:custDataLst>
              <p:tags r:id="rId4"/>
            </p:custDataLst>
          </p:nvPr>
        </p:nvSpPr>
        <p:spPr>
          <a:xfrm>
            <a:off x="4098655" y="4271406"/>
            <a:ext cx="3919840" cy="116156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65"/>
          <p:cNvSpPr/>
          <p:nvPr>
            <p:custDataLst>
              <p:tags r:id="rId5"/>
            </p:custDataLst>
          </p:nvPr>
        </p:nvSpPr>
        <p:spPr>
          <a:xfrm>
            <a:off x="4762720" y="4468310"/>
            <a:ext cx="2591462" cy="76792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6"/>
          <p:cNvSpPr/>
          <p:nvPr>
            <p:custDataLst>
              <p:tags r:id="rId6"/>
            </p:custDataLst>
          </p:nvPr>
        </p:nvSpPr>
        <p:spPr>
          <a:xfrm>
            <a:off x="5443517" y="4669717"/>
            <a:ext cx="1490622" cy="44171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2383" y="4596361"/>
            <a:ext cx="0" cy="83439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68"/>
          <p:cNvSpPr/>
          <p:nvPr>
            <p:custDataLst>
              <p:tags r:id="rId8"/>
            </p:custDataLst>
          </p:nvPr>
        </p:nvSpPr>
        <p:spPr>
          <a:xfrm flipV="1">
            <a:off x="2832296" y="4412971"/>
            <a:ext cx="172180" cy="172173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9"/>
          <p:cNvSpPr/>
          <p:nvPr>
            <p:custDataLst>
              <p:tags r:id="rId9"/>
            </p:custDataLst>
          </p:nvPr>
        </p:nvSpPr>
        <p:spPr>
          <a:xfrm flipV="1">
            <a:off x="2873479" y="4454797"/>
            <a:ext cx="89212" cy="8920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70"/>
          <p:cNvSpPr/>
          <p:nvPr>
            <p:custDataLst>
              <p:tags r:id="rId10"/>
            </p:custDataLst>
          </p:nvPr>
        </p:nvSpPr>
        <p:spPr>
          <a:xfrm flipV="1">
            <a:off x="7763887" y="3611201"/>
            <a:ext cx="103650" cy="10364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6008" y="3724453"/>
            <a:ext cx="0" cy="189512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2"/>
          <p:cNvSpPr/>
          <p:nvPr>
            <p:custDataLst>
              <p:tags r:id="rId12"/>
            </p:custDataLst>
          </p:nvPr>
        </p:nvSpPr>
        <p:spPr>
          <a:xfrm flipV="1">
            <a:off x="4045246" y="3487654"/>
            <a:ext cx="381651" cy="3816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5071" y="3900765"/>
            <a:ext cx="0" cy="100138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838" y="3593184"/>
            <a:ext cx="0" cy="83439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5"/>
          <p:cNvSpPr/>
          <p:nvPr>
            <p:custDataLst>
              <p:tags r:id="rId15"/>
            </p:custDataLst>
          </p:nvPr>
        </p:nvSpPr>
        <p:spPr>
          <a:xfrm flipV="1">
            <a:off x="7027752" y="3409794"/>
            <a:ext cx="172180" cy="172173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76"/>
          <p:cNvSpPr/>
          <p:nvPr>
            <p:custDataLst>
              <p:tags r:id="rId16"/>
            </p:custDataLst>
          </p:nvPr>
        </p:nvSpPr>
        <p:spPr>
          <a:xfrm flipV="1">
            <a:off x="7068934" y="3451620"/>
            <a:ext cx="89212" cy="8920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77"/>
          <p:cNvSpPr/>
          <p:nvPr>
            <p:custDataLst>
              <p:tags r:id="rId17"/>
            </p:custDataLst>
          </p:nvPr>
        </p:nvSpPr>
        <p:spPr>
          <a:xfrm flipV="1">
            <a:off x="3797508" y="4257250"/>
            <a:ext cx="103650" cy="10364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9630" y="4370502"/>
            <a:ext cx="0" cy="10958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9"/>
          <p:cNvSpPr/>
          <p:nvPr>
            <p:custDataLst>
              <p:tags r:id="rId19"/>
            </p:custDataLst>
          </p:nvPr>
        </p:nvSpPr>
        <p:spPr>
          <a:xfrm flipV="1">
            <a:off x="8494874" y="4489544"/>
            <a:ext cx="259969" cy="259961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569" y="4777821"/>
            <a:ext cx="0" cy="40653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81"/>
          <p:cNvSpPr/>
          <p:nvPr>
            <p:custDataLst>
              <p:tags r:id="rId21"/>
            </p:custDataLst>
          </p:nvPr>
        </p:nvSpPr>
        <p:spPr>
          <a:xfrm flipV="1">
            <a:off x="4969919" y="4796482"/>
            <a:ext cx="322019" cy="32200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8214" y="5169697"/>
            <a:ext cx="0" cy="7113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图形 15"/>
          <p:cNvSpPr/>
          <p:nvPr>
            <p:custDataLst>
              <p:tags r:id="rId23"/>
            </p:custDataLst>
          </p:nvPr>
        </p:nvSpPr>
        <p:spPr>
          <a:xfrm>
            <a:off x="5036197" y="4865334"/>
            <a:ext cx="184131" cy="179417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图形 19"/>
          <p:cNvSpPr/>
          <p:nvPr>
            <p:custDataLst>
              <p:tags r:id="rId24"/>
            </p:custDataLst>
          </p:nvPr>
        </p:nvSpPr>
        <p:spPr>
          <a:xfrm>
            <a:off x="8561795" y="4562257"/>
            <a:ext cx="126103" cy="113557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6" name="图形 27"/>
          <p:cNvSpPr/>
          <p:nvPr>
            <p:custDataLst>
              <p:tags r:id="rId25"/>
            </p:custDataLst>
          </p:nvPr>
        </p:nvSpPr>
        <p:spPr>
          <a:xfrm>
            <a:off x="4146915" y="3609914"/>
            <a:ext cx="178329" cy="137154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8" name="任意多边形: 形状 286"/>
          <p:cNvSpPr/>
          <p:nvPr>
            <p:custDataLst>
              <p:tags r:id="rId26"/>
            </p:custDataLst>
          </p:nvPr>
        </p:nvSpPr>
        <p:spPr>
          <a:xfrm>
            <a:off x="5434508" y="3559723"/>
            <a:ext cx="1322446" cy="132245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0" name="正文"/>
          <p:cNvSpPr txBox="1"/>
          <p:nvPr>
            <p:custDataLst>
              <p:tags r:id="rId27"/>
            </p:custDataLst>
          </p:nvPr>
        </p:nvSpPr>
        <p:spPr>
          <a:xfrm>
            <a:off x="695960" y="3631149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090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经济损失：质量事故可能导致生产成本增加、产品召回、赔偿等经济损失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8"/>
            </p:custDataLst>
          </p:nvPr>
        </p:nvSpPr>
        <p:spPr>
          <a:xfrm>
            <a:off x="9371287" y="3631149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法律责任：质量事故可能涉及法律责任，如产品责任、消费者权益保护等法律法规的约束和制裁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9"/>
            </p:custDataLst>
          </p:nvPr>
        </p:nvSpPr>
        <p:spPr>
          <a:xfrm>
            <a:off x="7051560" y="1540500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消费者安全风险：质量事故可能导致消费者使用不合格产品而引发安全问题，对消费者造成伤害或潜在风险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30"/>
            </p:custDataLst>
          </p:nvPr>
        </p:nvSpPr>
        <p:spPr>
          <a:xfrm>
            <a:off x="3015686" y="1540500"/>
            <a:ext cx="2124825" cy="796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品牌形象受损：质量事故可能影响消费者对品牌的信任度和忠诚度，导致品牌形象受损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02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21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质量事故案例分析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案例一：某汽车制造公司的质量问题</a:t>
            </a:r>
            <a:endParaRPr lang="zh-CN" altLang="en-US"/>
          </a:p>
        </p:txBody>
      </p:sp>
      <p:sp>
        <p:nvSpPr>
          <p:cNvPr id="1049276" name="圆角矩形 26"/>
          <p:cNvSpPr/>
          <p:nvPr>
            <p:custDataLst>
              <p:tags r:id="rId2"/>
            </p:custDataLst>
          </p:nvPr>
        </p:nvSpPr>
        <p:spPr>
          <a:xfrm>
            <a:off x="695960" y="1741035"/>
            <a:ext cx="2552768" cy="393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78" name="圆角矩形 28"/>
          <p:cNvSpPr/>
          <p:nvPr>
            <p:custDataLst>
              <p:tags r:id="rId3"/>
            </p:custDataLst>
          </p:nvPr>
        </p:nvSpPr>
        <p:spPr>
          <a:xfrm>
            <a:off x="698461" y="1741035"/>
            <a:ext cx="2547947" cy="20934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80" name="文本框 31"/>
          <p:cNvSpPr txBox="1"/>
          <p:nvPr>
            <p:custDataLst>
              <p:tags r:id="rId4"/>
            </p:custDataLst>
          </p:nvPr>
        </p:nvSpPr>
        <p:spPr>
          <a:xfrm>
            <a:off x="848549" y="2155653"/>
            <a:ext cx="2247703" cy="33526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事故概述：某汽车制造公司因生产过程控制不严格，导致一批车辆存在严重的安全隐患。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29"/>
          <p:cNvSpPr/>
          <p:nvPr>
            <p:custDataLst>
              <p:tags r:id="rId5"/>
            </p:custDataLst>
          </p:nvPr>
        </p:nvSpPr>
        <p:spPr>
          <a:xfrm>
            <a:off x="3445071" y="1741035"/>
            <a:ext cx="2552768" cy="393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4" name="圆角矩形 32"/>
          <p:cNvSpPr/>
          <p:nvPr>
            <p:custDataLst>
              <p:tags r:id="rId6"/>
            </p:custDataLst>
          </p:nvPr>
        </p:nvSpPr>
        <p:spPr>
          <a:xfrm>
            <a:off x="3447573" y="1741035"/>
            <a:ext cx="2547947" cy="20934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86" name="文本框 34"/>
          <p:cNvSpPr txBox="1"/>
          <p:nvPr>
            <p:custDataLst>
              <p:tags r:id="rId7"/>
            </p:custDataLst>
          </p:nvPr>
        </p:nvSpPr>
        <p:spPr>
          <a:xfrm>
            <a:off x="3600162" y="2155653"/>
            <a:ext cx="2244949" cy="33539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事故原因：生产过程中出现的问题，如零部件缺陷、装配错误等。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3"/>
          <p:cNvSpPr/>
          <p:nvPr>
            <p:custDataLst>
              <p:tags r:id="rId8"/>
            </p:custDataLst>
          </p:nvPr>
        </p:nvSpPr>
        <p:spPr>
          <a:xfrm>
            <a:off x="6194183" y="1741035"/>
            <a:ext cx="2552768" cy="393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9"/>
            </p:custDataLst>
          </p:nvPr>
        </p:nvSpPr>
        <p:spPr>
          <a:xfrm>
            <a:off x="6196684" y="1741035"/>
            <a:ext cx="2547947" cy="20934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2" name="文本框 5"/>
          <p:cNvSpPr txBox="1"/>
          <p:nvPr>
            <p:custDataLst>
              <p:tags r:id="rId10"/>
            </p:custDataLst>
          </p:nvPr>
        </p:nvSpPr>
        <p:spPr>
          <a:xfrm>
            <a:off x="6348648" y="2155653"/>
            <a:ext cx="2244949" cy="33539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事故后果：车辆出现故障，造成人员伤亡和财产损失。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8"/>
          <p:cNvSpPr/>
          <p:nvPr>
            <p:custDataLst>
              <p:tags r:id="rId11"/>
            </p:custDataLst>
          </p:nvPr>
        </p:nvSpPr>
        <p:spPr>
          <a:xfrm>
            <a:off x="8943294" y="1741035"/>
            <a:ext cx="2552768" cy="393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12"/>
            </p:custDataLst>
          </p:nvPr>
        </p:nvSpPr>
        <p:spPr>
          <a:xfrm>
            <a:off x="8945796" y="1741035"/>
            <a:ext cx="2547947" cy="20934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8" name="文本框 10"/>
          <p:cNvSpPr txBox="1"/>
          <p:nvPr>
            <p:custDataLst>
              <p:tags r:id="rId13"/>
            </p:custDataLst>
          </p:nvPr>
        </p:nvSpPr>
        <p:spPr>
          <a:xfrm>
            <a:off x="9097760" y="2155653"/>
            <a:ext cx="2244949" cy="335399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解决方案：加强生产过程控制，提高产品质量检测标准，加强员工培训等。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案例二：某医疗器械公司的产品缺陷</a:t>
            </a:r>
            <a:endParaRPr lang="zh-CN" altLang="en-US"/>
          </a:p>
        </p:txBody>
      </p:sp>
      <p:sp>
        <p:nvSpPr>
          <p:cNvPr id="104934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88606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42" name="矩形 65"/>
          <p:cNvSpPr/>
          <p:nvPr>
            <p:custDataLst>
              <p:tags r:id="rId3"/>
            </p:custDataLst>
          </p:nvPr>
        </p:nvSpPr>
        <p:spPr>
          <a:xfrm>
            <a:off x="1071489" y="1618298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66"/>
          <p:cNvSpPr txBox="1"/>
          <p:nvPr>
            <p:custDataLst>
              <p:tags r:id="rId4"/>
            </p:custDataLst>
          </p:nvPr>
        </p:nvSpPr>
        <p:spPr>
          <a:xfrm>
            <a:off x="1462975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案例概述：某医疗器械公司生产的某型号呼吸机存在严重的产品缺陷，导致多名患者在使用过程中出现意外。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3345" y="1245235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69"/>
          <p:cNvSpPr/>
          <p:nvPr>
            <p:custDataLst>
              <p:tags r:id="rId6"/>
            </p:custDataLst>
          </p:nvPr>
        </p:nvSpPr>
        <p:spPr>
          <a:xfrm>
            <a:off x="6405570" y="1618298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70"/>
          <p:cNvSpPr txBox="1"/>
          <p:nvPr>
            <p:custDataLst>
              <p:tags r:id="rId7"/>
            </p:custDataLst>
          </p:nvPr>
        </p:nvSpPr>
        <p:spPr>
          <a:xfrm>
            <a:off x="6797714" y="151631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事故原因：产品在设计、生产、检测等环节存在严重问题，导致产品性能不稳定，存在安全隐患。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88606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54" name="文本框 74"/>
          <p:cNvSpPr txBox="1"/>
          <p:nvPr>
            <p:custDataLst>
              <p:tags r:id="rId9"/>
            </p:custDataLst>
          </p:nvPr>
        </p:nvSpPr>
        <p:spPr>
          <a:xfrm>
            <a:off x="1462975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6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事故后果：多名患者在使用过程中出现意外，造成严重的人身伤害和财产损失。</a:t>
            </a:r>
            <a:endParaRPr lang="zh-CN" altLang="en-US" sz="16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矩形 73"/>
          <p:cNvSpPr/>
          <p:nvPr>
            <p:custDataLst>
              <p:tags r:id="rId10"/>
            </p:custDataLst>
          </p:nvPr>
        </p:nvSpPr>
        <p:spPr>
          <a:xfrm>
            <a:off x="1071489" y="4237637"/>
            <a:ext cx="223810" cy="2238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3219" y="3864574"/>
            <a:ext cx="4537781" cy="231226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84"/>
          <p:cNvSpPr/>
          <p:nvPr>
            <p:custDataLst>
              <p:tags r:id="rId12"/>
            </p:custDataLst>
          </p:nvPr>
        </p:nvSpPr>
        <p:spPr>
          <a:xfrm>
            <a:off x="6466103" y="4237637"/>
            <a:ext cx="223810" cy="223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文本框 85"/>
          <p:cNvSpPr txBox="1"/>
          <p:nvPr>
            <p:custDataLst>
              <p:tags r:id="rId13"/>
            </p:custDataLst>
          </p:nvPr>
        </p:nvSpPr>
        <p:spPr>
          <a:xfrm>
            <a:off x="6857589" y="4134995"/>
            <a:ext cx="3989053" cy="130762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案例分析：该案例表明，医疗器械产品的质量对于患者的生命安全至关重要，任何环节的疏忽都可能导致严重的后果。</a:t>
            </a:r>
            <a:endParaRPr lang="zh-CN" altLang="en-US" sz="16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案例三：某食品企业的食品安全问题</a:t>
            </a:r>
            <a:endParaRPr lang="zh-CN" altLang="en-US"/>
          </a:p>
        </p:txBody>
      </p:sp>
      <p:sp>
        <p:nvSpPr>
          <p:cNvPr id="10494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67428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00174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事故概述：某食品企业因生产过程中卫生控制不严格，导致产品被沙门氏菌污染，造成大量消费者食物中毒。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4"/>
            </p:custDataLst>
          </p:nvPr>
        </p:nvSpPr>
        <p:spPr>
          <a:xfrm>
            <a:off x="1336468" y="2647783"/>
            <a:ext cx="1785376" cy="12643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5592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77667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事故原因：生产设备老化，清洁维护不及时；员工操作不规范，缺乏卫生意识；质量控制体系存在漏洞，未能及时发现和解决问题。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7"/>
            </p:custDataLst>
          </p:nvPr>
        </p:nvSpPr>
        <p:spPr>
          <a:xfrm>
            <a:off x="3914632" y="2647783"/>
            <a:ext cx="1785376" cy="12643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085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5831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事故后果：企业被迫停产整顿，面临重大经济损失；消费者信心受损，企业声誉受到严重影响；相关部门介入调查，可能面临法律责任。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10"/>
            </p:custDataLst>
          </p:nvPr>
        </p:nvSpPr>
        <p:spPr>
          <a:xfrm>
            <a:off x="6491453" y="2647783"/>
            <a:ext cx="1785376" cy="12643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00577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33323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事故教训：加强生产过程中的卫生管理，定期维护和检查生产设备；提高员工卫生意识和操作技能，加强培训和教育；完善质量控制体系，建立快速反应机制，确保问题及时发现和解决。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3"/>
            </p:custDataLst>
          </p:nvPr>
        </p:nvSpPr>
        <p:spPr>
          <a:xfrm>
            <a:off x="9069617" y="2647783"/>
            <a:ext cx="1785376" cy="12643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8333" lnSpcReduction="10000"/>
          </a:bodyPr>
          <a:lstStyle/>
          <a:p>
            <a:r>
              <a:rPr lang="zh-CN" altLang="en-US">
                <a:latin typeface="+mj-ea"/>
                <a:ea typeface="+mj-ea"/>
              </a:rPr>
              <a:t>03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104946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质量事故原因分析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原材料问题</a:t>
            </a:r>
            <a:endParaRPr lang="zh-CN" altLang="en-US"/>
          </a:p>
        </p:txBody>
      </p:sp>
      <p:sp>
        <p:nvSpPr>
          <p:cNvPr id="1049526" name="弧形 58"/>
          <p:cNvSpPr/>
          <p:nvPr>
            <p:custDataLst>
              <p:tags r:id="rId2"/>
            </p:custDataLst>
          </p:nvPr>
        </p:nvSpPr>
        <p:spPr>
          <a:xfrm>
            <a:off x="8079660" y="2002750"/>
            <a:ext cx="3417171" cy="341717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8" name="弧形 57"/>
          <p:cNvSpPr/>
          <p:nvPr>
            <p:custDataLst>
              <p:tags r:id="rId3"/>
            </p:custDataLst>
          </p:nvPr>
        </p:nvSpPr>
        <p:spPr>
          <a:xfrm>
            <a:off x="695960" y="2002750"/>
            <a:ext cx="3417171" cy="341717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椭圆 22"/>
          <p:cNvSpPr/>
          <p:nvPr>
            <p:custDataLst>
              <p:tags r:id="rId4"/>
            </p:custDataLst>
          </p:nvPr>
        </p:nvSpPr>
        <p:spPr>
          <a:xfrm>
            <a:off x="8415576" y="2274067"/>
            <a:ext cx="2873746" cy="2873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椭圆 23"/>
          <p:cNvSpPr/>
          <p:nvPr>
            <p:custDataLst>
              <p:tags r:id="rId5"/>
            </p:custDataLst>
          </p:nvPr>
        </p:nvSpPr>
        <p:spPr>
          <a:xfrm>
            <a:off x="8795790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4" name="正文"/>
          <p:cNvSpPr txBox="1"/>
          <p:nvPr>
            <p:custDataLst>
              <p:tags r:id="rId6"/>
            </p:custDataLst>
          </p:nvPr>
        </p:nvSpPr>
        <p:spPr>
          <a:xfrm>
            <a:off x="8861312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原材料的检验、测试手段不完善，导致不合格品流入生产环节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6" name="椭圆 24"/>
          <p:cNvSpPr/>
          <p:nvPr>
            <p:custDataLst>
              <p:tags r:id="rId7"/>
            </p:custDataLst>
          </p:nvPr>
        </p:nvSpPr>
        <p:spPr>
          <a:xfrm>
            <a:off x="6020788" y="2274067"/>
            <a:ext cx="2873746" cy="2873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椭圆 25"/>
          <p:cNvSpPr/>
          <p:nvPr>
            <p:custDataLst>
              <p:tags r:id="rId8"/>
            </p:custDataLst>
          </p:nvPr>
        </p:nvSpPr>
        <p:spPr>
          <a:xfrm>
            <a:off x="6400078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0" name="正文"/>
          <p:cNvSpPr txBox="1"/>
          <p:nvPr>
            <p:custDataLst>
              <p:tags r:id="rId9"/>
            </p:custDataLst>
          </p:nvPr>
        </p:nvSpPr>
        <p:spPr>
          <a:xfrm>
            <a:off x="6466523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原材料的存储、运输过程中发生损坏或变质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椭圆 7"/>
          <p:cNvSpPr/>
          <p:nvPr>
            <p:custDataLst>
              <p:tags r:id="rId10"/>
            </p:custDataLst>
          </p:nvPr>
        </p:nvSpPr>
        <p:spPr>
          <a:xfrm>
            <a:off x="3626000" y="2274067"/>
            <a:ext cx="2873746" cy="2873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椭圆 9"/>
          <p:cNvSpPr/>
          <p:nvPr>
            <p:custDataLst>
              <p:tags r:id="rId11"/>
            </p:custDataLst>
          </p:nvPr>
        </p:nvSpPr>
        <p:spPr>
          <a:xfrm>
            <a:off x="4005290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6" name="正文"/>
          <p:cNvSpPr txBox="1"/>
          <p:nvPr>
            <p:custDataLst>
              <p:tags r:id="rId12"/>
            </p:custDataLst>
          </p:nvPr>
        </p:nvSpPr>
        <p:spPr>
          <a:xfrm>
            <a:off x="4071735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原材料本身存在缺陷或质量问题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8" name="椭圆 5"/>
          <p:cNvSpPr/>
          <p:nvPr>
            <p:custDataLst>
              <p:tags r:id="rId13"/>
            </p:custDataLst>
          </p:nvPr>
        </p:nvSpPr>
        <p:spPr>
          <a:xfrm>
            <a:off x="958971" y="2274067"/>
            <a:ext cx="2873746" cy="2873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0" name="椭圆 4"/>
          <p:cNvSpPr/>
          <p:nvPr>
            <p:custDataLst>
              <p:tags r:id="rId14"/>
            </p:custDataLst>
          </p:nvPr>
        </p:nvSpPr>
        <p:spPr>
          <a:xfrm>
            <a:off x="1338262" y="2331283"/>
            <a:ext cx="387949" cy="38794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2" name="正文"/>
          <p:cNvSpPr txBox="1"/>
          <p:nvPr>
            <p:custDataLst>
              <p:tags r:id="rId15"/>
            </p:custDataLst>
          </p:nvPr>
        </p:nvSpPr>
        <p:spPr>
          <a:xfrm>
            <a:off x="1404707" y="3103707"/>
            <a:ext cx="1982103" cy="13633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供应商管理不善，导致原材料质量不稳定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生产工艺问题</a:t>
            </a:r>
            <a:endParaRPr lang="zh-CN" altLang="en-US"/>
          </a:p>
        </p:txBody>
      </p:sp>
      <p:sp>
        <p:nvSpPr>
          <p:cNvPr id="104959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67428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200174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生产流程设计不合理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2"/>
          <p:cNvSpPr/>
          <p:nvPr>
            <p:custDataLst>
              <p:tags r:id="rId4"/>
            </p:custDataLst>
          </p:nvPr>
        </p:nvSpPr>
        <p:spPr>
          <a:xfrm>
            <a:off x="1336468" y="2647783"/>
            <a:ext cx="1785376" cy="12643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45592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77667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设备故障或老化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3"/>
          <p:cNvSpPr/>
          <p:nvPr>
            <p:custDataLst>
              <p:tags r:id="rId7"/>
            </p:custDataLst>
          </p:nvPr>
        </p:nvSpPr>
        <p:spPr>
          <a:xfrm>
            <a:off x="3914632" y="2647783"/>
            <a:ext cx="1785376" cy="12643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085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0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5831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工人操作不规范或技能不足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4"/>
          <p:cNvSpPr/>
          <p:nvPr>
            <p:custDataLst>
              <p:tags r:id="rId10"/>
            </p:custDataLst>
          </p:nvPr>
        </p:nvSpPr>
        <p:spPr>
          <a:xfrm>
            <a:off x="6491453" y="2647783"/>
            <a:ext cx="1785376" cy="12643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00577" y="1245235"/>
            <a:ext cx="1323324" cy="132562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61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33323" y="3037193"/>
            <a:ext cx="2058317" cy="3139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原材料质量不合格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5"/>
          <p:cNvSpPr/>
          <p:nvPr>
            <p:custDataLst>
              <p:tags r:id="rId13"/>
            </p:custDataLst>
          </p:nvPr>
        </p:nvSpPr>
        <p:spPr>
          <a:xfrm>
            <a:off x="9069617" y="2647783"/>
            <a:ext cx="1785376" cy="12643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质量控制问题</a:t>
            </a:r>
            <a:endParaRPr lang="zh-CN" altLang="en-US"/>
          </a:p>
        </p:txBody>
      </p:sp>
      <p:sp>
        <p:nvSpPr>
          <p:cNvPr id="1049658" name="五边形 30"/>
          <p:cNvSpPr/>
          <p:nvPr>
            <p:custDataLst>
              <p:tags r:id="rId2"/>
            </p:custDataLst>
          </p:nvPr>
        </p:nvSpPr>
        <p:spPr>
          <a:xfrm>
            <a:off x="695960" y="3143040"/>
            <a:ext cx="2862494" cy="1163566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6"/>
          <p:cNvSpPr/>
          <p:nvPr>
            <p:custDataLst>
              <p:tags r:id="rId3"/>
            </p:custDataLst>
          </p:nvPr>
        </p:nvSpPr>
        <p:spPr>
          <a:xfrm>
            <a:off x="3267780" y="3143040"/>
            <a:ext cx="2862494" cy="1163566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7"/>
          <p:cNvSpPr/>
          <p:nvPr>
            <p:custDataLst>
              <p:tags r:id="rId4"/>
            </p:custDataLst>
          </p:nvPr>
        </p:nvSpPr>
        <p:spPr>
          <a:xfrm>
            <a:off x="8411419" y="3143040"/>
            <a:ext cx="2862494" cy="1163566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8"/>
          <p:cNvSpPr/>
          <p:nvPr>
            <p:custDataLst>
              <p:tags r:id="rId5"/>
            </p:custDataLst>
          </p:nvPr>
        </p:nvSpPr>
        <p:spPr>
          <a:xfrm>
            <a:off x="5839599" y="3143040"/>
            <a:ext cx="2862494" cy="1163566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66" name="文本框 3"/>
          <p:cNvSpPr txBox="1"/>
          <p:nvPr>
            <p:custDataLst>
              <p:tags r:id="rId6"/>
            </p:custDataLst>
          </p:nvPr>
        </p:nvSpPr>
        <p:spPr>
          <a:xfrm>
            <a:off x="3207909" y="4554764"/>
            <a:ext cx="3087225" cy="135272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生产过程中质量控制不严格，导致产品不合格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6"/>
          <p:cNvSpPr txBox="1"/>
          <p:nvPr>
            <p:custDataLst>
              <p:tags r:id="rId7"/>
            </p:custDataLst>
          </p:nvPr>
        </p:nvSpPr>
        <p:spPr>
          <a:xfrm>
            <a:off x="695960" y="1515262"/>
            <a:ext cx="3087225" cy="139263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供应商管理不善，导致原材料质量不达标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8"/>
            </p:custDataLst>
          </p:nvPr>
        </p:nvSpPr>
        <p:spPr>
          <a:xfrm>
            <a:off x="5837864" y="1515262"/>
            <a:ext cx="3087225" cy="139263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质量检测环节存在漏洞，导致不合格产品流入市场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9"/>
            </p:custDataLst>
          </p:nvPr>
        </p:nvSpPr>
        <p:spPr>
          <a:xfrm>
            <a:off x="8408816" y="4554764"/>
            <a:ext cx="3087225" cy="135272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质量管理体系不完善，无法及时发现和解决质量问题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https://d.book118.com/958120022073006027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SHADOW_SCHEMECOLOR_INDEX" val="14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173.7&quot;,&quot;top&quot;:&quot;78.5&quot;,&quot;width&quot;:&quot;702.55&quot;,&quot;height&quot;:&quot;350.15&quot;}"/>
  <p:tag name="KSO_WM_SLIDE_ID" val="custom20230314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1"/>
  <p:tag name="KSO_WM_UNIT_INDEX" val="1_5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1"/>
  <p:tag name="KSO_WM_UNIT_INDEX" val="1_6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49.65,&quot;left&quot;:346.85,&quot;top&quot;:49.75,&quot;width&quot;:384.9}"/>
  <p:tag name="KSO_WM_TAG_VERSION" val="3.0"/>
  <p:tag name="KSO_WM_TEMPLATE_CATEGORY" val="custom"/>
  <p:tag name="KSO_WM_TEMPLATE_INDEX" val="20230314"/>
  <p:tag name="KSO_WM_UNIT_COMPATIBLE" val="0"/>
  <p:tag name="KSO_WM_UNIT_DIAGRAM_ISNUMVISUAL" val="0"/>
  <p:tag name="KSO_WM_UNIT_DIAGRAM_ISREFERUNIT" val="0"/>
  <p:tag name="KSO_WM_UNIT_HIGHLIGHT" val="0"/>
  <p:tag name="KSO_WM_UNIT_ID" val="custom202303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4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1"/>
  <p:tag name="KSO_WM_UNIT_DIAGRAM_ISNUMVISUAL" val="0"/>
  <p:tag name="KSO_WM_UNIT_DIAGRAM_ISREFERUNIT" val="0"/>
  <p:tag name="KSO_WM_UNIT_HIGHLIGHT" val="0"/>
  <p:tag name="KSO_WM_UNIT_ID" val="custom202303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3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7.xml><?xml version="1.0" encoding="utf-8"?>
<p:tagLst xmlns:p="http://schemas.openxmlformats.org/presentationml/2006/main">
  <p:tag name="KSO_WM_BEAUTIFY_FLAG" val="#wm#"/>
  <p:tag name="KSO_WM_SLIDE_CONTENT_AREA" val="{&quot;left&quot;:&quot;504.35&quot;,&quot;top&quot;:&quot;139.2&quot;,&quot;width&quot;:&quot;435.7&quot;,&quot;height&quot;:&quot;210&quot;}"/>
  <p:tag name="KSO_WM_SLIDE_ID" val="custom202303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314"/>
  <p:tag name="KSO_WM_TEMPLATE_MASTER_TYPE" val="0"/>
  <p:tag name="KSO_WM_TEMPLATE_SUBCATEGORY" val="29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3">
      <a:dk1>
        <a:srgbClr val="000000"/>
      </a:dk1>
      <a:lt1>
        <a:srgbClr val="FFFFFF"/>
      </a:lt1>
      <a:dk2>
        <a:srgbClr val="011163"/>
      </a:dk2>
      <a:lt2>
        <a:srgbClr val="FFFF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质量事故案例分析</vt:lpstr>
      <vt:lpstr>目录</vt:lpstr>
      <vt:lpstr>质量事故概述</vt:lpstr>
      <vt:lpstr>质量事故的定义</vt:lpstr>
      <vt:lpstr>质量事故的分类</vt:lpstr>
      <vt:lpstr>质量事故的影响</vt:lpstr>
      <vt:lpstr>质量事故案例分析</vt:lpstr>
      <vt:lpstr>案例一：某汽车制造公司的质量问题</vt:lpstr>
      <vt:lpstr>案例二：某医疗器械公司的产品缺陷</vt:lpstr>
      <vt:lpstr>案例三：某食品企业的食品安全问题</vt:lpstr>
      <vt:lpstr>质量事故原因分析</vt:lpstr>
      <vt:lpstr>原材料问题</vt:lpstr>
      <vt:lpstr>生产工艺问题</vt:lpstr>
      <vt:lpstr>质量控制问题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2024-09-05T11:26:34.556</cp:lastPrinted>
  <dcterms:created xsi:type="dcterms:W3CDTF">2024-09-05T03:26:34Z</dcterms:created>
  <dcterms:modified xsi:type="dcterms:W3CDTF">2024-09-05T03:26:37Z</dcterms:modified>
</cp:coreProperties>
</file>