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QNMHAA+MS-UIGothic"/>
      <p:regular r:id="rId20"/>
    </p:embeddedFont>
    <p:embeddedFont>
      <p:font typeface="TMEFNP+MCKHMC+ArialMT"/>
      <p:regular r:id="rId21"/>
    </p:embeddedFont>
    <p:embeddedFont>
      <p:font typeface="PIEFRL+CFFUJW+MicrosoftYaHei-Bold"/>
      <p:regular r:id="rId22"/>
    </p:embeddedFont>
    <p:embeddedFont>
      <p:font typeface="PUOEBS+WNGVSW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29238-C14A-41DA-BD2E-8AB5F0924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A381B-A7F4-43A9-A1EF-03B899E38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1E1C7-2389-4023-BD6B-87B23909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CCC26-E390-4A6A-8288-2663EAD3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68975-635F-4AE3-AC23-EEADBBE22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41407-6201-4298-80FA-7D2154156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8D3E3A-2118-470B-92F0-79611F810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8EB84-29ED-431D-8922-F4BC1017B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FA2B6-6409-43D5-9D83-16EB54D07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8563F-C7D1-472E-ACFD-F79BCF5D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D26F2-5DC0-4E62-ACD8-03824AB5D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2071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5150" spc="23">
                <a:solidFill>
                  <a:srgbClr val="00B6FF"/>
                </a:solidFill>
                <a:latin typeface="SimSun"/>
                <a:cs typeface="SimSun"/>
              </a:rPr>
              <a:t>远镜简</a:t>
            </a:r>
            <a:r>
              <a:rPr sz="5150">
                <a:solidFill>
                  <a:srgbClr val="00B6FF"/>
                </a:solidFill>
                <a:latin typeface="QNMHAA+MS-UIGothic"/>
                <a:cs typeface="QNMHAA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MEFNP+MCKHMC+ArialMT"/>
                <a:cs typeface="TMEFNP+MCKHM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远镜发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展史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MEFNP+MCKHMC+ArialMT"/>
                <a:cs typeface="TMEFNP+MCKHM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基本原理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140901" cy="2429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MEFNP+MCKHMC+ArialMT"/>
                <a:cs typeface="TMEFNP+MCKHM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构造与功能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MEFNP+MCKHMC+ArialMT"/>
                <a:cs typeface="TMEFNP+MCKHM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MEFNP+MCKHMC+ArialMT"/>
                <a:cs typeface="TMEFNP+MCKHM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与挑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MEFNP+MCKHMC+ArialMT"/>
                <a:cs typeface="TMEFNP+MCKHM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远镜对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QNMHAA+MS-UIGothic"/>
                <a:cs typeface="QNMHAA+MS-UIGothic"/>
              </a:rPr>
              <a:t>的影响与意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PIEFRL+CFFUJW+MicrosoftYaHei-Bold"/>
                <a:cs typeface="PIEFRL+CFFUJW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远镜发</a:t>
            </a:r>
            <a:r>
              <a:rPr sz="3800" spc="27">
                <a:solidFill>
                  <a:srgbClr val="00B6FF"/>
                </a:solidFill>
                <a:latin typeface="QNMHAA+MS-UIGothic"/>
                <a:cs typeface="QNMHAA+MS-UIGothic"/>
              </a:rPr>
              <a:t>展史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早期天文望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IEFRL+CFFUJW+MicrosoftYaHei-Bold"/>
                <a:cs typeface="PIEFRL+CFFUJ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IEFRL+CFFUJW+MicrosoftYaHei-Bold"/>
                <a:cs typeface="PIEFRL+CFFUJ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IEFRL+CFFUJW+MicrosoftYaHei-Bold"/>
                <a:cs typeface="PIEFRL+CFFUJ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NMHAA+MS-UIGothic"/>
                <a:cs typeface="QNMHAA+MS-UIGothic"/>
              </a:rPr>
              <a:t>伽利略望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远镜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QNMHAA+MS-UIGothic"/>
                <a:cs typeface="QNMHAA+MS-UIGothic"/>
              </a:rPr>
              <a:t>牛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顿</a:t>
            </a:r>
            <a:r>
              <a:rPr sz="2000" spc="25">
                <a:solidFill>
                  <a:srgbClr val="00B6FF"/>
                </a:solidFill>
                <a:latin typeface="QNMHAA+MS-UIGothic"/>
                <a:cs typeface="QNMHAA+MS-UIGothic"/>
              </a:rPr>
              <a:t>望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远镜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NMHAA+MS-UIGothic"/>
                <a:cs typeface="QNMHAA+MS-UIGothic"/>
              </a:rPr>
              <a:t>开普勒望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远镜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反射式望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反射式望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00B6FF"/>
                </a:solidFill>
                <a:latin typeface="QNMHAA+MS-UIGothic"/>
                <a:cs typeface="QNMHAA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4071290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反射式望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00B6FF"/>
                </a:solidFill>
                <a:latin typeface="QNMHAA+MS-UIGothic"/>
                <a:cs typeface="QNMHAA+MS-UIGothic"/>
              </a:rPr>
              <a:t>程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反射式望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代的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00B6FF"/>
                </a:solidFill>
                <a:latin typeface="QNMHAA+MS-UIGothic"/>
                <a:cs typeface="QNMHAA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代望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6175" y="1422201"/>
            <a:ext cx="4576622" cy="246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光学技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和机械技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>
                <a:solidFill>
                  <a:srgbClr val="00B6FF"/>
                </a:solidFill>
                <a:latin typeface="QNMHAA+MS-UIGothic"/>
                <a:cs typeface="QNMHAA+MS-UIGothic"/>
              </a:rPr>
              <a:t>步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代望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的种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IEFRL+CFFUJW+MicrosoftYaHei-Bold"/>
                <a:cs typeface="PIEFRL+CFFUJW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IEFRL+CFFUJW+MicrosoftYaHei-Bold"/>
                <a:cs typeface="PIEFRL+CFFUJW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55490" y="489946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望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QNMHAA+MS-UIGothic"/>
                <a:cs typeface="QNMHAA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IEFRL+CFFUJW+MicrosoftYaHei-Bold"/>
                <a:cs typeface="PIEFRL+CFFUJW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PIEFRL+CFFUJW+MicrosoftYaHei-Bold"/>
                <a:cs typeface="PIEFRL+CFFUJW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3800" spc="25">
                <a:solidFill>
                  <a:srgbClr val="00B6FF"/>
                </a:solidFill>
                <a:latin typeface="QNMHAA+MS-UIGothic"/>
                <a:cs typeface="QNMHAA+MS-UIGothic"/>
              </a:rPr>
              <a:t>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折射式望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光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折射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焦距与倍数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质选择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反射式望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反射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镜</a:t>
            </a:r>
            <a:r>
              <a:rPr sz="2300">
                <a:solidFill>
                  <a:srgbClr val="00B6FF"/>
                </a:solidFill>
                <a:latin typeface="QNMHAA+MS-UIGothic"/>
                <a:cs typeface="QNMHAA+MS-UIGothic"/>
              </a:rPr>
              <a:t>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光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反射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焦距与倍数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的放大倍数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NMHAA+MS-UIGothic"/>
                <a:cs typeface="QNMHAA+MS-UIGothic"/>
              </a:rPr>
              <a:t>放大倍数定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NMHAA+MS-UIGothic"/>
                <a:cs typeface="QNMHAA+MS-UIGothic"/>
              </a:rPr>
              <a:t>倍数限制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00B6FF"/>
                </a:solidFill>
                <a:latin typeface="QNMHAA+MS-UIGothic"/>
                <a:cs typeface="QNMHAA+MS-UIGothic"/>
              </a:rPr>
              <a:t>合适的倍数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远镜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的放大倍数是指将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体放大多少倍，从而使其在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者眼中看起来更大、更清晰。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7658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远镜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的放大倍数受到多种因素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的影响，如透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镜质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量、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距离、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大气条件等。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高的放大倍数可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像失真或模糊。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18525" y="4031988"/>
            <a:ext cx="3090053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根据个人需求和条件，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合适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的放大倍数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效果至关重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要。一般来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，望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远镜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的放大倍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数在</a:t>
            </a:r>
            <a:r>
              <a:rPr sz="1500">
                <a:solidFill>
                  <a:srgbClr val="FFFFFF"/>
                </a:solidFill>
                <a:latin typeface="PUOEBS+WNGVSW+MicrosoftYaHei"/>
                <a:cs typeface="PUOEBS+WNGVSW+MicrosoftYaHei"/>
              </a:rPr>
              <a:t>100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倍到</a:t>
            </a:r>
            <a:r>
              <a:rPr sz="1500">
                <a:solidFill>
                  <a:srgbClr val="FFFFFF"/>
                </a:solidFill>
                <a:latin typeface="PUOEBS+WNGVSW+MicrosoftYaHei"/>
                <a:cs typeface="PUOEBS+WNGVSW+MicrosoftYaHei"/>
              </a:rPr>
              <a:t>2000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倍之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间较为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常</a:t>
            </a:r>
          </a:p>
          <a:p>
            <a:pPr marL="115315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QNMHAA+MS-UIGothic"/>
                <a:cs typeface="QNMHA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PIEFRL+CFFUJW+MicrosoftYaHei-Bold"/>
                <a:cs typeface="PIEFRL+CFFUJW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QNMHAA+MS-UIGothic"/>
                <a:cs typeface="QNMHAA+MS-UIGothic"/>
              </a:rPr>
              <a:t>天文望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3800" spc="25">
                <a:solidFill>
                  <a:srgbClr val="00B6FF"/>
                </a:solidFill>
                <a:latin typeface="QNMHAA+MS-UIGothic"/>
                <a:cs typeface="QNMHAA+MS-UIGothic"/>
              </a:rPr>
              <a:t>构造与功能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镜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与物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NMHAA+MS-UIGothic"/>
                <a:cs typeface="QNMHAA+MS-UIGothic"/>
              </a:rPr>
              <a:t>物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赤道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经纬仪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QNMHAA+MS-UIGothic"/>
                <a:cs typeface="QNMHAA+MS-UIGothic"/>
              </a:rPr>
              <a:t>赤道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经纬仪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跟踪与定位系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NMHAA+MS-UIGothic"/>
                <a:cs typeface="QNMHAA+MS-UIGothic"/>
              </a:rPr>
              <a:t>自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00B6FF"/>
                </a:solidFill>
                <a:latin typeface="QNMHAA+MS-UIGothic"/>
                <a:cs typeface="QNMHAA+MS-UIGothic"/>
              </a:rPr>
              <a:t>跟踪系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NMHAA+MS-UIGothic"/>
                <a:cs typeface="QNMHAA+MS-UIGothic"/>
              </a:rPr>
              <a:t>定位系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 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定位系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是用来确定望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远镜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在天空中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的位置的装置。它通常由一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PUOEBS+WNGVSW+MicrosoftYaHei"/>
                <a:cs typeface="PUOEBS+WNGVSW+MicrosoftYaHei"/>
              </a:rPr>
              <a:t>GPS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收器和控制系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统组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成，能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将望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准确地定位在所需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的位置。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远镜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00B6FF"/>
                </a:solidFill>
                <a:latin typeface="QNMHAA+MS-UIGothic"/>
                <a:cs typeface="QNMHAA+MS-UIGothic"/>
              </a:rPr>
              <a:t>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NMHAA+MS-UIGothic"/>
                <a:cs typeface="QNMHAA+MS-UIGothic"/>
              </a:rPr>
              <a:t>聚焦装置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聚焦装置是用来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整望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远镜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焦距的装置。它可以通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或目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上的聚焦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来改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焦距，以适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不同距离的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NMHAA+MS-UIGothic"/>
                <a:cs typeface="QNMHAA+MS-UIGothic"/>
              </a:rPr>
              <a:t>防抖装置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防抖装置是用来减少望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远镜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的装置。它通常由一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陀螺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和控制系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统组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成，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够检测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正望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远镜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的抖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，以确保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像清晰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QNMHAA+MS-UIGothic"/>
                <a:cs typeface="QNMHAA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https://d.book118.com/958122071074006030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QNMHAA+MS-UIGothic</vt:lpstr>
      <vt:lpstr>SimSun</vt:lpstr>
      <vt:lpstr>TMEFNP+MCKHMC+ArialMT</vt:lpstr>
      <vt:lpstr>Times New Roman</vt:lpstr>
      <vt:lpstr>PIEFRL+CFFUJW+MicrosoftYaHei-Bold</vt:lpstr>
      <vt:lpstr>PUOEBS+WNGVSW+MicrosoftYaHei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2024-09-07T02:41:56.828</cp:lastPrinted>
  <dcterms:created xsi:type="dcterms:W3CDTF">2024-09-06T18:41:56Z</dcterms:created>
  <dcterms:modified xsi:type="dcterms:W3CDTF">2024-09-06T18:41:57Z</dcterms:modified>
</cp:coreProperties>
</file>