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6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txBox="1"/>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txBox="1"/>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txBox="1"/>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txBox="1"/>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txBox="1"/>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D89505-3FB5-4331-ACD4-2E2CC75FF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3FC068-3CD0-4BB0-A052-37F5DE0F8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934241-C028-473F-A5A3-B93CB77B7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C5DB2E-1F0E-47E4-B34D-E70BC74496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25DD77-BC46-4483-BC1B-B85BD81D9E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763A87-C53B-42D7-A49A-4AF850F890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958A97-9498-4A84-A95B-1C7C90EC65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4DDBDC-DAF9-40B1-B109-7B8D8B1300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B74E33-C503-4E4C-9D24-AAE32180D1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96E84A-EEB3-4C3D-90D1-5BC91D0EAF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67D405-0222-4A72-B8CB-BEB92532C3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5915AC8B-95B6-45DB-8114-546E2664D038}"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AB5A729-F40E-4836-82E8-4A692D72DAD5}"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915AC8B-95B6-45DB-8114-546E2664D038}"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AB5A729-F40E-4836-82E8-4A692D72DAD5}"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5915AC8B-95B6-45DB-8114-546E2664D038}"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AB5A729-F40E-4836-82E8-4A692D72DAD5}"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5915AC8B-95B6-45DB-8114-546E2664D038}"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AB5A729-F40E-4836-82E8-4A692D72DAD5}"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915AC8B-95B6-45DB-8114-546E2664D038}"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8AB5A729-F40E-4836-82E8-4A692D72DAD5}"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915AC8B-95B6-45DB-8114-546E2664D038}"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8AB5A729-F40E-4836-82E8-4A692D72DAD5}"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915AC8B-95B6-45DB-8114-546E2664D038}"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8AB5A729-F40E-4836-82E8-4A692D72DAD5}"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5915AC8B-95B6-45DB-8114-546E2664D038}"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AB5A729-F40E-4836-82E8-4A692D72DAD5}"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5915AC8B-95B6-45DB-8114-546E2664D038}"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AB5A729-F40E-4836-82E8-4A692D72DAD5}"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915AC8B-95B6-45DB-8114-546E2664D038}"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AB5A729-F40E-4836-82E8-4A692D72DAD5}"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915AC8B-95B6-45DB-8114-546E2664D038}"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AB5A729-F40E-4836-82E8-4A692D72DAD5}"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915AC8B-95B6-45DB-8114-546E2664D038}"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AB5A729-F40E-4836-82E8-4A692D72DAD5}" type="slidenum">
              <a:rPr lang="zh-CN" altLang="en-US" smtClean="0"/>
              <a:t/>
            </a:fld>
            <a:endParaRPr lang="zh-CN" alt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 Id="rId3" Type="http://schemas.openxmlformats.org/officeDocument/2006/relationships/tags" Target="../tags/tag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1.xml" /><Relationship Id="rId11" Type="http://schemas.openxmlformats.org/officeDocument/2006/relationships/tags" Target="../tags/tag12.xml" /><Relationship Id="rId12" Type="http://schemas.openxmlformats.org/officeDocument/2006/relationships/tags" Target="../tags/tag13.xml" /><Relationship Id="rId13" Type="http://schemas.openxmlformats.org/officeDocument/2006/relationships/tags" Target="../tags/tag14.xml" /><Relationship Id="rId2" Type="http://schemas.openxmlformats.org/officeDocument/2006/relationships/notesSlide" Target="../notesSlides/notesSlide1.xml" /><Relationship Id="rId3" Type="http://schemas.openxmlformats.org/officeDocument/2006/relationships/tags" Target="../tags/tag4.xml" /><Relationship Id="rId4" Type="http://schemas.openxmlformats.org/officeDocument/2006/relationships/tags" Target="../tags/tag5.xml" /><Relationship Id="rId5" Type="http://schemas.openxmlformats.org/officeDocument/2006/relationships/tags" Target="../tags/tag6.xml" /><Relationship Id="rId6" Type="http://schemas.openxmlformats.org/officeDocument/2006/relationships/tags" Target="../tags/tag7.xml" /><Relationship Id="rId7" Type="http://schemas.openxmlformats.org/officeDocument/2006/relationships/tags" Target="../tags/tag8.xml" /><Relationship Id="rId8" Type="http://schemas.openxmlformats.org/officeDocument/2006/relationships/tags" Target="../tags/tag9.xml" /><Relationship Id="rId9" Type="http://schemas.openxmlformats.org/officeDocument/2006/relationships/tags" Target="../tags/tag1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tags" Target="../tags/tag26.xml" /><Relationship Id="rId2" Type="http://schemas.openxmlformats.org/officeDocument/2006/relationships/notesSlide" Target="../notesSlides/notesSlide2.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4.xml" /><Relationship Id="rId11" Type="http://schemas.openxmlformats.org/officeDocument/2006/relationships/tags" Target="../tags/tag35.xml" /><Relationship Id="rId12" Type="http://schemas.openxmlformats.org/officeDocument/2006/relationships/tags" Target="../tags/tag36.xml" /><Relationship Id="rId2" Type="http://schemas.openxmlformats.org/officeDocument/2006/relationships/notesSlide" Target="../notesSlides/notesSlide3.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tags" Target="../tags/tag31.xml" /><Relationship Id="rId8" Type="http://schemas.openxmlformats.org/officeDocument/2006/relationships/tags" Target="../tags/tag32.xml" /><Relationship Id="rId9" Type="http://schemas.openxmlformats.org/officeDocument/2006/relationships/tags" Target="../tags/tag3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image" Target="../media/image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image" Target="../media/image8.png" /><Relationship Id="rId6" Type="http://schemas.openxmlformats.org/officeDocument/2006/relationships/image" Target="../media/image9.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26056004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lum/>
          </a:blip>
          <a:stretch>
            <a:fillRect l="-40000" r="-40000"/>
          </a:stretch>
        </a:blipFill>
        <a:effectLst/>
      </p:bgPr>
    </p:bg>
    <p:spTree>
      <p:nvGrpSpPr>
        <p:cNvPr id="1" name=""/>
        <p:cNvGrpSpPr/>
        <p:nvPr/>
      </p:nvGrpSpPr>
      <p:grpSpPr>
        <a:xfrm>
          <a:off x="0" y="0"/>
          <a:ext cx="0" cy="0"/>
        </a:xfrm>
      </p:grpSpPr>
      <p:sp>
        <p:nvSpPr>
          <p:cNvPr id="3" name="1"/>
          <p:cNvSpPr txBox="1"/>
          <p:nvPr/>
        </p:nvSpPr>
        <p:spPr>
          <a:xfrm>
            <a:off x="2901950" y="2147944"/>
            <a:ext cx="68249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a:solidFill>
                  <a:srgbClr val="0B9764"/>
                </a:solidFill>
                <a:latin typeface="宋体" panose="02010600030101010101" pitchFamily="2" charset="-122"/>
                <a:ea typeface="宋体" panose="02010600030101010101" pitchFamily="2" charset="-122"/>
                <a:cs typeface="宋体" panose="02010600030101010101" pitchFamily="2" charset="-122"/>
              </a:rPr>
              <a:t>专题</a:t>
            </a:r>
            <a:r>
              <a:rPr lang="en-US" altLang="zh-CN" sz="4000" b="1">
                <a:solidFill>
                  <a:srgbClr val="0B9764"/>
                </a:solidFill>
                <a:latin typeface="宋体" panose="02010600030101010101" pitchFamily="2" charset="-122"/>
                <a:ea typeface="宋体" panose="02010600030101010101" pitchFamily="2" charset="-122"/>
                <a:cs typeface="宋体" panose="02010600030101010101" pitchFamily="2" charset="-122"/>
              </a:rPr>
              <a:t>03  </a:t>
            </a:r>
            <a:r>
              <a:rPr lang="zh-CN" altLang="en-US" sz="4000" b="1">
                <a:solidFill>
                  <a:srgbClr val="0B9764"/>
                </a:solidFill>
                <a:latin typeface="宋体" panose="02010600030101010101" pitchFamily="2" charset="-122"/>
                <a:ea typeface="宋体" panose="02010600030101010101" pitchFamily="2" charset="-122"/>
                <a:cs typeface="宋体" panose="02010600030101010101" pitchFamily="2" charset="-122"/>
              </a:rPr>
              <a:t>细胞怎样构成生物体</a:t>
            </a:r>
            <a:endParaRPr lang="zh-CN" altLang="en-US" sz="4000" b="1">
              <a:solidFill>
                <a:srgbClr val="0B9764"/>
              </a:solidFill>
              <a:latin typeface="宋体" panose="02010600030101010101" pitchFamily="2" charset="-122"/>
              <a:ea typeface="宋体" panose="02010600030101010101" pitchFamily="2" charset="-122"/>
              <a:cs typeface="宋体" panose="02010600030101010101" pitchFamily="2" charset="-122"/>
            </a:endParaRPr>
          </a:p>
        </p:txBody>
      </p:sp>
      <p:sp>
        <p:nvSpPr>
          <p:cNvPr id="5" name="矩形 4" hidden="1"/>
          <p:cNvSpPr/>
          <p:nvPr/>
        </p:nvSpPr>
        <p:spPr>
          <a:xfrm>
            <a:off x="4051653" y="3560276"/>
            <a:ext cx="4088249" cy="4508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a:solidFill>
                  <a:schemeClr val="tx1">
                    <a:lumMod val="50000"/>
                    <a:lumOff val="50000"/>
                  </a:schemeClr>
                </a:solidFill>
                <a:cs typeface="+mn-ea"/>
                <a:sym typeface="+mn-lt"/>
              </a:rPr>
              <a:t>初中生物一轮复习课件</a:t>
            </a:r>
            <a:endParaRPr lang="zh-CN" altLang="en-US">
              <a:solidFill>
                <a:schemeClr val="tx1">
                  <a:lumMod val="50000"/>
                  <a:lumOff val="50000"/>
                </a:schemeClr>
              </a:solidFill>
              <a:cs typeface="+mn-ea"/>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par>
                                <p:cTn id="11" presetID="31" presetClass="entr" presetSubtype="0" dur="100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sp>
        <p:nvSpPr>
          <p:cNvPr id="6" name="TextBox 13"/>
          <p:cNvSpPr txBox="1"/>
          <p:nvPr/>
        </p:nvSpPr>
        <p:spPr>
          <a:xfrm>
            <a:off x="704215" y="753745"/>
            <a:ext cx="10831830" cy="576770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6660">
              <a:spcBef>
                <a:spcPct val="20000"/>
              </a:spcBef>
              <a:defRPr/>
            </a:pPr>
            <a:r>
              <a:rPr 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1</a:t>
            </a:r>
            <a:r>
              <a:rPr lang="zh-CN" alt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、生物体的各部分在结构上相互联系，在功能上相互配合，共同完成各项生命活动；</a:t>
            </a:r>
            <a:endParaRPr lang="zh-CN" alt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lang="en-US" altLang="zh-CN"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2</a:t>
            </a:r>
            <a:r>
              <a:rPr lang="zh-CN" alt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、细胞能通过分裂和分化形成不同的组织；</a:t>
            </a:r>
            <a:endParaRPr lang="zh-CN" alt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lang="en-US" altLang="zh-CN"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3</a:t>
            </a:r>
            <a:r>
              <a:rPr lang="zh-CN" alt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、绿色开花植物体的结构层次包括细胞、组织、器官和个体，高等动物体的结构层次包括细胞、组织、器官、系统和个体；</a:t>
            </a:r>
            <a:endParaRPr lang="zh-CN" alt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lang="en-US" altLang="zh-CN"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4</a:t>
            </a:r>
            <a:r>
              <a:rPr lang="zh-CN" alt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a:t>
            </a:r>
            <a:r>
              <a:rPr lang="zh-CN"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生物体在结构和功能上是一个统一的整体</a:t>
            </a:r>
            <a:r>
              <a:rPr lang="zh-CN" alt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a:t>
            </a:r>
            <a:endParaRPr lang="zh-CN" alt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p:txBody>
      </p:sp>
      <p:sp>
        <p:nvSpPr>
          <p:cNvPr id="12" name="文本框 11"/>
          <p:cNvSpPr txBox="1"/>
          <p:nvPr>
            <p:custDataLst>
              <p:tags r:id="rId2"/>
            </p:custDataLst>
          </p:nvPr>
        </p:nvSpPr>
        <p:spPr>
          <a:xfrm>
            <a:off x="645795" y="185420"/>
            <a:ext cx="2027555" cy="568325"/>
          </a:xfrm>
          <a:prstGeom prst="rect">
            <a:avLst/>
          </a:prstGeom>
          <a:noFill/>
        </p:spPr>
        <p:txBody>
          <a:bodyPr wrap="non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0000"/>
                </a:solidFill>
                <a:uFillTx/>
                <a:latin typeface="华文行楷" panose="02010800040101010101" charset="-122"/>
                <a:ea typeface="华文行楷" panose="02010800040101010101" charset="-122"/>
              </a:rPr>
              <a:t>内容要求</a:t>
            </a:r>
            <a:endParaRPr lang="zh-CN" altLang="en-US" sz="2800" b="1" smtClean="0">
              <a:solidFill>
                <a:srgbClr val="FF0000"/>
              </a:solidFill>
              <a:uFillTx/>
              <a:latin typeface="华文行楷" panose="02010800040101010101" charset="-122"/>
              <a:ea typeface="华文行楷" panose="02010800040101010101" charset="-122"/>
            </a:endParaRPr>
          </a:p>
        </p:txBody>
      </p:sp>
      <p:sp>
        <p:nvSpPr>
          <p:cNvPr id="48" name="Freeform 92"/>
          <p:cNvSpPr>
            <a:spLocks noChangeArrowheads="1"/>
          </p:cNvSpPr>
          <p:nvPr>
            <p:custDataLst>
              <p:tags r:id="rId3"/>
            </p:custDataLst>
          </p:nvPr>
        </p:nvSpPr>
        <p:spPr bwMode="auto">
          <a:xfrm>
            <a:off x="229235" y="185420"/>
            <a:ext cx="474980" cy="385445"/>
          </a:xfrm>
          <a:custGeom>
            <a:gdLst>
              <a:gd name="T0" fmla="*/ 168 w 444"/>
              <a:gd name="T1" fmla="*/ 284 h 454"/>
              <a:gd name="T2" fmla="*/ 168 w 444"/>
              <a:gd name="T3" fmla="*/ 284 h 454"/>
              <a:gd name="T4" fmla="*/ 70 w 444"/>
              <a:gd name="T5" fmla="*/ 240 h 454"/>
              <a:gd name="T6" fmla="*/ 70 w 444"/>
              <a:gd name="T7" fmla="*/ 275 h 454"/>
              <a:gd name="T8" fmla="*/ 168 w 444"/>
              <a:gd name="T9" fmla="*/ 311 h 454"/>
              <a:gd name="T10" fmla="*/ 168 w 444"/>
              <a:gd name="T11" fmla="*/ 284 h 454"/>
              <a:gd name="T12" fmla="*/ 168 w 444"/>
              <a:gd name="T13" fmla="*/ 178 h 454"/>
              <a:gd name="T14" fmla="*/ 168 w 444"/>
              <a:gd name="T15" fmla="*/ 178 h 454"/>
              <a:gd name="T16" fmla="*/ 70 w 444"/>
              <a:gd name="T17" fmla="*/ 143 h 454"/>
              <a:gd name="T18" fmla="*/ 70 w 444"/>
              <a:gd name="T19" fmla="*/ 169 h 454"/>
              <a:gd name="T20" fmla="*/ 168 w 444"/>
              <a:gd name="T21" fmla="*/ 213 h 454"/>
              <a:gd name="T22" fmla="*/ 168 w 444"/>
              <a:gd name="T23" fmla="*/ 178 h 454"/>
              <a:gd name="T24" fmla="*/ 434 w 444"/>
              <a:gd name="T25" fmla="*/ 10 h 454"/>
              <a:gd name="T26" fmla="*/ 434 w 444"/>
              <a:gd name="T27" fmla="*/ 10 h 454"/>
              <a:gd name="T28" fmla="*/ 408 w 444"/>
              <a:gd name="T29" fmla="*/ 0 h 454"/>
              <a:gd name="T30" fmla="*/ 221 w 444"/>
              <a:gd name="T31" fmla="*/ 81 h 454"/>
              <a:gd name="T32" fmla="*/ 35 w 444"/>
              <a:gd name="T33" fmla="*/ 0 h 454"/>
              <a:gd name="T34" fmla="*/ 9 w 444"/>
              <a:gd name="T35" fmla="*/ 10 h 454"/>
              <a:gd name="T36" fmla="*/ 0 w 444"/>
              <a:gd name="T37" fmla="*/ 28 h 454"/>
              <a:gd name="T38" fmla="*/ 0 w 444"/>
              <a:gd name="T39" fmla="*/ 347 h 454"/>
              <a:gd name="T40" fmla="*/ 9 w 444"/>
              <a:gd name="T41" fmla="*/ 364 h 454"/>
              <a:gd name="T42" fmla="*/ 212 w 444"/>
              <a:gd name="T43" fmla="*/ 444 h 454"/>
              <a:gd name="T44" fmla="*/ 212 w 444"/>
              <a:gd name="T45" fmla="*/ 444 h 454"/>
              <a:gd name="T46" fmla="*/ 221 w 444"/>
              <a:gd name="T47" fmla="*/ 453 h 454"/>
              <a:gd name="T48" fmla="*/ 221 w 444"/>
              <a:gd name="T49" fmla="*/ 444 h 454"/>
              <a:gd name="T50" fmla="*/ 230 w 444"/>
              <a:gd name="T51" fmla="*/ 444 h 454"/>
              <a:gd name="T52" fmla="*/ 425 w 444"/>
              <a:gd name="T53" fmla="*/ 364 h 454"/>
              <a:gd name="T54" fmla="*/ 443 w 444"/>
              <a:gd name="T55" fmla="*/ 347 h 454"/>
              <a:gd name="T56" fmla="*/ 443 w 444"/>
              <a:gd name="T57" fmla="*/ 28 h 454"/>
              <a:gd name="T58" fmla="*/ 434 w 444"/>
              <a:gd name="T59" fmla="*/ 10 h 454"/>
              <a:gd name="T60" fmla="*/ 195 w 444"/>
              <a:gd name="T61" fmla="*/ 400 h 454"/>
              <a:gd name="T62" fmla="*/ 195 w 444"/>
              <a:gd name="T63" fmla="*/ 400 h 454"/>
              <a:gd name="T64" fmla="*/ 35 w 444"/>
              <a:gd name="T65" fmla="*/ 338 h 454"/>
              <a:gd name="T66" fmla="*/ 35 w 444"/>
              <a:gd name="T67" fmla="*/ 54 h 454"/>
              <a:gd name="T68" fmla="*/ 195 w 444"/>
              <a:gd name="T69" fmla="*/ 116 h 454"/>
              <a:gd name="T70" fmla="*/ 195 w 444"/>
              <a:gd name="T71" fmla="*/ 400 h 454"/>
              <a:gd name="T72" fmla="*/ 408 w 444"/>
              <a:gd name="T73" fmla="*/ 338 h 454"/>
              <a:gd name="T74" fmla="*/ 408 w 444"/>
              <a:gd name="T75" fmla="*/ 338 h 454"/>
              <a:gd name="T76" fmla="*/ 248 w 444"/>
              <a:gd name="T77" fmla="*/ 400 h 454"/>
              <a:gd name="T78" fmla="*/ 248 w 444"/>
              <a:gd name="T79" fmla="*/ 116 h 454"/>
              <a:gd name="T80" fmla="*/ 408 w 444"/>
              <a:gd name="T81" fmla="*/ 54 h 454"/>
              <a:gd name="T82" fmla="*/ 408 w 444"/>
              <a:gd name="T83" fmla="*/ 338 h 454"/>
              <a:gd name="T84" fmla="*/ 372 w 444"/>
              <a:gd name="T85" fmla="*/ 240 h 454"/>
              <a:gd name="T86" fmla="*/ 372 w 444"/>
              <a:gd name="T87" fmla="*/ 240 h 454"/>
              <a:gd name="T88" fmla="*/ 274 w 444"/>
              <a:gd name="T89" fmla="*/ 284 h 454"/>
              <a:gd name="T90" fmla="*/ 274 w 444"/>
              <a:gd name="T91" fmla="*/ 311 h 454"/>
              <a:gd name="T92" fmla="*/ 372 w 444"/>
              <a:gd name="T93" fmla="*/ 275 h 454"/>
              <a:gd name="T94" fmla="*/ 372 w 444"/>
              <a:gd name="T95" fmla="*/ 240 h 454"/>
              <a:gd name="T96" fmla="*/ 372 w 444"/>
              <a:gd name="T97" fmla="*/ 143 h 454"/>
              <a:gd name="T98" fmla="*/ 372 w 444"/>
              <a:gd name="T99" fmla="*/ 143 h 454"/>
              <a:gd name="T100" fmla="*/ 274 w 444"/>
              <a:gd name="T101" fmla="*/ 178 h 454"/>
              <a:gd name="T102" fmla="*/ 274 w 444"/>
              <a:gd name="T103" fmla="*/ 213 h 454"/>
              <a:gd name="T104" fmla="*/ 372 w 444"/>
              <a:gd name="T105" fmla="*/ 169 h 454"/>
              <a:gd name="T106" fmla="*/ 372 w 444"/>
              <a:gd name="T107" fmla="*/ 143 h 4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2" h="452">
                <a:moveTo>
                  <a:pt x="168" y="284"/>
                </a:moveTo>
                <a:lnTo>
                  <a:pt x="168" y="284"/>
                </a:lnTo>
                <a:cubicBezTo>
                  <a:pt x="70" y="240"/>
                  <a:pt x="70" y="240"/>
                  <a:pt x="70" y="240"/>
                </a:cubicBezTo>
                <a:cubicBezTo>
                  <a:pt x="70" y="275"/>
                  <a:pt x="70" y="275"/>
                  <a:pt x="70" y="275"/>
                </a:cubicBezTo>
                <a:cubicBezTo>
                  <a:pt x="168" y="311"/>
                  <a:pt x="168" y="311"/>
                  <a:pt x="168" y="311"/>
                </a:cubicBezTo>
                <a:lnTo>
                  <a:pt x="168" y="284"/>
                </a:lnTo>
                <a:close/>
                <a:moveTo>
                  <a:pt x="168" y="178"/>
                </a:moveTo>
                <a:lnTo>
                  <a:pt x="168" y="178"/>
                </a:lnTo>
                <a:cubicBezTo>
                  <a:pt x="70" y="143"/>
                  <a:pt x="70" y="143"/>
                  <a:pt x="70" y="143"/>
                </a:cubicBezTo>
                <a:cubicBezTo>
                  <a:pt x="70" y="169"/>
                  <a:pt x="70" y="169"/>
                  <a:pt x="70" y="169"/>
                </a:cubicBezTo>
                <a:cubicBezTo>
                  <a:pt x="168" y="213"/>
                  <a:pt x="168" y="213"/>
                  <a:pt x="168" y="213"/>
                </a:cubicBezTo>
                <a:lnTo>
                  <a:pt x="168" y="178"/>
                </a:lnTo>
                <a:close/>
                <a:moveTo>
                  <a:pt x="434" y="10"/>
                </a:moveTo>
                <a:lnTo>
                  <a:pt x="434" y="10"/>
                </a:lnTo>
                <a:cubicBezTo>
                  <a:pt x="425" y="0"/>
                  <a:pt x="417" y="0"/>
                  <a:pt x="408" y="0"/>
                </a:cubicBezTo>
                <a:cubicBezTo>
                  <a:pt x="221" y="81"/>
                  <a:pt x="221" y="81"/>
                  <a:pt x="221" y="81"/>
                </a:cubicBezTo>
                <a:cubicBezTo>
                  <a:pt x="35" y="0"/>
                  <a:pt x="35" y="0"/>
                  <a:pt x="35" y="0"/>
                </a:cubicBezTo>
                <a:cubicBezTo>
                  <a:pt x="26" y="0"/>
                  <a:pt x="17" y="0"/>
                  <a:pt x="9" y="10"/>
                </a:cubicBezTo>
                <a:cubicBezTo>
                  <a:pt x="0" y="10"/>
                  <a:pt x="0" y="19"/>
                  <a:pt x="0" y="28"/>
                </a:cubicBezTo>
                <a:cubicBezTo>
                  <a:pt x="0" y="347"/>
                  <a:pt x="0" y="347"/>
                  <a:pt x="0" y="347"/>
                </a:cubicBezTo>
                <a:cubicBezTo>
                  <a:pt x="0" y="355"/>
                  <a:pt x="0" y="364"/>
                  <a:pt x="9" y="364"/>
                </a:cubicBezTo>
                <a:cubicBezTo>
                  <a:pt x="212" y="444"/>
                  <a:pt x="212" y="444"/>
                  <a:pt x="212" y="444"/>
                </a:cubicBezTo>
                <a:lnTo>
                  <a:pt x="212" y="444"/>
                </a:lnTo>
                <a:cubicBezTo>
                  <a:pt x="221" y="453"/>
                  <a:pt x="221" y="453"/>
                  <a:pt x="221" y="453"/>
                </a:cubicBezTo>
                <a:cubicBezTo>
                  <a:pt x="221" y="453"/>
                  <a:pt x="221" y="453"/>
                  <a:pt x="221" y="444"/>
                </a:cubicBezTo>
                <a:cubicBezTo>
                  <a:pt x="230" y="444"/>
                  <a:pt x="230" y="444"/>
                  <a:pt x="230" y="444"/>
                </a:cubicBezTo>
                <a:cubicBezTo>
                  <a:pt x="425" y="364"/>
                  <a:pt x="425" y="364"/>
                  <a:pt x="425" y="364"/>
                </a:cubicBezTo>
                <a:cubicBezTo>
                  <a:pt x="434" y="364"/>
                  <a:pt x="443" y="355"/>
                  <a:pt x="443" y="347"/>
                </a:cubicBezTo>
                <a:cubicBezTo>
                  <a:pt x="443" y="28"/>
                  <a:pt x="443" y="28"/>
                  <a:pt x="443" y="28"/>
                </a:cubicBezTo>
                <a:cubicBezTo>
                  <a:pt x="443" y="19"/>
                  <a:pt x="443" y="10"/>
                  <a:pt x="434" y="10"/>
                </a:cubicBezTo>
                <a:close/>
                <a:moveTo>
                  <a:pt x="195" y="400"/>
                </a:moveTo>
                <a:lnTo>
                  <a:pt x="195" y="400"/>
                </a:lnTo>
                <a:cubicBezTo>
                  <a:pt x="35" y="338"/>
                  <a:pt x="35" y="338"/>
                  <a:pt x="35" y="338"/>
                </a:cubicBezTo>
                <a:cubicBezTo>
                  <a:pt x="35" y="54"/>
                  <a:pt x="35" y="54"/>
                  <a:pt x="35" y="54"/>
                </a:cubicBezTo>
                <a:cubicBezTo>
                  <a:pt x="195" y="116"/>
                  <a:pt x="195" y="116"/>
                  <a:pt x="195" y="116"/>
                </a:cubicBezTo>
                <a:lnTo>
                  <a:pt x="195" y="400"/>
                </a:lnTo>
                <a:close/>
                <a:moveTo>
                  <a:pt x="408" y="338"/>
                </a:moveTo>
                <a:lnTo>
                  <a:pt x="408" y="338"/>
                </a:lnTo>
                <a:cubicBezTo>
                  <a:pt x="248" y="400"/>
                  <a:pt x="248" y="400"/>
                  <a:pt x="248" y="400"/>
                </a:cubicBezTo>
                <a:cubicBezTo>
                  <a:pt x="248" y="116"/>
                  <a:pt x="248" y="116"/>
                  <a:pt x="248" y="116"/>
                </a:cubicBezTo>
                <a:cubicBezTo>
                  <a:pt x="408" y="54"/>
                  <a:pt x="408" y="54"/>
                  <a:pt x="408" y="54"/>
                </a:cubicBezTo>
                <a:lnTo>
                  <a:pt x="408" y="338"/>
                </a:lnTo>
                <a:close/>
                <a:moveTo>
                  <a:pt x="372" y="240"/>
                </a:moveTo>
                <a:lnTo>
                  <a:pt x="372" y="240"/>
                </a:lnTo>
                <a:cubicBezTo>
                  <a:pt x="274" y="284"/>
                  <a:pt x="274" y="284"/>
                  <a:pt x="274" y="284"/>
                </a:cubicBezTo>
                <a:cubicBezTo>
                  <a:pt x="274" y="311"/>
                  <a:pt x="274" y="311"/>
                  <a:pt x="274" y="311"/>
                </a:cubicBezTo>
                <a:cubicBezTo>
                  <a:pt x="372" y="275"/>
                  <a:pt x="372" y="275"/>
                  <a:pt x="372" y="275"/>
                </a:cubicBezTo>
                <a:lnTo>
                  <a:pt x="372" y="240"/>
                </a:lnTo>
                <a:close/>
                <a:moveTo>
                  <a:pt x="372" y="143"/>
                </a:moveTo>
                <a:lnTo>
                  <a:pt x="372" y="143"/>
                </a:lnTo>
                <a:cubicBezTo>
                  <a:pt x="274" y="178"/>
                  <a:pt x="274" y="178"/>
                  <a:pt x="274" y="178"/>
                </a:cubicBezTo>
                <a:cubicBezTo>
                  <a:pt x="274" y="213"/>
                  <a:pt x="274" y="213"/>
                  <a:pt x="274" y="213"/>
                </a:cubicBezTo>
                <a:cubicBezTo>
                  <a:pt x="372" y="169"/>
                  <a:pt x="372" y="169"/>
                  <a:pt x="372" y="169"/>
                </a:cubicBezTo>
                <a:lnTo>
                  <a:pt x="372" y="143"/>
                </a:lnTo>
                <a:close/>
              </a:path>
            </a:pathLst>
          </a:custGeom>
          <a:solidFill>
            <a:schemeClr val="bg1"/>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sp>
        <p:nvSpPr>
          <p:cNvPr id="4" name="文本框 3"/>
          <p:cNvSpPr txBox="1"/>
          <p:nvPr/>
        </p:nvSpPr>
        <p:spPr>
          <a:xfrm>
            <a:off x="645795" y="185420"/>
            <a:ext cx="2027555" cy="568325"/>
          </a:xfrm>
          <a:prstGeom prst="rect">
            <a:avLst/>
          </a:prstGeom>
          <a:noFill/>
        </p:spPr>
        <p:txBody>
          <a:bodyPr wrap="non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0000"/>
                </a:solidFill>
                <a:uFillTx/>
                <a:latin typeface="华文行楷" panose="02010800040101010101" charset="-122"/>
                <a:ea typeface="华文行楷" panose="02010800040101010101" charset="-122"/>
              </a:rPr>
              <a:t>学习目标</a:t>
            </a:r>
            <a:endParaRPr lang="zh-CN" altLang="en-US" sz="2800" b="1" smtClean="0">
              <a:solidFill>
                <a:srgbClr val="FF0000"/>
              </a:solidFill>
              <a:uFillTx/>
              <a:latin typeface="华文行楷" panose="02010800040101010101" charset="-122"/>
              <a:ea typeface="华文行楷" panose="02010800040101010101" charset="-122"/>
            </a:endParaRPr>
          </a:p>
        </p:txBody>
      </p:sp>
      <p:sp>
        <p:nvSpPr>
          <p:cNvPr id="5" name="Freeform 184"/>
          <p:cNvSpPr>
            <a:spLocks noEditPoints="1"/>
          </p:cNvSpPr>
          <p:nvPr/>
        </p:nvSpPr>
        <p:spPr bwMode="auto">
          <a:xfrm>
            <a:off x="704215" y="965835"/>
            <a:ext cx="11012805" cy="4761865"/>
          </a:xfrm>
          <a:custGeom>
            <a:gdLst>
              <a:gd name="T0" fmla="*/ 98 w 185"/>
              <a:gd name="T1" fmla="*/ 2 h 125"/>
              <a:gd name="T2" fmla="*/ 184 w 185"/>
              <a:gd name="T3" fmla="*/ 82 h 125"/>
              <a:gd name="T4" fmla="*/ 118 w 185"/>
              <a:gd name="T5" fmla="*/ 119 h 125"/>
              <a:gd name="T6" fmla="*/ 92 w 185"/>
              <a:gd name="T7" fmla="*/ 109 h 125"/>
              <a:gd name="T8" fmla="*/ 4 w 185"/>
              <a:gd name="T9" fmla="*/ 120 h 125"/>
              <a:gd name="T10" fmla="*/ 5 w 185"/>
              <a:gd name="T11" fmla="*/ 4 h 125"/>
              <a:gd name="T12" fmla="*/ 91 w 185"/>
              <a:gd name="T13" fmla="*/ 8 h 125"/>
              <a:gd name="T14" fmla="*/ 106 w 185"/>
              <a:gd name="T15" fmla="*/ 10 h 125"/>
              <a:gd name="T16" fmla="*/ 98 w 185"/>
              <a:gd name="T17" fmla="*/ 19 h 125"/>
              <a:gd name="T18" fmla="*/ 98 w 185"/>
              <a:gd name="T19" fmla="*/ 22 h 125"/>
              <a:gd name="T20" fmla="*/ 99 w 185"/>
              <a:gd name="T21" fmla="*/ 32 h 125"/>
              <a:gd name="T22" fmla="*/ 99 w 185"/>
              <a:gd name="T23" fmla="*/ 46 h 125"/>
              <a:gd name="T24" fmla="*/ 104 w 185"/>
              <a:gd name="T25" fmla="*/ 59 h 125"/>
              <a:gd name="T26" fmla="*/ 105 w 185"/>
              <a:gd name="T27" fmla="*/ 66 h 125"/>
              <a:gd name="T28" fmla="*/ 99 w 185"/>
              <a:gd name="T29" fmla="*/ 79 h 125"/>
              <a:gd name="T30" fmla="*/ 99 w 185"/>
              <a:gd name="T31" fmla="*/ 92 h 125"/>
              <a:gd name="T32" fmla="*/ 99 w 185"/>
              <a:gd name="T33" fmla="*/ 94 h 125"/>
              <a:gd name="T34" fmla="*/ 104 w 185"/>
              <a:gd name="T35" fmla="*/ 111 h 125"/>
              <a:gd name="T36" fmla="*/ 173 w 185"/>
              <a:gd name="T37" fmla="*/ 116 h 125"/>
              <a:gd name="T38" fmla="*/ 11 w 185"/>
              <a:gd name="T39" fmla="*/ 5 h 125"/>
              <a:gd name="T40" fmla="*/ 89 w 185"/>
              <a:gd name="T41" fmla="*/ 115 h 125"/>
              <a:gd name="T42" fmla="*/ 82 w 185"/>
              <a:gd name="T43" fmla="*/ 104 h 125"/>
              <a:gd name="T44" fmla="*/ 80 w 185"/>
              <a:gd name="T45" fmla="*/ 90 h 125"/>
              <a:gd name="T46" fmla="*/ 80 w 185"/>
              <a:gd name="T47" fmla="*/ 78 h 125"/>
              <a:gd name="T48" fmla="*/ 89 w 185"/>
              <a:gd name="T49" fmla="*/ 69 h 125"/>
              <a:gd name="T50" fmla="*/ 88 w 185"/>
              <a:gd name="T51" fmla="*/ 67 h 125"/>
              <a:gd name="T52" fmla="*/ 81 w 185"/>
              <a:gd name="T53" fmla="*/ 52 h 125"/>
              <a:gd name="T54" fmla="*/ 82 w 185"/>
              <a:gd name="T55" fmla="*/ 45 h 125"/>
              <a:gd name="T56" fmla="*/ 88 w 185"/>
              <a:gd name="T57" fmla="*/ 33 h 125"/>
              <a:gd name="T58" fmla="*/ 88 w 185"/>
              <a:gd name="T59" fmla="*/ 21 h 125"/>
              <a:gd name="T60" fmla="*/ 88 w 185"/>
              <a:gd name="T61" fmla="*/ 18 h 125"/>
              <a:gd name="T62" fmla="*/ 79 w 185"/>
              <a:gd name="T63" fmla="*/ 8 h 125"/>
              <a:gd name="T64" fmla="*/ 11 w 185"/>
              <a:gd name="T65" fmla="*/ 5 h 125"/>
              <a:gd name="T66" fmla="*/ 7 w 185"/>
              <a:gd name="T67" fmla="*/ 6 h 125"/>
              <a:gd name="T68" fmla="*/ 7 w 185"/>
              <a:gd name="T69" fmla="*/ 119 h 125"/>
              <a:gd name="T70" fmla="*/ 179 w 185"/>
              <a:gd name="T71" fmla="*/ 11 h 125"/>
              <a:gd name="T72" fmla="*/ 180 w 185"/>
              <a:gd name="T73" fmla="*/ 10 h 125"/>
              <a:gd name="T74" fmla="*/ 90 w 185"/>
              <a:gd name="T75" fmla="*/ 11 h 125"/>
              <a:gd name="T76" fmla="*/ 96 w 185"/>
              <a:gd name="T77" fmla="*/ 11 h 125"/>
              <a:gd name="T78" fmla="*/ 182 w 185"/>
              <a:gd name="T79" fmla="*/ 109 h 125"/>
              <a:gd name="T80" fmla="*/ 181 w 185"/>
              <a:gd name="T81" fmla="*/ 116 h 125"/>
              <a:gd name="T82" fmla="*/ 96 w 185"/>
              <a:gd name="T83" fmla="*/ 22 h 125"/>
              <a:gd name="T84" fmla="*/ 91 w 185"/>
              <a:gd name="T85" fmla="*/ 43 h 125"/>
              <a:gd name="T86" fmla="*/ 91 w 185"/>
              <a:gd name="T87" fmla="*/ 43 h 125"/>
              <a:gd name="T88" fmla="*/ 97 w 185"/>
              <a:gd name="T89" fmla="*/ 45 h 125"/>
              <a:gd name="T90" fmla="*/ 91 w 185"/>
              <a:gd name="T91" fmla="*/ 66 h 125"/>
              <a:gd name="T92" fmla="*/ 91 w 185"/>
              <a:gd name="T93" fmla="*/ 56 h 125"/>
              <a:gd name="T94" fmla="*/ 178 w 185"/>
              <a:gd name="T95" fmla="*/ 63 h 125"/>
              <a:gd name="T96" fmla="*/ 178 w 185"/>
              <a:gd name="T97" fmla="*/ 120 h 125"/>
              <a:gd name="T98" fmla="*/ 97 w 185"/>
              <a:gd name="T99" fmla="*/ 79 h 125"/>
              <a:gd name="T100" fmla="*/ 91 w 185"/>
              <a:gd name="T101" fmla="*/ 79 h 125"/>
              <a:gd name="T102" fmla="*/ 97 w 185"/>
              <a:gd name="T103" fmla="*/ 92 h 125"/>
              <a:gd name="T104" fmla="*/ 91 w 185"/>
              <a:gd name="T105" fmla="*/ 107 h 125"/>
              <a:gd name="T106" fmla="*/ 91 w 185"/>
              <a:gd name="T107" fmla="*/ 94 h 125"/>
              <a:gd name="T108" fmla="*/ 40 w 185"/>
              <a:gd name="T109" fmla="*/ 120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85" h="125">
                <a:moveTo>
                  <a:pt x="91" y="8"/>
                </a:moveTo>
                <a:cubicBezTo>
                  <a:pt x="92" y="9"/>
                  <a:pt x="94" y="9"/>
                  <a:pt x="96" y="9"/>
                </a:cubicBezTo>
                <a:cubicBezTo>
                  <a:pt x="97" y="6"/>
                  <a:pt x="96" y="4"/>
                  <a:pt x="98" y="2"/>
                </a:cubicBezTo>
                <a:cubicBezTo>
                  <a:pt x="123" y="1"/>
                  <a:pt x="151" y="0"/>
                  <a:pt x="177" y="3"/>
                </a:cubicBezTo>
                <a:cubicBezTo>
                  <a:pt x="179" y="6"/>
                  <a:pt x="181" y="8"/>
                  <a:pt x="185" y="8"/>
                </a:cubicBezTo>
                <a:cubicBezTo>
                  <a:pt x="182" y="32"/>
                  <a:pt x="185" y="56"/>
                  <a:pt x="184" y="82"/>
                </a:cubicBezTo>
                <a:cubicBezTo>
                  <a:pt x="184" y="92"/>
                  <a:pt x="185" y="105"/>
                  <a:pt x="185" y="116"/>
                </a:cubicBezTo>
                <a:cubicBezTo>
                  <a:pt x="183" y="118"/>
                  <a:pt x="179" y="119"/>
                  <a:pt x="180" y="123"/>
                </a:cubicBezTo>
                <a:cubicBezTo>
                  <a:pt x="160" y="124"/>
                  <a:pt x="138" y="120"/>
                  <a:pt x="118" y="119"/>
                </a:cubicBezTo>
                <a:cubicBezTo>
                  <a:pt x="111" y="119"/>
                  <a:pt x="104" y="119"/>
                  <a:pt x="98" y="118"/>
                </a:cubicBezTo>
                <a:cubicBezTo>
                  <a:pt x="97" y="116"/>
                  <a:pt x="98" y="113"/>
                  <a:pt x="98" y="110"/>
                </a:cubicBezTo>
                <a:cubicBezTo>
                  <a:pt x="96" y="109"/>
                  <a:pt x="94" y="110"/>
                  <a:pt x="92" y="109"/>
                </a:cubicBezTo>
                <a:cubicBezTo>
                  <a:pt x="92" y="111"/>
                  <a:pt x="92" y="115"/>
                  <a:pt x="92" y="118"/>
                </a:cubicBezTo>
                <a:cubicBezTo>
                  <a:pt x="64" y="120"/>
                  <a:pt x="37" y="124"/>
                  <a:pt x="9" y="125"/>
                </a:cubicBezTo>
                <a:cubicBezTo>
                  <a:pt x="8" y="123"/>
                  <a:pt x="5" y="122"/>
                  <a:pt x="4" y="120"/>
                </a:cubicBezTo>
                <a:cubicBezTo>
                  <a:pt x="2" y="116"/>
                  <a:pt x="3" y="107"/>
                  <a:pt x="3" y="102"/>
                </a:cubicBezTo>
                <a:cubicBezTo>
                  <a:pt x="3" y="71"/>
                  <a:pt x="0" y="35"/>
                  <a:pt x="2" y="2"/>
                </a:cubicBezTo>
                <a:cubicBezTo>
                  <a:pt x="4" y="1"/>
                  <a:pt x="4" y="4"/>
                  <a:pt x="5" y="4"/>
                </a:cubicBezTo>
                <a:cubicBezTo>
                  <a:pt x="7" y="4"/>
                  <a:pt x="8" y="3"/>
                  <a:pt x="9" y="2"/>
                </a:cubicBezTo>
                <a:cubicBezTo>
                  <a:pt x="35" y="2"/>
                  <a:pt x="62" y="3"/>
                  <a:pt x="89" y="1"/>
                </a:cubicBezTo>
                <a:cubicBezTo>
                  <a:pt x="92" y="2"/>
                  <a:pt x="90" y="5"/>
                  <a:pt x="91" y="8"/>
                </a:cubicBezTo>
                <a:close/>
                <a:moveTo>
                  <a:pt x="98" y="5"/>
                </a:moveTo>
                <a:cubicBezTo>
                  <a:pt x="98" y="6"/>
                  <a:pt x="99" y="7"/>
                  <a:pt x="99" y="8"/>
                </a:cubicBezTo>
                <a:cubicBezTo>
                  <a:pt x="101" y="7"/>
                  <a:pt x="105" y="6"/>
                  <a:pt x="106" y="10"/>
                </a:cubicBezTo>
                <a:cubicBezTo>
                  <a:pt x="105" y="11"/>
                  <a:pt x="105" y="13"/>
                  <a:pt x="102" y="13"/>
                </a:cubicBezTo>
                <a:cubicBezTo>
                  <a:pt x="101" y="13"/>
                  <a:pt x="100" y="10"/>
                  <a:pt x="99" y="11"/>
                </a:cubicBezTo>
                <a:cubicBezTo>
                  <a:pt x="98" y="14"/>
                  <a:pt x="99" y="17"/>
                  <a:pt x="98" y="19"/>
                </a:cubicBezTo>
                <a:cubicBezTo>
                  <a:pt x="101" y="20"/>
                  <a:pt x="104" y="17"/>
                  <a:pt x="106" y="20"/>
                </a:cubicBezTo>
                <a:cubicBezTo>
                  <a:pt x="106" y="22"/>
                  <a:pt x="105" y="23"/>
                  <a:pt x="103" y="23"/>
                </a:cubicBezTo>
                <a:cubicBezTo>
                  <a:pt x="102" y="23"/>
                  <a:pt x="101" y="21"/>
                  <a:pt x="98" y="22"/>
                </a:cubicBezTo>
                <a:cubicBezTo>
                  <a:pt x="98" y="25"/>
                  <a:pt x="98" y="28"/>
                  <a:pt x="99" y="30"/>
                </a:cubicBezTo>
                <a:cubicBezTo>
                  <a:pt x="101" y="29"/>
                  <a:pt x="107" y="27"/>
                  <a:pt x="107" y="31"/>
                </a:cubicBezTo>
                <a:cubicBezTo>
                  <a:pt x="106" y="34"/>
                  <a:pt x="101" y="32"/>
                  <a:pt x="99" y="32"/>
                </a:cubicBezTo>
                <a:cubicBezTo>
                  <a:pt x="99" y="37"/>
                  <a:pt x="98" y="41"/>
                  <a:pt x="100" y="43"/>
                </a:cubicBezTo>
                <a:cubicBezTo>
                  <a:pt x="101" y="42"/>
                  <a:pt x="107" y="40"/>
                  <a:pt x="107" y="45"/>
                </a:cubicBezTo>
                <a:cubicBezTo>
                  <a:pt x="105" y="47"/>
                  <a:pt x="102" y="46"/>
                  <a:pt x="99" y="46"/>
                </a:cubicBezTo>
                <a:cubicBezTo>
                  <a:pt x="99" y="49"/>
                  <a:pt x="99" y="51"/>
                  <a:pt x="99" y="54"/>
                </a:cubicBezTo>
                <a:cubicBezTo>
                  <a:pt x="101" y="54"/>
                  <a:pt x="102" y="54"/>
                  <a:pt x="104" y="53"/>
                </a:cubicBezTo>
                <a:cubicBezTo>
                  <a:pt x="106" y="54"/>
                  <a:pt x="108" y="58"/>
                  <a:pt x="104" y="59"/>
                </a:cubicBezTo>
                <a:cubicBezTo>
                  <a:pt x="102" y="58"/>
                  <a:pt x="102" y="56"/>
                  <a:pt x="99" y="56"/>
                </a:cubicBezTo>
                <a:cubicBezTo>
                  <a:pt x="99" y="60"/>
                  <a:pt x="99" y="62"/>
                  <a:pt x="99" y="66"/>
                </a:cubicBezTo>
                <a:cubicBezTo>
                  <a:pt x="101" y="67"/>
                  <a:pt x="102" y="66"/>
                  <a:pt x="105" y="66"/>
                </a:cubicBezTo>
                <a:cubicBezTo>
                  <a:pt x="106" y="67"/>
                  <a:pt x="106" y="70"/>
                  <a:pt x="104" y="71"/>
                </a:cubicBezTo>
                <a:cubicBezTo>
                  <a:pt x="101" y="71"/>
                  <a:pt x="102" y="69"/>
                  <a:pt x="99" y="69"/>
                </a:cubicBezTo>
                <a:cubicBezTo>
                  <a:pt x="99" y="72"/>
                  <a:pt x="99" y="75"/>
                  <a:pt x="99" y="79"/>
                </a:cubicBezTo>
                <a:cubicBezTo>
                  <a:pt x="104" y="75"/>
                  <a:pt x="109" y="82"/>
                  <a:pt x="104" y="83"/>
                </a:cubicBezTo>
                <a:cubicBezTo>
                  <a:pt x="102" y="83"/>
                  <a:pt x="102" y="81"/>
                  <a:pt x="99" y="81"/>
                </a:cubicBezTo>
                <a:cubicBezTo>
                  <a:pt x="98" y="84"/>
                  <a:pt x="99" y="89"/>
                  <a:pt x="99" y="92"/>
                </a:cubicBezTo>
                <a:cubicBezTo>
                  <a:pt x="102" y="90"/>
                  <a:pt x="107" y="90"/>
                  <a:pt x="107" y="94"/>
                </a:cubicBezTo>
                <a:cubicBezTo>
                  <a:pt x="106" y="95"/>
                  <a:pt x="106" y="96"/>
                  <a:pt x="104" y="96"/>
                </a:cubicBezTo>
                <a:cubicBezTo>
                  <a:pt x="101" y="97"/>
                  <a:pt x="102" y="93"/>
                  <a:pt x="99" y="94"/>
                </a:cubicBezTo>
                <a:cubicBezTo>
                  <a:pt x="99" y="100"/>
                  <a:pt x="99" y="103"/>
                  <a:pt x="100" y="108"/>
                </a:cubicBezTo>
                <a:cubicBezTo>
                  <a:pt x="102" y="107"/>
                  <a:pt x="102" y="105"/>
                  <a:pt x="104" y="105"/>
                </a:cubicBezTo>
                <a:cubicBezTo>
                  <a:pt x="107" y="106"/>
                  <a:pt x="108" y="110"/>
                  <a:pt x="104" y="111"/>
                </a:cubicBezTo>
                <a:cubicBezTo>
                  <a:pt x="103" y="111"/>
                  <a:pt x="102" y="109"/>
                  <a:pt x="100" y="109"/>
                </a:cubicBezTo>
                <a:cubicBezTo>
                  <a:pt x="99" y="111"/>
                  <a:pt x="100" y="114"/>
                  <a:pt x="100" y="115"/>
                </a:cubicBezTo>
                <a:cubicBezTo>
                  <a:pt x="124" y="116"/>
                  <a:pt x="152" y="116"/>
                  <a:pt x="173" y="116"/>
                </a:cubicBezTo>
                <a:cubicBezTo>
                  <a:pt x="176" y="77"/>
                  <a:pt x="175" y="38"/>
                  <a:pt x="176" y="6"/>
                </a:cubicBezTo>
                <a:cubicBezTo>
                  <a:pt x="150" y="2"/>
                  <a:pt x="124" y="3"/>
                  <a:pt x="98" y="5"/>
                </a:cubicBezTo>
                <a:close/>
                <a:moveTo>
                  <a:pt x="11" y="5"/>
                </a:moveTo>
                <a:cubicBezTo>
                  <a:pt x="11" y="43"/>
                  <a:pt x="14" y="80"/>
                  <a:pt x="12" y="117"/>
                </a:cubicBezTo>
                <a:cubicBezTo>
                  <a:pt x="24" y="118"/>
                  <a:pt x="31" y="118"/>
                  <a:pt x="46" y="118"/>
                </a:cubicBezTo>
                <a:cubicBezTo>
                  <a:pt x="60" y="118"/>
                  <a:pt x="75" y="117"/>
                  <a:pt x="89" y="115"/>
                </a:cubicBezTo>
                <a:cubicBezTo>
                  <a:pt x="90" y="112"/>
                  <a:pt x="90" y="112"/>
                  <a:pt x="89" y="109"/>
                </a:cubicBezTo>
                <a:cubicBezTo>
                  <a:pt x="85" y="109"/>
                  <a:pt x="80" y="110"/>
                  <a:pt x="80" y="106"/>
                </a:cubicBezTo>
                <a:cubicBezTo>
                  <a:pt x="80" y="105"/>
                  <a:pt x="81" y="104"/>
                  <a:pt x="82" y="104"/>
                </a:cubicBezTo>
                <a:cubicBezTo>
                  <a:pt x="85" y="103"/>
                  <a:pt x="85" y="107"/>
                  <a:pt x="88" y="107"/>
                </a:cubicBezTo>
                <a:cubicBezTo>
                  <a:pt x="89" y="103"/>
                  <a:pt x="89" y="97"/>
                  <a:pt x="89" y="94"/>
                </a:cubicBezTo>
                <a:cubicBezTo>
                  <a:pt x="85" y="94"/>
                  <a:pt x="80" y="95"/>
                  <a:pt x="80" y="90"/>
                </a:cubicBezTo>
                <a:cubicBezTo>
                  <a:pt x="84" y="86"/>
                  <a:pt x="85" y="93"/>
                  <a:pt x="89" y="92"/>
                </a:cubicBezTo>
                <a:cubicBezTo>
                  <a:pt x="90" y="89"/>
                  <a:pt x="89" y="83"/>
                  <a:pt x="89" y="81"/>
                </a:cubicBezTo>
                <a:cubicBezTo>
                  <a:pt x="85" y="81"/>
                  <a:pt x="80" y="83"/>
                  <a:pt x="80" y="78"/>
                </a:cubicBezTo>
                <a:cubicBezTo>
                  <a:pt x="81" y="77"/>
                  <a:pt x="82" y="77"/>
                  <a:pt x="83" y="77"/>
                </a:cubicBezTo>
                <a:cubicBezTo>
                  <a:pt x="86" y="77"/>
                  <a:pt x="85" y="80"/>
                  <a:pt x="89" y="79"/>
                </a:cubicBezTo>
                <a:cubicBezTo>
                  <a:pt x="89" y="76"/>
                  <a:pt x="89" y="73"/>
                  <a:pt x="89" y="69"/>
                </a:cubicBezTo>
                <a:cubicBezTo>
                  <a:pt x="86" y="69"/>
                  <a:pt x="82" y="70"/>
                  <a:pt x="81" y="68"/>
                </a:cubicBezTo>
                <a:cubicBezTo>
                  <a:pt x="81" y="67"/>
                  <a:pt x="80" y="67"/>
                  <a:pt x="80" y="65"/>
                </a:cubicBezTo>
                <a:cubicBezTo>
                  <a:pt x="84" y="62"/>
                  <a:pt x="86" y="67"/>
                  <a:pt x="88" y="67"/>
                </a:cubicBezTo>
                <a:cubicBezTo>
                  <a:pt x="89" y="65"/>
                  <a:pt x="89" y="58"/>
                  <a:pt x="88" y="56"/>
                </a:cubicBezTo>
                <a:cubicBezTo>
                  <a:pt x="85" y="55"/>
                  <a:pt x="84" y="57"/>
                  <a:pt x="82" y="56"/>
                </a:cubicBezTo>
                <a:cubicBezTo>
                  <a:pt x="81" y="55"/>
                  <a:pt x="80" y="53"/>
                  <a:pt x="81" y="52"/>
                </a:cubicBezTo>
                <a:cubicBezTo>
                  <a:pt x="85" y="50"/>
                  <a:pt x="85" y="55"/>
                  <a:pt x="88" y="53"/>
                </a:cubicBezTo>
                <a:cubicBezTo>
                  <a:pt x="88" y="51"/>
                  <a:pt x="89" y="47"/>
                  <a:pt x="88" y="45"/>
                </a:cubicBezTo>
                <a:cubicBezTo>
                  <a:pt x="86" y="45"/>
                  <a:pt x="84" y="46"/>
                  <a:pt x="82" y="45"/>
                </a:cubicBezTo>
                <a:cubicBezTo>
                  <a:pt x="82" y="44"/>
                  <a:pt x="80" y="43"/>
                  <a:pt x="80" y="41"/>
                </a:cubicBezTo>
                <a:cubicBezTo>
                  <a:pt x="83" y="38"/>
                  <a:pt x="85" y="42"/>
                  <a:pt x="88" y="42"/>
                </a:cubicBezTo>
                <a:cubicBezTo>
                  <a:pt x="89" y="40"/>
                  <a:pt x="89" y="35"/>
                  <a:pt x="88" y="33"/>
                </a:cubicBezTo>
                <a:cubicBezTo>
                  <a:pt x="85" y="34"/>
                  <a:pt x="80" y="34"/>
                  <a:pt x="80" y="30"/>
                </a:cubicBezTo>
                <a:cubicBezTo>
                  <a:pt x="83" y="26"/>
                  <a:pt x="85" y="30"/>
                  <a:pt x="88" y="31"/>
                </a:cubicBezTo>
                <a:cubicBezTo>
                  <a:pt x="89" y="27"/>
                  <a:pt x="88" y="25"/>
                  <a:pt x="88" y="21"/>
                </a:cubicBezTo>
                <a:cubicBezTo>
                  <a:pt x="85" y="20"/>
                  <a:pt x="84" y="23"/>
                  <a:pt x="83" y="22"/>
                </a:cubicBezTo>
                <a:cubicBezTo>
                  <a:pt x="81" y="21"/>
                  <a:pt x="81" y="20"/>
                  <a:pt x="80" y="19"/>
                </a:cubicBezTo>
                <a:cubicBezTo>
                  <a:pt x="81" y="16"/>
                  <a:pt x="85" y="19"/>
                  <a:pt x="88" y="18"/>
                </a:cubicBezTo>
                <a:cubicBezTo>
                  <a:pt x="88" y="16"/>
                  <a:pt x="88" y="12"/>
                  <a:pt x="88" y="11"/>
                </a:cubicBezTo>
                <a:cubicBezTo>
                  <a:pt x="85" y="11"/>
                  <a:pt x="85" y="11"/>
                  <a:pt x="82" y="12"/>
                </a:cubicBezTo>
                <a:cubicBezTo>
                  <a:pt x="81" y="11"/>
                  <a:pt x="79" y="10"/>
                  <a:pt x="79" y="8"/>
                </a:cubicBezTo>
                <a:cubicBezTo>
                  <a:pt x="82" y="5"/>
                  <a:pt x="85" y="9"/>
                  <a:pt x="88" y="9"/>
                </a:cubicBezTo>
                <a:cubicBezTo>
                  <a:pt x="88" y="7"/>
                  <a:pt x="88" y="5"/>
                  <a:pt x="88" y="4"/>
                </a:cubicBezTo>
                <a:cubicBezTo>
                  <a:pt x="64" y="5"/>
                  <a:pt x="35" y="4"/>
                  <a:pt x="11" y="5"/>
                </a:cubicBezTo>
                <a:close/>
                <a:moveTo>
                  <a:pt x="9" y="118"/>
                </a:moveTo>
                <a:cubicBezTo>
                  <a:pt x="12" y="81"/>
                  <a:pt x="9" y="43"/>
                  <a:pt x="8" y="7"/>
                </a:cubicBezTo>
                <a:cubicBezTo>
                  <a:pt x="8" y="6"/>
                  <a:pt x="8" y="6"/>
                  <a:pt x="7" y="6"/>
                </a:cubicBezTo>
                <a:cubicBezTo>
                  <a:pt x="7" y="47"/>
                  <a:pt x="9" y="81"/>
                  <a:pt x="9" y="118"/>
                </a:cubicBezTo>
                <a:close/>
                <a:moveTo>
                  <a:pt x="4" y="58"/>
                </a:moveTo>
                <a:cubicBezTo>
                  <a:pt x="5" y="80"/>
                  <a:pt x="4" y="102"/>
                  <a:pt x="7" y="119"/>
                </a:cubicBezTo>
                <a:cubicBezTo>
                  <a:pt x="7" y="82"/>
                  <a:pt x="6" y="47"/>
                  <a:pt x="4" y="8"/>
                </a:cubicBezTo>
                <a:cubicBezTo>
                  <a:pt x="3" y="24"/>
                  <a:pt x="4" y="41"/>
                  <a:pt x="4" y="58"/>
                </a:cubicBezTo>
                <a:close/>
                <a:moveTo>
                  <a:pt x="179" y="11"/>
                </a:moveTo>
                <a:cubicBezTo>
                  <a:pt x="178" y="25"/>
                  <a:pt x="177" y="44"/>
                  <a:pt x="178" y="60"/>
                </a:cubicBezTo>
                <a:cubicBezTo>
                  <a:pt x="178" y="61"/>
                  <a:pt x="178" y="60"/>
                  <a:pt x="178" y="60"/>
                </a:cubicBezTo>
                <a:cubicBezTo>
                  <a:pt x="180" y="43"/>
                  <a:pt x="177" y="24"/>
                  <a:pt x="180" y="10"/>
                </a:cubicBezTo>
                <a:cubicBezTo>
                  <a:pt x="179" y="10"/>
                  <a:pt x="179" y="10"/>
                  <a:pt x="179" y="10"/>
                </a:cubicBezTo>
                <a:cubicBezTo>
                  <a:pt x="179" y="10"/>
                  <a:pt x="179" y="11"/>
                  <a:pt x="179" y="11"/>
                </a:cubicBezTo>
                <a:close/>
                <a:moveTo>
                  <a:pt x="90" y="11"/>
                </a:moveTo>
                <a:cubicBezTo>
                  <a:pt x="90" y="15"/>
                  <a:pt x="90" y="16"/>
                  <a:pt x="90" y="18"/>
                </a:cubicBezTo>
                <a:cubicBezTo>
                  <a:pt x="92" y="19"/>
                  <a:pt x="94" y="19"/>
                  <a:pt x="96" y="19"/>
                </a:cubicBezTo>
                <a:cubicBezTo>
                  <a:pt x="96" y="17"/>
                  <a:pt x="96" y="14"/>
                  <a:pt x="96" y="11"/>
                </a:cubicBezTo>
                <a:cubicBezTo>
                  <a:pt x="95" y="12"/>
                  <a:pt x="92" y="10"/>
                  <a:pt x="90" y="11"/>
                </a:cubicBezTo>
                <a:close/>
                <a:moveTo>
                  <a:pt x="181" y="116"/>
                </a:moveTo>
                <a:cubicBezTo>
                  <a:pt x="183" y="115"/>
                  <a:pt x="182" y="111"/>
                  <a:pt x="182" y="109"/>
                </a:cubicBezTo>
                <a:cubicBezTo>
                  <a:pt x="183" y="78"/>
                  <a:pt x="181" y="41"/>
                  <a:pt x="183" y="12"/>
                </a:cubicBezTo>
                <a:cubicBezTo>
                  <a:pt x="183" y="11"/>
                  <a:pt x="182" y="11"/>
                  <a:pt x="182" y="11"/>
                </a:cubicBezTo>
                <a:cubicBezTo>
                  <a:pt x="179" y="44"/>
                  <a:pt x="181" y="81"/>
                  <a:pt x="181" y="116"/>
                </a:cubicBezTo>
                <a:close/>
                <a:moveTo>
                  <a:pt x="91" y="31"/>
                </a:moveTo>
                <a:cubicBezTo>
                  <a:pt x="93" y="31"/>
                  <a:pt x="94" y="30"/>
                  <a:pt x="96" y="30"/>
                </a:cubicBezTo>
                <a:cubicBezTo>
                  <a:pt x="96" y="26"/>
                  <a:pt x="96" y="25"/>
                  <a:pt x="96" y="22"/>
                </a:cubicBezTo>
                <a:cubicBezTo>
                  <a:pt x="94" y="21"/>
                  <a:pt x="93" y="21"/>
                  <a:pt x="91" y="21"/>
                </a:cubicBezTo>
                <a:cubicBezTo>
                  <a:pt x="90" y="23"/>
                  <a:pt x="91" y="27"/>
                  <a:pt x="91" y="31"/>
                </a:cubicBezTo>
                <a:close/>
                <a:moveTo>
                  <a:pt x="91" y="43"/>
                </a:moveTo>
                <a:cubicBezTo>
                  <a:pt x="93" y="43"/>
                  <a:pt x="95" y="43"/>
                  <a:pt x="97" y="43"/>
                </a:cubicBezTo>
                <a:cubicBezTo>
                  <a:pt x="97" y="38"/>
                  <a:pt x="97" y="37"/>
                  <a:pt x="96" y="33"/>
                </a:cubicBezTo>
                <a:cubicBezTo>
                  <a:pt x="88" y="32"/>
                  <a:pt x="91" y="37"/>
                  <a:pt x="91" y="43"/>
                </a:cubicBezTo>
                <a:close/>
                <a:moveTo>
                  <a:pt x="91" y="53"/>
                </a:moveTo>
                <a:cubicBezTo>
                  <a:pt x="94" y="53"/>
                  <a:pt x="94" y="54"/>
                  <a:pt x="96" y="54"/>
                </a:cubicBezTo>
                <a:cubicBezTo>
                  <a:pt x="98" y="52"/>
                  <a:pt x="96" y="47"/>
                  <a:pt x="97" y="45"/>
                </a:cubicBezTo>
                <a:cubicBezTo>
                  <a:pt x="95" y="45"/>
                  <a:pt x="92" y="45"/>
                  <a:pt x="91" y="45"/>
                </a:cubicBezTo>
                <a:cubicBezTo>
                  <a:pt x="91" y="48"/>
                  <a:pt x="91" y="51"/>
                  <a:pt x="91" y="53"/>
                </a:cubicBezTo>
                <a:close/>
                <a:moveTo>
                  <a:pt x="91" y="66"/>
                </a:moveTo>
                <a:cubicBezTo>
                  <a:pt x="94" y="67"/>
                  <a:pt x="95" y="67"/>
                  <a:pt x="97" y="66"/>
                </a:cubicBezTo>
                <a:cubicBezTo>
                  <a:pt x="97" y="63"/>
                  <a:pt x="97" y="60"/>
                  <a:pt x="97" y="56"/>
                </a:cubicBezTo>
                <a:cubicBezTo>
                  <a:pt x="95" y="56"/>
                  <a:pt x="93" y="56"/>
                  <a:pt x="91" y="56"/>
                </a:cubicBezTo>
                <a:cubicBezTo>
                  <a:pt x="90" y="60"/>
                  <a:pt x="91" y="63"/>
                  <a:pt x="91" y="66"/>
                </a:cubicBezTo>
                <a:close/>
                <a:moveTo>
                  <a:pt x="178" y="62"/>
                </a:moveTo>
                <a:cubicBezTo>
                  <a:pt x="178" y="63"/>
                  <a:pt x="178" y="63"/>
                  <a:pt x="178" y="63"/>
                </a:cubicBezTo>
                <a:cubicBezTo>
                  <a:pt x="176" y="81"/>
                  <a:pt x="178" y="102"/>
                  <a:pt x="176" y="118"/>
                </a:cubicBezTo>
                <a:cubicBezTo>
                  <a:pt x="159" y="119"/>
                  <a:pt x="152" y="117"/>
                  <a:pt x="139" y="119"/>
                </a:cubicBezTo>
                <a:cubicBezTo>
                  <a:pt x="154" y="120"/>
                  <a:pt x="164" y="122"/>
                  <a:pt x="178" y="120"/>
                </a:cubicBezTo>
                <a:cubicBezTo>
                  <a:pt x="179" y="103"/>
                  <a:pt x="179" y="78"/>
                  <a:pt x="178" y="62"/>
                </a:cubicBezTo>
                <a:close/>
                <a:moveTo>
                  <a:pt x="91" y="79"/>
                </a:moveTo>
                <a:cubicBezTo>
                  <a:pt x="94" y="79"/>
                  <a:pt x="96" y="79"/>
                  <a:pt x="97" y="79"/>
                </a:cubicBezTo>
                <a:cubicBezTo>
                  <a:pt x="96" y="75"/>
                  <a:pt x="98" y="71"/>
                  <a:pt x="97" y="69"/>
                </a:cubicBezTo>
                <a:cubicBezTo>
                  <a:pt x="95" y="69"/>
                  <a:pt x="92" y="69"/>
                  <a:pt x="91" y="69"/>
                </a:cubicBezTo>
                <a:cubicBezTo>
                  <a:pt x="91" y="73"/>
                  <a:pt x="91" y="75"/>
                  <a:pt x="91" y="79"/>
                </a:cubicBezTo>
                <a:close/>
                <a:moveTo>
                  <a:pt x="91" y="81"/>
                </a:moveTo>
                <a:cubicBezTo>
                  <a:pt x="91" y="85"/>
                  <a:pt x="91" y="88"/>
                  <a:pt x="91" y="92"/>
                </a:cubicBezTo>
                <a:cubicBezTo>
                  <a:pt x="93" y="92"/>
                  <a:pt x="95" y="92"/>
                  <a:pt x="97" y="92"/>
                </a:cubicBezTo>
                <a:cubicBezTo>
                  <a:pt x="97" y="88"/>
                  <a:pt x="97" y="85"/>
                  <a:pt x="97" y="81"/>
                </a:cubicBezTo>
                <a:cubicBezTo>
                  <a:pt x="95" y="82"/>
                  <a:pt x="92" y="81"/>
                  <a:pt x="91" y="81"/>
                </a:cubicBezTo>
                <a:close/>
                <a:moveTo>
                  <a:pt x="91" y="107"/>
                </a:moveTo>
                <a:cubicBezTo>
                  <a:pt x="93" y="108"/>
                  <a:pt x="96" y="107"/>
                  <a:pt x="98" y="108"/>
                </a:cubicBezTo>
                <a:cubicBezTo>
                  <a:pt x="97" y="104"/>
                  <a:pt x="97" y="99"/>
                  <a:pt x="97" y="94"/>
                </a:cubicBezTo>
                <a:cubicBezTo>
                  <a:pt x="96" y="94"/>
                  <a:pt x="93" y="94"/>
                  <a:pt x="91" y="94"/>
                </a:cubicBezTo>
                <a:cubicBezTo>
                  <a:pt x="91" y="98"/>
                  <a:pt x="91" y="103"/>
                  <a:pt x="91" y="107"/>
                </a:cubicBezTo>
                <a:close/>
                <a:moveTo>
                  <a:pt x="10" y="122"/>
                </a:moveTo>
                <a:cubicBezTo>
                  <a:pt x="21" y="124"/>
                  <a:pt x="31" y="122"/>
                  <a:pt x="40" y="120"/>
                </a:cubicBezTo>
                <a:cubicBezTo>
                  <a:pt x="32" y="119"/>
                  <a:pt x="16" y="121"/>
                  <a:pt x="9" y="119"/>
                </a:cubicBezTo>
                <a:cubicBezTo>
                  <a:pt x="9" y="121"/>
                  <a:pt x="10" y="121"/>
                  <a:pt x="10" y="122"/>
                </a:cubicBezTo>
                <a:close/>
              </a:path>
            </a:pathLst>
          </a:custGeom>
          <a:solidFill>
            <a:schemeClr val="bg1">
              <a:lumMod val="95000"/>
            </a:schemeClr>
          </a:solidFill>
          <a:ln>
            <a:solidFill>
              <a:srgbClr val="4BB08C"/>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TextBox 13"/>
          <p:cNvSpPr txBox="1"/>
          <p:nvPr/>
        </p:nvSpPr>
        <p:spPr>
          <a:xfrm>
            <a:off x="1487170" y="1546860"/>
            <a:ext cx="3878580" cy="434784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6660">
              <a:spcBef>
                <a:spcPct val="20000"/>
              </a:spcBef>
              <a:defRPr/>
            </a:pPr>
            <a:r>
              <a:rPr lang="en-US" altLang="zh-CN" sz="2800">
                <a:solidFill>
                  <a:schemeClr val="tx1">
                    <a:lumMod val="75000"/>
                    <a:lumOff val="25000"/>
                  </a:schemeClr>
                </a:solidFill>
                <a:latin typeface="宋体" panose="02010600030101010101" pitchFamily="2" charset="-122"/>
                <a:ea typeface="宋体" panose="02010600030101010101" pitchFamily="2" charset="-122"/>
                <a:sym typeface="Arial" pitchFamily="34" charset="0"/>
              </a:rPr>
              <a:t>1</a:t>
            </a:r>
            <a:r>
              <a:rPr lang="zh-CN" altLang="en-US" sz="2800">
                <a:solidFill>
                  <a:schemeClr val="tx1">
                    <a:lumMod val="75000"/>
                    <a:lumOff val="25000"/>
                  </a:schemeClr>
                </a:solidFill>
                <a:latin typeface="宋体" panose="02010600030101010101" pitchFamily="2" charset="-122"/>
                <a:ea typeface="宋体" panose="02010600030101010101" pitchFamily="2" charset="-122"/>
                <a:sym typeface="Arial" pitchFamily="34" charset="0"/>
              </a:rPr>
              <a:t>、描述细胞分裂和分化的基本过程；识别人体和植物体的主要组织；说明细胞通过分裂和分化形成各种族值，组织构成不同的器官；</a:t>
            </a:r>
            <a:endParaRPr lang="zh-CN" altLang="en-US" sz="2800">
              <a:solidFill>
                <a:schemeClr val="tx1">
                  <a:lumMod val="75000"/>
                  <a:lumOff val="25000"/>
                </a:schemeClr>
              </a:solidFill>
              <a:latin typeface="宋体" panose="02010600030101010101" pitchFamily="2" charset="-122"/>
              <a:ea typeface="宋体" panose="02010600030101010101" pitchFamily="2" charset="-122"/>
              <a:sym typeface="Arial" pitchFamily="34" charset="0"/>
            </a:endParaRPr>
          </a:p>
          <a:p>
            <a:pPr defTabSz="1216660">
              <a:spcBef>
                <a:spcPct val="20000"/>
              </a:spcBef>
              <a:defRPr/>
            </a:pPr>
            <a:endParaRPr lang="zh-CN" altLang="en-US" sz="2800">
              <a:solidFill>
                <a:schemeClr val="tx1">
                  <a:lumMod val="75000"/>
                  <a:lumOff val="25000"/>
                </a:schemeClr>
              </a:solidFill>
              <a:latin typeface="宋体" panose="02010600030101010101" pitchFamily="2" charset="-122"/>
              <a:ea typeface="宋体" panose="02010600030101010101" pitchFamily="2" charset="-122"/>
              <a:sym typeface="Arial" pitchFamily="34" charset="0"/>
            </a:endParaRPr>
          </a:p>
        </p:txBody>
      </p:sp>
      <p:sp>
        <p:nvSpPr>
          <p:cNvPr id="7" name="TextBox 13"/>
          <p:cNvSpPr txBox="1"/>
          <p:nvPr/>
        </p:nvSpPr>
        <p:spPr>
          <a:xfrm>
            <a:off x="7104380" y="1546860"/>
            <a:ext cx="3742055" cy="418020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6660">
              <a:spcBef>
                <a:spcPct val="20000"/>
              </a:spcBef>
              <a:defRPr/>
            </a:pPr>
            <a:r>
              <a:rPr lang="en-US" sz="2800">
                <a:latin typeface="宋体" panose="02010600030101010101" pitchFamily="2" charset="-122"/>
                <a:ea typeface="宋体" panose="02010600030101010101" pitchFamily="2" charset="-122"/>
                <a:sym typeface="Arial" pitchFamily="34" charset="0"/>
              </a:rPr>
              <a:t>2</a:t>
            </a:r>
            <a:r>
              <a:rPr lang="zh-CN" altLang="en-US" sz="2800">
                <a:latin typeface="宋体" panose="02010600030101010101" pitchFamily="2" charset="-122"/>
                <a:ea typeface="宋体" panose="02010600030101010101" pitchFamily="2" charset="-122"/>
                <a:sym typeface="Arial" pitchFamily="34" charset="0"/>
              </a:rPr>
              <a:t>、运用控制变量的方法，设计简单的实验，探究单细胞生物的运动或趋性；</a:t>
            </a:r>
            <a:endParaRPr lang="zh-CN" altLang="en-US" sz="2800">
              <a:latin typeface="宋体" panose="02010600030101010101" pitchFamily="2" charset="-122"/>
              <a:ea typeface="宋体" panose="02010600030101010101" pitchFamily="2" charset="-122"/>
              <a:sym typeface="Arial" pitchFamily="34" charset="0"/>
            </a:endParaRPr>
          </a:p>
          <a:p>
            <a:pPr defTabSz="1216660">
              <a:spcBef>
                <a:spcPct val="20000"/>
              </a:spcBef>
              <a:defRPr/>
            </a:pPr>
            <a:r>
              <a:rPr lang="en-US" altLang="zh-CN" sz="2800">
                <a:solidFill>
                  <a:schemeClr val="tx1">
                    <a:lumMod val="75000"/>
                    <a:lumOff val="25000"/>
                  </a:schemeClr>
                </a:solidFill>
                <a:latin typeface="宋体" panose="02010600030101010101" pitchFamily="2" charset="-122"/>
                <a:ea typeface="宋体" panose="02010600030101010101" pitchFamily="2" charset="-122"/>
                <a:sym typeface="Arial" pitchFamily="34" charset="0"/>
              </a:rPr>
              <a:t>3</a:t>
            </a:r>
            <a:r>
              <a:rPr lang="zh-CN" altLang="en-US" sz="2800">
                <a:solidFill>
                  <a:schemeClr val="tx1">
                    <a:lumMod val="75000"/>
                    <a:lumOff val="25000"/>
                  </a:schemeClr>
                </a:solidFill>
                <a:latin typeface="宋体" panose="02010600030101010101" pitchFamily="2" charset="-122"/>
                <a:ea typeface="宋体" panose="02010600030101010101" pitchFamily="2" charset="-122"/>
                <a:sym typeface="Arial" pitchFamily="34" charset="0"/>
              </a:rPr>
              <a:t>、识别给定生物材料所属的结构层次，并阐明生物体在结构和功能上是一个有机整体。</a:t>
            </a:r>
            <a:endParaRPr lang="zh-CN" altLang="en-US" sz="2800">
              <a:solidFill>
                <a:schemeClr val="tx1">
                  <a:lumMod val="75000"/>
                  <a:lumOff val="25000"/>
                </a:schemeClr>
              </a:solidFill>
              <a:latin typeface="宋体" panose="02010600030101010101" pitchFamily="2" charset="-122"/>
              <a:ea typeface="宋体" panose="02010600030101010101" pitchFamily="2" charset="-122"/>
              <a:sym typeface="Arial" pitchFamily="34" charset="0"/>
            </a:endParaRPr>
          </a:p>
        </p:txBody>
      </p:sp>
      <p:sp>
        <p:nvSpPr>
          <p:cNvPr id="48" name="Freeform 92"/>
          <p:cNvSpPr>
            <a:spLocks noChangeArrowheads="1"/>
          </p:cNvSpPr>
          <p:nvPr>
            <p:custDataLst>
              <p:tags r:id="rId2"/>
            </p:custDataLst>
          </p:nvPr>
        </p:nvSpPr>
        <p:spPr bwMode="auto">
          <a:xfrm>
            <a:off x="229235" y="185420"/>
            <a:ext cx="474980" cy="385445"/>
          </a:xfrm>
          <a:custGeom>
            <a:gdLst>
              <a:gd name="T0" fmla="*/ 168 w 444"/>
              <a:gd name="T1" fmla="*/ 284 h 454"/>
              <a:gd name="T2" fmla="*/ 168 w 444"/>
              <a:gd name="T3" fmla="*/ 284 h 454"/>
              <a:gd name="T4" fmla="*/ 70 w 444"/>
              <a:gd name="T5" fmla="*/ 240 h 454"/>
              <a:gd name="T6" fmla="*/ 70 w 444"/>
              <a:gd name="T7" fmla="*/ 275 h 454"/>
              <a:gd name="T8" fmla="*/ 168 w 444"/>
              <a:gd name="T9" fmla="*/ 311 h 454"/>
              <a:gd name="T10" fmla="*/ 168 w 444"/>
              <a:gd name="T11" fmla="*/ 284 h 454"/>
              <a:gd name="T12" fmla="*/ 168 w 444"/>
              <a:gd name="T13" fmla="*/ 178 h 454"/>
              <a:gd name="T14" fmla="*/ 168 w 444"/>
              <a:gd name="T15" fmla="*/ 178 h 454"/>
              <a:gd name="T16" fmla="*/ 70 w 444"/>
              <a:gd name="T17" fmla="*/ 143 h 454"/>
              <a:gd name="T18" fmla="*/ 70 w 444"/>
              <a:gd name="T19" fmla="*/ 169 h 454"/>
              <a:gd name="T20" fmla="*/ 168 w 444"/>
              <a:gd name="T21" fmla="*/ 213 h 454"/>
              <a:gd name="T22" fmla="*/ 168 w 444"/>
              <a:gd name="T23" fmla="*/ 178 h 454"/>
              <a:gd name="T24" fmla="*/ 434 w 444"/>
              <a:gd name="T25" fmla="*/ 10 h 454"/>
              <a:gd name="T26" fmla="*/ 434 w 444"/>
              <a:gd name="T27" fmla="*/ 10 h 454"/>
              <a:gd name="T28" fmla="*/ 408 w 444"/>
              <a:gd name="T29" fmla="*/ 0 h 454"/>
              <a:gd name="T30" fmla="*/ 221 w 444"/>
              <a:gd name="T31" fmla="*/ 81 h 454"/>
              <a:gd name="T32" fmla="*/ 35 w 444"/>
              <a:gd name="T33" fmla="*/ 0 h 454"/>
              <a:gd name="T34" fmla="*/ 9 w 444"/>
              <a:gd name="T35" fmla="*/ 10 h 454"/>
              <a:gd name="T36" fmla="*/ 0 w 444"/>
              <a:gd name="T37" fmla="*/ 28 h 454"/>
              <a:gd name="T38" fmla="*/ 0 w 444"/>
              <a:gd name="T39" fmla="*/ 347 h 454"/>
              <a:gd name="T40" fmla="*/ 9 w 444"/>
              <a:gd name="T41" fmla="*/ 364 h 454"/>
              <a:gd name="T42" fmla="*/ 212 w 444"/>
              <a:gd name="T43" fmla="*/ 444 h 454"/>
              <a:gd name="T44" fmla="*/ 212 w 444"/>
              <a:gd name="T45" fmla="*/ 444 h 454"/>
              <a:gd name="T46" fmla="*/ 221 w 444"/>
              <a:gd name="T47" fmla="*/ 453 h 454"/>
              <a:gd name="T48" fmla="*/ 221 w 444"/>
              <a:gd name="T49" fmla="*/ 444 h 454"/>
              <a:gd name="T50" fmla="*/ 230 w 444"/>
              <a:gd name="T51" fmla="*/ 444 h 454"/>
              <a:gd name="T52" fmla="*/ 425 w 444"/>
              <a:gd name="T53" fmla="*/ 364 h 454"/>
              <a:gd name="T54" fmla="*/ 443 w 444"/>
              <a:gd name="T55" fmla="*/ 347 h 454"/>
              <a:gd name="T56" fmla="*/ 443 w 444"/>
              <a:gd name="T57" fmla="*/ 28 h 454"/>
              <a:gd name="T58" fmla="*/ 434 w 444"/>
              <a:gd name="T59" fmla="*/ 10 h 454"/>
              <a:gd name="T60" fmla="*/ 195 w 444"/>
              <a:gd name="T61" fmla="*/ 400 h 454"/>
              <a:gd name="T62" fmla="*/ 195 w 444"/>
              <a:gd name="T63" fmla="*/ 400 h 454"/>
              <a:gd name="T64" fmla="*/ 35 w 444"/>
              <a:gd name="T65" fmla="*/ 338 h 454"/>
              <a:gd name="T66" fmla="*/ 35 w 444"/>
              <a:gd name="T67" fmla="*/ 54 h 454"/>
              <a:gd name="T68" fmla="*/ 195 w 444"/>
              <a:gd name="T69" fmla="*/ 116 h 454"/>
              <a:gd name="T70" fmla="*/ 195 w 444"/>
              <a:gd name="T71" fmla="*/ 400 h 454"/>
              <a:gd name="T72" fmla="*/ 408 w 444"/>
              <a:gd name="T73" fmla="*/ 338 h 454"/>
              <a:gd name="T74" fmla="*/ 408 w 444"/>
              <a:gd name="T75" fmla="*/ 338 h 454"/>
              <a:gd name="T76" fmla="*/ 248 w 444"/>
              <a:gd name="T77" fmla="*/ 400 h 454"/>
              <a:gd name="T78" fmla="*/ 248 w 444"/>
              <a:gd name="T79" fmla="*/ 116 h 454"/>
              <a:gd name="T80" fmla="*/ 408 w 444"/>
              <a:gd name="T81" fmla="*/ 54 h 454"/>
              <a:gd name="T82" fmla="*/ 408 w 444"/>
              <a:gd name="T83" fmla="*/ 338 h 454"/>
              <a:gd name="T84" fmla="*/ 372 w 444"/>
              <a:gd name="T85" fmla="*/ 240 h 454"/>
              <a:gd name="T86" fmla="*/ 372 w 444"/>
              <a:gd name="T87" fmla="*/ 240 h 454"/>
              <a:gd name="T88" fmla="*/ 274 w 444"/>
              <a:gd name="T89" fmla="*/ 284 h 454"/>
              <a:gd name="T90" fmla="*/ 274 w 444"/>
              <a:gd name="T91" fmla="*/ 311 h 454"/>
              <a:gd name="T92" fmla="*/ 372 w 444"/>
              <a:gd name="T93" fmla="*/ 275 h 454"/>
              <a:gd name="T94" fmla="*/ 372 w 444"/>
              <a:gd name="T95" fmla="*/ 240 h 454"/>
              <a:gd name="T96" fmla="*/ 372 w 444"/>
              <a:gd name="T97" fmla="*/ 143 h 454"/>
              <a:gd name="T98" fmla="*/ 372 w 444"/>
              <a:gd name="T99" fmla="*/ 143 h 454"/>
              <a:gd name="T100" fmla="*/ 274 w 444"/>
              <a:gd name="T101" fmla="*/ 178 h 454"/>
              <a:gd name="T102" fmla="*/ 274 w 444"/>
              <a:gd name="T103" fmla="*/ 213 h 454"/>
              <a:gd name="T104" fmla="*/ 372 w 444"/>
              <a:gd name="T105" fmla="*/ 169 h 454"/>
              <a:gd name="T106" fmla="*/ 372 w 444"/>
              <a:gd name="T107" fmla="*/ 143 h 4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2" h="452">
                <a:moveTo>
                  <a:pt x="168" y="284"/>
                </a:moveTo>
                <a:lnTo>
                  <a:pt x="168" y="284"/>
                </a:lnTo>
                <a:cubicBezTo>
                  <a:pt x="70" y="240"/>
                  <a:pt x="70" y="240"/>
                  <a:pt x="70" y="240"/>
                </a:cubicBezTo>
                <a:cubicBezTo>
                  <a:pt x="70" y="275"/>
                  <a:pt x="70" y="275"/>
                  <a:pt x="70" y="275"/>
                </a:cubicBezTo>
                <a:cubicBezTo>
                  <a:pt x="168" y="311"/>
                  <a:pt x="168" y="311"/>
                  <a:pt x="168" y="311"/>
                </a:cubicBezTo>
                <a:lnTo>
                  <a:pt x="168" y="284"/>
                </a:lnTo>
                <a:close/>
                <a:moveTo>
                  <a:pt x="168" y="178"/>
                </a:moveTo>
                <a:lnTo>
                  <a:pt x="168" y="178"/>
                </a:lnTo>
                <a:cubicBezTo>
                  <a:pt x="70" y="143"/>
                  <a:pt x="70" y="143"/>
                  <a:pt x="70" y="143"/>
                </a:cubicBezTo>
                <a:cubicBezTo>
                  <a:pt x="70" y="169"/>
                  <a:pt x="70" y="169"/>
                  <a:pt x="70" y="169"/>
                </a:cubicBezTo>
                <a:cubicBezTo>
                  <a:pt x="168" y="213"/>
                  <a:pt x="168" y="213"/>
                  <a:pt x="168" y="213"/>
                </a:cubicBezTo>
                <a:lnTo>
                  <a:pt x="168" y="178"/>
                </a:lnTo>
                <a:close/>
                <a:moveTo>
                  <a:pt x="434" y="10"/>
                </a:moveTo>
                <a:lnTo>
                  <a:pt x="434" y="10"/>
                </a:lnTo>
                <a:cubicBezTo>
                  <a:pt x="425" y="0"/>
                  <a:pt x="417" y="0"/>
                  <a:pt x="408" y="0"/>
                </a:cubicBezTo>
                <a:cubicBezTo>
                  <a:pt x="221" y="81"/>
                  <a:pt x="221" y="81"/>
                  <a:pt x="221" y="81"/>
                </a:cubicBezTo>
                <a:cubicBezTo>
                  <a:pt x="35" y="0"/>
                  <a:pt x="35" y="0"/>
                  <a:pt x="35" y="0"/>
                </a:cubicBezTo>
                <a:cubicBezTo>
                  <a:pt x="26" y="0"/>
                  <a:pt x="17" y="0"/>
                  <a:pt x="9" y="10"/>
                </a:cubicBezTo>
                <a:cubicBezTo>
                  <a:pt x="0" y="10"/>
                  <a:pt x="0" y="19"/>
                  <a:pt x="0" y="28"/>
                </a:cubicBezTo>
                <a:cubicBezTo>
                  <a:pt x="0" y="347"/>
                  <a:pt x="0" y="347"/>
                  <a:pt x="0" y="347"/>
                </a:cubicBezTo>
                <a:cubicBezTo>
                  <a:pt x="0" y="355"/>
                  <a:pt x="0" y="364"/>
                  <a:pt x="9" y="364"/>
                </a:cubicBezTo>
                <a:cubicBezTo>
                  <a:pt x="212" y="444"/>
                  <a:pt x="212" y="444"/>
                  <a:pt x="212" y="444"/>
                </a:cubicBezTo>
                <a:lnTo>
                  <a:pt x="212" y="444"/>
                </a:lnTo>
                <a:cubicBezTo>
                  <a:pt x="221" y="453"/>
                  <a:pt x="221" y="453"/>
                  <a:pt x="221" y="453"/>
                </a:cubicBezTo>
                <a:cubicBezTo>
                  <a:pt x="221" y="453"/>
                  <a:pt x="221" y="453"/>
                  <a:pt x="221" y="444"/>
                </a:cubicBezTo>
                <a:cubicBezTo>
                  <a:pt x="230" y="444"/>
                  <a:pt x="230" y="444"/>
                  <a:pt x="230" y="444"/>
                </a:cubicBezTo>
                <a:cubicBezTo>
                  <a:pt x="425" y="364"/>
                  <a:pt x="425" y="364"/>
                  <a:pt x="425" y="364"/>
                </a:cubicBezTo>
                <a:cubicBezTo>
                  <a:pt x="434" y="364"/>
                  <a:pt x="443" y="355"/>
                  <a:pt x="443" y="347"/>
                </a:cubicBezTo>
                <a:cubicBezTo>
                  <a:pt x="443" y="28"/>
                  <a:pt x="443" y="28"/>
                  <a:pt x="443" y="28"/>
                </a:cubicBezTo>
                <a:cubicBezTo>
                  <a:pt x="443" y="19"/>
                  <a:pt x="443" y="10"/>
                  <a:pt x="434" y="10"/>
                </a:cubicBezTo>
                <a:close/>
                <a:moveTo>
                  <a:pt x="195" y="400"/>
                </a:moveTo>
                <a:lnTo>
                  <a:pt x="195" y="400"/>
                </a:lnTo>
                <a:cubicBezTo>
                  <a:pt x="35" y="338"/>
                  <a:pt x="35" y="338"/>
                  <a:pt x="35" y="338"/>
                </a:cubicBezTo>
                <a:cubicBezTo>
                  <a:pt x="35" y="54"/>
                  <a:pt x="35" y="54"/>
                  <a:pt x="35" y="54"/>
                </a:cubicBezTo>
                <a:cubicBezTo>
                  <a:pt x="195" y="116"/>
                  <a:pt x="195" y="116"/>
                  <a:pt x="195" y="116"/>
                </a:cubicBezTo>
                <a:lnTo>
                  <a:pt x="195" y="400"/>
                </a:lnTo>
                <a:close/>
                <a:moveTo>
                  <a:pt x="408" y="338"/>
                </a:moveTo>
                <a:lnTo>
                  <a:pt x="408" y="338"/>
                </a:lnTo>
                <a:cubicBezTo>
                  <a:pt x="248" y="400"/>
                  <a:pt x="248" y="400"/>
                  <a:pt x="248" y="400"/>
                </a:cubicBezTo>
                <a:cubicBezTo>
                  <a:pt x="248" y="116"/>
                  <a:pt x="248" y="116"/>
                  <a:pt x="248" y="116"/>
                </a:cubicBezTo>
                <a:cubicBezTo>
                  <a:pt x="408" y="54"/>
                  <a:pt x="408" y="54"/>
                  <a:pt x="408" y="54"/>
                </a:cubicBezTo>
                <a:lnTo>
                  <a:pt x="408" y="338"/>
                </a:lnTo>
                <a:close/>
                <a:moveTo>
                  <a:pt x="372" y="240"/>
                </a:moveTo>
                <a:lnTo>
                  <a:pt x="372" y="240"/>
                </a:lnTo>
                <a:cubicBezTo>
                  <a:pt x="274" y="284"/>
                  <a:pt x="274" y="284"/>
                  <a:pt x="274" y="284"/>
                </a:cubicBezTo>
                <a:cubicBezTo>
                  <a:pt x="274" y="311"/>
                  <a:pt x="274" y="311"/>
                  <a:pt x="274" y="311"/>
                </a:cubicBezTo>
                <a:cubicBezTo>
                  <a:pt x="372" y="275"/>
                  <a:pt x="372" y="275"/>
                  <a:pt x="372" y="275"/>
                </a:cubicBezTo>
                <a:lnTo>
                  <a:pt x="372" y="240"/>
                </a:lnTo>
                <a:close/>
                <a:moveTo>
                  <a:pt x="372" y="143"/>
                </a:moveTo>
                <a:lnTo>
                  <a:pt x="372" y="143"/>
                </a:lnTo>
                <a:cubicBezTo>
                  <a:pt x="274" y="178"/>
                  <a:pt x="274" y="178"/>
                  <a:pt x="274" y="178"/>
                </a:cubicBezTo>
                <a:cubicBezTo>
                  <a:pt x="274" y="213"/>
                  <a:pt x="274" y="213"/>
                  <a:pt x="274" y="213"/>
                </a:cubicBezTo>
                <a:cubicBezTo>
                  <a:pt x="372" y="169"/>
                  <a:pt x="372" y="169"/>
                  <a:pt x="372" y="169"/>
                </a:cubicBezTo>
                <a:lnTo>
                  <a:pt x="372" y="143"/>
                </a:lnTo>
                <a:close/>
              </a:path>
            </a:pathLst>
          </a:custGeom>
          <a:solidFill>
            <a:schemeClr val="bg1"/>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 presetClass="entr" presetSubtype="16" dur="20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2000"/>
                                        <p:tgtEl>
                                          <p:spTgt spid="5"/>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4" presetClass="entr" presetSubtype="16" dur="20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ox(in)">
                                      <p:cBhvr>
                                        <p:cTn id="12" dur="2000"/>
                                        <p:tgtEl>
                                          <p:spTgt spid="6"/>
                                        </p:tgtEl>
                                      </p:cBhvr>
                                    </p:animEffect>
                                  </p:childTnLst>
                                </p:cTn>
                              </p:par>
                              <p:par>
                                <p:cTn id="13" presetID="4" presetClass="entr" presetSubtype="16" dur="200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ox(in)">
                                      <p:cBhvr>
                                        <p:cTn id="15"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pic>
        <p:nvPicPr>
          <p:cNvPr id="8" name="图片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7044" y="0"/>
            <a:ext cx="4344955" cy="2951917"/>
          </a:xfrm>
          <a:prstGeom prst="rect">
            <a:avLst/>
          </a:prstGeom>
        </p:spPr>
      </p:pic>
      <p:grpSp>
        <p:nvGrpSpPr>
          <p:cNvPr id="57" name="组合 56"/>
          <p:cNvGrpSpPr/>
          <p:nvPr/>
        </p:nvGrpSpPr>
        <p:grpSpPr>
          <a:xfrm>
            <a:off x="1477409" y="2772533"/>
            <a:ext cx="3107093" cy="1848560"/>
            <a:chOff x="1017037" y="1103358"/>
            <a:chExt cx="3107093" cy="1848560"/>
          </a:xfrm>
        </p:grpSpPr>
        <p:sp>
          <p:nvSpPr>
            <p:cNvPr id="10" name="椭圆 9"/>
            <p:cNvSpPr/>
            <p:nvPr/>
          </p:nvSpPr>
          <p:spPr>
            <a:xfrm>
              <a:off x="1017037" y="1446246"/>
              <a:ext cx="3107093" cy="1505672"/>
            </a:xfrm>
            <a:prstGeom prst="ellipse">
              <a:avLst/>
            </a:prstGeom>
            <a:solidFill>
              <a:srgbClr val="F4F9F5"/>
            </a:solidFill>
            <a:ln w="57150">
              <a:solidFill>
                <a:srgbClr val="4BB0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文本框 11"/>
            <p:cNvSpPr txBox="1"/>
            <p:nvPr/>
          </p:nvSpPr>
          <p:spPr>
            <a:xfrm>
              <a:off x="1784800" y="1103358"/>
              <a:ext cx="1571566" cy="923330"/>
            </a:xfrm>
            <a:prstGeom prst="rect">
              <a:avLst/>
            </a:prstGeom>
            <a:solidFill>
              <a:srgbClr val="F4F9F5"/>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smtClean="0">
                  <a:solidFill>
                    <a:srgbClr val="508468"/>
                  </a:solidFill>
                  <a:latin typeface="方正清刻本悦宋简体" panose="02000000000000000000" pitchFamily="2" charset="-122"/>
                  <a:ea typeface="方正清刻本悦宋简体" panose="02000000000000000000" pitchFamily="2" charset="-122"/>
                </a:rPr>
                <a:t>目</a:t>
              </a:r>
              <a:r>
                <a:rPr lang="zh-CN" altLang="en-US" sz="5400">
                  <a:solidFill>
                    <a:srgbClr val="508468"/>
                  </a:solidFill>
                  <a:latin typeface="方正清刻本悦宋简体" panose="02000000000000000000" pitchFamily="2" charset="-122"/>
                  <a:ea typeface="方正清刻本悦宋简体" panose="02000000000000000000" pitchFamily="2" charset="-122"/>
                </a:rPr>
                <a:t>录</a:t>
              </a:r>
              <a:endParaRPr lang="zh-CN" altLang="en-US" sz="5400">
                <a:solidFill>
                  <a:srgbClr val="508468"/>
                </a:solidFill>
                <a:latin typeface="方正清刻本悦宋简体" panose="02000000000000000000" pitchFamily="2" charset="-122"/>
                <a:ea typeface="方正清刻本悦宋简体" panose="02000000000000000000" pitchFamily="2" charset="-122"/>
              </a:endParaRPr>
            </a:p>
          </p:txBody>
        </p:sp>
        <p:sp>
          <p:nvSpPr>
            <p:cNvPr id="13" name="文本框 12"/>
            <p:cNvSpPr txBox="1"/>
            <p:nvPr/>
          </p:nvSpPr>
          <p:spPr>
            <a:xfrm>
              <a:off x="1989000" y="2026688"/>
              <a:ext cx="1202573"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rgbClr val="508468"/>
                  </a:solidFill>
                  <a:latin typeface="华文新魏" panose="02010800040101010101" pitchFamily="2" charset="-122"/>
                  <a:ea typeface="华文新魏" panose="02010800040101010101" pitchFamily="2" charset="-122"/>
                </a:rPr>
                <a:t>content</a:t>
              </a:r>
              <a:endParaRPr lang="zh-CN" altLang="en-US" sz="2400" b="1">
                <a:solidFill>
                  <a:srgbClr val="508468"/>
                </a:solidFill>
                <a:latin typeface="华文新魏" panose="02010800040101010101" pitchFamily="2" charset="-122"/>
                <a:ea typeface="华文新魏" panose="02010800040101010101" pitchFamily="2" charset="-122"/>
              </a:endParaRPr>
            </a:p>
          </p:txBody>
        </p:sp>
      </p:grpSp>
      <p:grpSp>
        <p:nvGrpSpPr>
          <p:cNvPr id="2" name="组合 1"/>
          <p:cNvGrpSpPr/>
          <p:nvPr/>
        </p:nvGrpSpPr>
        <p:grpSpPr>
          <a:xfrm>
            <a:off x="5396865" y="2969260"/>
            <a:ext cx="4451389" cy="1558944"/>
            <a:chOff x="5678417" y="2597224"/>
            <a:chExt cx="3958601" cy="1559044"/>
          </a:xfrm>
        </p:grpSpPr>
        <p:grpSp>
          <p:nvGrpSpPr>
            <p:cNvPr id="14" name="组合 13"/>
            <p:cNvGrpSpPr/>
            <p:nvPr/>
          </p:nvGrpSpPr>
          <p:grpSpPr>
            <a:xfrm>
              <a:off x="6431201" y="2597224"/>
              <a:ext cx="3205817" cy="1559044"/>
              <a:chOff x="7496132" y="2317346"/>
              <a:chExt cx="3205817" cy="1559044"/>
            </a:xfrm>
          </p:grpSpPr>
          <p:sp>
            <p:nvSpPr>
              <p:cNvPr id="15" name="文本框 13"/>
              <p:cNvSpPr txBox="1">
                <a:spLocks noChangeArrowheads="1"/>
              </p:cNvSpPr>
              <p:nvPr/>
            </p:nvSpPr>
            <p:spPr bwMode="auto">
              <a:xfrm>
                <a:off x="7948459" y="2340843"/>
                <a:ext cx="2753490" cy="39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zh-CN" altLang="en-US" sz="2000" b="1">
                    <a:solidFill>
                      <a:srgbClr val="00B050"/>
                    </a:solidFill>
                    <a:latin typeface="宋体" panose="02010600030101010101" pitchFamily="2" charset="-122"/>
                  </a:rPr>
                  <a:t>细胞的生长、分裂与分化</a:t>
                </a:r>
                <a:endParaRPr lang="zh-CN" altLang="en-US" sz="2000" b="1">
                  <a:solidFill>
                    <a:srgbClr val="00B050"/>
                  </a:solidFill>
                  <a:latin typeface="宋体" panose="02010600030101010101" pitchFamily="2" charset="-122"/>
                </a:endParaRPr>
              </a:p>
            </p:txBody>
          </p:sp>
          <p:sp>
            <p:nvSpPr>
              <p:cNvPr id="16" name="文本框 14"/>
              <p:cNvSpPr txBox="1">
                <a:spLocks noChangeArrowheads="1"/>
              </p:cNvSpPr>
              <p:nvPr/>
            </p:nvSpPr>
            <p:spPr bwMode="auto">
              <a:xfrm>
                <a:off x="7948459" y="2890153"/>
                <a:ext cx="2217023" cy="39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zh-CN" altLang="en-US" sz="2000" b="1">
                    <a:solidFill>
                      <a:srgbClr val="00B050"/>
                    </a:solidFill>
                    <a:latin typeface="宋体" panose="02010600030101010101" pitchFamily="2" charset="-122"/>
                  </a:rPr>
                  <a:t>动、植物体结构层次</a:t>
                </a:r>
                <a:endParaRPr lang="zh-CN" altLang="en-US" sz="2000" b="1">
                  <a:solidFill>
                    <a:srgbClr val="00B050"/>
                  </a:solidFill>
                  <a:latin typeface="宋体" panose="02010600030101010101" pitchFamily="2" charset="-122"/>
                </a:endParaRPr>
              </a:p>
            </p:txBody>
          </p:sp>
          <p:sp>
            <p:nvSpPr>
              <p:cNvPr id="17" name="文本框 15"/>
              <p:cNvSpPr txBox="1">
                <a:spLocks noChangeArrowheads="1"/>
              </p:cNvSpPr>
              <p:nvPr/>
            </p:nvSpPr>
            <p:spPr bwMode="auto">
              <a:xfrm>
                <a:off x="7948242" y="3439441"/>
                <a:ext cx="1980029" cy="39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zh-CN" altLang="en-US" sz="2000" b="1">
                    <a:solidFill>
                      <a:srgbClr val="00B050"/>
                    </a:solidFill>
                    <a:latin typeface="宋体" panose="02010600030101010101" pitchFamily="2" charset="-122"/>
                  </a:rPr>
                  <a:t>单细胞生物</a:t>
                </a:r>
                <a:endParaRPr lang="zh-CN" altLang="en-US" sz="2000" b="1">
                  <a:solidFill>
                    <a:srgbClr val="00B050"/>
                  </a:solidFill>
                  <a:latin typeface="宋体" panose="02010600030101010101" pitchFamily="2" charset="-122"/>
                </a:endParaRPr>
              </a:p>
            </p:txBody>
          </p:sp>
          <p:sp>
            <p:nvSpPr>
              <p:cNvPr id="19" name="文本框 18"/>
              <p:cNvSpPr txBox="1"/>
              <p:nvPr/>
            </p:nvSpPr>
            <p:spPr>
              <a:xfrm>
                <a:off x="7496132" y="2317346"/>
                <a:ext cx="606287" cy="46040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rgbClr val="00B050"/>
                    </a:solidFill>
                    <a:latin typeface="微软雅黑 Light" panose="020b0502040204020203" pitchFamily="34" charset="-122"/>
                    <a:ea typeface="微软雅黑 Light" panose="020b0502040204020203" pitchFamily="34" charset="-122"/>
                  </a:rPr>
                  <a:t>01</a:t>
                </a:r>
                <a:endParaRPr lang="en-US" altLang="zh-CN" sz="2400" b="1">
                  <a:solidFill>
                    <a:srgbClr val="00B050"/>
                  </a:solidFill>
                  <a:latin typeface="微软雅黑 Light" panose="020b0502040204020203" pitchFamily="34" charset="-122"/>
                  <a:ea typeface="微软雅黑 Light" panose="020b0502040204020203" pitchFamily="34" charset="-122"/>
                </a:endParaRPr>
              </a:p>
            </p:txBody>
          </p:sp>
          <p:sp>
            <p:nvSpPr>
              <p:cNvPr id="20" name="文本框 19"/>
              <p:cNvSpPr txBox="1"/>
              <p:nvPr/>
            </p:nvSpPr>
            <p:spPr>
              <a:xfrm>
                <a:off x="7496133" y="2866666"/>
                <a:ext cx="646430" cy="46040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rgbClr val="00B050"/>
                    </a:solidFill>
                    <a:latin typeface="微软雅黑 Light" panose="020b0502040204020203" pitchFamily="34" charset="-122"/>
                    <a:ea typeface="微软雅黑 Light" panose="020b0502040204020203" pitchFamily="34" charset="-122"/>
                  </a:rPr>
                  <a:t>02</a:t>
                </a:r>
                <a:endParaRPr lang="en-US" altLang="zh-CN" sz="2400" b="1">
                  <a:solidFill>
                    <a:srgbClr val="00B050"/>
                  </a:solidFill>
                  <a:latin typeface="微软雅黑 Light" panose="020b0502040204020203" pitchFamily="34" charset="-122"/>
                  <a:ea typeface="微软雅黑 Light" panose="020b0502040204020203" pitchFamily="34" charset="-122"/>
                </a:endParaRPr>
              </a:p>
            </p:txBody>
          </p:sp>
          <p:sp>
            <p:nvSpPr>
              <p:cNvPr id="21" name="文本框 20"/>
              <p:cNvSpPr txBox="1"/>
              <p:nvPr/>
            </p:nvSpPr>
            <p:spPr>
              <a:xfrm>
                <a:off x="7496132" y="3415986"/>
                <a:ext cx="646429" cy="46040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rgbClr val="00B050"/>
                    </a:solidFill>
                    <a:latin typeface="微软雅黑 Light" panose="020b0502040204020203" pitchFamily="34" charset="-122"/>
                    <a:ea typeface="微软雅黑 Light" panose="020b0502040204020203" pitchFamily="34" charset="-122"/>
                  </a:rPr>
                  <a:t>03</a:t>
                </a:r>
                <a:endParaRPr lang="en-US" altLang="zh-CN" sz="2400" b="1">
                  <a:solidFill>
                    <a:srgbClr val="00B050"/>
                  </a:solidFill>
                  <a:latin typeface="微软雅黑 Light" panose="020b0502040204020203" pitchFamily="34" charset="-122"/>
                  <a:ea typeface="微软雅黑 Light" panose="020b0502040204020203" pitchFamily="34" charset="-122"/>
                </a:endParaRPr>
              </a:p>
            </p:txBody>
          </p:sp>
        </p:grpSp>
        <p:grpSp>
          <p:nvGrpSpPr>
            <p:cNvPr id="32" name="组合 31"/>
            <p:cNvGrpSpPr/>
            <p:nvPr/>
          </p:nvGrpSpPr>
          <p:grpSpPr>
            <a:xfrm>
              <a:off x="5678417" y="2741891"/>
              <a:ext cx="268980" cy="157686"/>
              <a:chOff x="1821966" y="3480692"/>
              <a:chExt cx="268980" cy="157686"/>
            </a:xfrm>
          </p:grpSpPr>
          <p:sp>
            <p:nvSpPr>
              <p:cNvPr id="30" name="L 形 29"/>
              <p:cNvSpPr/>
              <p:nvPr/>
            </p:nvSpPr>
            <p:spPr>
              <a:xfrm rot="2493705" flipH="1" flipV="1">
                <a:off x="1821966" y="3480693"/>
                <a:ext cx="157682" cy="157685"/>
              </a:xfrm>
              <a:prstGeom prst="corner">
                <a:avLst>
                  <a:gd name="adj1" fmla="val 15149"/>
                  <a:gd name="adj2" fmla="val 17140"/>
                </a:avLst>
              </a:prstGeom>
              <a:solidFill>
                <a:srgbClr val="708265"/>
              </a:solidFill>
              <a:ln>
                <a:solidFill>
                  <a:srgbClr val="7082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solidFill>
                    <a:srgbClr val="00B050"/>
                  </a:solidFill>
                </a:endParaRPr>
              </a:p>
            </p:txBody>
          </p:sp>
          <p:sp>
            <p:nvSpPr>
              <p:cNvPr id="31" name="L 形 30"/>
              <p:cNvSpPr/>
              <p:nvPr/>
            </p:nvSpPr>
            <p:spPr>
              <a:xfrm rot="2493705" flipH="1" flipV="1">
                <a:off x="1933264" y="3480692"/>
                <a:ext cx="157682" cy="157685"/>
              </a:xfrm>
              <a:prstGeom prst="corner">
                <a:avLst>
                  <a:gd name="adj1" fmla="val 15149"/>
                  <a:gd name="adj2" fmla="val 17140"/>
                </a:avLst>
              </a:prstGeom>
              <a:solidFill>
                <a:srgbClr val="708265"/>
              </a:solidFill>
              <a:ln>
                <a:solidFill>
                  <a:srgbClr val="7082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solidFill>
                    <a:srgbClr val="00B050"/>
                  </a:solidFill>
                </a:endParaRPr>
              </a:p>
            </p:txBody>
          </p:sp>
        </p:grpSp>
        <p:grpSp>
          <p:nvGrpSpPr>
            <p:cNvPr id="34" name="组合 33"/>
            <p:cNvGrpSpPr/>
            <p:nvPr/>
          </p:nvGrpSpPr>
          <p:grpSpPr>
            <a:xfrm>
              <a:off x="5701609" y="3298533"/>
              <a:ext cx="268980" cy="157686"/>
              <a:chOff x="1821966" y="3480692"/>
              <a:chExt cx="268980" cy="157686"/>
            </a:xfrm>
          </p:grpSpPr>
          <p:sp>
            <p:nvSpPr>
              <p:cNvPr id="35" name="L 形 34"/>
              <p:cNvSpPr/>
              <p:nvPr/>
            </p:nvSpPr>
            <p:spPr>
              <a:xfrm rot="2493705" flipH="1" flipV="1">
                <a:off x="1821966" y="3480693"/>
                <a:ext cx="157682" cy="157685"/>
              </a:xfrm>
              <a:prstGeom prst="corner">
                <a:avLst>
                  <a:gd name="adj1" fmla="val 15149"/>
                  <a:gd name="adj2" fmla="val 17140"/>
                </a:avLst>
              </a:prstGeom>
              <a:solidFill>
                <a:srgbClr val="708265"/>
              </a:solidFill>
              <a:ln>
                <a:solidFill>
                  <a:srgbClr val="7082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solidFill>
                    <a:srgbClr val="00B050"/>
                  </a:solidFill>
                </a:endParaRPr>
              </a:p>
            </p:txBody>
          </p:sp>
          <p:sp>
            <p:nvSpPr>
              <p:cNvPr id="36" name="L 形 35"/>
              <p:cNvSpPr/>
              <p:nvPr/>
            </p:nvSpPr>
            <p:spPr>
              <a:xfrm rot="2493705" flipH="1" flipV="1">
                <a:off x="1933264" y="3480692"/>
                <a:ext cx="157682" cy="157685"/>
              </a:xfrm>
              <a:prstGeom prst="corner">
                <a:avLst>
                  <a:gd name="adj1" fmla="val 15149"/>
                  <a:gd name="adj2" fmla="val 17140"/>
                </a:avLst>
              </a:prstGeom>
              <a:solidFill>
                <a:srgbClr val="708265"/>
              </a:solidFill>
              <a:ln>
                <a:solidFill>
                  <a:srgbClr val="7082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solidFill>
                    <a:srgbClr val="00B050"/>
                  </a:solidFill>
                </a:endParaRPr>
              </a:p>
            </p:txBody>
          </p:sp>
        </p:grpSp>
        <p:grpSp>
          <p:nvGrpSpPr>
            <p:cNvPr id="37" name="组合 36"/>
            <p:cNvGrpSpPr/>
            <p:nvPr/>
          </p:nvGrpSpPr>
          <p:grpSpPr>
            <a:xfrm>
              <a:off x="5701609" y="3847853"/>
              <a:ext cx="268980" cy="157686"/>
              <a:chOff x="1821966" y="3480692"/>
              <a:chExt cx="268980" cy="157686"/>
            </a:xfrm>
          </p:grpSpPr>
          <p:sp>
            <p:nvSpPr>
              <p:cNvPr id="38" name="L 形 37"/>
              <p:cNvSpPr/>
              <p:nvPr/>
            </p:nvSpPr>
            <p:spPr>
              <a:xfrm rot="2493705" flipH="1" flipV="1">
                <a:off x="1821966" y="3480693"/>
                <a:ext cx="157682" cy="157685"/>
              </a:xfrm>
              <a:prstGeom prst="corner">
                <a:avLst>
                  <a:gd name="adj1" fmla="val 15149"/>
                  <a:gd name="adj2" fmla="val 17140"/>
                </a:avLst>
              </a:prstGeom>
              <a:solidFill>
                <a:srgbClr val="708265"/>
              </a:solidFill>
              <a:ln>
                <a:solidFill>
                  <a:srgbClr val="7082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solidFill>
                    <a:srgbClr val="00B050"/>
                  </a:solidFill>
                </a:endParaRPr>
              </a:p>
            </p:txBody>
          </p:sp>
          <p:sp>
            <p:nvSpPr>
              <p:cNvPr id="39" name="L 形 38"/>
              <p:cNvSpPr/>
              <p:nvPr/>
            </p:nvSpPr>
            <p:spPr>
              <a:xfrm rot="2493705" flipH="1" flipV="1">
                <a:off x="1933264" y="3480692"/>
                <a:ext cx="157682" cy="157685"/>
              </a:xfrm>
              <a:prstGeom prst="corner">
                <a:avLst>
                  <a:gd name="adj1" fmla="val 15149"/>
                  <a:gd name="adj2" fmla="val 17140"/>
                </a:avLst>
              </a:prstGeom>
              <a:solidFill>
                <a:srgbClr val="708265"/>
              </a:solidFill>
              <a:ln>
                <a:solidFill>
                  <a:srgbClr val="70826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solidFill>
                    <a:srgbClr val="00B050"/>
                  </a:solidFil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 presetClass="entr" presetSubtype="16" dur="20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grpSp>
        <p:nvGrpSpPr>
          <p:cNvPr id="33" name="组合 32"/>
          <p:cNvGrpSpPr/>
          <p:nvPr/>
        </p:nvGrpSpPr>
        <p:grpSpPr>
          <a:xfrm>
            <a:off x="1213801" y="2211737"/>
            <a:ext cx="9918065" cy="2081826"/>
            <a:chOff x="1507785" y="1923447"/>
            <a:chExt cx="9918065" cy="2081826"/>
          </a:xfrm>
        </p:grpSpPr>
        <p:sp>
          <p:nvSpPr>
            <p:cNvPr id="31" name="椭圆 30"/>
            <p:cNvSpPr/>
            <p:nvPr/>
          </p:nvSpPr>
          <p:spPr>
            <a:xfrm>
              <a:off x="1507785" y="2499601"/>
              <a:ext cx="3107093" cy="1505672"/>
            </a:xfrm>
            <a:prstGeom prst="ellipse">
              <a:avLst/>
            </a:prstGeom>
            <a:solidFill>
              <a:srgbClr val="F4F9F5"/>
            </a:solidFill>
            <a:ln w="57150">
              <a:solidFill>
                <a:srgbClr val="4BB0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2" name="文本框 31"/>
            <p:cNvSpPr txBox="1"/>
            <p:nvPr/>
          </p:nvSpPr>
          <p:spPr>
            <a:xfrm>
              <a:off x="2546010" y="1923447"/>
              <a:ext cx="8879840" cy="1753235"/>
            </a:xfrm>
            <a:prstGeom prst="rect">
              <a:avLst/>
            </a:prstGeom>
            <a:solidFill>
              <a:srgbClr val="F4F9F5"/>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5400" smtClean="0">
                <a:solidFill>
                  <a:srgbClr val="508468"/>
                </a:solidFill>
                <a:latin typeface="方正清刻本悦宋简体" panose="02000000000000000000" pitchFamily="2" charset="-122"/>
                <a:ea typeface="方正清刻本悦宋简体" panose="02000000000000000000" pitchFamily="2" charset="-122"/>
              </a:endParaRPr>
            </a:p>
            <a:p>
              <a:r>
                <a:rPr lang="en-US" altLang="zh-CN" sz="5400" b="1" smtClean="0">
                  <a:solidFill>
                    <a:srgbClr val="00B050"/>
                  </a:solidFill>
                  <a:latin typeface="宋体" panose="02010600030101010101" pitchFamily="2" charset="-122"/>
                  <a:ea typeface="宋体" panose="02010600030101010101" pitchFamily="2" charset="-122"/>
                  <a:cs typeface="宋体" panose="02010600030101010101" pitchFamily="2" charset="-122"/>
                </a:rPr>
                <a:t>01 </a:t>
              </a:r>
              <a:r>
                <a:rPr lang="zh-CN" altLang="en-US" sz="5400" b="1" smtClean="0">
                  <a:solidFill>
                    <a:srgbClr val="00B050"/>
                  </a:solidFill>
                  <a:latin typeface="宋体" panose="02010600030101010101" pitchFamily="2" charset="-122"/>
                  <a:ea typeface="宋体" panose="02010600030101010101" pitchFamily="2" charset="-122"/>
                  <a:cs typeface="宋体" panose="02010600030101010101" pitchFamily="2" charset="-122"/>
                </a:rPr>
                <a:t>细胞的生长、分裂与分化</a:t>
              </a:r>
              <a:endParaRPr lang="zh-CN" altLang="en-US" sz="5400" b="1" smtClean="0">
                <a:solidFill>
                  <a:srgbClr val="00B050"/>
                </a:solidFill>
                <a:latin typeface="宋体" panose="02010600030101010101" pitchFamily="2" charset="-122"/>
                <a:ea typeface="宋体" panose="02010600030101010101" pitchFamily="2" charset="-122"/>
                <a:cs typeface="宋体" panose="02010600030101010101" pitchFamily="2"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sp>
        <p:nvSpPr>
          <p:cNvPr id="27" name="文本框 26"/>
          <p:cNvSpPr txBox="1"/>
          <p:nvPr>
            <p:custDataLst>
              <p:tags r:id="rId3"/>
            </p:custDataLst>
          </p:nvPr>
        </p:nvSpPr>
        <p:spPr>
          <a:xfrm>
            <a:off x="645795" y="185420"/>
            <a:ext cx="7656830" cy="385445"/>
          </a:xfrm>
          <a:prstGeom prst="rect">
            <a:avLst/>
          </a:prstGeom>
          <a:noFill/>
        </p:spPr>
        <p:txBody>
          <a:bodyPr wrap="non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smtClean="0">
                <a:solidFill>
                  <a:srgbClr val="FF0000"/>
                </a:solidFill>
                <a:uFillTx/>
                <a:latin typeface="华文行楷" panose="02010800040101010101" charset="-122"/>
                <a:ea typeface="华文行楷" panose="02010800040101010101" charset="-122"/>
              </a:rPr>
              <a:t>考向一：细胞生长、细胞分裂和细胞分化过程</a:t>
            </a:r>
            <a:endParaRPr lang="zh-CN" altLang="en-US" sz="2800" b="1" smtClean="0">
              <a:solidFill>
                <a:srgbClr val="FF0000"/>
              </a:solidFill>
              <a:uFillTx/>
              <a:latin typeface="华文行楷" panose="02010800040101010101" charset="-122"/>
              <a:ea typeface="华文行楷" panose="02010800040101010101" charset="-122"/>
            </a:endParaRPr>
          </a:p>
        </p:txBody>
      </p:sp>
      <p:sp>
        <p:nvSpPr>
          <p:cNvPr id="48" name="Freeform 92"/>
          <p:cNvSpPr>
            <a:spLocks noChangeArrowheads="1"/>
          </p:cNvSpPr>
          <p:nvPr>
            <p:custDataLst>
              <p:tags r:id="rId4"/>
            </p:custDataLst>
          </p:nvPr>
        </p:nvSpPr>
        <p:spPr bwMode="auto">
          <a:xfrm>
            <a:off x="229235" y="185420"/>
            <a:ext cx="474980" cy="385445"/>
          </a:xfrm>
          <a:custGeom>
            <a:gdLst>
              <a:gd name="T0" fmla="*/ 168 w 444"/>
              <a:gd name="T1" fmla="*/ 284 h 454"/>
              <a:gd name="T2" fmla="*/ 168 w 444"/>
              <a:gd name="T3" fmla="*/ 284 h 454"/>
              <a:gd name="T4" fmla="*/ 70 w 444"/>
              <a:gd name="T5" fmla="*/ 240 h 454"/>
              <a:gd name="T6" fmla="*/ 70 w 444"/>
              <a:gd name="T7" fmla="*/ 275 h 454"/>
              <a:gd name="T8" fmla="*/ 168 w 444"/>
              <a:gd name="T9" fmla="*/ 311 h 454"/>
              <a:gd name="T10" fmla="*/ 168 w 444"/>
              <a:gd name="T11" fmla="*/ 284 h 454"/>
              <a:gd name="T12" fmla="*/ 168 w 444"/>
              <a:gd name="T13" fmla="*/ 178 h 454"/>
              <a:gd name="T14" fmla="*/ 168 w 444"/>
              <a:gd name="T15" fmla="*/ 178 h 454"/>
              <a:gd name="T16" fmla="*/ 70 w 444"/>
              <a:gd name="T17" fmla="*/ 143 h 454"/>
              <a:gd name="T18" fmla="*/ 70 w 444"/>
              <a:gd name="T19" fmla="*/ 169 h 454"/>
              <a:gd name="T20" fmla="*/ 168 w 444"/>
              <a:gd name="T21" fmla="*/ 213 h 454"/>
              <a:gd name="T22" fmla="*/ 168 w 444"/>
              <a:gd name="T23" fmla="*/ 178 h 454"/>
              <a:gd name="T24" fmla="*/ 434 w 444"/>
              <a:gd name="T25" fmla="*/ 10 h 454"/>
              <a:gd name="T26" fmla="*/ 434 w 444"/>
              <a:gd name="T27" fmla="*/ 10 h 454"/>
              <a:gd name="T28" fmla="*/ 408 w 444"/>
              <a:gd name="T29" fmla="*/ 0 h 454"/>
              <a:gd name="T30" fmla="*/ 221 w 444"/>
              <a:gd name="T31" fmla="*/ 81 h 454"/>
              <a:gd name="T32" fmla="*/ 35 w 444"/>
              <a:gd name="T33" fmla="*/ 0 h 454"/>
              <a:gd name="T34" fmla="*/ 9 w 444"/>
              <a:gd name="T35" fmla="*/ 10 h 454"/>
              <a:gd name="T36" fmla="*/ 0 w 444"/>
              <a:gd name="T37" fmla="*/ 28 h 454"/>
              <a:gd name="T38" fmla="*/ 0 w 444"/>
              <a:gd name="T39" fmla="*/ 347 h 454"/>
              <a:gd name="T40" fmla="*/ 9 w 444"/>
              <a:gd name="T41" fmla="*/ 364 h 454"/>
              <a:gd name="T42" fmla="*/ 212 w 444"/>
              <a:gd name="T43" fmla="*/ 444 h 454"/>
              <a:gd name="T44" fmla="*/ 212 w 444"/>
              <a:gd name="T45" fmla="*/ 444 h 454"/>
              <a:gd name="T46" fmla="*/ 221 w 444"/>
              <a:gd name="T47" fmla="*/ 453 h 454"/>
              <a:gd name="T48" fmla="*/ 221 w 444"/>
              <a:gd name="T49" fmla="*/ 444 h 454"/>
              <a:gd name="T50" fmla="*/ 230 w 444"/>
              <a:gd name="T51" fmla="*/ 444 h 454"/>
              <a:gd name="T52" fmla="*/ 425 w 444"/>
              <a:gd name="T53" fmla="*/ 364 h 454"/>
              <a:gd name="T54" fmla="*/ 443 w 444"/>
              <a:gd name="T55" fmla="*/ 347 h 454"/>
              <a:gd name="T56" fmla="*/ 443 w 444"/>
              <a:gd name="T57" fmla="*/ 28 h 454"/>
              <a:gd name="T58" fmla="*/ 434 w 444"/>
              <a:gd name="T59" fmla="*/ 10 h 454"/>
              <a:gd name="T60" fmla="*/ 195 w 444"/>
              <a:gd name="T61" fmla="*/ 400 h 454"/>
              <a:gd name="T62" fmla="*/ 195 w 444"/>
              <a:gd name="T63" fmla="*/ 400 h 454"/>
              <a:gd name="T64" fmla="*/ 35 w 444"/>
              <a:gd name="T65" fmla="*/ 338 h 454"/>
              <a:gd name="T66" fmla="*/ 35 w 444"/>
              <a:gd name="T67" fmla="*/ 54 h 454"/>
              <a:gd name="T68" fmla="*/ 195 w 444"/>
              <a:gd name="T69" fmla="*/ 116 h 454"/>
              <a:gd name="T70" fmla="*/ 195 w 444"/>
              <a:gd name="T71" fmla="*/ 400 h 454"/>
              <a:gd name="T72" fmla="*/ 408 w 444"/>
              <a:gd name="T73" fmla="*/ 338 h 454"/>
              <a:gd name="T74" fmla="*/ 408 w 444"/>
              <a:gd name="T75" fmla="*/ 338 h 454"/>
              <a:gd name="T76" fmla="*/ 248 w 444"/>
              <a:gd name="T77" fmla="*/ 400 h 454"/>
              <a:gd name="T78" fmla="*/ 248 w 444"/>
              <a:gd name="T79" fmla="*/ 116 h 454"/>
              <a:gd name="T80" fmla="*/ 408 w 444"/>
              <a:gd name="T81" fmla="*/ 54 h 454"/>
              <a:gd name="T82" fmla="*/ 408 w 444"/>
              <a:gd name="T83" fmla="*/ 338 h 454"/>
              <a:gd name="T84" fmla="*/ 372 w 444"/>
              <a:gd name="T85" fmla="*/ 240 h 454"/>
              <a:gd name="T86" fmla="*/ 372 w 444"/>
              <a:gd name="T87" fmla="*/ 240 h 454"/>
              <a:gd name="T88" fmla="*/ 274 w 444"/>
              <a:gd name="T89" fmla="*/ 284 h 454"/>
              <a:gd name="T90" fmla="*/ 274 w 444"/>
              <a:gd name="T91" fmla="*/ 311 h 454"/>
              <a:gd name="T92" fmla="*/ 372 w 444"/>
              <a:gd name="T93" fmla="*/ 275 h 454"/>
              <a:gd name="T94" fmla="*/ 372 w 444"/>
              <a:gd name="T95" fmla="*/ 240 h 454"/>
              <a:gd name="T96" fmla="*/ 372 w 444"/>
              <a:gd name="T97" fmla="*/ 143 h 454"/>
              <a:gd name="T98" fmla="*/ 372 w 444"/>
              <a:gd name="T99" fmla="*/ 143 h 454"/>
              <a:gd name="T100" fmla="*/ 274 w 444"/>
              <a:gd name="T101" fmla="*/ 178 h 454"/>
              <a:gd name="T102" fmla="*/ 274 w 444"/>
              <a:gd name="T103" fmla="*/ 213 h 454"/>
              <a:gd name="T104" fmla="*/ 372 w 444"/>
              <a:gd name="T105" fmla="*/ 169 h 454"/>
              <a:gd name="T106" fmla="*/ 372 w 444"/>
              <a:gd name="T107" fmla="*/ 143 h 4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2" h="452">
                <a:moveTo>
                  <a:pt x="168" y="284"/>
                </a:moveTo>
                <a:lnTo>
                  <a:pt x="168" y="284"/>
                </a:lnTo>
                <a:cubicBezTo>
                  <a:pt x="70" y="240"/>
                  <a:pt x="70" y="240"/>
                  <a:pt x="70" y="240"/>
                </a:cubicBezTo>
                <a:cubicBezTo>
                  <a:pt x="70" y="275"/>
                  <a:pt x="70" y="275"/>
                  <a:pt x="70" y="275"/>
                </a:cubicBezTo>
                <a:cubicBezTo>
                  <a:pt x="168" y="311"/>
                  <a:pt x="168" y="311"/>
                  <a:pt x="168" y="311"/>
                </a:cubicBezTo>
                <a:lnTo>
                  <a:pt x="168" y="284"/>
                </a:lnTo>
                <a:close/>
                <a:moveTo>
                  <a:pt x="168" y="178"/>
                </a:moveTo>
                <a:lnTo>
                  <a:pt x="168" y="178"/>
                </a:lnTo>
                <a:cubicBezTo>
                  <a:pt x="70" y="143"/>
                  <a:pt x="70" y="143"/>
                  <a:pt x="70" y="143"/>
                </a:cubicBezTo>
                <a:cubicBezTo>
                  <a:pt x="70" y="169"/>
                  <a:pt x="70" y="169"/>
                  <a:pt x="70" y="169"/>
                </a:cubicBezTo>
                <a:cubicBezTo>
                  <a:pt x="168" y="213"/>
                  <a:pt x="168" y="213"/>
                  <a:pt x="168" y="213"/>
                </a:cubicBezTo>
                <a:lnTo>
                  <a:pt x="168" y="178"/>
                </a:lnTo>
                <a:close/>
                <a:moveTo>
                  <a:pt x="434" y="10"/>
                </a:moveTo>
                <a:lnTo>
                  <a:pt x="434" y="10"/>
                </a:lnTo>
                <a:cubicBezTo>
                  <a:pt x="425" y="0"/>
                  <a:pt x="417" y="0"/>
                  <a:pt x="408" y="0"/>
                </a:cubicBezTo>
                <a:cubicBezTo>
                  <a:pt x="221" y="81"/>
                  <a:pt x="221" y="81"/>
                  <a:pt x="221" y="81"/>
                </a:cubicBezTo>
                <a:cubicBezTo>
                  <a:pt x="35" y="0"/>
                  <a:pt x="35" y="0"/>
                  <a:pt x="35" y="0"/>
                </a:cubicBezTo>
                <a:cubicBezTo>
                  <a:pt x="26" y="0"/>
                  <a:pt x="17" y="0"/>
                  <a:pt x="9" y="10"/>
                </a:cubicBezTo>
                <a:cubicBezTo>
                  <a:pt x="0" y="10"/>
                  <a:pt x="0" y="19"/>
                  <a:pt x="0" y="28"/>
                </a:cubicBezTo>
                <a:cubicBezTo>
                  <a:pt x="0" y="347"/>
                  <a:pt x="0" y="347"/>
                  <a:pt x="0" y="347"/>
                </a:cubicBezTo>
                <a:cubicBezTo>
                  <a:pt x="0" y="355"/>
                  <a:pt x="0" y="364"/>
                  <a:pt x="9" y="364"/>
                </a:cubicBezTo>
                <a:cubicBezTo>
                  <a:pt x="212" y="444"/>
                  <a:pt x="212" y="444"/>
                  <a:pt x="212" y="444"/>
                </a:cubicBezTo>
                <a:lnTo>
                  <a:pt x="212" y="444"/>
                </a:lnTo>
                <a:cubicBezTo>
                  <a:pt x="221" y="453"/>
                  <a:pt x="221" y="453"/>
                  <a:pt x="221" y="453"/>
                </a:cubicBezTo>
                <a:cubicBezTo>
                  <a:pt x="221" y="453"/>
                  <a:pt x="221" y="453"/>
                  <a:pt x="221" y="444"/>
                </a:cubicBezTo>
                <a:cubicBezTo>
                  <a:pt x="230" y="444"/>
                  <a:pt x="230" y="444"/>
                  <a:pt x="230" y="444"/>
                </a:cubicBezTo>
                <a:cubicBezTo>
                  <a:pt x="425" y="364"/>
                  <a:pt x="425" y="364"/>
                  <a:pt x="425" y="364"/>
                </a:cubicBezTo>
                <a:cubicBezTo>
                  <a:pt x="434" y="364"/>
                  <a:pt x="443" y="355"/>
                  <a:pt x="443" y="347"/>
                </a:cubicBezTo>
                <a:cubicBezTo>
                  <a:pt x="443" y="28"/>
                  <a:pt x="443" y="28"/>
                  <a:pt x="443" y="28"/>
                </a:cubicBezTo>
                <a:cubicBezTo>
                  <a:pt x="443" y="19"/>
                  <a:pt x="443" y="10"/>
                  <a:pt x="434" y="10"/>
                </a:cubicBezTo>
                <a:close/>
                <a:moveTo>
                  <a:pt x="195" y="400"/>
                </a:moveTo>
                <a:lnTo>
                  <a:pt x="195" y="400"/>
                </a:lnTo>
                <a:cubicBezTo>
                  <a:pt x="35" y="338"/>
                  <a:pt x="35" y="338"/>
                  <a:pt x="35" y="338"/>
                </a:cubicBezTo>
                <a:cubicBezTo>
                  <a:pt x="35" y="54"/>
                  <a:pt x="35" y="54"/>
                  <a:pt x="35" y="54"/>
                </a:cubicBezTo>
                <a:cubicBezTo>
                  <a:pt x="195" y="116"/>
                  <a:pt x="195" y="116"/>
                  <a:pt x="195" y="116"/>
                </a:cubicBezTo>
                <a:lnTo>
                  <a:pt x="195" y="400"/>
                </a:lnTo>
                <a:close/>
                <a:moveTo>
                  <a:pt x="408" y="338"/>
                </a:moveTo>
                <a:lnTo>
                  <a:pt x="408" y="338"/>
                </a:lnTo>
                <a:cubicBezTo>
                  <a:pt x="248" y="400"/>
                  <a:pt x="248" y="400"/>
                  <a:pt x="248" y="400"/>
                </a:cubicBezTo>
                <a:cubicBezTo>
                  <a:pt x="248" y="116"/>
                  <a:pt x="248" y="116"/>
                  <a:pt x="248" y="116"/>
                </a:cubicBezTo>
                <a:cubicBezTo>
                  <a:pt x="408" y="54"/>
                  <a:pt x="408" y="54"/>
                  <a:pt x="408" y="54"/>
                </a:cubicBezTo>
                <a:lnTo>
                  <a:pt x="408" y="338"/>
                </a:lnTo>
                <a:close/>
                <a:moveTo>
                  <a:pt x="372" y="240"/>
                </a:moveTo>
                <a:lnTo>
                  <a:pt x="372" y="240"/>
                </a:lnTo>
                <a:cubicBezTo>
                  <a:pt x="274" y="284"/>
                  <a:pt x="274" y="284"/>
                  <a:pt x="274" y="284"/>
                </a:cubicBezTo>
                <a:cubicBezTo>
                  <a:pt x="274" y="311"/>
                  <a:pt x="274" y="311"/>
                  <a:pt x="274" y="311"/>
                </a:cubicBezTo>
                <a:cubicBezTo>
                  <a:pt x="372" y="275"/>
                  <a:pt x="372" y="275"/>
                  <a:pt x="372" y="275"/>
                </a:cubicBezTo>
                <a:lnTo>
                  <a:pt x="372" y="240"/>
                </a:lnTo>
                <a:close/>
                <a:moveTo>
                  <a:pt x="372" y="143"/>
                </a:moveTo>
                <a:lnTo>
                  <a:pt x="372" y="143"/>
                </a:lnTo>
                <a:cubicBezTo>
                  <a:pt x="274" y="178"/>
                  <a:pt x="274" y="178"/>
                  <a:pt x="274" y="178"/>
                </a:cubicBezTo>
                <a:cubicBezTo>
                  <a:pt x="274" y="213"/>
                  <a:pt x="274" y="213"/>
                  <a:pt x="274" y="213"/>
                </a:cubicBezTo>
                <a:cubicBezTo>
                  <a:pt x="372" y="169"/>
                  <a:pt x="372" y="169"/>
                  <a:pt x="372" y="169"/>
                </a:cubicBezTo>
                <a:lnTo>
                  <a:pt x="372" y="143"/>
                </a:lnTo>
                <a:close/>
              </a:path>
            </a:pathLst>
          </a:custGeom>
          <a:solidFill>
            <a:schemeClr val="bg1"/>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28" name="矩形 27"/>
          <p:cNvSpPr>
            <a:spLocks noChangeArrowheads="1"/>
          </p:cNvSpPr>
          <p:nvPr/>
        </p:nvSpPr>
        <p:spPr bwMode="auto">
          <a:xfrm>
            <a:off x="782955" y="920115"/>
            <a:ext cx="4163695"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smtClean="0">
                <a:latin typeface="宋体" panose="02010600030101010101" pitchFamily="2" charset="-122"/>
                <a:ea typeface="宋体" panose="02010600030101010101" pitchFamily="2" charset="-122"/>
              </a:rPr>
              <a:t>细胞能够由小到大</a:t>
            </a:r>
            <a:endParaRPr sz="2800" b="1" smtClean="0">
              <a:latin typeface="宋体" panose="02010600030101010101" pitchFamily="2" charset="-122"/>
              <a:ea typeface="宋体" panose="02010600030101010101" pitchFamily="2" charset="-122"/>
            </a:endParaRPr>
          </a:p>
        </p:txBody>
      </p:sp>
      <p:sp>
        <p:nvSpPr>
          <p:cNvPr id="30" name="TextBox 13"/>
          <p:cNvSpPr txBox="1"/>
          <p:nvPr/>
        </p:nvSpPr>
        <p:spPr>
          <a:xfrm>
            <a:off x="1141730" y="1519555"/>
            <a:ext cx="10733405" cy="307340"/>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生物体由小长大，是与细胞的生长、分裂和分化分不开的。</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29" name="Freeform 13"/>
          <p:cNvSpPr>
            <a:spLocks noChangeArrowheads="1"/>
          </p:cNvSpPr>
          <p:nvPr/>
        </p:nvSpPr>
        <p:spPr bwMode="auto">
          <a:xfrm>
            <a:off x="857162" y="1519853"/>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31" name="矩形 30"/>
          <p:cNvSpPr>
            <a:spLocks noChangeArrowheads="1"/>
          </p:cNvSpPr>
          <p:nvPr>
            <p:custDataLst>
              <p:tags r:id="rId5"/>
            </p:custDataLst>
          </p:nvPr>
        </p:nvSpPr>
        <p:spPr bwMode="auto">
          <a:xfrm>
            <a:off x="779145" y="1882140"/>
            <a:ext cx="4163695"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smtClean="0">
                <a:latin typeface="宋体" panose="02010600030101010101" pitchFamily="2" charset="-122"/>
                <a:ea typeface="宋体" panose="02010600030101010101" pitchFamily="2" charset="-122"/>
              </a:rPr>
              <a:t>细胞生长</a:t>
            </a:r>
            <a:r>
              <a:rPr lang="zh-CN" sz="2800" b="1" smtClean="0">
                <a:latin typeface="宋体" panose="02010600030101010101" pitchFamily="2" charset="-122"/>
                <a:ea typeface="宋体" panose="02010600030101010101" pitchFamily="2" charset="-122"/>
              </a:rPr>
              <a:t>的概念：</a:t>
            </a:r>
            <a:endParaRPr lang="zh-CN" sz="2800" b="1" smtClean="0">
              <a:latin typeface="宋体" panose="02010600030101010101" pitchFamily="2" charset="-122"/>
              <a:ea typeface="宋体" panose="02010600030101010101" pitchFamily="2" charset="-122"/>
            </a:endParaRPr>
          </a:p>
        </p:txBody>
      </p:sp>
      <p:sp>
        <p:nvSpPr>
          <p:cNvPr id="32" name="TextBox 13"/>
          <p:cNvSpPr txBox="1"/>
          <p:nvPr>
            <p:custDataLst>
              <p:tags r:id="rId6"/>
            </p:custDataLst>
          </p:nvPr>
        </p:nvSpPr>
        <p:spPr>
          <a:xfrm>
            <a:off x="1137920" y="2481580"/>
            <a:ext cx="10733405" cy="615315"/>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新产生的细胞体积都很小，需要不断地从周围环境中吸收营养物质，并且转变成组成自身的物</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质，</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体积</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会由小变大，这就是细胞的生长。</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33" name="Freeform 13"/>
          <p:cNvSpPr>
            <a:spLocks noChangeArrowheads="1"/>
          </p:cNvSpPr>
          <p:nvPr>
            <p:custDataLst>
              <p:tags r:id="rId7"/>
            </p:custDataLst>
          </p:nvPr>
        </p:nvSpPr>
        <p:spPr bwMode="auto">
          <a:xfrm>
            <a:off x="853352" y="2481878"/>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37" name="矩形 36"/>
          <p:cNvSpPr>
            <a:spLocks noChangeArrowheads="1"/>
          </p:cNvSpPr>
          <p:nvPr>
            <p:custDataLst>
              <p:tags r:id="rId8"/>
            </p:custDataLst>
          </p:nvPr>
        </p:nvSpPr>
        <p:spPr bwMode="auto">
          <a:xfrm>
            <a:off x="852805" y="3262630"/>
            <a:ext cx="5026025"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smtClean="0">
                <a:latin typeface="宋体" panose="02010600030101010101" pitchFamily="2" charset="-122"/>
                <a:ea typeface="宋体" panose="02010600030101010101" pitchFamily="2" charset="-122"/>
              </a:rPr>
              <a:t>细胞生长的结果：</a:t>
            </a:r>
            <a:endParaRPr lang="zh-CN" sz="2800" b="1" u="sng" smtClean="0">
              <a:solidFill>
                <a:srgbClr val="FF0000"/>
              </a:solidFill>
              <a:latin typeface="宋体" panose="02010600030101010101" pitchFamily="2" charset="-122"/>
              <a:ea typeface="宋体" panose="02010600030101010101" pitchFamily="2" charset="-122"/>
            </a:endParaRPr>
          </a:p>
        </p:txBody>
      </p:sp>
      <p:sp>
        <p:nvSpPr>
          <p:cNvPr id="38" name="TextBox 13"/>
          <p:cNvSpPr txBox="1"/>
          <p:nvPr>
            <p:custDataLst>
              <p:tags r:id="rId9"/>
            </p:custDataLst>
          </p:nvPr>
        </p:nvSpPr>
        <p:spPr>
          <a:xfrm>
            <a:off x="1136015" y="3846830"/>
            <a:ext cx="10733405" cy="615315"/>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细胞生长需要从周围环境中吸收营养物质，然后变成自身的组成物质，所以细胞生长的结果是细胞体积由小变大。若每个细胞的体积都由小到大，则生物体就会不断地长大。</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39" name="Freeform 13"/>
          <p:cNvSpPr>
            <a:spLocks noChangeArrowheads="1"/>
          </p:cNvSpPr>
          <p:nvPr>
            <p:custDataLst>
              <p:tags r:id="rId10"/>
            </p:custDataLst>
          </p:nvPr>
        </p:nvSpPr>
        <p:spPr bwMode="auto">
          <a:xfrm>
            <a:off x="851447" y="3847128"/>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7" name="矩形 6"/>
          <p:cNvSpPr>
            <a:spLocks noChangeArrowheads="1"/>
          </p:cNvSpPr>
          <p:nvPr>
            <p:custDataLst>
              <p:tags r:id="rId11"/>
            </p:custDataLst>
          </p:nvPr>
        </p:nvSpPr>
        <p:spPr bwMode="auto">
          <a:xfrm>
            <a:off x="782955" y="4612640"/>
            <a:ext cx="5026025"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smtClean="0">
                <a:latin typeface="宋体" panose="02010600030101010101" pitchFamily="2" charset="-122"/>
                <a:ea typeface="宋体" panose="02010600030101010101" pitchFamily="2" charset="-122"/>
              </a:rPr>
              <a:t>细胞不能无限长大</a:t>
            </a:r>
            <a:r>
              <a:rPr lang="zh-CN" sz="2800" b="1" smtClean="0">
                <a:latin typeface="宋体" panose="02010600030101010101" pitchFamily="2" charset="-122"/>
                <a:ea typeface="宋体" panose="02010600030101010101" pitchFamily="2" charset="-122"/>
              </a:rPr>
              <a:t>：</a:t>
            </a:r>
            <a:endParaRPr lang="zh-CN" sz="2800" b="1" smtClean="0">
              <a:latin typeface="宋体" panose="02010600030101010101" pitchFamily="2" charset="-122"/>
              <a:ea typeface="宋体" panose="02010600030101010101" pitchFamily="2" charset="-122"/>
            </a:endParaRPr>
          </a:p>
        </p:txBody>
      </p:sp>
      <p:sp>
        <p:nvSpPr>
          <p:cNvPr id="8" name="TextBox 13"/>
          <p:cNvSpPr txBox="1"/>
          <p:nvPr>
            <p:custDataLst>
              <p:tags r:id="rId12"/>
            </p:custDataLst>
          </p:nvPr>
        </p:nvSpPr>
        <p:spPr>
          <a:xfrm>
            <a:off x="1141730" y="5212080"/>
            <a:ext cx="10733405" cy="1230630"/>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细胞生长到一定程度后，就不再长大了，这是因为细胞在生长过程中，体积越来越大，其表面积与体积的比值越来越小，通过细胞膜吸收的营养物质远远满足不了细胞体积增大对营养物质的需求，这就造成了生长中的细胞因得不到足够的营养物质而逐渐停止生长。因此，细胞的生长不是无限的。</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9" name="Freeform 13"/>
          <p:cNvSpPr>
            <a:spLocks noChangeArrowheads="1"/>
          </p:cNvSpPr>
          <p:nvPr>
            <p:custDataLst>
              <p:tags r:id="rId13"/>
            </p:custDataLst>
          </p:nvPr>
        </p:nvSpPr>
        <p:spPr bwMode="auto">
          <a:xfrm>
            <a:off x="857162" y="5212378"/>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box(in)">
                                      <p:cBhvr>
                                        <p:cTn id="7" dur="2000"/>
                                        <p:tgtEl>
                                          <p:spTgt spid="28"/>
                                        </p:tgtEl>
                                      </p:cBhvr>
                                    </p:animEffect>
                                  </p:childTnLst>
                                </p:cTn>
                              </p:par>
                              <p:par>
                                <p:cTn id="8" presetID="4" presetClass="entr" presetSubtype="16" dur="2000" fill="hold" grpId="0" nodeType="withEffect">
                                  <p:stCondLst>
                                    <p:cond delay="0"/>
                                  </p:stCondLst>
                                  <p:childTnLst>
                                    <p:set>
                                      <p:cBhvr>
                                        <p:cTn id="9" dur="1" fill="hold">
                                          <p:stCondLst>
                                            <p:cond delay="0"/>
                                          </p:stCondLst>
                                        </p:cTn>
                                        <p:tgtEl>
                                          <p:spTgt spid="30"/>
                                        </p:tgtEl>
                                        <p:attrNameLst>
                                          <p:attrName>style.visibility</p:attrName>
                                        </p:attrNameLst>
                                      </p:cBhvr>
                                      <p:to>
                                        <p:strVal val="visible"/>
                                      </p:to>
                                    </p:set>
                                    <p:animEffect transition="in" filter="box(in)">
                                      <p:cBhvr>
                                        <p:cTn id="10" dur="2000"/>
                                        <p:tgtEl>
                                          <p:spTgt spid="30"/>
                                        </p:tgtEl>
                                      </p:cBhvr>
                                    </p:animEffect>
                                  </p:childTnLst>
                                </p:cTn>
                              </p:par>
                              <p:par>
                                <p:cTn id="11" presetID="4" presetClass="entr" presetSubtype="16" dur="2000" fill="hold" grpId="0" nodeType="with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box(in)">
                                      <p:cBhvr>
                                        <p:cTn id="13" dur="2000"/>
                                        <p:tgtEl>
                                          <p:spTgt spid="2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4" presetClass="entr" presetSubtype="16" dur="2000" fill="hold" grpId="0" nodeType="clickEffect">
                                  <p:stCondLst>
                                    <p:cond delay="0"/>
                                  </p:stCondLst>
                                  <p:childTnLst>
                                    <p:set>
                                      <p:cBhvr>
                                        <p:cTn id="17" dur="1" fill="hold">
                                          <p:stCondLst>
                                            <p:cond delay="0"/>
                                          </p:stCondLst>
                                        </p:cTn>
                                        <p:tgtEl>
                                          <p:spTgt spid="31"/>
                                        </p:tgtEl>
                                        <p:attrNameLst>
                                          <p:attrName>style.visibility</p:attrName>
                                        </p:attrNameLst>
                                      </p:cBhvr>
                                      <p:to>
                                        <p:strVal val="visible"/>
                                      </p:to>
                                    </p:set>
                                    <p:animEffect transition="in" filter="box(in)">
                                      <p:cBhvr>
                                        <p:cTn id="18" dur="2000"/>
                                        <p:tgtEl>
                                          <p:spTgt spid="31"/>
                                        </p:tgtEl>
                                      </p:cBhvr>
                                    </p:animEffect>
                                  </p:childTnLst>
                                </p:cTn>
                              </p:par>
                              <p:par>
                                <p:cTn id="19" presetID="4" presetClass="entr" presetSubtype="16" dur="2000" fill="hold" grpId="0" nodeType="withEffect">
                                  <p:stCondLst>
                                    <p:cond delay="0"/>
                                  </p:stCondLst>
                                  <p:childTnLst>
                                    <p:set>
                                      <p:cBhvr>
                                        <p:cTn id="20" dur="1" fill="hold">
                                          <p:stCondLst>
                                            <p:cond delay="0"/>
                                          </p:stCondLst>
                                        </p:cTn>
                                        <p:tgtEl>
                                          <p:spTgt spid="32"/>
                                        </p:tgtEl>
                                        <p:attrNameLst>
                                          <p:attrName>style.visibility</p:attrName>
                                        </p:attrNameLst>
                                      </p:cBhvr>
                                      <p:to>
                                        <p:strVal val="visible"/>
                                      </p:to>
                                    </p:set>
                                    <p:animEffect transition="in" filter="box(in)">
                                      <p:cBhvr>
                                        <p:cTn id="21" dur="2000"/>
                                        <p:tgtEl>
                                          <p:spTgt spid="32"/>
                                        </p:tgtEl>
                                      </p:cBhvr>
                                    </p:animEffect>
                                  </p:childTnLst>
                                </p:cTn>
                              </p:par>
                              <p:par>
                                <p:cTn id="22" presetID="4" presetClass="entr" presetSubtype="16" dur="2000" fill="hold" grpId="0" nodeType="withEffect">
                                  <p:stCondLst>
                                    <p:cond delay="0"/>
                                  </p:stCondLst>
                                  <p:childTnLst>
                                    <p:set>
                                      <p:cBhvr>
                                        <p:cTn id="23" dur="1" fill="hold">
                                          <p:stCondLst>
                                            <p:cond delay="0"/>
                                          </p:stCondLst>
                                        </p:cTn>
                                        <p:tgtEl>
                                          <p:spTgt spid="33"/>
                                        </p:tgtEl>
                                        <p:attrNameLst>
                                          <p:attrName>style.visibility</p:attrName>
                                        </p:attrNameLst>
                                      </p:cBhvr>
                                      <p:to>
                                        <p:strVal val="visible"/>
                                      </p:to>
                                    </p:set>
                                    <p:animEffect transition="in" filter="box(in)">
                                      <p:cBhvr>
                                        <p:cTn id="24" dur="2000"/>
                                        <p:tgtEl>
                                          <p:spTgt spid="33"/>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4" presetClass="entr" presetSubtype="16" dur="2000" fill="hold" grpId="0" nodeType="clickEffect">
                                  <p:stCondLst>
                                    <p:cond delay="0"/>
                                  </p:stCondLst>
                                  <p:childTnLst>
                                    <p:set>
                                      <p:cBhvr>
                                        <p:cTn id="28" dur="1" fill="hold">
                                          <p:stCondLst>
                                            <p:cond delay="0"/>
                                          </p:stCondLst>
                                        </p:cTn>
                                        <p:tgtEl>
                                          <p:spTgt spid="37"/>
                                        </p:tgtEl>
                                        <p:attrNameLst>
                                          <p:attrName>style.visibility</p:attrName>
                                        </p:attrNameLst>
                                      </p:cBhvr>
                                      <p:to>
                                        <p:strVal val="visible"/>
                                      </p:to>
                                    </p:set>
                                    <p:animEffect transition="in" filter="box(in)">
                                      <p:cBhvr>
                                        <p:cTn id="29" dur="2000"/>
                                        <p:tgtEl>
                                          <p:spTgt spid="37"/>
                                        </p:tgtEl>
                                      </p:cBhvr>
                                    </p:animEffect>
                                  </p:childTnLst>
                                </p:cTn>
                              </p:par>
                              <p:par>
                                <p:cTn id="30" presetID="4" presetClass="entr" presetSubtype="16" dur="2000" fill="hold" grpId="0" nodeType="withEffect">
                                  <p:stCondLst>
                                    <p:cond delay="0"/>
                                  </p:stCondLst>
                                  <p:childTnLst>
                                    <p:set>
                                      <p:cBhvr>
                                        <p:cTn id="31" dur="1" fill="hold">
                                          <p:stCondLst>
                                            <p:cond delay="0"/>
                                          </p:stCondLst>
                                        </p:cTn>
                                        <p:tgtEl>
                                          <p:spTgt spid="38"/>
                                        </p:tgtEl>
                                        <p:attrNameLst>
                                          <p:attrName>style.visibility</p:attrName>
                                        </p:attrNameLst>
                                      </p:cBhvr>
                                      <p:to>
                                        <p:strVal val="visible"/>
                                      </p:to>
                                    </p:set>
                                    <p:animEffect transition="in" filter="box(in)">
                                      <p:cBhvr>
                                        <p:cTn id="32" dur="2000"/>
                                        <p:tgtEl>
                                          <p:spTgt spid="38"/>
                                        </p:tgtEl>
                                      </p:cBhvr>
                                    </p:animEffect>
                                  </p:childTnLst>
                                </p:cTn>
                              </p:par>
                              <p:par>
                                <p:cTn id="33" presetID="4" presetClass="entr" presetSubtype="16" dur="2000" fill="hold" grpId="0" nodeType="withEffect">
                                  <p:stCondLst>
                                    <p:cond delay="0"/>
                                  </p:stCondLst>
                                  <p:childTnLst>
                                    <p:set>
                                      <p:cBhvr>
                                        <p:cTn id="34" dur="1" fill="hold">
                                          <p:stCondLst>
                                            <p:cond delay="0"/>
                                          </p:stCondLst>
                                        </p:cTn>
                                        <p:tgtEl>
                                          <p:spTgt spid="39"/>
                                        </p:tgtEl>
                                        <p:attrNameLst>
                                          <p:attrName>style.visibility</p:attrName>
                                        </p:attrNameLst>
                                      </p:cBhvr>
                                      <p:to>
                                        <p:strVal val="visible"/>
                                      </p:to>
                                    </p:set>
                                    <p:animEffect transition="in" filter="box(in)">
                                      <p:cBhvr>
                                        <p:cTn id="35" dur="2000"/>
                                        <p:tgtEl>
                                          <p:spTgt spid="39"/>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4" presetClass="entr" presetSubtype="16" dur="200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box(in)">
                                      <p:cBhvr>
                                        <p:cTn id="40" dur="2000"/>
                                        <p:tgtEl>
                                          <p:spTgt spid="7"/>
                                        </p:tgtEl>
                                      </p:cBhvr>
                                    </p:animEffect>
                                  </p:childTnLst>
                                </p:cTn>
                              </p:par>
                              <p:par>
                                <p:cTn id="41" presetID="4" presetClass="entr" presetSubtype="16" dur="2000" fill="hold" grpId="0" nodeType="with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box(in)">
                                      <p:cBhvr>
                                        <p:cTn id="43" dur="2000"/>
                                        <p:tgtEl>
                                          <p:spTgt spid="8"/>
                                        </p:tgtEl>
                                      </p:cBhvr>
                                    </p:animEffect>
                                  </p:childTnLst>
                                </p:cTn>
                              </p:par>
                              <p:par>
                                <p:cTn id="44" presetID="4" presetClass="entr" presetSubtype="16" dur="2000" fill="hold" grpId="0" nodeType="withEffect">
                                  <p:stCondLst>
                                    <p:cond delay="0"/>
                                  </p:stCondLst>
                                  <p:childTnLst>
                                    <p:set>
                                      <p:cBhvr>
                                        <p:cTn id="45" dur="1" fill="hold">
                                          <p:stCondLst>
                                            <p:cond delay="0"/>
                                          </p:stCondLst>
                                        </p:cTn>
                                        <p:tgtEl>
                                          <p:spTgt spid="9"/>
                                        </p:tgtEl>
                                        <p:attrNameLst>
                                          <p:attrName>style.visibility</p:attrName>
                                        </p:attrNameLst>
                                      </p:cBhvr>
                                      <p:to>
                                        <p:strVal val="visible"/>
                                      </p:to>
                                    </p:set>
                                    <p:animEffect transition="in" filter="box(in)">
                                      <p:cBhvr>
                                        <p:cTn id="46"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0" grpId="0"/>
      <p:bldP spid="29" grpId="0"/>
      <p:bldP spid="31" grpId="0"/>
      <p:bldP spid="32" grpId="0"/>
      <p:bldP spid="33" grpId="0"/>
      <p:bldP spid="37" grpId="0"/>
      <p:bldP spid="38" grpId="0"/>
      <p:bldP spid="39" grpId="0"/>
      <p:bldP spid="7" grpId="0"/>
      <p:bldP spid="8" grpId="0"/>
      <p:bldP spid="9"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sp>
        <p:nvSpPr>
          <p:cNvPr id="27" name="文本框 26"/>
          <p:cNvSpPr txBox="1"/>
          <p:nvPr>
            <p:custDataLst>
              <p:tags r:id="rId3"/>
            </p:custDataLst>
          </p:nvPr>
        </p:nvSpPr>
        <p:spPr>
          <a:xfrm>
            <a:off x="645795" y="185420"/>
            <a:ext cx="7599045" cy="385445"/>
          </a:xfrm>
          <a:prstGeom prst="rect">
            <a:avLst/>
          </a:prstGeom>
          <a:noFill/>
        </p:spPr>
        <p:txBody>
          <a:bodyPr wrap="non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smtClean="0">
                <a:solidFill>
                  <a:srgbClr val="FF0000"/>
                </a:solidFill>
                <a:uFillTx/>
                <a:latin typeface="华文行楷" panose="02010800040101010101" charset="-122"/>
                <a:ea typeface="华文行楷" panose="02010800040101010101" charset="-122"/>
              </a:rPr>
              <a:t>考向一：细胞生长、细胞分裂和细胞分化过程</a:t>
            </a:r>
            <a:endParaRPr lang="zh-CN" altLang="en-US" sz="2800" b="1" smtClean="0">
              <a:solidFill>
                <a:srgbClr val="FF0000"/>
              </a:solidFill>
              <a:uFillTx/>
              <a:latin typeface="华文行楷" panose="02010800040101010101" charset="-122"/>
              <a:ea typeface="华文行楷" panose="02010800040101010101" charset="-122"/>
            </a:endParaRPr>
          </a:p>
        </p:txBody>
      </p:sp>
      <p:sp>
        <p:nvSpPr>
          <p:cNvPr id="48" name="Freeform 92"/>
          <p:cNvSpPr>
            <a:spLocks noChangeArrowheads="1"/>
          </p:cNvSpPr>
          <p:nvPr>
            <p:custDataLst>
              <p:tags r:id="rId4"/>
            </p:custDataLst>
          </p:nvPr>
        </p:nvSpPr>
        <p:spPr bwMode="auto">
          <a:xfrm>
            <a:off x="229235" y="185420"/>
            <a:ext cx="474980" cy="385445"/>
          </a:xfrm>
          <a:custGeom>
            <a:gdLst>
              <a:gd name="T0" fmla="*/ 168 w 444"/>
              <a:gd name="T1" fmla="*/ 284 h 454"/>
              <a:gd name="T2" fmla="*/ 168 w 444"/>
              <a:gd name="T3" fmla="*/ 284 h 454"/>
              <a:gd name="T4" fmla="*/ 70 w 444"/>
              <a:gd name="T5" fmla="*/ 240 h 454"/>
              <a:gd name="T6" fmla="*/ 70 w 444"/>
              <a:gd name="T7" fmla="*/ 275 h 454"/>
              <a:gd name="T8" fmla="*/ 168 w 444"/>
              <a:gd name="T9" fmla="*/ 311 h 454"/>
              <a:gd name="T10" fmla="*/ 168 w 444"/>
              <a:gd name="T11" fmla="*/ 284 h 454"/>
              <a:gd name="T12" fmla="*/ 168 w 444"/>
              <a:gd name="T13" fmla="*/ 178 h 454"/>
              <a:gd name="T14" fmla="*/ 168 w 444"/>
              <a:gd name="T15" fmla="*/ 178 h 454"/>
              <a:gd name="T16" fmla="*/ 70 w 444"/>
              <a:gd name="T17" fmla="*/ 143 h 454"/>
              <a:gd name="T18" fmla="*/ 70 w 444"/>
              <a:gd name="T19" fmla="*/ 169 h 454"/>
              <a:gd name="T20" fmla="*/ 168 w 444"/>
              <a:gd name="T21" fmla="*/ 213 h 454"/>
              <a:gd name="T22" fmla="*/ 168 w 444"/>
              <a:gd name="T23" fmla="*/ 178 h 454"/>
              <a:gd name="T24" fmla="*/ 434 w 444"/>
              <a:gd name="T25" fmla="*/ 10 h 454"/>
              <a:gd name="T26" fmla="*/ 434 w 444"/>
              <a:gd name="T27" fmla="*/ 10 h 454"/>
              <a:gd name="T28" fmla="*/ 408 w 444"/>
              <a:gd name="T29" fmla="*/ 0 h 454"/>
              <a:gd name="T30" fmla="*/ 221 w 444"/>
              <a:gd name="T31" fmla="*/ 81 h 454"/>
              <a:gd name="T32" fmla="*/ 35 w 444"/>
              <a:gd name="T33" fmla="*/ 0 h 454"/>
              <a:gd name="T34" fmla="*/ 9 w 444"/>
              <a:gd name="T35" fmla="*/ 10 h 454"/>
              <a:gd name="T36" fmla="*/ 0 w 444"/>
              <a:gd name="T37" fmla="*/ 28 h 454"/>
              <a:gd name="T38" fmla="*/ 0 w 444"/>
              <a:gd name="T39" fmla="*/ 347 h 454"/>
              <a:gd name="T40" fmla="*/ 9 w 444"/>
              <a:gd name="T41" fmla="*/ 364 h 454"/>
              <a:gd name="T42" fmla="*/ 212 w 444"/>
              <a:gd name="T43" fmla="*/ 444 h 454"/>
              <a:gd name="T44" fmla="*/ 212 w 444"/>
              <a:gd name="T45" fmla="*/ 444 h 454"/>
              <a:gd name="T46" fmla="*/ 221 w 444"/>
              <a:gd name="T47" fmla="*/ 453 h 454"/>
              <a:gd name="T48" fmla="*/ 221 w 444"/>
              <a:gd name="T49" fmla="*/ 444 h 454"/>
              <a:gd name="T50" fmla="*/ 230 w 444"/>
              <a:gd name="T51" fmla="*/ 444 h 454"/>
              <a:gd name="T52" fmla="*/ 425 w 444"/>
              <a:gd name="T53" fmla="*/ 364 h 454"/>
              <a:gd name="T54" fmla="*/ 443 w 444"/>
              <a:gd name="T55" fmla="*/ 347 h 454"/>
              <a:gd name="T56" fmla="*/ 443 w 444"/>
              <a:gd name="T57" fmla="*/ 28 h 454"/>
              <a:gd name="T58" fmla="*/ 434 w 444"/>
              <a:gd name="T59" fmla="*/ 10 h 454"/>
              <a:gd name="T60" fmla="*/ 195 w 444"/>
              <a:gd name="T61" fmla="*/ 400 h 454"/>
              <a:gd name="T62" fmla="*/ 195 w 444"/>
              <a:gd name="T63" fmla="*/ 400 h 454"/>
              <a:gd name="T64" fmla="*/ 35 w 444"/>
              <a:gd name="T65" fmla="*/ 338 h 454"/>
              <a:gd name="T66" fmla="*/ 35 w 444"/>
              <a:gd name="T67" fmla="*/ 54 h 454"/>
              <a:gd name="T68" fmla="*/ 195 w 444"/>
              <a:gd name="T69" fmla="*/ 116 h 454"/>
              <a:gd name="T70" fmla="*/ 195 w 444"/>
              <a:gd name="T71" fmla="*/ 400 h 454"/>
              <a:gd name="T72" fmla="*/ 408 w 444"/>
              <a:gd name="T73" fmla="*/ 338 h 454"/>
              <a:gd name="T74" fmla="*/ 408 w 444"/>
              <a:gd name="T75" fmla="*/ 338 h 454"/>
              <a:gd name="T76" fmla="*/ 248 w 444"/>
              <a:gd name="T77" fmla="*/ 400 h 454"/>
              <a:gd name="T78" fmla="*/ 248 w 444"/>
              <a:gd name="T79" fmla="*/ 116 h 454"/>
              <a:gd name="T80" fmla="*/ 408 w 444"/>
              <a:gd name="T81" fmla="*/ 54 h 454"/>
              <a:gd name="T82" fmla="*/ 408 w 444"/>
              <a:gd name="T83" fmla="*/ 338 h 454"/>
              <a:gd name="T84" fmla="*/ 372 w 444"/>
              <a:gd name="T85" fmla="*/ 240 h 454"/>
              <a:gd name="T86" fmla="*/ 372 w 444"/>
              <a:gd name="T87" fmla="*/ 240 h 454"/>
              <a:gd name="T88" fmla="*/ 274 w 444"/>
              <a:gd name="T89" fmla="*/ 284 h 454"/>
              <a:gd name="T90" fmla="*/ 274 w 444"/>
              <a:gd name="T91" fmla="*/ 311 h 454"/>
              <a:gd name="T92" fmla="*/ 372 w 444"/>
              <a:gd name="T93" fmla="*/ 275 h 454"/>
              <a:gd name="T94" fmla="*/ 372 w 444"/>
              <a:gd name="T95" fmla="*/ 240 h 454"/>
              <a:gd name="T96" fmla="*/ 372 w 444"/>
              <a:gd name="T97" fmla="*/ 143 h 454"/>
              <a:gd name="T98" fmla="*/ 372 w 444"/>
              <a:gd name="T99" fmla="*/ 143 h 454"/>
              <a:gd name="T100" fmla="*/ 274 w 444"/>
              <a:gd name="T101" fmla="*/ 178 h 454"/>
              <a:gd name="T102" fmla="*/ 274 w 444"/>
              <a:gd name="T103" fmla="*/ 213 h 454"/>
              <a:gd name="T104" fmla="*/ 372 w 444"/>
              <a:gd name="T105" fmla="*/ 169 h 454"/>
              <a:gd name="T106" fmla="*/ 372 w 444"/>
              <a:gd name="T107" fmla="*/ 143 h 4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2" h="452">
                <a:moveTo>
                  <a:pt x="168" y="284"/>
                </a:moveTo>
                <a:lnTo>
                  <a:pt x="168" y="284"/>
                </a:lnTo>
                <a:cubicBezTo>
                  <a:pt x="70" y="240"/>
                  <a:pt x="70" y="240"/>
                  <a:pt x="70" y="240"/>
                </a:cubicBezTo>
                <a:cubicBezTo>
                  <a:pt x="70" y="275"/>
                  <a:pt x="70" y="275"/>
                  <a:pt x="70" y="275"/>
                </a:cubicBezTo>
                <a:cubicBezTo>
                  <a:pt x="168" y="311"/>
                  <a:pt x="168" y="311"/>
                  <a:pt x="168" y="311"/>
                </a:cubicBezTo>
                <a:lnTo>
                  <a:pt x="168" y="284"/>
                </a:lnTo>
                <a:close/>
                <a:moveTo>
                  <a:pt x="168" y="178"/>
                </a:moveTo>
                <a:lnTo>
                  <a:pt x="168" y="178"/>
                </a:lnTo>
                <a:cubicBezTo>
                  <a:pt x="70" y="143"/>
                  <a:pt x="70" y="143"/>
                  <a:pt x="70" y="143"/>
                </a:cubicBezTo>
                <a:cubicBezTo>
                  <a:pt x="70" y="169"/>
                  <a:pt x="70" y="169"/>
                  <a:pt x="70" y="169"/>
                </a:cubicBezTo>
                <a:cubicBezTo>
                  <a:pt x="168" y="213"/>
                  <a:pt x="168" y="213"/>
                  <a:pt x="168" y="213"/>
                </a:cubicBezTo>
                <a:lnTo>
                  <a:pt x="168" y="178"/>
                </a:lnTo>
                <a:close/>
                <a:moveTo>
                  <a:pt x="434" y="10"/>
                </a:moveTo>
                <a:lnTo>
                  <a:pt x="434" y="10"/>
                </a:lnTo>
                <a:cubicBezTo>
                  <a:pt x="425" y="0"/>
                  <a:pt x="417" y="0"/>
                  <a:pt x="408" y="0"/>
                </a:cubicBezTo>
                <a:cubicBezTo>
                  <a:pt x="221" y="81"/>
                  <a:pt x="221" y="81"/>
                  <a:pt x="221" y="81"/>
                </a:cubicBezTo>
                <a:cubicBezTo>
                  <a:pt x="35" y="0"/>
                  <a:pt x="35" y="0"/>
                  <a:pt x="35" y="0"/>
                </a:cubicBezTo>
                <a:cubicBezTo>
                  <a:pt x="26" y="0"/>
                  <a:pt x="17" y="0"/>
                  <a:pt x="9" y="10"/>
                </a:cubicBezTo>
                <a:cubicBezTo>
                  <a:pt x="0" y="10"/>
                  <a:pt x="0" y="19"/>
                  <a:pt x="0" y="28"/>
                </a:cubicBezTo>
                <a:cubicBezTo>
                  <a:pt x="0" y="347"/>
                  <a:pt x="0" y="347"/>
                  <a:pt x="0" y="347"/>
                </a:cubicBezTo>
                <a:cubicBezTo>
                  <a:pt x="0" y="355"/>
                  <a:pt x="0" y="364"/>
                  <a:pt x="9" y="364"/>
                </a:cubicBezTo>
                <a:cubicBezTo>
                  <a:pt x="212" y="444"/>
                  <a:pt x="212" y="444"/>
                  <a:pt x="212" y="444"/>
                </a:cubicBezTo>
                <a:lnTo>
                  <a:pt x="212" y="444"/>
                </a:lnTo>
                <a:cubicBezTo>
                  <a:pt x="221" y="453"/>
                  <a:pt x="221" y="453"/>
                  <a:pt x="221" y="453"/>
                </a:cubicBezTo>
                <a:cubicBezTo>
                  <a:pt x="221" y="453"/>
                  <a:pt x="221" y="453"/>
                  <a:pt x="221" y="444"/>
                </a:cubicBezTo>
                <a:cubicBezTo>
                  <a:pt x="230" y="444"/>
                  <a:pt x="230" y="444"/>
                  <a:pt x="230" y="444"/>
                </a:cubicBezTo>
                <a:cubicBezTo>
                  <a:pt x="425" y="364"/>
                  <a:pt x="425" y="364"/>
                  <a:pt x="425" y="364"/>
                </a:cubicBezTo>
                <a:cubicBezTo>
                  <a:pt x="434" y="364"/>
                  <a:pt x="443" y="355"/>
                  <a:pt x="443" y="347"/>
                </a:cubicBezTo>
                <a:cubicBezTo>
                  <a:pt x="443" y="28"/>
                  <a:pt x="443" y="28"/>
                  <a:pt x="443" y="28"/>
                </a:cubicBezTo>
                <a:cubicBezTo>
                  <a:pt x="443" y="19"/>
                  <a:pt x="443" y="10"/>
                  <a:pt x="434" y="10"/>
                </a:cubicBezTo>
                <a:close/>
                <a:moveTo>
                  <a:pt x="195" y="400"/>
                </a:moveTo>
                <a:lnTo>
                  <a:pt x="195" y="400"/>
                </a:lnTo>
                <a:cubicBezTo>
                  <a:pt x="35" y="338"/>
                  <a:pt x="35" y="338"/>
                  <a:pt x="35" y="338"/>
                </a:cubicBezTo>
                <a:cubicBezTo>
                  <a:pt x="35" y="54"/>
                  <a:pt x="35" y="54"/>
                  <a:pt x="35" y="54"/>
                </a:cubicBezTo>
                <a:cubicBezTo>
                  <a:pt x="195" y="116"/>
                  <a:pt x="195" y="116"/>
                  <a:pt x="195" y="116"/>
                </a:cubicBezTo>
                <a:lnTo>
                  <a:pt x="195" y="400"/>
                </a:lnTo>
                <a:close/>
                <a:moveTo>
                  <a:pt x="408" y="338"/>
                </a:moveTo>
                <a:lnTo>
                  <a:pt x="408" y="338"/>
                </a:lnTo>
                <a:cubicBezTo>
                  <a:pt x="248" y="400"/>
                  <a:pt x="248" y="400"/>
                  <a:pt x="248" y="400"/>
                </a:cubicBezTo>
                <a:cubicBezTo>
                  <a:pt x="248" y="116"/>
                  <a:pt x="248" y="116"/>
                  <a:pt x="248" y="116"/>
                </a:cubicBezTo>
                <a:cubicBezTo>
                  <a:pt x="408" y="54"/>
                  <a:pt x="408" y="54"/>
                  <a:pt x="408" y="54"/>
                </a:cubicBezTo>
                <a:lnTo>
                  <a:pt x="408" y="338"/>
                </a:lnTo>
                <a:close/>
                <a:moveTo>
                  <a:pt x="372" y="240"/>
                </a:moveTo>
                <a:lnTo>
                  <a:pt x="372" y="240"/>
                </a:lnTo>
                <a:cubicBezTo>
                  <a:pt x="274" y="284"/>
                  <a:pt x="274" y="284"/>
                  <a:pt x="274" y="284"/>
                </a:cubicBezTo>
                <a:cubicBezTo>
                  <a:pt x="274" y="311"/>
                  <a:pt x="274" y="311"/>
                  <a:pt x="274" y="311"/>
                </a:cubicBezTo>
                <a:cubicBezTo>
                  <a:pt x="372" y="275"/>
                  <a:pt x="372" y="275"/>
                  <a:pt x="372" y="275"/>
                </a:cubicBezTo>
                <a:lnTo>
                  <a:pt x="372" y="240"/>
                </a:lnTo>
                <a:close/>
                <a:moveTo>
                  <a:pt x="372" y="143"/>
                </a:moveTo>
                <a:lnTo>
                  <a:pt x="372" y="143"/>
                </a:lnTo>
                <a:cubicBezTo>
                  <a:pt x="274" y="178"/>
                  <a:pt x="274" y="178"/>
                  <a:pt x="274" y="178"/>
                </a:cubicBezTo>
                <a:cubicBezTo>
                  <a:pt x="274" y="213"/>
                  <a:pt x="274" y="213"/>
                  <a:pt x="274" y="213"/>
                </a:cubicBezTo>
                <a:cubicBezTo>
                  <a:pt x="372" y="169"/>
                  <a:pt x="372" y="169"/>
                  <a:pt x="372" y="169"/>
                </a:cubicBezTo>
                <a:lnTo>
                  <a:pt x="372" y="143"/>
                </a:lnTo>
                <a:close/>
              </a:path>
            </a:pathLst>
          </a:custGeom>
          <a:solidFill>
            <a:schemeClr val="bg1"/>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28" name="矩形 27"/>
          <p:cNvSpPr>
            <a:spLocks noChangeArrowheads="1"/>
          </p:cNvSpPr>
          <p:nvPr/>
        </p:nvSpPr>
        <p:spPr bwMode="auto">
          <a:xfrm>
            <a:off x="782955" y="1101090"/>
            <a:ext cx="4163695"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smtClean="0">
                <a:latin typeface="宋体" panose="02010600030101010101" pitchFamily="2" charset="-122"/>
                <a:ea typeface="宋体" panose="02010600030101010101" pitchFamily="2" charset="-122"/>
              </a:rPr>
              <a:t>细胞分裂</a:t>
            </a:r>
            <a:r>
              <a:rPr sz="2800" b="1" smtClean="0">
                <a:latin typeface="宋体" panose="02010600030101010101" pitchFamily="2" charset="-122"/>
                <a:ea typeface="宋体" panose="02010600030101010101" pitchFamily="2" charset="-122"/>
              </a:rPr>
              <a:t>概念：由一个细胞分成两个细胞。</a:t>
            </a:r>
            <a:endParaRPr sz="2800" b="1" smtClean="0">
              <a:latin typeface="宋体" panose="02010600030101010101" pitchFamily="2" charset="-122"/>
              <a:ea typeface="宋体" panose="02010600030101010101" pitchFamily="2" charset="-122"/>
            </a:endParaRPr>
          </a:p>
        </p:txBody>
      </p:sp>
      <p:sp>
        <p:nvSpPr>
          <p:cNvPr id="31" name="矩形 30"/>
          <p:cNvSpPr>
            <a:spLocks noChangeArrowheads="1"/>
          </p:cNvSpPr>
          <p:nvPr>
            <p:custDataLst>
              <p:tags r:id="rId5"/>
            </p:custDataLst>
          </p:nvPr>
        </p:nvSpPr>
        <p:spPr bwMode="auto">
          <a:xfrm>
            <a:off x="782955" y="1804670"/>
            <a:ext cx="4163695"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smtClean="0">
                <a:latin typeface="宋体" panose="02010600030101010101" pitchFamily="2" charset="-122"/>
                <a:ea typeface="宋体" panose="02010600030101010101" pitchFamily="2" charset="-122"/>
              </a:rPr>
              <a:t>细胞分裂的过程</a:t>
            </a:r>
            <a:r>
              <a:rPr lang="zh-CN" sz="2800" b="1" smtClean="0">
                <a:latin typeface="宋体" panose="02010600030101010101" pitchFamily="2" charset="-122"/>
                <a:ea typeface="宋体" panose="02010600030101010101" pitchFamily="2" charset="-122"/>
              </a:rPr>
              <a:t>：</a:t>
            </a:r>
            <a:endParaRPr lang="zh-CN" sz="2800" b="1" smtClean="0">
              <a:latin typeface="宋体" panose="02010600030101010101" pitchFamily="2" charset="-122"/>
              <a:ea typeface="宋体" panose="02010600030101010101" pitchFamily="2" charset="-122"/>
            </a:endParaRPr>
          </a:p>
        </p:txBody>
      </p:sp>
      <p:sp>
        <p:nvSpPr>
          <p:cNvPr id="32" name="TextBox 13"/>
          <p:cNvSpPr txBox="1"/>
          <p:nvPr>
            <p:custDataLst>
              <p:tags r:id="rId6"/>
            </p:custDataLst>
          </p:nvPr>
        </p:nvSpPr>
        <p:spPr>
          <a:xfrm>
            <a:off x="1136650" y="2432050"/>
            <a:ext cx="10733405" cy="307340"/>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细胞核先由一个分成</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两个</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33" name="Freeform 13"/>
          <p:cNvSpPr>
            <a:spLocks noChangeArrowheads="1"/>
          </p:cNvSpPr>
          <p:nvPr>
            <p:custDataLst>
              <p:tags r:id="rId7"/>
            </p:custDataLst>
          </p:nvPr>
        </p:nvSpPr>
        <p:spPr bwMode="auto">
          <a:xfrm>
            <a:off x="852082" y="2432348"/>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35" name="TextBox 13"/>
          <p:cNvSpPr txBox="1"/>
          <p:nvPr>
            <p:custDataLst>
              <p:tags r:id="rId8"/>
            </p:custDataLst>
          </p:nvPr>
        </p:nvSpPr>
        <p:spPr>
          <a:xfrm>
            <a:off x="1136015" y="2979420"/>
            <a:ext cx="10733405" cy="307340"/>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000">
                <a:solidFill>
                  <a:schemeClr val="accent5"/>
                </a:solidFill>
                <a:latin typeface="宋体" panose="02010600030101010101" pitchFamily="2" charset="-122"/>
                <a:ea typeface="宋体" panose="02010600030101010101" pitchFamily="2" charset="-122"/>
                <a:cs typeface="+mn-ea"/>
                <a:sym typeface="Arial" pitchFamily="34" charset="0"/>
              </a:rPr>
              <a:t>随后，</a:t>
            </a:r>
            <a:r>
              <a:rPr sz="2000" b="1" u="sng">
                <a:solidFill>
                  <a:srgbClr val="FF0000"/>
                </a:solidFill>
                <a:latin typeface="宋体" panose="02010600030101010101" pitchFamily="2" charset="-122"/>
                <a:ea typeface="宋体" panose="02010600030101010101" pitchFamily="2" charset="-122"/>
                <a:cs typeface="+mn-ea"/>
                <a:sym typeface="Arial" pitchFamily="34" charset="0"/>
              </a:rPr>
              <a:t>细胞质</a:t>
            </a:r>
            <a:r>
              <a:rPr sz="2000">
                <a:solidFill>
                  <a:schemeClr val="accent5"/>
                </a:solidFill>
                <a:latin typeface="宋体" panose="02010600030101010101" pitchFamily="2" charset="-122"/>
                <a:ea typeface="宋体" panose="02010600030101010101" pitchFamily="2" charset="-122"/>
                <a:cs typeface="+mn-ea"/>
                <a:sym typeface="Arial" pitchFamily="34" charset="0"/>
              </a:rPr>
              <a:t>分成两份，每份各含有一个</a:t>
            </a:r>
            <a:r>
              <a:rPr sz="2000" b="1" u="sng">
                <a:solidFill>
                  <a:srgbClr val="FF0000"/>
                </a:solidFill>
                <a:latin typeface="宋体" panose="02010600030101010101" pitchFamily="2" charset="-122"/>
                <a:ea typeface="宋体" panose="02010600030101010101" pitchFamily="2" charset="-122"/>
                <a:cs typeface="+mn-ea"/>
                <a:sym typeface="Arial" pitchFamily="34" charset="0"/>
              </a:rPr>
              <a:t>细胞核</a:t>
            </a:r>
            <a:r>
              <a:rPr sz="2000">
                <a:solidFill>
                  <a:schemeClr val="accent5"/>
                </a:solidFill>
                <a:latin typeface="宋体" panose="02010600030101010101" pitchFamily="2" charset="-122"/>
                <a:ea typeface="宋体" panose="02010600030101010101" pitchFamily="2" charset="-122"/>
                <a:cs typeface="+mn-ea"/>
                <a:sym typeface="Arial" pitchFamily="34" charset="0"/>
              </a:rPr>
              <a:t>。</a:t>
            </a:r>
            <a:endParaRPr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36" name="Freeform 13"/>
          <p:cNvSpPr>
            <a:spLocks noChangeArrowheads="1"/>
          </p:cNvSpPr>
          <p:nvPr>
            <p:custDataLst>
              <p:tags r:id="rId9"/>
            </p:custDataLst>
          </p:nvPr>
        </p:nvSpPr>
        <p:spPr bwMode="auto">
          <a:xfrm>
            <a:off x="851447" y="2979718"/>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38" name="TextBox 13"/>
          <p:cNvSpPr txBox="1"/>
          <p:nvPr>
            <p:custDataLst>
              <p:tags r:id="rId10"/>
            </p:custDataLst>
          </p:nvPr>
        </p:nvSpPr>
        <p:spPr>
          <a:xfrm>
            <a:off x="1135380" y="3537585"/>
            <a:ext cx="10733405" cy="923290"/>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动植物细胞分裂过程有所不同。如果是动物细胞，</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细胞膜</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从细胞的中部向内凹陷，缢裂为两个细胞。若是植物细胞，则在原来的细胞中央，形成新的</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细胞膜</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和新的</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细胞壁</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。于是，一个细胞就分裂成为两个新细胞。</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39" name="Freeform 13"/>
          <p:cNvSpPr>
            <a:spLocks noChangeArrowheads="1"/>
          </p:cNvSpPr>
          <p:nvPr>
            <p:custDataLst>
              <p:tags r:id="rId11"/>
            </p:custDataLst>
          </p:nvPr>
        </p:nvSpPr>
        <p:spPr bwMode="auto">
          <a:xfrm>
            <a:off x="850812" y="3537883"/>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7" name="矩形 6"/>
          <p:cNvSpPr>
            <a:spLocks noChangeArrowheads="1"/>
          </p:cNvSpPr>
          <p:nvPr>
            <p:custDataLst>
              <p:tags r:id="rId12"/>
            </p:custDataLst>
          </p:nvPr>
        </p:nvSpPr>
        <p:spPr bwMode="auto">
          <a:xfrm>
            <a:off x="782955" y="4568825"/>
            <a:ext cx="5026025"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smtClean="0">
                <a:latin typeface="宋体" panose="02010600030101010101" pitchFamily="2" charset="-122"/>
                <a:ea typeface="宋体" panose="02010600030101010101" pitchFamily="2" charset="-122"/>
              </a:rPr>
              <a:t>细胞分裂的结果</a:t>
            </a:r>
            <a:r>
              <a:rPr lang="zh-CN" sz="2800" b="1" smtClean="0">
                <a:latin typeface="宋体" panose="02010600030101010101" pitchFamily="2" charset="-122"/>
                <a:ea typeface="宋体" panose="02010600030101010101" pitchFamily="2" charset="-122"/>
              </a:rPr>
              <a:t>：</a:t>
            </a:r>
            <a:endParaRPr lang="zh-CN" sz="2800" b="1" smtClean="0">
              <a:latin typeface="宋体" panose="02010600030101010101" pitchFamily="2" charset="-122"/>
              <a:ea typeface="宋体" panose="02010600030101010101" pitchFamily="2" charset="-122"/>
            </a:endParaRPr>
          </a:p>
        </p:txBody>
      </p:sp>
      <p:sp>
        <p:nvSpPr>
          <p:cNvPr id="8" name="TextBox 13"/>
          <p:cNvSpPr txBox="1"/>
          <p:nvPr>
            <p:custDataLst>
              <p:tags r:id="rId13"/>
            </p:custDataLst>
          </p:nvPr>
        </p:nvSpPr>
        <p:spPr>
          <a:xfrm>
            <a:off x="1141730" y="5168265"/>
            <a:ext cx="10733405" cy="615315"/>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通过细胞分裂，细胞数目增多了，新形成的两个细胞体积比原细胞</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要小</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，但细胞的</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形态和结构</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都未发生变化。</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9" name="Freeform 13"/>
          <p:cNvSpPr>
            <a:spLocks noChangeArrowheads="1"/>
          </p:cNvSpPr>
          <p:nvPr>
            <p:custDataLst>
              <p:tags r:id="rId14"/>
            </p:custDataLst>
          </p:nvPr>
        </p:nvSpPr>
        <p:spPr bwMode="auto">
          <a:xfrm>
            <a:off x="857162" y="5168563"/>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box(in)">
                                      <p:cBhvr>
                                        <p:cTn id="7" dur="2000"/>
                                        <p:tgtEl>
                                          <p:spTgt spid="2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2000" fill="hold" grpId="0"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box(in)">
                                      <p:cBhvr>
                                        <p:cTn id="12" dur="2000"/>
                                        <p:tgtEl>
                                          <p:spTgt spid="3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4" presetClass="entr" presetSubtype="16" dur="2000" fill="hold" grpId="0" nodeType="click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box(in)">
                                      <p:cBhvr>
                                        <p:cTn id="17" dur="2000"/>
                                        <p:tgtEl>
                                          <p:spTgt spid="32"/>
                                        </p:tgtEl>
                                      </p:cBhvr>
                                    </p:animEffect>
                                  </p:childTnLst>
                                </p:cTn>
                              </p:par>
                              <p:par>
                                <p:cTn id="18" presetID="4" presetClass="entr" presetSubtype="16" dur="2000" fill="hold" grpId="0" nodeType="withEffect">
                                  <p:stCondLst>
                                    <p:cond delay="0"/>
                                  </p:stCondLst>
                                  <p:childTnLst>
                                    <p:set>
                                      <p:cBhvr>
                                        <p:cTn id="19" dur="1" fill="hold">
                                          <p:stCondLst>
                                            <p:cond delay="0"/>
                                          </p:stCondLst>
                                        </p:cTn>
                                        <p:tgtEl>
                                          <p:spTgt spid="33"/>
                                        </p:tgtEl>
                                        <p:attrNameLst>
                                          <p:attrName>style.visibility</p:attrName>
                                        </p:attrNameLst>
                                      </p:cBhvr>
                                      <p:to>
                                        <p:strVal val="visible"/>
                                      </p:to>
                                    </p:set>
                                    <p:animEffect transition="in" filter="box(in)">
                                      <p:cBhvr>
                                        <p:cTn id="20" dur="2000"/>
                                        <p:tgtEl>
                                          <p:spTgt spid="33"/>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4" presetClass="entr" presetSubtype="16" dur="2000" fill="hold" grpId="0" nodeType="clickEffect">
                                  <p:stCondLst>
                                    <p:cond delay="0"/>
                                  </p:stCondLst>
                                  <p:childTnLst>
                                    <p:set>
                                      <p:cBhvr>
                                        <p:cTn id="24" dur="1" fill="hold">
                                          <p:stCondLst>
                                            <p:cond delay="0"/>
                                          </p:stCondLst>
                                        </p:cTn>
                                        <p:tgtEl>
                                          <p:spTgt spid="35"/>
                                        </p:tgtEl>
                                        <p:attrNameLst>
                                          <p:attrName>style.visibility</p:attrName>
                                        </p:attrNameLst>
                                      </p:cBhvr>
                                      <p:to>
                                        <p:strVal val="visible"/>
                                      </p:to>
                                    </p:set>
                                    <p:animEffect transition="in" filter="box(in)">
                                      <p:cBhvr>
                                        <p:cTn id="25" dur="2000"/>
                                        <p:tgtEl>
                                          <p:spTgt spid="35"/>
                                        </p:tgtEl>
                                      </p:cBhvr>
                                    </p:animEffect>
                                  </p:childTnLst>
                                </p:cTn>
                              </p:par>
                              <p:par>
                                <p:cTn id="26" presetID="4" presetClass="entr" presetSubtype="16" dur="2000" fill="hold" grpId="0" nodeType="withEffect">
                                  <p:stCondLst>
                                    <p:cond delay="0"/>
                                  </p:stCondLst>
                                  <p:childTnLst>
                                    <p:set>
                                      <p:cBhvr>
                                        <p:cTn id="27" dur="1" fill="hold">
                                          <p:stCondLst>
                                            <p:cond delay="0"/>
                                          </p:stCondLst>
                                        </p:cTn>
                                        <p:tgtEl>
                                          <p:spTgt spid="36"/>
                                        </p:tgtEl>
                                        <p:attrNameLst>
                                          <p:attrName>style.visibility</p:attrName>
                                        </p:attrNameLst>
                                      </p:cBhvr>
                                      <p:to>
                                        <p:strVal val="visible"/>
                                      </p:to>
                                    </p:set>
                                    <p:animEffect transition="in" filter="box(in)">
                                      <p:cBhvr>
                                        <p:cTn id="28" dur="2000"/>
                                        <p:tgtEl>
                                          <p:spTgt spid="36"/>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4" presetClass="entr" presetSubtype="16" dur="2000" fill="hold" grpId="0" nodeType="clickEffect">
                                  <p:stCondLst>
                                    <p:cond delay="0"/>
                                  </p:stCondLst>
                                  <p:childTnLst>
                                    <p:set>
                                      <p:cBhvr>
                                        <p:cTn id="32" dur="1" fill="hold">
                                          <p:stCondLst>
                                            <p:cond delay="0"/>
                                          </p:stCondLst>
                                        </p:cTn>
                                        <p:tgtEl>
                                          <p:spTgt spid="38"/>
                                        </p:tgtEl>
                                        <p:attrNameLst>
                                          <p:attrName>style.visibility</p:attrName>
                                        </p:attrNameLst>
                                      </p:cBhvr>
                                      <p:to>
                                        <p:strVal val="visible"/>
                                      </p:to>
                                    </p:set>
                                    <p:animEffect transition="in" filter="box(in)">
                                      <p:cBhvr>
                                        <p:cTn id="33" dur="2000"/>
                                        <p:tgtEl>
                                          <p:spTgt spid="38"/>
                                        </p:tgtEl>
                                      </p:cBhvr>
                                    </p:animEffect>
                                  </p:childTnLst>
                                </p:cTn>
                              </p:par>
                              <p:par>
                                <p:cTn id="34" presetID="4" presetClass="entr" presetSubtype="16" dur="2000" fill="hold" grpId="0" nodeType="withEffect">
                                  <p:stCondLst>
                                    <p:cond delay="0"/>
                                  </p:stCondLst>
                                  <p:childTnLst>
                                    <p:set>
                                      <p:cBhvr>
                                        <p:cTn id="35" dur="1" fill="hold">
                                          <p:stCondLst>
                                            <p:cond delay="0"/>
                                          </p:stCondLst>
                                        </p:cTn>
                                        <p:tgtEl>
                                          <p:spTgt spid="39"/>
                                        </p:tgtEl>
                                        <p:attrNameLst>
                                          <p:attrName>style.visibility</p:attrName>
                                        </p:attrNameLst>
                                      </p:cBhvr>
                                      <p:to>
                                        <p:strVal val="visible"/>
                                      </p:to>
                                    </p:set>
                                    <p:animEffect transition="in" filter="box(in)">
                                      <p:cBhvr>
                                        <p:cTn id="36" dur="2000"/>
                                        <p:tgtEl>
                                          <p:spTgt spid="39"/>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4" presetClass="entr" presetSubtype="16" dur="2000"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box(in)">
                                      <p:cBhvr>
                                        <p:cTn id="41" dur="2000"/>
                                        <p:tgtEl>
                                          <p:spTgt spid="7"/>
                                        </p:tgtEl>
                                      </p:cBhvr>
                                    </p:animEffect>
                                  </p:childTnLst>
                                </p:cTn>
                              </p:par>
                              <p:par>
                                <p:cTn id="42" presetID="4" presetClass="entr" presetSubtype="16" dur="2000" fill="hold" grpId="0" nodeType="withEffect">
                                  <p:stCondLst>
                                    <p:cond delay="0"/>
                                  </p:stCondLst>
                                  <p:childTnLst>
                                    <p:set>
                                      <p:cBhvr>
                                        <p:cTn id="43" dur="1" fill="hold">
                                          <p:stCondLst>
                                            <p:cond delay="0"/>
                                          </p:stCondLst>
                                        </p:cTn>
                                        <p:tgtEl>
                                          <p:spTgt spid="8"/>
                                        </p:tgtEl>
                                        <p:attrNameLst>
                                          <p:attrName>style.visibility</p:attrName>
                                        </p:attrNameLst>
                                      </p:cBhvr>
                                      <p:to>
                                        <p:strVal val="visible"/>
                                      </p:to>
                                    </p:set>
                                    <p:animEffect transition="in" filter="box(in)">
                                      <p:cBhvr>
                                        <p:cTn id="44" dur="2000"/>
                                        <p:tgtEl>
                                          <p:spTgt spid="8"/>
                                        </p:tgtEl>
                                      </p:cBhvr>
                                    </p:animEffect>
                                  </p:childTnLst>
                                </p:cTn>
                              </p:par>
                              <p:par>
                                <p:cTn id="45" presetID="4" presetClass="entr" presetSubtype="16" dur="2000" fill="hold" grpId="0" nodeType="with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box(in)">
                                      <p:cBhvr>
                                        <p:cTn id="4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1" grpId="0"/>
      <p:bldP spid="32" grpId="0"/>
      <p:bldP spid="33" grpId="0"/>
      <p:bldP spid="35" grpId="0"/>
      <p:bldP spid="36" grpId="0"/>
      <p:bldP spid="38" grpId="0"/>
      <p:bldP spid="39" grpId="0"/>
      <p:bldP spid="7" grpId="0"/>
      <p:bldP spid="8" grpId="0"/>
      <p:bldP spid="9"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sp>
        <p:nvSpPr>
          <p:cNvPr id="27" name="文本框 26"/>
          <p:cNvSpPr txBox="1"/>
          <p:nvPr>
            <p:custDataLst>
              <p:tags r:id="rId3"/>
            </p:custDataLst>
          </p:nvPr>
        </p:nvSpPr>
        <p:spPr>
          <a:xfrm>
            <a:off x="645795" y="185420"/>
            <a:ext cx="7599045" cy="385445"/>
          </a:xfrm>
          <a:prstGeom prst="rect">
            <a:avLst/>
          </a:prstGeom>
          <a:noFill/>
        </p:spPr>
        <p:txBody>
          <a:bodyPr wrap="non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smtClean="0">
                <a:solidFill>
                  <a:srgbClr val="FF0000"/>
                </a:solidFill>
                <a:uFillTx/>
                <a:latin typeface="华文行楷" panose="02010800040101010101" charset="-122"/>
                <a:ea typeface="华文行楷" panose="02010800040101010101" charset="-122"/>
              </a:rPr>
              <a:t>考向一：细胞生长、细胞分裂和细胞分化过程</a:t>
            </a:r>
            <a:endParaRPr lang="zh-CN" altLang="en-US" sz="2800" b="1" smtClean="0">
              <a:solidFill>
                <a:srgbClr val="FF0000"/>
              </a:solidFill>
              <a:uFillTx/>
              <a:latin typeface="华文行楷" panose="02010800040101010101" charset="-122"/>
              <a:ea typeface="华文行楷" panose="02010800040101010101" charset="-122"/>
            </a:endParaRPr>
          </a:p>
        </p:txBody>
      </p:sp>
      <p:sp>
        <p:nvSpPr>
          <p:cNvPr id="48" name="Freeform 92"/>
          <p:cNvSpPr>
            <a:spLocks noChangeArrowheads="1"/>
          </p:cNvSpPr>
          <p:nvPr>
            <p:custDataLst>
              <p:tags r:id="rId4"/>
            </p:custDataLst>
          </p:nvPr>
        </p:nvSpPr>
        <p:spPr bwMode="auto">
          <a:xfrm>
            <a:off x="229235" y="185420"/>
            <a:ext cx="474980" cy="385445"/>
          </a:xfrm>
          <a:custGeom>
            <a:gdLst>
              <a:gd name="T0" fmla="*/ 168 w 444"/>
              <a:gd name="T1" fmla="*/ 284 h 454"/>
              <a:gd name="T2" fmla="*/ 168 w 444"/>
              <a:gd name="T3" fmla="*/ 284 h 454"/>
              <a:gd name="T4" fmla="*/ 70 w 444"/>
              <a:gd name="T5" fmla="*/ 240 h 454"/>
              <a:gd name="T6" fmla="*/ 70 w 444"/>
              <a:gd name="T7" fmla="*/ 275 h 454"/>
              <a:gd name="T8" fmla="*/ 168 w 444"/>
              <a:gd name="T9" fmla="*/ 311 h 454"/>
              <a:gd name="T10" fmla="*/ 168 w 444"/>
              <a:gd name="T11" fmla="*/ 284 h 454"/>
              <a:gd name="T12" fmla="*/ 168 w 444"/>
              <a:gd name="T13" fmla="*/ 178 h 454"/>
              <a:gd name="T14" fmla="*/ 168 w 444"/>
              <a:gd name="T15" fmla="*/ 178 h 454"/>
              <a:gd name="T16" fmla="*/ 70 w 444"/>
              <a:gd name="T17" fmla="*/ 143 h 454"/>
              <a:gd name="T18" fmla="*/ 70 w 444"/>
              <a:gd name="T19" fmla="*/ 169 h 454"/>
              <a:gd name="T20" fmla="*/ 168 w 444"/>
              <a:gd name="T21" fmla="*/ 213 h 454"/>
              <a:gd name="T22" fmla="*/ 168 w 444"/>
              <a:gd name="T23" fmla="*/ 178 h 454"/>
              <a:gd name="T24" fmla="*/ 434 w 444"/>
              <a:gd name="T25" fmla="*/ 10 h 454"/>
              <a:gd name="T26" fmla="*/ 434 w 444"/>
              <a:gd name="T27" fmla="*/ 10 h 454"/>
              <a:gd name="T28" fmla="*/ 408 w 444"/>
              <a:gd name="T29" fmla="*/ 0 h 454"/>
              <a:gd name="T30" fmla="*/ 221 w 444"/>
              <a:gd name="T31" fmla="*/ 81 h 454"/>
              <a:gd name="T32" fmla="*/ 35 w 444"/>
              <a:gd name="T33" fmla="*/ 0 h 454"/>
              <a:gd name="T34" fmla="*/ 9 w 444"/>
              <a:gd name="T35" fmla="*/ 10 h 454"/>
              <a:gd name="T36" fmla="*/ 0 w 444"/>
              <a:gd name="T37" fmla="*/ 28 h 454"/>
              <a:gd name="T38" fmla="*/ 0 w 444"/>
              <a:gd name="T39" fmla="*/ 347 h 454"/>
              <a:gd name="T40" fmla="*/ 9 w 444"/>
              <a:gd name="T41" fmla="*/ 364 h 454"/>
              <a:gd name="T42" fmla="*/ 212 w 444"/>
              <a:gd name="T43" fmla="*/ 444 h 454"/>
              <a:gd name="T44" fmla="*/ 212 w 444"/>
              <a:gd name="T45" fmla="*/ 444 h 454"/>
              <a:gd name="T46" fmla="*/ 221 w 444"/>
              <a:gd name="T47" fmla="*/ 453 h 454"/>
              <a:gd name="T48" fmla="*/ 221 w 444"/>
              <a:gd name="T49" fmla="*/ 444 h 454"/>
              <a:gd name="T50" fmla="*/ 230 w 444"/>
              <a:gd name="T51" fmla="*/ 444 h 454"/>
              <a:gd name="T52" fmla="*/ 425 w 444"/>
              <a:gd name="T53" fmla="*/ 364 h 454"/>
              <a:gd name="T54" fmla="*/ 443 w 444"/>
              <a:gd name="T55" fmla="*/ 347 h 454"/>
              <a:gd name="T56" fmla="*/ 443 w 444"/>
              <a:gd name="T57" fmla="*/ 28 h 454"/>
              <a:gd name="T58" fmla="*/ 434 w 444"/>
              <a:gd name="T59" fmla="*/ 10 h 454"/>
              <a:gd name="T60" fmla="*/ 195 w 444"/>
              <a:gd name="T61" fmla="*/ 400 h 454"/>
              <a:gd name="T62" fmla="*/ 195 w 444"/>
              <a:gd name="T63" fmla="*/ 400 h 454"/>
              <a:gd name="T64" fmla="*/ 35 w 444"/>
              <a:gd name="T65" fmla="*/ 338 h 454"/>
              <a:gd name="T66" fmla="*/ 35 w 444"/>
              <a:gd name="T67" fmla="*/ 54 h 454"/>
              <a:gd name="T68" fmla="*/ 195 w 444"/>
              <a:gd name="T69" fmla="*/ 116 h 454"/>
              <a:gd name="T70" fmla="*/ 195 w 444"/>
              <a:gd name="T71" fmla="*/ 400 h 454"/>
              <a:gd name="T72" fmla="*/ 408 w 444"/>
              <a:gd name="T73" fmla="*/ 338 h 454"/>
              <a:gd name="T74" fmla="*/ 408 w 444"/>
              <a:gd name="T75" fmla="*/ 338 h 454"/>
              <a:gd name="T76" fmla="*/ 248 w 444"/>
              <a:gd name="T77" fmla="*/ 400 h 454"/>
              <a:gd name="T78" fmla="*/ 248 w 444"/>
              <a:gd name="T79" fmla="*/ 116 h 454"/>
              <a:gd name="T80" fmla="*/ 408 w 444"/>
              <a:gd name="T81" fmla="*/ 54 h 454"/>
              <a:gd name="T82" fmla="*/ 408 w 444"/>
              <a:gd name="T83" fmla="*/ 338 h 454"/>
              <a:gd name="T84" fmla="*/ 372 w 444"/>
              <a:gd name="T85" fmla="*/ 240 h 454"/>
              <a:gd name="T86" fmla="*/ 372 w 444"/>
              <a:gd name="T87" fmla="*/ 240 h 454"/>
              <a:gd name="T88" fmla="*/ 274 w 444"/>
              <a:gd name="T89" fmla="*/ 284 h 454"/>
              <a:gd name="T90" fmla="*/ 274 w 444"/>
              <a:gd name="T91" fmla="*/ 311 h 454"/>
              <a:gd name="T92" fmla="*/ 372 w 444"/>
              <a:gd name="T93" fmla="*/ 275 h 454"/>
              <a:gd name="T94" fmla="*/ 372 w 444"/>
              <a:gd name="T95" fmla="*/ 240 h 454"/>
              <a:gd name="T96" fmla="*/ 372 w 444"/>
              <a:gd name="T97" fmla="*/ 143 h 454"/>
              <a:gd name="T98" fmla="*/ 372 w 444"/>
              <a:gd name="T99" fmla="*/ 143 h 454"/>
              <a:gd name="T100" fmla="*/ 274 w 444"/>
              <a:gd name="T101" fmla="*/ 178 h 454"/>
              <a:gd name="T102" fmla="*/ 274 w 444"/>
              <a:gd name="T103" fmla="*/ 213 h 454"/>
              <a:gd name="T104" fmla="*/ 372 w 444"/>
              <a:gd name="T105" fmla="*/ 169 h 454"/>
              <a:gd name="T106" fmla="*/ 372 w 444"/>
              <a:gd name="T107" fmla="*/ 143 h 4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2" h="452">
                <a:moveTo>
                  <a:pt x="168" y="284"/>
                </a:moveTo>
                <a:lnTo>
                  <a:pt x="168" y="284"/>
                </a:lnTo>
                <a:cubicBezTo>
                  <a:pt x="70" y="240"/>
                  <a:pt x="70" y="240"/>
                  <a:pt x="70" y="240"/>
                </a:cubicBezTo>
                <a:cubicBezTo>
                  <a:pt x="70" y="275"/>
                  <a:pt x="70" y="275"/>
                  <a:pt x="70" y="275"/>
                </a:cubicBezTo>
                <a:cubicBezTo>
                  <a:pt x="168" y="311"/>
                  <a:pt x="168" y="311"/>
                  <a:pt x="168" y="311"/>
                </a:cubicBezTo>
                <a:lnTo>
                  <a:pt x="168" y="284"/>
                </a:lnTo>
                <a:close/>
                <a:moveTo>
                  <a:pt x="168" y="178"/>
                </a:moveTo>
                <a:lnTo>
                  <a:pt x="168" y="178"/>
                </a:lnTo>
                <a:cubicBezTo>
                  <a:pt x="70" y="143"/>
                  <a:pt x="70" y="143"/>
                  <a:pt x="70" y="143"/>
                </a:cubicBezTo>
                <a:cubicBezTo>
                  <a:pt x="70" y="169"/>
                  <a:pt x="70" y="169"/>
                  <a:pt x="70" y="169"/>
                </a:cubicBezTo>
                <a:cubicBezTo>
                  <a:pt x="168" y="213"/>
                  <a:pt x="168" y="213"/>
                  <a:pt x="168" y="213"/>
                </a:cubicBezTo>
                <a:lnTo>
                  <a:pt x="168" y="178"/>
                </a:lnTo>
                <a:close/>
                <a:moveTo>
                  <a:pt x="434" y="10"/>
                </a:moveTo>
                <a:lnTo>
                  <a:pt x="434" y="10"/>
                </a:lnTo>
                <a:cubicBezTo>
                  <a:pt x="425" y="0"/>
                  <a:pt x="417" y="0"/>
                  <a:pt x="408" y="0"/>
                </a:cubicBezTo>
                <a:cubicBezTo>
                  <a:pt x="221" y="81"/>
                  <a:pt x="221" y="81"/>
                  <a:pt x="221" y="81"/>
                </a:cubicBezTo>
                <a:cubicBezTo>
                  <a:pt x="35" y="0"/>
                  <a:pt x="35" y="0"/>
                  <a:pt x="35" y="0"/>
                </a:cubicBezTo>
                <a:cubicBezTo>
                  <a:pt x="26" y="0"/>
                  <a:pt x="17" y="0"/>
                  <a:pt x="9" y="10"/>
                </a:cubicBezTo>
                <a:cubicBezTo>
                  <a:pt x="0" y="10"/>
                  <a:pt x="0" y="19"/>
                  <a:pt x="0" y="28"/>
                </a:cubicBezTo>
                <a:cubicBezTo>
                  <a:pt x="0" y="347"/>
                  <a:pt x="0" y="347"/>
                  <a:pt x="0" y="347"/>
                </a:cubicBezTo>
                <a:cubicBezTo>
                  <a:pt x="0" y="355"/>
                  <a:pt x="0" y="364"/>
                  <a:pt x="9" y="364"/>
                </a:cubicBezTo>
                <a:cubicBezTo>
                  <a:pt x="212" y="444"/>
                  <a:pt x="212" y="444"/>
                  <a:pt x="212" y="444"/>
                </a:cubicBezTo>
                <a:lnTo>
                  <a:pt x="212" y="444"/>
                </a:lnTo>
                <a:cubicBezTo>
                  <a:pt x="221" y="453"/>
                  <a:pt x="221" y="453"/>
                  <a:pt x="221" y="453"/>
                </a:cubicBezTo>
                <a:cubicBezTo>
                  <a:pt x="221" y="453"/>
                  <a:pt x="221" y="453"/>
                  <a:pt x="221" y="444"/>
                </a:cubicBezTo>
                <a:cubicBezTo>
                  <a:pt x="230" y="444"/>
                  <a:pt x="230" y="444"/>
                  <a:pt x="230" y="444"/>
                </a:cubicBezTo>
                <a:cubicBezTo>
                  <a:pt x="425" y="364"/>
                  <a:pt x="425" y="364"/>
                  <a:pt x="425" y="364"/>
                </a:cubicBezTo>
                <a:cubicBezTo>
                  <a:pt x="434" y="364"/>
                  <a:pt x="443" y="355"/>
                  <a:pt x="443" y="347"/>
                </a:cubicBezTo>
                <a:cubicBezTo>
                  <a:pt x="443" y="28"/>
                  <a:pt x="443" y="28"/>
                  <a:pt x="443" y="28"/>
                </a:cubicBezTo>
                <a:cubicBezTo>
                  <a:pt x="443" y="19"/>
                  <a:pt x="443" y="10"/>
                  <a:pt x="434" y="10"/>
                </a:cubicBezTo>
                <a:close/>
                <a:moveTo>
                  <a:pt x="195" y="400"/>
                </a:moveTo>
                <a:lnTo>
                  <a:pt x="195" y="400"/>
                </a:lnTo>
                <a:cubicBezTo>
                  <a:pt x="35" y="338"/>
                  <a:pt x="35" y="338"/>
                  <a:pt x="35" y="338"/>
                </a:cubicBezTo>
                <a:cubicBezTo>
                  <a:pt x="35" y="54"/>
                  <a:pt x="35" y="54"/>
                  <a:pt x="35" y="54"/>
                </a:cubicBezTo>
                <a:cubicBezTo>
                  <a:pt x="195" y="116"/>
                  <a:pt x="195" y="116"/>
                  <a:pt x="195" y="116"/>
                </a:cubicBezTo>
                <a:lnTo>
                  <a:pt x="195" y="400"/>
                </a:lnTo>
                <a:close/>
                <a:moveTo>
                  <a:pt x="408" y="338"/>
                </a:moveTo>
                <a:lnTo>
                  <a:pt x="408" y="338"/>
                </a:lnTo>
                <a:cubicBezTo>
                  <a:pt x="248" y="400"/>
                  <a:pt x="248" y="400"/>
                  <a:pt x="248" y="400"/>
                </a:cubicBezTo>
                <a:cubicBezTo>
                  <a:pt x="248" y="116"/>
                  <a:pt x="248" y="116"/>
                  <a:pt x="248" y="116"/>
                </a:cubicBezTo>
                <a:cubicBezTo>
                  <a:pt x="408" y="54"/>
                  <a:pt x="408" y="54"/>
                  <a:pt x="408" y="54"/>
                </a:cubicBezTo>
                <a:lnTo>
                  <a:pt x="408" y="338"/>
                </a:lnTo>
                <a:close/>
                <a:moveTo>
                  <a:pt x="372" y="240"/>
                </a:moveTo>
                <a:lnTo>
                  <a:pt x="372" y="240"/>
                </a:lnTo>
                <a:cubicBezTo>
                  <a:pt x="274" y="284"/>
                  <a:pt x="274" y="284"/>
                  <a:pt x="274" y="284"/>
                </a:cubicBezTo>
                <a:cubicBezTo>
                  <a:pt x="274" y="311"/>
                  <a:pt x="274" y="311"/>
                  <a:pt x="274" y="311"/>
                </a:cubicBezTo>
                <a:cubicBezTo>
                  <a:pt x="372" y="275"/>
                  <a:pt x="372" y="275"/>
                  <a:pt x="372" y="275"/>
                </a:cubicBezTo>
                <a:lnTo>
                  <a:pt x="372" y="240"/>
                </a:lnTo>
                <a:close/>
                <a:moveTo>
                  <a:pt x="372" y="143"/>
                </a:moveTo>
                <a:lnTo>
                  <a:pt x="372" y="143"/>
                </a:lnTo>
                <a:cubicBezTo>
                  <a:pt x="274" y="178"/>
                  <a:pt x="274" y="178"/>
                  <a:pt x="274" y="178"/>
                </a:cubicBezTo>
                <a:cubicBezTo>
                  <a:pt x="274" y="213"/>
                  <a:pt x="274" y="213"/>
                  <a:pt x="274" y="213"/>
                </a:cubicBezTo>
                <a:cubicBezTo>
                  <a:pt x="372" y="169"/>
                  <a:pt x="372" y="169"/>
                  <a:pt x="372" y="169"/>
                </a:cubicBezTo>
                <a:lnTo>
                  <a:pt x="372" y="143"/>
                </a:lnTo>
                <a:close/>
              </a:path>
            </a:pathLst>
          </a:custGeom>
          <a:solidFill>
            <a:schemeClr val="bg1"/>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28" name="矩形 27"/>
          <p:cNvSpPr>
            <a:spLocks noChangeArrowheads="1"/>
          </p:cNvSpPr>
          <p:nvPr/>
        </p:nvSpPr>
        <p:spPr bwMode="auto">
          <a:xfrm>
            <a:off x="782955" y="1101090"/>
            <a:ext cx="7002780"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smtClean="0">
                <a:latin typeface="宋体" panose="02010600030101010101" pitchFamily="2" charset="-122"/>
                <a:ea typeface="宋体" panose="02010600030101010101" pitchFamily="2" charset="-122"/>
              </a:rPr>
              <a:t>细胞分裂过程中染色体数目的变化</a:t>
            </a:r>
            <a:endParaRPr sz="2800" b="1" smtClean="0">
              <a:latin typeface="宋体" panose="02010600030101010101" pitchFamily="2" charset="-122"/>
              <a:ea typeface="宋体" panose="02010600030101010101" pitchFamily="2" charset="-122"/>
            </a:endParaRPr>
          </a:p>
        </p:txBody>
      </p:sp>
      <p:sp>
        <p:nvSpPr>
          <p:cNvPr id="32" name="TextBox 13"/>
          <p:cNvSpPr txBox="1"/>
          <p:nvPr>
            <p:custDataLst>
              <p:tags r:id="rId5"/>
            </p:custDataLst>
          </p:nvPr>
        </p:nvSpPr>
        <p:spPr>
          <a:xfrm>
            <a:off x="1136650" y="2522855"/>
            <a:ext cx="10384155" cy="1538605"/>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在细胞分裂过程中，</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染色体的变化</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最明显，在细胞分裂的不同时期，其形态不同。①细胞分裂前：染色体会进行</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复制</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。②细胞分裂时：随着细胞核的分裂，染色体分成</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形态和数目相同</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的两份，分别进入两个新细胞中。③细胞分裂后：通过细胞分裂形成的两个新细胞的染色体形态和数目相同，新细胞与原细胞的染色体形态和数目也相同。由于染色体内有遗传物质DNA，因此，新细胞和原细胞所含的遗传物质是一样的。</a:t>
            </a:r>
            <a:endParaRPr lang="zh-CN" altLang="en-US" sz="2000">
              <a:solidFill>
                <a:srgbClr val="0070C0"/>
              </a:solidFill>
              <a:latin typeface="宋体" panose="02010600030101010101" pitchFamily="2" charset="-122"/>
              <a:ea typeface="宋体" panose="02010600030101010101" pitchFamily="2" charset="-122"/>
              <a:cs typeface="+mn-ea"/>
              <a:sym typeface="Arial" pitchFamily="34" charset="0"/>
            </a:endParaRPr>
          </a:p>
        </p:txBody>
      </p:sp>
      <p:sp>
        <p:nvSpPr>
          <p:cNvPr id="33" name="Freeform 13"/>
          <p:cNvSpPr>
            <a:spLocks noChangeArrowheads="1"/>
          </p:cNvSpPr>
          <p:nvPr>
            <p:custDataLst>
              <p:tags r:id="rId6"/>
            </p:custDataLst>
          </p:nvPr>
        </p:nvSpPr>
        <p:spPr bwMode="auto">
          <a:xfrm>
            <a:off x="852082" y="2523153"/>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8" name="TextBox 13"/>
          <p:cNvSpPr txBox="1"/>
          <p:nvPr>
            <p:custDataLst>
              <p:tags r:id="rId7"/>
            </p:custDataLst>
          </p:nvPr>
        </p:nvSpPr>
        <p:spPr>
          <a:xfrm>
            <a:off x="1134745" y="4222115"/>
            <a:ext cx="10733405" cy="307340"/>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细胞分裂前后染色体数目的变化：</a:t>
            </a:r>
            <a:r>
              <a:rPr lang="en-US" altLang="zh-CN" sz="2000" b="1" u="sng">
                <a:solidFill>
                  <a:srgbClr val="FF0000"/>
                </a:solidFill>
                <a:latin typeface="宋体" panose="02010600030101010101" pitchFamily="2" charset="-122"/>
                <a:ea typeface="宋体" panose="02010600030101010101" pitchFamily="2" charset="-122"/>
                <a:cs typeface="+mn-ea"/>
                <a:sym typeface="Arial" pitchFamily="34" charset="0"/>
              </a:rPr>
              <a:t>a→2a→a</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9" name="Freeform 13"/>
          <p:cNvSpPr>
            <a:spLocks noChangeArrowheads="1"/>
          </p:cNvSpPr>
          <p:nvPr>
            <p:custDataLst>
              <p:tags r:id="rId8"/>
            </p:custDataLst>
          </p:nvPr>
        </p:nvSpPr>
        <p:spPr bwMode="auto">
          <a:xfrm>
            <a:off x="850177" y="4222413"/>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2" name="TextBox 13"/>
          <p:cNvSpPr txBox="1"/>
          <p:nvPr>
            <p:custDataLst>
              <p:tags r:id="rId9"/>
            </p:custDataLst>
          </p:nvPr>
        </p:nvSpPr>
        <p:spPr>
          <a:xfrm>
            <a:off x="1141730" y="1822450"/>
            <a:ext cx="10733405" cy="615315"/>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染色体是细胞中容易被</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碱性染料</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染成深色的物质称作染色体。由</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DNA</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和</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蛋白质</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两种物质组成的。DNA是遗传物质，因此可以说染色体就是</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遗传物质的载体</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a:t>
            </a:r>
            <a:endParaRPr lang="zh-CN" altLang="en-US" sz="2000">
              <a:solidFill>
                <a:srgbClr val="0070C0"/>
              </a:solidFill>
              <a:latin typeface="宋体" panose="02010600030101010101" pitchFamily="2" charset="-122"/>
              <a:ea typeface="宋体" panose="02010600030101010101" pitchFamily="2" charset="-122"/>
              <a:cs typeface="+mn-ea"/>
              <a:sym typeface="Arial" pitchFamily="34" charset="0"/>
            </a:endParaRPr>
          </a:p>
        </p:txBody>
      </p:sp>
      <p:sp>
        <p:nvSpPr>
          <p:cNvPr id="3" name="Freeform 13"/>
          <p:cNvSpPr>
            <a:spLocks noChangeArrowheads="1"/>
          </p:cNvSpPr>
          <p:nvPr>
            <p:custDataLst>
              <p:tags r:id="rId10"/>
            </p:custDataLst>
          </p:nvPr>
        </p:nvSpPr>
        <p:spPr bwMode="auto">
          <a:xfrm>
            <a:off x="857162" y="1822748"/>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4" name="TextBox 13"/>
          <p:cNvSpPr txBox="1"/>
          <p:nvPr>
            <p:custDataLst>
              <p:tags r:id="rId11"/>
            </p:custDataLst>
          </p:nvPr>
        </p:nvSpPr>
        <p:spPr>
          <a:xfrm>
            <a:off x="1135380" y="4690110"/>
            <a:ext cx="10385425" cy="615315"/>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000">
                <a:solidFill>
                  <a:srgbClr val="0070C0"/>
                </a:solidFill>
                <a:latin typeface="宋体" panose="02010600030101010101" pitchFamily="2" charset="-122"/>
                <a:ea typeface="宋体" panose="02010600030101010101" pitchFamily="2" charset="-122"/>
                <a:cs typeface="+mn-ea"/>
                <a:sym typeface="Arial" pitchFamily="34" charset="0"/>
              </a:rPr>
              <a:t>细胞分裂实质上是完成了遗传物质的</a:t>
            </a:r>
            <a:r>
              <a:rPr sz="2000" b="1" u="sng">
                <a:solidFill>
                  <a:srgbClr val="FF0000"/>
                </a:solidFill>
                <a:latin typeface="宋体" panose="02010600030101010101" pitchFamily="2" charset="-122"/>
                <a:ea typeface="宋体" panose="02010600030101010101" pitchFamily="2" charset="-122"/>
                <a:cs typeface="+mn-ea"/>
                <a:sym typeface="Arial" pitchFamily="34" charset="0"/>
              </a:rPr>
              <a:t>复制</a:t>
            </a:r>
            <a:r>
              <a:rPr sz="2000">
                <a:solidFill>
                  <a:srgbClr val="0070C0"/>
                </a:solidFill>
                <a:latin typeface="宋体" panose="02010600030101010101" pitchFamily="2" charset="-122"/>
                <a:ea typeface="宋体" panose="02010600030101010101" pitchFamily="2" charset="-122"/>
                <a:cs typeface="+mn-ea"/>
                <a:sym typeface="Arial" pitchFamily="34" charset="0"/>
              </a:rPr>
              <a:t>和</a:t>
            </a:r>
            <a:r>
              <a:rPr sz="2000" b="1" u="sng">
                <a:solidFill>
                  <a:srgbClr val="FF0000"/>
                </a:solidFill>
                <a:latin typeface="宋体" panose="02010600030101010101" pitchFamily="2" charset="-122"/>
                <a:ea typeface="宋体" panose="02010600030101010101" pitchFamily="2" charset="-122"/>
                <a:cs typeface="+mn-ea"/>
                <a:sym typeface="Arial" pitchFamily="34" charset="0"/>
              </a:rPr>
              <a:t>均分</a:t>
            </a:r>
            <a:r>
              <a:rPr sz="2000">
                <a:solidFill>
                  <a:srgbClr val="0070C0"/>
                </a:solidFill>
                <a:latin typeface="宋体" panose="02010600030101010101" pitchFamily="2" charset="-122"/>
                <a:ea typeface="宋体" panose="02010600030101010101" pitchFamily="2" charset="-122"/>
                <a:cs typeface="+mn-ea"/>
                <a:sym typeface="Arial" pitchFamily="34" charset="0"/>
              </a:rPr>
              <a:t>，使遗传物质能够准确无误地从上一代细胞传给下一代细胞，这就保证了生物物种正常、稳定地延续。</a:t>
            </a:r>
            <a:endParaRPr sz="2000">
              <a:solidFill>
                <a:srgbClr val="0070C0"/>
              </a:solidFill>
              <a:latin typeface="宋体" panose="02010600030101010101" pitchFamily="2" charset="-122"/>
              <a:ea typeface="宋体" panose="02010600030101010101" pitchFamily="2" charset="-122"/>
              <a:cs typeface="+mn-ea"/>
              <a:sym typeface="Arial" pitchFamily="34" charset="0"/>
            </a:endParaRPr>
          </a:p>
        </p:txBody>
      </p:sp>
      <p:sp>
        <p:nvSpPr>
          <p:cNvPr id="5" name="Freeform 13"/>
          <p:cNvSpPr>
            <a:spLocks noChangeArrowheads="1"/>
          </p:cNvSpPr>
          <p:nvPr>
            <p:custDataLst>
              <p:tags r:id="rId12"/>
            </p:custDataLst>
          </p:nvPr>
        </p:nvSpPr>
        <p:spPr bwMode="auto">
          <a:xfrm>
            <a:off x="850812" y="4690408"/>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box(in)">
                                      <p:cBhvr>
                                        <p:cTn id="7" dur="2000"/>
                                        <p:tgtEl>
                                          <p:spTgt spid="2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2000"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box(in)">
                                      <p:cBhvr>
                                        <p:cTn id="12" dur="2000"/>
                                        <p:tgtEl>
                                          <p:spTgt spid="32"/>
                                        </p:tgtEl>
                                      </p:cBhvr>
                                    </p:animEffect>
                                  </p:childTnLst>
                                </p:cTn>
                              </p:par>
                              <p:par>
                                <p:cTn id="13" presetID="4" presetClass="entr" presetSubtype="16" dur="2000" fill="hold" grpId="0" nodeType="withEffect">
                                  <p:stCondLst>
                                    <p:cond delay="0"/>
                                  </p:stCondLst>
                                  <p:childTnLst>
                                    <p:set>
                                      <p:cBhvr>
                                        <p:cTn id="14" dur="1" fill="hold">
                                          <p:stCondLst>
                                            <p:cond delay="0"/>
                                          </p:stCondLst>
                                        </p:cTn>
                                        <p:tgtEl>
                                          <p:spTgt spid="33"/>
                                        </p:tgtEl>
                                        <p:attrNameLst>
                                          <p:attrName>style.visibility</p:attrName>
                                        </p:attrNameLst>
                                      </p:cBhvr>
                                      <p:to>
                                        <p:strVal val="visible"/>
                                      </p:to>
                                    </p:set>
                                    <p:animEffect transition="in" filter="box(in)">
                                      <p:cBhvr>
                                        <p:cTn id="15" dur="2000"/>
                                        <p:tgtEl>
                                          <p:spTgt spid="33"/>
                                        </p:tgtEl>
                                      </p:cBhvr>
                                    </p:animEffect>
                                  </p:childTnLst>
                                </p:cTn>
                              </p:par>
                              <p:par>
                                <p:cTn id="16" presetID="4" presetClass="entr" presetSubtype="16" dur="200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ox(in)">
                                      <p:cBhvr>
                                        <p:cTn id="18" dur="2000"/>
                                        <p:tgtEl>
                                          <p:spTgt spid="8"/>
                                        </p:tgtEl>
                                      </p:cBhvr>
                                    </p:animEffect>
                                  </p:childTnLst>
                                </p:cTn>
                              </p:par>
                              <p:par>
                                <p:cTn id="19" presetID="4" presetClass="entr" presetSubtype="16" dur="200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box(in)">
                                      <p:cBhvr>
                                        <p:cTn id="21" dur="2000"/>
                                        <p:tgtEl>
                                          <p:spTgt spid="9"/>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4" presetClass="entr" presetSubtype="16" dur="2000" fill="hold" grpId="0"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box(in)">
                                      <p:cBhvr>
                                        <p:cTn id="26" dur="2000"/>
                                        <p:tgtEl>
                                          <p:spTgt spid="2"/>
                                        </p:tgtEl>
                                      </p:cBhvr>
                                    </p:animEffect>
                                  </p:childTnLst>
                                </p:cTn>
                              </p:par>
                              <p:par>
                                <p:cTn id="27" presetID="4" presetClass="entr" presetSubtype="16" dur="200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box(in)">
                                      <p:cBhvr>
                                        <p:cTn id="29" dur="2000"/>
                                        <p:tgtEl>
                                          <p:spTgt spid="3"/>
                                        </p:tgtEl>
                                      </p:cBhvr>
                                    </p:animEffect>
                                  </p:childTnLst>
                                </p:cTn>
                              </p:par>
                              <p:par>
                                <p:cTn id="30" presetID="4" presetClass="entr" presetSubtype="16" dur="2000" fill="hold" grpId="0" nodeType="with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ox(in)">
                                      <p:cBhvr>
                                        <p:cTn id="32" dur="2000"/>
                                        <p:tgtEl>
                                          <p:spTgt spid="4"/>
                                        </p:tgtEl>
                                      </p:cBhvr>
                                    </p:animEffect>
                                  </p:childTnLst>
                                </p:cTn>
                              </p:par>
                              <p:par>
                                <p:cTn id="33" presetID="4" presetClass="entr" presetSubtype="16" dur="2000" fill="hold" grpId="0" nodeType="with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box(in)">
                                      <p:cBhvr>
                                        <p:cTn id="3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2" grpId="0"/>
      <p:bldP spid="33" grpId="0"/>
      <p:bldP spid="8" grpId="0"/>
      <p:bldP spid="9" grpId="0"/>
      <p:bldP spid="2" grpId="0"/>
      <p:bldP spid="3" grpId="0"/>
      <p:bldP spid="4" grpId="0"/>
      <p:bldP spid="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sp>
        <p:nvSpPr>
          <p:cNvPr id="27" name="文本框 26"/>
          <p:cNvSpPr txBox="1"/>
          <p:nvPr>
            <p:custDataLst>
              <p:tags r:id="rId2"/>
            </p:custDataLst>
          </p:nvPr>
        </p:nvSpPr>
        <p:spPr>
          <a:xfrm>
            <a:off x="645795" y="185420"/>
            <a:ext cx="7385685" cy="385445"/>
          </a:xfrm>
          <a:prstGeom prst="rect">
            <a:avLst/>
          </a:prstGeom>
          <a:noFill/>
        </p:spPr>
        <p:txBody>
          <a:bodyPr wrap="non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smtClean="0">
                <a:solidFill>
                  <a:srgbClr val="FF0000"/>
                </a:solidFill>
                <a:uFillTx/>
                <a:latin typeface="华文行楷" panose="02010800040101010101" charset="-122"/>
                <a:ea typeface="华文行楷" panose="02010800040101010101" charset="-122"/>
              </a:rPr>
              <a:t>考向一：细胞生长、细胞分裂和细胞分化过程</a:t>
            </a:r>
            <a:endParaRPr lang="zh-CN" altLang="en-US" sz="2800" b="1" smtClean="0">
              <a:solidFill>
                <a:srgbClr val="FF0000"/>
              </a:solidFill>
              <a:uFillTx/>
              <a:latin typeface="华文行楷" panose="02010800040101010101" charset="-122"/>
              <a:ea typeface="华文行楷" panose="02010800040101010101" charset="-122"/>
            </a:endParaRPr>
          </a:p>
        </p:txBody>
      </p:sp>
      <p:sp>
        <p:nvSpPr>
          <p:cNvPr id="48" name="Freeform 92"/>
          <p:cNvSpPr>
            <a:spLocks noChangeArrowheads="1"/>
          </p:cNvSpPr>
          <p:nvPr>
            <p:custDataLst>
              <p:tags r:id="rId3"/>
            </p:custDataLst>
          </p:nvPr>
        </p:nvSpPr>
        <p:spPr bwMode="auto">
          <a:xfrm>
            <a:off x="229235" y="185420"/>
            <a:ext cx="474980" cy="385445"/>
          </a:xfrm>
          <a:custGeom>
            <a:gdLst>
              <a:gd name="T0" fmla="*/ 168 w 444"/>
              <a:gd name="T1" fmla="*/ 284 h 454"/>
              <a:gd name="T2" fmla="*/ 168 w 444"/>
              <a:gd name="T3" fmla="*/ 284 h 454"/>
              <a:gd name="T4" fmla="*/ 70 w 444"/>
              <a:gd name="T5" fmla="*/ 240 h 454"/>
              <a:gd name="T6" fmla="*/ 70 w 444"/>
              <a:gd name="T7" fmla="*/ 275 h 454"/>
              <a:gd name="T8" fmla="*/ 168 w 444"/>
              <a:gd name="T9" fmla="*/ 311 h 454"/>
              <a:gd name="T10" fmla="*/ 168 w 444"/>
              <a:gd name="T11" fmla="*/ 284 h 454"/>
              <a:gd name="T12" fmla="*/ 168 w 444"/>
              <a:gd name="T13" fmla="*/ 178 h 454"/>
              <a:gd name="T14" fmla="*/ 168 w 444"/>
              <a:gd name="T15" fmla="*/ 178 h 454"/>
              <a:gd name="T16" fmla="*/ 70 w 444"/>
              <a:gd name="T17" fmla="*/ 143 h 454"/>
              <a:gd name="T18" fmla="*/ 70 w 444"/>
              <a:gd name="T19" fmla="*/ 169 h 454"/>
              <a:gd name="T20" fmla="*/ 168 w 444"/>
              <a:gd name="T21" fmla="*/ 213 h 454"/>
              <a:gd name="T22" fmla="*/ 168 w 444"/>
              <a:gd name="T23" fmla="*/ 178 h 454"/>
              <a:gd name="T24" fmla="*/ 434 w 444"/>
              <a:gd name="T25" fmla="*/ 10 h 454"/>
              <a:gd name="T26" fmla="*/ 434 w 444"/>
              <a:gd name="T27" fmla="*/ 10 h 454"/>
              <a:gd name="T28" fmla="*/ 408 w 444"/>
              <a:gd name="T29" fmla="*/ 0 h 454"/>
              <a:gd name="T30" fmla="*/ 221 w 444"/>
              <a:gd name="T31" fmla="*/ 81 h 454"/>
              <a:gd name="T32" fmla="*/ 35 w 444"/>
              <a:gd name="T33" fmla="*/ 0 h 454"/>
              <a:gd name="T34" fmla="*/ 9 w 444"/>
              <a:gd name="T35" fmla="*/ 10 h 454"/>
              <a:gd name="T36" fmla="*/ 0 w 444"/>
              <a:gd name="T37" fmla="*/ 28 h 454"/>
              <a:gd name="T38" fmla="*/ 0 w 444"/>
              <a:gd name="T39" fmla="*/ 347 h 454"/>
              <a:gd name="T40" fmla="*/ 9 w 444"/>
              <a:gd name="T41" fmla="*/ 364 h 454"/>
              <a:gd name="T42" fmla="*/ 212 w 444"/>
              <a:gd name="T43" fmla="*/ 444 h 454"/>
              <a:gd name="T44" fmla="*/ 212 w 444"/>
              <a:gd name="T45" fmla="*/ 444 h 454"/>
              <a:gd name="T46" fmla="*/ 221 w 444"/>
              <a:gd name="T47" fmla="*/ 453 h 454"/>
              <a:gd name="T48" fmla="*/ 221 w 444"/>
              <a:gd name="T49" fmla="*/ 444 h 454"/>
              <a:gd name="T50" fmla="*/ 230 w 444"/>
              <a:gd name="T51" fmla="*/ 444 h 454"/>
              <a:gd name="T52" fmla="*/ 425 w 444"/>
              <a:gd name="T53" fmla="*/ 364 h 454"/>
              <a:gd name="T54" fmla="*/ 443 w 444"/>
              <a:gd name="T55" fmla="*/ 347 h 454"/>
              <a:gd name="T56" fmla="*/ 443 w 444"/>
              <a:gd name="T57" fmla="*/ 28 h 454"/>
              <a:gd name="T58" fmla="*/ 434 w 444"/>
              <a:gd name="T59" fmla="*/ 10 h 454"/>
              <a:gd name="T60" fmla="*/ 195 w 444"/>
              <a:gd name="T61" fmla="*/ 400 h 454"/>
              <a:gd name="T62" fmla="*/ 195 w 444"/>
              <a:gd name="T63" fmla="*/ 400 h 454"/>
              <a:gd name="T64" fmla="*/ 35 w 444"/>
              <a:gd name="T65" fmla="*/ 338 h 454"/>
              <a:gd name="T66" fmla="*/ 35 w 444"/>
              <a:gd name="T67" fmla="*/ 54 h 454"/>
              <a:gd name="T68" fmla="*/ 195 w 444"/>
              <a:gd name="T69" fmla="*/ 116 h 454"/>
              <a:gd name="T70" fmla="*/ 195 w 444"/>
              <a:gd name="T71" fmla="*/ 400 h 454"/>
              <a:gd name="T72" fmla="*/ 408 w 444"/>
              <a:gd name="T73" fmla="*/ 338 h 454"/>
              <a:gd name="T74" fmla="*/ 408 w 444"/>
              <a:gd name="T75" fmla="*/ 338 h 454"/>
              <a:gd name="T76" fmla="*/ 248 w 444"/>
              <a:gd name="T77" fmla="*/ 400 h 454"/>
              <a:gd name="T78" fmla="*/ 248 w 444"/>
              <a:gd name="T79" fmla="*/ 116 h 454"/>
              <a:gd name="T80" fmla="*/ 408 w 444"/>
              <a:gd name="T81" fmla="*/ 54 h 454"/>
              <a:gd name="T82" fmla="*/ 408 w 444"/>
              <a:gd name="T83" fmla="*/ 338 h 454"/>
              <a:gd name="T84" fmla="*/ 372 w 444"/>
              <a:gd name="T85" fmla="*/ 240 h 454"/>
              <a:gd name="T86" fmla="*/ 372 w 444"/>
              <a:gd name="T87" fmla="*/ 240 h 454"/>
              <a:gd name="T88" fmla="*/ 274 w 444"/>
              <a:gd name="T89" fmla="*/ 284 h 454"/>
              <a:gd name="T90" fmla="*/ 274 w 444"/>
              <a:gd name="T91" fmla="*/ 311 h 454"/>
              <a:gd name="T92" fmla="*/ 372 w 444"/>
              <a:gd name="T93" fmla="*/ 275 h 454"/>
              <a:gd name="T94" fmla="*/ 372 w 444"/>
              <a:gd name="T95" fmla="*/ 240 h 454"/>
              <a:gd name="T96" fmla="*/ 372 w 444"/>
              <a:gd name="T97" fmla="*/ 143 h 454"/>
              <a:gd name="T98" fmla="*/ 372 w 444"/>
              <a:gd name="T99" fmla="*/ 143 h 454"/>
              <a:gd name="T100" fmla="*/ 274 w 444"/>
              <a:gd name="T101" fmla="*/ 178 h 454"/>
              <a:gd name="T102" fmla="*/ 274 w 444"/>
              <a:gd name="T103" fmla="*/ 213 h 454"/>
              <a:gd name="T104" fmla="*/ 372 w 444"/>
              <a:gd name="T105" fmla="*/ 169 h 454"/>
              <a:gd name="T106" fmla="*/ 372 w 444"/>
              <a:gd name="T107" fmla="*/ 143 h 4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2" h="452">
                <a:moveTo>
                  <a:pt x="168" y="284"/>
                </a:moveTo>
                <a:lnTo>
                  <a:pt x="168" y="284"/>
                </a:lnTo>
                <a:cubicBezTo>
                  <a:pt x="70" y="240"/>
                  <a:pt x="70" y="240"/>
                  <a:pt x="70" y="240"/>
                </a:cubicBezTo>
                <a:cubicBezTo>
                  <a:pt x="70" y="275"/>
                  <a:pt x="70" y="275"/>
                  <a:pt x="70" y="275"/>
                </a:cubicBezTo>
                <a:cubicBezTo>
                  <a:pt x="168" y="311"/>
                  <a:pt x="168" y="311"/>
                  <a:pt x="168" y="311"/>
                </a:cubicBezTo>
                <a:lnTo>
                  <a:pt x="168" y="284"/>
                </a:lnTo>
                <a:close/>
                <a:moveTo>
                  <a:pt x="168" y="178"/>
                </a:moveTo>
                <a:lnTo>
                  <a:pt x="168" y="178"/>
                </a:lnTo>
                <a:cubicBezTo>
                  <a:pt x="70" y="143"/>
                  <a:pt x="70" y="143"/>
                  <a:pt x="70" y="143"/>
                </a:cubicBezTo>
                <a:cubicBezTo>
                  <a:pt x="70" y="169"/>
                  <a:pt x="70" y="169"/>
                  <a:pt x="70" y="169"/>
                </a:cubicBezTo>
                <a:cubicBezTo>
                  <a:pt x="168" y="213"/>
                  <a:pt x="168" y="213"/>
                  <a:pt x="168" y="213"/>
                </a:cubicBezTo>
                <a:lnTo>
                  <a:pt x="168" y="178"/>
                </a:lnTo>
                <a:close/>
                <a:moveTo>
                  <a:pt x="434" y="10"/>
                </a:moveTo>
                <a:lnTo>
                  <a:pt x="434" y="10"/>
                </a:lnTo>
                <a:cubicBezTo>
                  <a:pt x="425" y="0"/>
                  <a:pt x="417" y="0"/>
                  <a:pt x="408" y="0"/>
                </a:cubicBezTo>
                <a:cubicBezTo>
                  <a:pt x="221" y="81"/>
                  <a:pt x="221" y="81"/>
                  <a:pt x="221" y="81"/>
                </a:cubicBezTo>
                <a:cubicBezTo>
                  <a:pt x="35" y="0"/>
                  <a:pt x="35" y="0"/>
                  <a:pt x="35" y="0"/>
                </a:cubicBezTo>
                <a:cubicBezTo>
                  <a:pt x="26" y="0"/>
                  <a:pt x="17" y="0"/>
                  <a:pt x="9" y="10"/>
                </a:cubicBezTo>
                <a:cubicBezTo>
                  <a:pt x="0" y="10"/>
                  <a:pt x="0" y="19"/>
                  <a:pt x="0" y="28"/>
                </a:cubicBezTo>
                <a:cubicBezTo>
                  <a:pt x="0" y="347"/>
                  <a:pt x="0" y="347"/>
                  <a:pt x="0" y="347"/>
                </a:cubicBezTo>
                <a:cubicBezTo>
                  <a:pt x="0" y="355"/>
                  <a:pt x="0" y="364"/>
                  <a:pt x="9" y="364"/>
                </a:cubicBezTo>
                <a:cubicBezTo>
                  <a:pt x="212" y="444"/>
                  <a:pt x="212" y="444"/>
                  <a:pt x="212" y="444"/>
                </a:cubicBezTo>
                <a:lnTo>
                  <a:pt x="212" y="444"/>
                </a:lnTo>
                <a:cubicBezTo>
                  <a:pt x="221" y="453"/>
                  <a:pt x="221" y="453"/>
                  <a:pt x="221" y="453"/>
                </a:cubicBezTo>
                <a:cubicBezTo>
                  <a:pt x="221" y="453"/>
                  <a:pt x="221" y="453"/>
                  <a:pt x="221" y="444"/>
                </a:cubicBezTo>
                <a:cubicBezTo>
                  <a:pt x="230" y="444"/>
                  <a:pt x="230" y="444"/>
                  <a:pt x="230" y="444"/>
                </a:cubicBezTo>
                <a:cubicBezTo>
                  <a:pt x="425" y="364"/>
                  <a:pt x="425" y="364"/>
                  <a:pt x="425" y="364"/>
                </a:cubicBezTo>
                <a:cubicBezTo>
                  <a:pt x="434" y="364"/>
                  <a:pt x="443" y="355"/>
                  <a:pt x="443" y="347"/>
                </a:cubicBezTo>
                <a:cubicBezTo>
                  <a:pt x="443" y="28"/>
                  <a:pt x="443" y="28"/>
                  <a:pt x="443" y="28"/>
                </a:cubicBezTo>
                <a:cubicBezTo>
                  <a:pt x="443" y="19"/>
                  <a:pt x="443" y="10"/>
                  <a:pt x="434" y="10"/>
                </a:cubicBezTo>
                <a:close/>
                <a:moveTo>
                  <a:pt x="195" y="400"/>
                </a:moveTo>
                <a:lnTo>
                  <a:pt x="195" y="400"/>
                </a:lnTo>
                <a:cubicBezTo>
                  <a:pt x="35" y="338"/>
                  <a:pt x="35" y="338"/>
                  <a:pt x="35" y="338"/>
                </a:cubicBezTo>
                <a:cubicBezTo>
                  <a:pt x="35" y="54"/>
                  <a:pt x="35" y="54"/>
                  <a:pt x="35" y="54"/>
                </a:cubicBezTo>
                <a:cubicBezTo>
                  <a:pt x="195" y="116"/>
                  <a:pt x="195" y="116"/>
                  <a:pt x="195" y="116"/>
                </a:cubicBezTo>
                <a:lnTo>
                  <a:pt x="195" y="400"/>
                </a:lnTo>
                <a:close/>
                <a:moveTo>
                  <a:pt x="408" y="338"/>
                </a:moveTo>
                <a:lnTo>
                  <a:pt x="408" y="338"/>
                </a:lnTo>
                <a:cubicBezTo>
                  <a:pt x="248" y="400"/>
                  <a:pt x="248" y="400"/>
                  <a:pt x="248" y="400"/>
                </a:cubicBezTo>
                <a:cubicBezTo>
                  <a:pt x="248" y="116"/>
                  <a:pt x="248" y="116"/>
                  <a:pt x="248" y="116"/>
                </a:cubicBezTo>
                <a:cubicBezTo>
                  <a:pt x="408" y="54"/>
                  <a:pt x="408" y="54"/>
                  <a:pt x="408" y="54"/>
                </a:cubicBezTo>
                <a:lnTo>
                  <a:pt x="408" y="338"/>
                </a:lnTo>
                <a:close/>
                <a:moveTo>
                  <a:pt x="372" y="240"/>
                </a:moveTo>
                <a:lnTo>
                  <a:pt x="372" y="240"/>
                </a:lnTo>
                <a:cubicBezTo>
                  <a:pt x="274" y="284"/>
                  <a:pt x="274" y="284"/>
                  <a:pt x="274" y="284"/>
                </a:cubicBezTo>
                <a:cubicBezTo>
                  <a:pt x="274" y="311"/>
                  <a:pt x="274" y="311"/>
                  <a:pt x="274" y="311"/>
                </a:cubicBezTo>
                <a:cubicBezTo>
                  <a:pt x="372" y="275"/>
                  <a:pt x="372" y="275"/>
                  <a:pt x="372" y="275"/>
                </a:cubicBezTo>
                <a:lnTo>
                  <a:pt x="372" y="240"/>
                </a:lnTo>
                <a:close/>
                <a:moveTo>
                  <a:pt x="372" y="143"/>
                </a:moveTo>
                <a:lnTo>
                  <a:pt x="372" y="143"/>
                </a:lnTo>
                <a:cubicBezTo>
                  <a:pt x="274" y="178"/>
                  <a:pt x="274" y="178"/>
                  <a:pt x="274" y="178"/>
                </a:cubicBezTo>
                <a:cubicBezTo>
                  <a:pt x="274" y="213"/>
                  <a:pt x="274" y="213"/>
                  <a:pt x="274" y="213"/>
                </a:cubicBezTo>
                <a:cubicBezTo>
                  <a:pt x="372" y="169"/>
                  <a:pt x="372" y="169"/>
                  <a:pt x="372" y="169"/>
                </a:cubicBezTo>
                <a:lnTo>
                  <a:pt x="372" y="143"/>
                </a:lnTo>
                <a:close/>
              </a:path>
            </a:pathLst>
          </a:custGeom>
          <a:solidFill>
            <a:schemeClr val="bg1"/>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28" name="矩形 27"/>
          <p:cNvSpPr>
            <a:spLocks noChangeArrowheads="1"/>
          </p:cNvSpPr>
          <p:nvPr/>
        </p:nvSpPr>
        <p:spPr bwMode="auto">
          <a:xfrm>
            <a:off x="721995" y="863600"/>
            <a:ext cx="4163695"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smtClean="0">
                <a:latin typeface="宋体" panose="02010600030101010101" pitchFamily="2" charset="-122"/>
                <a:ea typeface="宋体" panose="02010600030101010101" pitchFamily="2" charset="-122"/>
              </a:rPr>
              <a:t>细胞</a:t>
            </a:r>
            <a:r>
              <a:rPr lang="zh-CN" sz="2800" b="1" smtClean="0">
                <a:latin typeface="宋体" panose="02010600030101010101" pitchFamily="2" charset="-122"/>
                <a:ea typeface="宋体" panose="02010600030101010101" pitchFamily="2" charset="-122"/>
              </a:rPr>
              <a:t>分化</a:t>
            </a:r>
            <a:r>
              <a:rPr sz="2800" b="1" smtClean="0">
                <a:latin typeface="宋体" panose="02010600030101010101" pitchFamily="2" charset="-122"/>
                <a:ea typeface="宋体" panose="02010600030101010101" pitchFamily="2" charset="-122"/>
              </a:rPr>
              <a:t>概念：由一个细胞分成两个细胞。</a:t>
            </a:r>
            <a:endParaRPr sz="2800" b="1" smtClean="0">
              <a:latin typeface="宋体" panose="02010600030101010101" pitchFamily="2" charset="-122"/>
              <a:ea typeface="宋体" panose="02010600030101010101" pitchFamily="2" charset="-122"/>
            </a:endParaRPr>
          </a:p>
        </p:txBody>
      </p:sp>
      <p:sp>
        <p:nvSpPr>
          <p:cNvPr id="30" name="TextBox 13"/>
          <p:cNvSpPr txBox="1"/>
          <p:nvPr/>
        </p:nvSpPr>
        <p:spPr>
          <a:xfrm>
            <a:off x="1080770" y="1463040"/>
            <a:ext cx="10217785" cy="615315"/>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在个体发育过程中，一个或一种细胞通过分裂产生的后代，在</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形态</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结构</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和</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生理功能</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上发生差异性变化，这个过程叫做细胞分化。</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29" name="Freeform 13"/>
          <p:cNvSpPr>
            <a:spLocks noChangeArrowheads="1"/>
          </p:cNvSpPr>
          <p:nvPr/>
        </p:nvSpPr>
        <p:spPr bwMode="auto">
          <a:xfrm>
            <a:off x="796202" y="1463338"/>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2" name="矩形 1"/>
          <p:cNvSpPr>
            <a:spLocks noChangeArrowheads="1"/>
          </p:cNvSpPr>
          <p:nvPr>
            <p:custDataLst>
              <p:tags r:id="rId4"/>
            </p:custDataLst>
          </p:nvPr>
        </p:nvSpPr>
        <p:spPr bwMode="auto">
          <a:xfrm>
            <a:off x="721995" y="2145665"/>
            <a:ext cx="5462270"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smtClean="0">
                <a:latin typeface="宋体" panose="02010600030101010101" pitchFamily="2" charset="-122"/>
                <a:ea typeface="宋体" panose="02010600030101010101" pitchFamily="2" charset="-122"/>
              </a:rPr>
              <a:t>细胞分化形成组织：</a:t>
            </a:r>
            <a:endParaRPr lang="zh-CN" sz="2800" b="1" smtClean="0">
              <a:latin typeface="宋体" panose="02010600030101010101" pitchFamily="2" charset="-122"/>
              <a:ea typeface="宋体" panose="02010600030101010101" pitchFamily="2" charset="-122"/>
            </a:endParaRPr>
          </a:p>
        </p:txBody>
      </p:sp>
      <p:sp>
        <p:nvSpPr>
          <p:cNvPr id="3" name="TextBox 13"/>
          <p:cNvSpPr txBox="1"/>
          <p:nvPr/>
        </p:nvSpPr>
        <p:spPr>
          <a:xfrm>
            <a:off x="1080770" y="2745105"/>
            <a:ext cx="10287635" cy="615315"/>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组织：细胞分化产生了不同的细胞群，每个细胞群都是由</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形态相似</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结构</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功能相同</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的细胞联合在一起形成的，这样的细胞群叫做组织。</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4" name="Freeform 13"/>
          <p:cNvSpPr>
            <a:spLocks noChangeArrowheads="1"/>
          </p:cNvSpPr>
          <p:nvPr/>
        </p:nvSpPr>
        <p:spPr bwMode="auto">
          <a:xfrm>
            <a:off x="796202" y="2745403"/>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pic>
        <p:nvPicPr>
          <p:cNvPr id="7" name="图片 6"/>
          <p:cNvPicPr>
            <a:picLocks noChangeAspect="1"/>
          </p:cNvPicPr>
          <p:nvPr/>
        </p:nvPicPr>
        <p:blipFill>
          <a:blip r:embed="rId5">
            <a:clrChange>
              <a:clrFrom>
                <a:srgbClr val="FFFFFF">
                  <a:alpha val="100000"/>
                </a:srgbClr>
              </a:clrFrom>
              <a:clrTo>
                <a:srgbClr val="FFFFFF">
                  <a:alpha val="100000"/>
                  <a:alpha val="0"/>
                </a:srgbClr>
              </a:clrTo>
            </a:clrChange>
          </a:blip>
          <a:stretch>
            <a:fillRect/>
          </a:stretch>
        </p:blipFill>
        <p:spPr>
          <a:xfrm>
            <a:off x="721995" y="3360420"/>
            <a:ext cx="10877550" cy="332422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box(in)">
                                      <p:cBhvr>
                                        <p:cTn id="7" dur="2000"/>
                                        <p:tgtEl>
                                          <p:spTgt spid="28"/>
                                        </p:tgtEl>
                                      </p:cBhvr>
                                    </p:animEffect>
                                  </p:childTnLst>
                                </p:cTn>
                              </p:par>
                              <p:par>
                                <p:cTn id="8" presetID="4" presetClass="entr" presetSubtype="16" dur="2000" fill="hold" grpId="0" nodeType="withEffect">
                                  <p:stCondLst>
                                    <p:cond delay="0"/>
                                  </p:stCondLst>
                                  <p:childTnLst>
                                    <p:set>
                                      <p:cBhvr>
                                        <p:cTn id="9" dur="1" fill="hold">
                                          <p:stCondLst>
                                            <p:cond delay="0"/>
                                          </p:stCondLst>
                                        </p:cTn>
                                        <p:tgtEl>
                                          <p:spTgt spid="30"/>
                                        </p:tgtEl>
                                        <p:attrNameLst>
                                          <p:attrName>style.visibility</p:attrName>
                                        </p:attrNameLst>
                                      </p:cBhvr>
                                      <p:to>
                                        <p:strVal val="visible"/>
                                      </p:to>
                                    </p:set>
                                    <p:animEffect transition="in" filter="box(in)">
                                      <p:cBhvr>
                                        <p:cTn id="10" dur="2000"/>
                                        <p:tgtEl>
                                          <p:spTgt spid="30"/>
                                        </p:tgtEl>
                                      </p:cBhvr>
                                    </p:animEffect>
                                  </p:childTnLst>
                                </p:cTn>
                              </p:par>
                              <p:par>
                                <p:cTn id="11" presetID="4" presetClass="entr" presetSubtype="16" dur="2000" fill="hold" grpId="0" nodeType="with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box(in)">
                                      <p:cBhvr>
                                        <p:cTn id="13" dur="2000"/>
                                        <p:tgtEl>
                                          <p:spTgt spid="2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4" presetClass="entr" presetSubtype="16" dur="200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box(in)">
                                      <p:cBhvr>
                                        <p:cTn id="18" dur="2000"/>
                                        <p:tgtEl>
                                          <p:spTgt spid="2"/>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4" presetClass="entr" presetSubtype="16" dur="200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box(in)">
                                      <p:cBhvr>
                                        <p:cTn id="23" dur="2000"/>
                                        <p:tgtEl>
                                          <p:spTgt spid="3"/>
                                        </p:tgtEl>
                                      </p:cBhvr>
                                    </p:animEffect>
                                  </p:childTnLst>
                                </p:cTn>
                              </p:par>
                              <p:par>
                                <p:cTn id="24" presetID="4" presetClass="entr" presetSubtype="16" dur="2000" fill="hold" grpId="0" nodeType="with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box(in)">
                                      <p:cBhvr>
                                        <p:cTn id="26" dur="2000"/>
                                        <p:tgtEl>
                                          <p:spTgt spid="4"/>
                                        </p:tgtEl>
                                      </p:cBhvr>
                                    </p:animEffect>
                                  </p:childTnLst>
                                </p:cTn>
                              </p:par>
                              <p:par>
                                <p:cTn id="27" presetID="4" presetClass="entr" presetSubtype="16" dur="200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box(in)">
                                      <p:cBhvr>
                                        <p:cTn id="29"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0" grpId="0"/>
      <p:bldP spid="29" grpId="0"/>
      <p:bldP spid="2" grpId="0"/>
      <p:bldP spid="3" grpId="0"/>
      <p:bldP spid="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sp>
        <p:nvSpPr>
          <p:cNvPr id="27" name="文本框 26"/>
          <p:cNvSpPr txBox="1"/>
          <p:nvPr>
            <p:custDataLst>
              <p:tags r:id="rId2"/>
            </p:custDataLst>
          </p:nvPr>
        </p:nvSpPr>
        <p:spPr>
          <a:xfrm>
            <a:off x="645795" y="185420"/>
            <a:ext cx="5098415" cy="385445"/>
          </a:xfrm>
          <a:prstGeom prst="rect">
            <a:avLst/>
          </a:prstGeom>
          <a:noFill/>
        </p:spPr>
        <p:txBody>
          <a:bodyPr wrap="non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smtClean="0">
                <a:solidFill>
                  <a:srgbClr val="FF0000"/>
                </a:solidFill>
                <a:latin typeface="华文行楷" panose="02010800040101010101" charset="-122"/>
                <a:ea typeface="华文行楷" panose="02010800040101010101" charset="-122"/>
              </a:rPr>
              <a:t>考向二：区分细胞生长、细胞分裂与细胞分化的方法</a:t>
            </a:r>
            <a:endParaRPr lang="zh-CN" altLang="en-US" sz="2800" b="1" smtClean="0">
              <a:solidFill>
                <a:srgbClr val="FF0000"/>
              </a:solidFill>
              <a:latin typeface="华文行楷" panose="02010800040101010101" charset="-122"/>
              <a:ea typeface="华文行楷" panose="02010800040101010101" charset="-122"/>
            </a:endParaRPr>
          </a:p>
        </p:txBody>
      </p:sp>
      <p:sp>
        <p:nvSpPr>
          <p:cNvPr id="48" name="Freeform 92"/>
          <p:cNvSpPr>
            <a:spLocks noChangeArrowheads="1"/>
          </p:cNvSpPr>
          <p:nvPr>
            <p:custDataLst>
              <p:tags r:id="rId3"/>
            </p:custDataLst>
          </p:nvPr>
        </p:nvSpPr>
        <p:spPr bwMode="auto">
          <a:xfrm>
            <a:off x="229235" y="185420"/>
            <a:ext cx="474980" cy="385445"/>
          </a:xfrm>
          <a:custGeom>
            <a:gdLst>
              <a:gd name="T0" fmla="*/ 168 w 444"/>
              <a:gd name="T1" fmla="*/ 284 h 454"/>
              <a:gd name="T2" fmla="*/ 168 w 444"/>
              <a:gd name="T3" fmla="*/ 284 h 454"/>
              <a:gd name="T4" fmla="*/ 70 w 444"/>
              <a:gd name="T5" fmla="*/ 240 h 454"/>
              <a:gd name="T6" fmla="*/ 70 w 444"/>
              <a:gd name="T7" fmla="*/ 275 h 454"/>
              <a:gd name="T8" fmla="*/ 168 w 444"/>
              <a:gd name="T9" fmla="*/ 311 h 454"/>
              <a:gd name="T10" fmla="*/ 168 w 444"/>
              <a:gd name="T11" fmla="*/ 284 h 454"/>
              <a:gd name="T12" fmla="*/ 168 w 444"/>
              <a:gd name="T13" fmla="*/ 178 h 454"/>
              <a:gd name="T14" fmla="*/ 168 w 444"/>
              <a:gd name="T15" fmla="*/ 178 h 454"/>
              <a:gd name="T16" fmla="*/ 70 w 444"/>
              <a:gd name="T17" fmla="*/ 143 h 454"/>
              <a:gd name="T18" fmla="*/ 70 w 444"/>
              <a:gd name="T19" fmla="*/ 169 h 454"/>
              <a:gd name="T20" fmla="*/ 168 w 444"/>
              <a:gd name="T21" fmla="*/ 213 h 454"/>
              <a:gd name="T22" fmla="*/ 168 w 444"/>
              <a:gd name="T23" fmla="*/ 178 h 454"/>
              <a:gd name="T24" fmla="*/ 434 w 444"/>
              <a:gd name="T25" fmla="*/ 10 h 454"/>
              <a:gd name="T26" fmla="*/ 434 w 444"/>
              <a:gd name="T27" fmla="*/ 10 h 454"/>
              <a:gd name="T28" fmla="*/ 408 w 444"/>
              <a:gd name="T29" fmla="*/ 0 h 454"/>
              <a:gd name="T30" fmla="*/ 221 w 444"/>
              <a:gd name="T31" fmla="*/ 81 h 454"/>
              <a:gd name="T32" fmla="*/ 35 w 444"/>
              <a:gd name="T33" fmla="*/ 0 h 454"/>
              <a:gd name="T34" fmla="*/ 9 w 444"/>
              <a:gd name="T35" fmla="*/ 10 h 454"/>
              <a:gd name="T36" fmla="*/ 0 w 444"/>
              <a:gd name="T37" fmla="*/ 28 h 454"/>
              <a:gd name="T38" fmla="*/ 0 w 444"/>
              <a:gd name="T39" fmla="*/ 347 h 454"/>
              <a:gd name="T40" fmla="*/ 9 w 444"/>
              <a:gd name="T41" fmla="*/ 364 h 454"/>
              <a:gd name="T42" fmla="*/ 212 w 444"/>
              <a:gd name="T43" fmla="*/ 444 h 454"/>
              <a:gd name="T44" fmla="*/ 212 w 444"/>
              <a:gd name="T45" fmla="*/ 444 h 454"/>
              <a:gd name="T46" fmla="*/ 221 w 444"/>
              <a:gd name="T47" fmla="*/ 453 h 454"/>
              <a:gd name="T48" fmla="*/ 221 w 444"/>
              <a:gd name="T49" fmla="*/ 444 h 454"/>
              <a:gd name="T50" fmla="*/ 230 w 444"/>
              <a:gd name="T51" fmla="*/ 444 h 454"/>
              <a:gd name="T52" fmla="*/ 425 w 444"/>
              <a:gd name="T53" fmla="*/ 364 h 454"/>
              <a:gd name="T54" fmla="*/ 443 w 444"/>
              <a:gd name="T55" fmla="*/ 347 h 454"/>
              <a:gd name="T56" fmla="*/ 443 w 444"/>
              <a:gd name="T57" fmla="*/ 28 h 454"/>
              <a:gd name="T58" fmla="*/ 434 w 444"/>
              <a:gd name="T59" fmla="*/ 10 h 454"/>
              <a:gd name="T60" fmla="*/ 195 w 444"/>
              <a:gd name="T61" fmla="*/ 400 h 454"/>
              <a:gd name="T62" fmla="*/ 195 w 444"/>
              <a:gd name="T63" fmla="*/ 400 h 454"/>
              <a:gd name="T64" fmla="*/ 35 w 444"/>
              <a:gd name="T65" fmla="*/ 338 h 454"/>
              <a:gd name="T66" fmla="*/ 35 w 444"/>
              <a:gd name="T67" fmla="*/ 54 h 454"/>
              <a:gd name="T68" fmla="*/ 195 w 444"/>
              <a:gd name="T69" fmla="*/ 116 h 454"/>
              <a:gd name="T70" fmla="*/ 195 w 444"/>
              <a:gd name="T71" fmla="*/ 400 h 454"/>
              <a:gd name="T72" fmla="*/ 408 w 444"/>
              <a:gd name="T73" fmla="*/ 338 h 454"/>
              <a:gd name="T74" fmla="*/ 408 w 444"/>
              <a:gd name="T75" fmla="*/ 338 h 454"/>
              <a:gd name="T76" fmla="*/ 248 w 444"/>
              <a:gd name="T77" fmla="*/ 400 h 454"/>
              <a:gd name="T78" fmla="*/ 248 w 444"/>
              <a:gd name="T79" fmla="*/ 116 h 454"/>
              <a:gd name="T80" fmla="*/ 408 w 444"/>
              <a:gd name="T81" fmla="*/ 54 h 454"/>
              <a:gd name="T82" fmla="*/ 408 w 444"/>
              <a:gd name="T83" fmla="*/ 338 h 454"/>
              <a:gd name="T84" fmla="*/ 372 w 444"/>
              <a:gd name="T85" fmla="*/ 240 h 454"/>
              <a:gd name="T86" fmla="*/ 372 w 444"/>
              <a:gd name="T87" fmla="*/ 240 h 454"/>
              <a:gd name="T88" fmla="*/ 274 w 444"/>
              <a:gd name="T89" fmla="*/ 284 h 454"/>
              <a:gd name="T90" fmla="*/ 274 w 444"/>
              <a:gd name="T91" fmla="*/ 311 h 454"/>
              <a:gd name="T92" fmla="*/ 372 w 444"/>
              <a:gd name="T93" fmla="*/ 275 h 454"/>
              <a:gd name="T94" fmla="*/ 372 w 444"/>
              <a:gd name="T95" fmla="*/ 240 h 454"/>
              <a:gd name="T96" fmla="*/ 372 w 444"/>
              <a:gd name="T97" fmla="*/ 143 h 454"/>
              <a:gd name="T98" fmla="*/ 372 w 444"/>
              <a:gd name="T99" fmla="*/ 143 h 454"/>
              <a:gd name="T100" fmla="*/ 274 w 444"/>
              <a:gd name="T101" fmla="*/ 178 h 454"/>
              <a:gd name="T102" fmla="*/ 274 w 444"/>
              <a:gd name="T103" fmla="*/ 213 h 454"/>
              <a:gd name="T104" fmla="*/ 372 w 444"/>
              <a:gd name="T105" fmla="*/ 169 h 454"/>
              <a:gd name="T106" fmla="*/ 372 w 444"/>
              <a:gd name="T107" fmla="*/ 143 h 4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2" h="452">
                <a:moveTo>
                  <a:pt x="168" y="284"/>
                </a:moveTo>
                <a:lnTo>
                  <a:pt x="168" y="284"/>
                </a:lnTo>
                <a:cubicBezTo>
                  <a:pt x="70" y="240"/>
                  <a:pt x="70" y="240"/>
                  <a:pt x="70" y="240"/>
                </a:cubicBezTo>
                <a:cubicBezTo>
                  <a:pt x="70" y="275"/>
                  <a:pt x="70" y="275"/>
                  <a:pt x="70" y="275"/>
                </a:cubicBezTo>
                <a:cubicBezTo>
                  <a:pt x="168" y="311"/>
                  <a:pt x="168" y="311"/>
                  <a:pt x="168" y="311"/>
                </a:cubicBezTo>
                <a:lnTo>
                  <a:pt x="168" y="284"/>
                </a:lnTo>
                <a:close/>
                <a:moveTo>
                  <a:pt x="168" y="178"/>
                </a:moveTo>
                <a:lnTo>
                  <a:pt x="168" y="178"/>
                </a:lnTo>
                <a:cubicBezTo>
                  <a:pt x="70" y="143"/>
                  <a:pt x="70" y="143"/>
                  <a:pt x="70" y="143"/>
                </a:cubicBezTo>
                <a:cubicBezTo>
                  <a:pt x="70" y="169"/>
                  <a:pt x="70" y="169"/>
                  <a:pt x="70" y="169"/>
                </a:cubicBezTo>
                <a:cubicBezTo>
                  <a:pt x="168" y="213"/>
                  <a:pt x="168" y="213"/>
                  <a:pt x="168" y="213"/>
                </a:cubicBezTo>
                <a:lnTo>
                  <a:pt x="168" y="178"/>
                </a:lnTo>
                <a:close/>
                <a:moveTo>
                  <a:pt x="434" y="10"/>
                </a:moveTo>
                <a:lnTo>
                  <a:pt x="434" y="10"/>
                </a:lnTo>
                <a:cubicBezTo>
                  <a:pt x="425" y="0"/>
                  <a:pt x="417" y="0"/>
                  <a:pt x="408" y="0"/>
                </a:cubicBezTo>
                <a:cubicBezTo>
                  <a:pt x="221" y="81"/>
                  <a:pt x="221" y="81"/>
                  <a:pt x="221" y="81"/>
                </a:cubicBezTo>
                <a:cubicBezTo>
                  <a:pt x="35" y="0"/>
                  <a:pt x="35" y="0"/>
                  <a:pt x="35" y="0"/>
                </a:cubicBezTo>
                <a:cubicBezTo>
                  <a:pt x="26" y="0"/>
                  <a:pt x="17" y="0"/>
                  <a:pt x="9" y="10"/>
                </a:cubicBezTo>
                <a:cubicBezTo>
                  <a:pt x="0" y="10"/>
                  <a:pt x="0" y="19"/>
                  <a:pt x="0" y="28"/>
                </a:cubicBezTo>
                <a:cubicBezTo>
                  <a:pt x="0" y="347"/>
                  <a:pt x="0" y="347"/>
                  <a:pt x="0" y="347"/>
                </a:cubicBezTo>
                <a:cubicBezTo>
                  <a:pt x="0" y="355"/>
                  <a:pt x="0" y="364"/>
                  <a:pt x="9" y="364"/>
                </a:cubicBezTo>
                <a:cubicBezTo>
                  <a:pt x="212" y="444"/>
                  <a:pt x="212" y="444"/>
                  <a:pt x="212" y="444"/>
                </a:cubicBezTo>
                <a:lnTo>
                  <a:pt x="212" y="444"/>
                </a:lnTo>
                <a:cubicBezTo>
                  <a:pt x="221" y="453"/>
                  <a:pt x="221" y="453"/>
                  <a:pt x="221" y="453"/>
                </a:cubicBezTo>
                <a:cubicBezTo>
                  <a:pt x="221" y="453"/>
                  <a:pt x="221" y="453"/>
                  <a:pt x="221" y="444"/>
                </a:cubicBezTo>
                <a:cubicBezTo>
                  <a:pt x="230" y="444"/>
                  <a:pt x="230" y="444"/>
                  <a:pt x="230" y="444"/>
                </a:cubicBezTo>
                <a:cubicBezTo>
                  <a:pt x="425" y="364"/>
                  <a:pt x="425" y="364"/>
                  <a:pt x="425" y="364"/>
                </a:cubicBezTo>
                <a:cubicBezTo>
                  <a:pt x="434" y="364"/>
                  <a:pt x="443" y="355"/>
                  <a:pt x="443" y="347"/>
                </a:cubicBezTo>
                <a:cubicBezTo>
                  <a:pt x="443" y="28"/>
                  <a:pt x="443" y="28"/>
                  <a:pt x="443" y="28"/>
                </a:cubicBezTo>
                <a:cubicBezTo>
                  <a:pt x="443" y="19"/>
                  <a:pt x="443" y="10"/>
                  <a:pt x="434" y="10"/>
                </a:cubicBezTo>
                <a:close/>
                <a:moveTo>
                  <a:pt x="195" y="400"/>
                </a:moveTo>
                <a:lnTo>
                  <a:pt x="195" y="400"/>
                </a:lnTo>
                <a:cubicBezTo>
                  <a:pt x="35" y="338"/>
                  <a:pt x="35" y="338"/>
                  <a:pt x="35" y="338"/>
                </a:cubicBezTo>
                <a:cubicBezTo>
                  <a:pt x="35" y="54"/>
                  <a:pt x="35" y="54"/>
                  <a:pt x="35" y="54"/>
                </a:cubicBezTo>
                <a:cubicBezTo>
                  <a:pt x="195" y="116"/>
                  <a:pt x="195" y="116"/>
                  <a:pt x="195" y="116"/>
                </a:cubicBezTo>
                <a:lnTo>
                  <a:pt x="195" y="400"/>
                </a:lnTo>
                <a:close/>
                <a:moveTo>
                  <a:pt x="408" y="338"/>
                </a:moveTo>
                <a:lnTo>
                  <a:pt x="408" y="338"/>
                </a:lnTo>
                <a:cubicBezTo>
                  <a:pt x="248" y="400"/>
                  <a:pt x="248" y="400"/>
                  <a:pt x="248" y="400"/>
                </a:cubicBezTo>
                <a:cubicBezTo>
                  <a:pt x="248" y="116"/>
                  <a:pt x="248" y="116"/>
                  <a:pt x="248" y="116"/>
                </a:cubicBezTo>
                <a:cubicBezTo>
                  <a:pt x="408" y="54"/>
                  <a:pt x="408" y="54"/>
                  <a:pt x="408" y="54"/>
                </a:cubicBezTo>
                <a:lnTo>
                  <a:pt x="408" y="338"/>
                </a:lnTo>
                <a:close/>
                <a:moveTo>
                  <a:pt x="372" y="240"/>
                </a:moveTo>
                <a:lnTo>
                  <a:pt x="372" y="240"/>
                </a:lnTo>
                <a:cubicBezTo>
                  <a:pt x="274" y="284"/>
                  <a:pt x="274" y="284"/>
                  <a:pt x="274" y="284"/>
                </a:cubicBezTo>
                <a:cubicBezTo>
                  <a:pt x="274" y="311"/>
                  <a:pt x="274" y="311"/>
                  <a:pt x="274" y="311"/>
                </a:cubicBezTo>
                <a:cubicBezTo>
                  <a:pt x="372" y="275"/>
                  <a:pt x="372" y="275"/>
                  <a:pt x="372" y="275"/>
                </a:cubicBezTo>
                <a:lnTo>
                  <a:pt x="372" y="240"/>
                </a:lnTo>
                <a:close/>
                <a:moveTo>
                  <a:pt x="372" y="143"/>
                </a:moveTo>
                <a:lnTo>
                  <a:pt x="372" y="143"/>
                </a:lnTo>
                <a:cubicBezTo>
                  <a:pt x="274" y="178"/>
                  <a:pt x="274" y="178"/>
                  <a:pt x="274" y="178"/>
                </a:cubicBezTo>
                <a:cubicBezTo>
                  <a:pt x="274" y="213"/>
                  <a:pt x="274" y="213"/>
                  <a:pt x="274" y="213"/>
                </a:cubicBezTo>
                <a:cubicBezTo>
                  <a:pt x="372" y="169"/>
                  <a:pt x="372" y="169"/>
                  <a:pt x="372" y="169"/>
                </a:cubicBezTo>
                <a:lnTo>
                  <a:pt x="372" y="143"/>
                </a:lnTo>
                <a:close/>
              </a:path>
            </a:pathLst>
          </a:custGeom>
          <a:solidFill>
            <a:schemeClr val="bg1"/>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32" name="TextBox 13"/>
          <p:cNvSpPr txBox="1"/>
          <p:nvPr/>
        </p:nvSpPr>
        <p:spPr>
          <a:xfrm>
            <a:off x="987425" y="2667000"/>
            <a:ext cx="10320020" cy="307340"/>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遗传物质相同：</a:t>
            </a:r>
            <a:r>
              <a:rPr lang="zh-CN" altLang="en-US" sz="2000" b="1">
                <a:solidFill>
                  <a:srgbClr val="FF0000"/>
                </a:solidFill>
                <a:latin typeface="宋体" panose="02010600030101010101" pitchFamily="2" charset="-122"/>
                <a:ea typeface="宋体" panose="02010600030101010101" pitchFamily="2" charset="-122"/>
                <a:cs typeface="+mn-ea"/>
                <a:sym typeface="Arial" pitchFamily="34" charset="0"/>
              </a:rPr>
              <a:t>细胞内的遗传物质不发生变化</a:t>
            </a:r>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a:t>
            </a:r>
            <a:endPar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endParaRPr>
          </a:p>
        </p:txBody>
      </p:sp>
      <p:sp>
        <p:nvSpPr>
          <p:cNvPr id="33" name="Freeform 13"/>
          <p:cNvSpPr>
            <a:spLocks noChangeArrowheads="1"/>
          </p:cNvSpPr>
          <p:nvPr/>
        </p:nvSpPr>
        <p:spPr bwMode="auto">
          <a:xfrm>
            <a:off x="702857" y="2666663"/>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2" name="TextBox 13"/>
          <p:cNvSpPr txBox="1"/>
          <p:nvPr/>
        </p:nvSpPr>
        <p:spPr>
          <a:xfrm>
            <a:off x="1002030" y="1172210"/>
            <a:ext cx="10142855" cy="615315"/>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细胞分裂是细胞分化的基础，也是生物体生长发育的基础。因此，生物体的生长发育离不开细胞的分裂、生长和分化。</a:t>
            </a:r>
            <a:endParaRPr lang="zh-CN" altLang="en-US" sz="2000">
              <a:solidFill>
                <a:srgbClr val="0070C0"/>
              </a:solidFill>
              <a:latin typeface="宋体" panose="02010600030101010101" pitchFamily="2" charset="-122"/>
              <a:ea typeface="宋体" panose="02010600030101010101" pitchFamily="2" charset="-122"/>
              <a:cs typeface="+mn-ea"/>
              <a:sym typeface="Arial" pitchFamily="34" charset="0"/>
            </a:endParaRPr>
          </a:p>
        </p:txBody>
      </p:sp>
      <p:sp>
        <p:nvSpPr>
          <p:cNvPr id="3" name="Freeform 13"/>
          <p:cNvSpPr>
            <a:spLocks noChangeArrowheads="1"/>
          </p:cNvSpPr>
          <p:nvPr/>
        </p:nvSpPr>
        <p:spPr bwMode="auto">
          <a:xfrm>
            <a:off x="717550" y="1172210"/>
            <a:ext cx="269240" cy="278765"/>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8" name="TextBox 13"/>
          <p:cNvSpPr txBox="1"/>
          <p:nvPr>
            <p:custDataLst>
              <p:tags r:id="rId4"/>
            </p:custDataLst>
          </p:nvPr>
        </p:nvSpPr>
        <p:spPr>
          <a:xfrm>
            <a:off x="1002030" y="3316605"/>
            <a:ext cx="10319385" cy="923290"/>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结果不同：细胞分裂的结果：细胞</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数目增多</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a:t>
            </a:r>
            <a:endParaRPr lang="zh-CN" altLang="en-US" sz="2000">
              <a:solidFill>
                <a:srgbClr val="0070C0"/>
              </a:solidFill>
              <a:latin typeface="宋体" panose="02010600030101010101" pitchFamily="2" charset="-122"/>
              <a:ea typeface="宋体" panose="02010600030101010101" pitchFamily="2" charset="-122"/>
              <a:cs typeface="+mn-ea"/>
              <a:sym typeface="Arial" pitchFamily="34" charset="0"/>
            </a:endParaRPr>
          </a:p>
          <a:p>
            <a:r>
              <a:rPr lang="en-US" altLang="zh-CN" sz="2000">
                <a:solidFill>
                  <a:srgbClr val="0070C0"/>
                </a:solidFill>
                <a:latin typeface="宋体" panose="02010600030101010101" pitchFamily="2" charset="-122"/>
                <a:ea typeface="宋体" panose="02010600030101010101" pitchFamily="2" charset="-122"/>
                <a:cs typeface="+mn-ea"/>
                <a:sym typeface="Arial" pitchFamily="34" charset="0"/>
              </a:rPr>
              <a:t>          </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细胞生长的结果：细胞</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体积增大</a:t>
            </a:r>
            <a:endParaRPr lang="zh-CN" altLang="en-US" sz="2000">
              <a:solidFill>
                <a:srgbClr val="0070C0"/>
              </a:solidFill>
              <a:latin typeface="宋体" panose="02010600030101010101" pitchFamily="2" charset="-122"/>
              <a:ea typeface="宋体" panose="02010600030101010101" pitchFamily="2" charset="-122"/>
              <a:cs typeface="+mn-ea"/>
              <a:sym typeface="Arial" pitchFamily="34" charset="0"/>
            </a:endParaRPr>
          </a:p>
          <a:p>
            <a:r>
              <a:rPr lang="en-US" altLang="zh-CN" sz="2000">
                <a:solidFill>
                  <a:srgbClr val="0070C0"/>
                </a:solidFill>
                <a:latin typeface="宋体" panose="02010600030101010101" pitchFamily="2" charset="-122"/>
                <a:ea typeface="宋体" panose="02010600030101010101" pitchFamily="2" charset="-122"/>
                <a:cs typeface="+mn-ea"/>
                <a:sym typeface="Arial" pitchFamily="34" charset="0"/>
              </a:rPr>
              <a:t>          </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细胞分化的结果：细胞的</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形态</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结构</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生理功能</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发生变化，形成不同组织</a:t>
            </a:r>
            <a:endParaRPr lang="zh-CN" altLang="en-US" sz="2000">
              <a:solidFill>
                <a:srgbClr val="0070C0"/>
              </a:solidFill>
              <a:latin typeface="宋体" panose="02010600030101010101" pitchFamily="2" charset="-122"/>
              <a:ea typeface="宋体" panose="02010600030101010101" pitchFamily="2" charset="-122"/>
              <a:cs typeface="+mn-ea"/>
              <a:sym typeface="Arial" pitchFamily="34" charset="0"/>
            </a:endParaRPr>
          </a:p>
        </p:txBody>
      </p:sp>
      <p:sp>
        <p:nvSpPr>
          <p:cNvPr id="9" name="Freeform 13"/>
          <p:cNvSpPr>
            <a:spLocks noChangeArrowheads="1"/>
          </p:cNvSpPr>
          <p:nvPr>
            <p:custDataLst>
              <p:tags r:id="rId5"/>
            </p:custDataLst>
          </p:nvPr>
        </p:nvSpPr>
        <p:spPr bwMode="auto">
          <a:xfrm>
            <a:off x="717462" y="3316268"/>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14" name="TextBox 13"/>
          <p:cNvSpPr txBox="1"/>
          <p:nvPr>
            <p:custDataLst>
              <p:tags r:id="rId6"/>
            </p:custDataLst>
          </p:nvPr>
        </p:nvSpPr>
        <p:spPr>
          <a:xfrm>
            <a:off x="1002030" y="4493260"/>
            <a:ext cx="10319385" cy="615315"/>
          </a:xfrm>
          <a:prstGeom prst="rect">
            <a:avLst/>
          </a:prstGeom>
          <a:noFill/>
        </p:spPr>
        <p:txBody>
          <a:bodyPr wrap="square" lIns="0" tIns="0" rIns="0" bIns="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accent5"/>
                </a:solidFill>
                <a:latin typeface="宋体" panose="02010600030101010101" pitchFamily="2" charset="-122"/>
                <a:ea typeface="宋体" panose="02010600030101010101" pitchFamily="2" charset="-122"/>
                <a:cs typeface="+mn-ea"/>
                <a:sym typeface="Arial" pitchFamily="34" charset="0"/>
              </a:rPr>
              <a:t>相互之间的联系：</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细胞分裂、生长和分化是生物体生长、发育、繁殖的基础；细胞分裂是细胞分化的基础，即</a:t>
            </a:r>
            <a:r>
              <a:rPr lang="zh-CN" altLang="en-US" sz="2000" b="1" u="sng">
                <a:solidFill>
                  <a:srgbClr val="FF0000"/>
                </a:solidFill>
                <a:latin typeface="宋体" panose="02010600030101010101" pitchFamily="2" charset="-122"/>
                <a:ea typeface="宋体" panose="02010600030101010101" pitchFamily="2" charset="-122"/>
                <a:cs typeface="+mn-ea"/>
                <a:sym typeface="Arial" pitchFamily="34" charset="0"/>
              </a:rPr>
              <a:t>分化必然伴随着分裂</a:t>
            </a:r>
            <a:r>
              <a:rPr lang="zh-CN" altLang="en-US" sz="2000">
                <a:solidFill>
                  <a:srgbClr val="0070C0"/>
                </a:solidFill>
                <a:latin typeface="宋体" panose="02010600030101010101" pitchFamily="2" charset="-122"/>
                <a:ea typeface="宋体" panose="02010600030101010101" pitchFamily="2" charset="-122"/>
                <a:cs typeface="+mn-ea"/>
                <a:sym typeface="Arial" pitchFamily="34" charset="0"/>
              </a:rPr>
              <a:t>，但分裂的细胞并不一定分化。</a:t>
            </a:r>
            <a:endParaRPr lang="zh-CN" altLang="en-US" sz="2000">
              <a:solidFill>
                <a:srgbClr val="0070C0"/>
              </a:solidFill>
              <a:latin typeface="宋体" panose="02010600030101010101" pitchFamily="2" charset="-122"/>
              <a:ea typeface="宋体" panose="02010600030101010101" pitchFamily="2" charset="-122"/>
              <a:cs typeface="+mn-ea"/>
              <a:sym typeface="Arial" pitchFamily="34" charset="0"/>
            </a:endParaRPr>
          </a:p>
        </p:txBody>
      </p:sp>
      <p:sp>
        <p:nvSpPr>
          <p:cNvPr id="15" name="Freeform 13"/>
          <p:cNvSpPr>
            <a:spLocks noChangeArrowheads="1"/>
          </p:cNvSpPr>
          <p:nvPr>
            <p:custDataLst>
              <p:tags r:id="rId7"/>
            </p:custDataLst>
          </p:nvPr>
        </p:nvSpPr>
        <p:spPr bwMode="auto">
          <a:xfrm>
            <a:off x="717550" y="4493260"/>
            <a:ext cx="269240" cy="278765"/>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4" name="矩形 3"/>
          <p:cNvSpPr>
            <a:spLocks noChangeArrowheads="1"/>
          </p:cNvSpPr>
          <p:nvPr>
            <p:custDataLst>
              <p:tags r:id="rId8"/>
            </p:custDataLst>
          </p:nvPr>
        </p:nvSpPr>
        <p:spPr bwMode="auto">
          <a:xfrm>
            <a:off x="721995" y="1973580"/>
            <a:ext cx="6169660"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smtClean="0">
                <a:latin typeface="宋体" panose="02010600030101010101" pitchFamily="2" charset="-122"/>
                <a:ea typeface="宋体" panose="02010600030101010101" pitchFamily="2" charset="-122"/>
              </a:rPr>
              <a:t>判断细胞分裂、生长和分化的依据：</a:t>
            </a:r>
            <a:endParaRPr lang="zh-CN" sz="2800" b="1" smtClean="0">
              <a:latin typeface="宋体" panose="02010600030101010101" pitchFamily="2" charset="-122"/>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2000"/>
                                        <p:tgtEl>
                                          <p:spTgt spid="3"/>
                                        </p:tgtEl>
                                      </p:cBhvr>
                                    </p:animEffect>
                                  </p:childTnLst>
                                </p:cTn>
                              </p:par>
                              <p:par>
                                <p:cTn id="8" presetID="4" presetClass="entr" presetSubtype="16" dur="200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ox(in)">
                                      <p:cBhvr>
                                        <p:cTn id="10" dur="2000"/>
                                        <p:tgtEl>
                                          <p:spTgt spid="2"/>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 presetClass="entr" presetSubtype="16" dur="2000" fill="hold" grpId="0" nodeType="clickEffect">
                                  <p:stCondLst>
                                    <p:cond delay="0"/>
                                  </p:stCondLst>
                                  <p:childTnLst>
                                    <p:set>
                                      <p:cBhvr>
                                        <p:cTn id="14" dur="1" fill="hold">
                                          <p:stCondLst>
                                            <p:cond delay="0"/>
                                          </p:stCondLst>
                                        </p:cTn>
                                        <p:tgtEl>
                                          <p:spTgt spid="33"/>
                                        </p:tgtEl>
                                        <p:attrNameLst>
                                          <p:attrName>style.visibility</p:attrName>
                                        </p:attrNameLst>
                                      </p:cBhvr>
                                      <p:to>
                                        <p:strVal val="visible"/>
                                      </p:to>
                                    </p:set>
                                    <p:animEffect transition="in" filter="box(in)">
                                      <p:cBhvr>
                                        <p:cTn id="15" dur="2000"/>
                                        <p:tgtEl>
                                          <p:spTgt spid="33"/>
                                        </p:tgtEl>
                                      </p:cBhvr>
                                    </p:animEffect>
                                  </p:childTnLst>
                                </p:cTn>
                              </p:par>
                              <p:par>
                                <p:cTn id="16" presetID="4" presetClass="entr" presetSubtype="16" dur="2000" fill="hold" grpId="0" nodeType="withEffect">
                                  <p:stCondLst>
                                    <p:cond delay="0"/>
                                  </p:stCondLst>
                                  <p:childTnLst>
                                    <p:set>
                                      <p:cBhvr>
                                        <p:cTn id="17" dur="1" fill="hold">
                                          <p:stCondLst>
                                            <p:cond delay="0"/>
                                          </p:stCondLst>
                                        </p:cTn>
                                        <p:tgtEl>
                                          <p:spTgt spid="32"/>
                                        </p:tgtEl>
                                        <p:attrNameLst>
                                          <p:attrName>style.visibility</p:attrName>
                                        </p:attrNameLst>
                                      </p:cBhvr>
                                      <p:to>
                                        <p:strVal val="visible"/>
                                      </p:to>
                                    </p:set>
                                    <p:animEffect transition="in" filter="box(in)">
                                      <p:cBhvr>
                                        <p:cTn id="18" dur="2000"/>
                                        <p:tgtEl>
                                          <p:spTgt spid="32"/>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4" presetClass="entr" presetSubtype="16" dur="200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box(in)">
                                      <p:cBhvr>
                                        <p:cTn id="23" dur="2000"/>
                                        <p:tgtEl>
                                          <p:spTgt spid="9"/>
                                        </p:tgtEl>
                                      </p:cBhvr>
                                    </p:animEffect>
                                  </p:childTnLst>
                                </p:cTn>
                              </p:par>
                              <p:par>
                                <p:cTn id="24" presetID="4" presetClass="entr" presetSubtype="16" dur="2000" fill="hold" grpId="0" nodeType="with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box(in)">
                                      <p:cBhvr>
                                        <p:cTn id="26" dur="2000"/>
                                        <p:tgtEl>
                                          <p:spTgt spid="8"/>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4" presetClass="entr" presetSubtype="16" dur="200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box(in)">
                                      <p:cBhvr>
                                        <p:cTn id="31" dur="2000"/>
                                        <p:tgtEl>
                                          <p:spTgt spid="15"/>
                                        </p:tgtEl>
                                      </p:cBhvr>
                                    </p:animEffect>
                                  </p:childTnLst>
                                </p:cTn>
                              </p:par>
                              <p:par>
                                <p:cTn id="32" presetID="4" presetClass="entr" presetSubtype="16" dur="200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box(in)">
                                      <p:cBhvr>
                                        <p:cTn id="34" dur="2000"/>
                                        <p:tgtEl>
                                          <p:spTgt spid="14"/>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4" presetClass="entr" presetSubtype="16" dur="200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animEffect transition="in" filter="box(in)">
                                      <p:cBhvr>
                                        <p:cTn id="3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33" grpId="0"/>
      <p:bldP spid="32" grpId="0"/>
      <p:bldP spid="9" grpId="0"/>
      <p:bldP spid="8" grpId="0"/>
      <p:bldP spid="15" grpId="0"/>
      <p:bldP spid="14" grpId="0"/>
      <p:bldP spid="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sp>
        <p:nvSpPr>
          <p:cNvPr id="6" name="TextBox 13"/>
          <p:cNvSpPr txBox="1"/>
          <p:nvPr/>
        </p:nvSpPr>
        <p:spPr>
          <a:xfrm>
            <a:off x="704215" y="656590"/>
            <a:ext cx="10831830" cy="598106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1．（2023·潍坊）研究人员发现“人的视网膜上存在干细胞”，对该干细胞培养的过程如图所示。下列说法正确的是（　　）</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A．视网膜上细胞的形态、结构和功能都相同</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B．该干细胞是未分化细胞，可分化为人体各种细胞</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C．图中所示过程的细胞遗传物质一定发生了改变</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D．该干细胞可用于治疗骨组织损伤类疾病</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2．（2023·济南）关于细胞分裂及细胞分化的叙述正确的是（　　）</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A．动植物细胞分裂时都是细胞质先一分为二</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B．癌细胞在各种因素的影响下不断分裂而不分化</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C．由于细胞内遗传物质的不同，细胞分化形成了不同的组织</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D．人的神经细胞高度分化，正常情况下仍具有细胞分裂能力</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p:txBody>
      </p:sp>
      <p:sp>
        <p:nvSpPr>
          <p:cNvPr id="12" name="文本框 11"/>
          <p:cNvSpPr txBox="1"/>
          <p:nvPr>
            <p:custDataLst>
              <p:tags r:id="rId2"/>
            </p:custDataLst>
          </p:nvPr>
        </p:nvSpPr>
        <p:spPr>
          <a:xfrm>
            <a:off x="645795" y="185420"/>
            <a:ext cx="2027555" cy="568325"/>
          </a:xfrm>
          <a:prstGeom prst="rect">
            <a:avLst/>
          </a:prstGeom>
          <a:noFill/>
        </p:spPr>
        <p:txBody>
          <a:bodyPr wrap="non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0000"/>
                </a:solidFill>
                <a:uFillTx/>
                <a:latin typeface="华文行楷" panose="02010800040101010101" charset="-122"/>
                <a:ea typeface="华文行楷" panose="02010800040101010101" charset="-122"/>
              </a:rPr>
              <a:t>真题再现</a:t>
            </a:r>
            <a:endParaRPr lang="zh-CN" altLang="en-US" sz="2800" b="1" smtClean="0">
              <a:solidFill>
                <a:srgbClr val="FF0000"/>
              </a:solidFill>
              <a:uFillTx/>
              <a:latin typeface="华文行楷" panose="02010800040101010101" charset="-122"/>
              <a:ea typeface="华文行楷" panose="02010800040101010101" charset="-122"/>
            </a:endParaRPr>
          </a:p>
        </p:txBody>
      </p:sp>
      <p:sp>
        <p:nvSpPr>
          <p:cNvPr id="179" name="Freeform 293"/>
          <p:cNvSpPr/>
          <p:nvPr>
            <p:custDataLst>
              <p:tags r:id="rId3"/>
            </p:custDataLst>
          </p:nvPr>
        </p:nvSpPr>
        <p:spPr bwMode="auto">
          <a:xfrm>
            <a:off x="2268084" y="4861515"/>
            <a:ext cx="19629" cy="19629"/>
          </a:xfrm>
          <a:custGeom>
            <a:gdLst>
              <a:gd name="T0" fmla="*/ 0 w 11"/>
              <a:gd name="T1" fmla="*/ 8 h 11"/>
              <a:gd name="T2" fmla="*/ 9 w 11"/>
              <a:gd name="T3" fmla="*/ 11 h 11"/>
              <a:gd name="T4" fmla="*/ 11 w 11"/>
              <a:gd name="T5" fmla="*/ 3 h 11"/>
              <a:gd name="T6" fmla="*/ 3 w 11"/>
              <a:gd name="T7" fmla="*/ 0 h 11"/>
              <a:gd name="T8" fmla="*/ 0 w 11"/>
              <a:gd name="T9" fmla="*/ 8 h 11"/>
            </a:gdLst>
            <a:cxnLst>
              <a:cxn ang="0">
                <a:pos x="T0" y="T1"/>
              </a:cxn>
              <a:cxn ang="0">
                <a:pos x="T2" y="T3"/>
              </a:cxn>
              <a:cxn ang="0">
                <a:pos x="T4" y="T5"/>
              </a:cxn>
              <a:cxn ang="0">
                <a:pos x="T6" y="T7"/>
              </a:cxn>
              <a:cxn ang="0">
                <a:pos x="T8" y="T9"/>
              </a:cxn>
            </a:cxnLst>
            <a:rect l="0" t="0" r="r" b="b"/>
            <a:pathLst>
              <a:path w="11" h="11">
                <a:moveTo>
                  <a:pt x="0" y="8"/>
                </a:moveTo>
                <a:lnTo>
                  <a:pt x="9" y="11"/>
                </a:lnTo>
                <a:lnTo>
                  <a:pt x="11" y="3"/>
                </a:lnTo>
                <a:lnTo>
                  <a:pt x="3" y="0"/>
                </a:lnTo>
                <a:lnTo>
                  <a:pt x="0" y="8"/>
                </a:lnTo>
                <a:close/>
              </a:path>
            </a:pathLst>
          </a:custGeom>
          <a:noFill/>
          <a:ln w="9525">
            <a:solidFill>
              <a:srgbClr val="508468"/>
            </a:soli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1"/>
          </a:p>
        </p:txBody>
      </p:sp>
      <p:grpSp>
        <p:nvGrpSpPr>
          <p:cNvPr id="13" name="Group 44"/>
          <p:cNvGrpSpPr/>
          <p:nvPr/>
        </p:nvGrpSpPr>
        <p:grpSpPr>
          <a:xfrm>
            <a:off x="280670" y="185420"/>
            <a:ext cx="417830" cy="351155"/>
            <a:chExt cx="807366" cy="906807"/>
          </a:xfrm>
        </p:grpSpPr>
        <p:sp>
          <p:nvSpPr>
            <p:cNvPr id="14" name="Shape 42"/>
            <p:cNvSpPr/>
            <p:nvPr>
              <p:custDataLst>
                <p:tags r:id="rId4"/>
              </p:custDataLst>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BB08C"/>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p>
          </p:txBody>
        </p:sp>
        <p:sp>
          <p:nvSpPr>
            <p:cNvPr id="15" name="Shape 43"/>
            <p:cNvSpPr/>
            <p:nvPr>
              <p:custDataLst>
                <p:tags r:id="rId5"/>
              </p:custDataLst>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noFill/>
            <a:ln w="38100" cap="flat">
              <a:solidFill>
                <a:srgbClr val="4BB08C"/>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p>
          </p:txBody>
        </p:sp>
      </p:grpSp>
      <p:sp>
        <p:nvSpPr>
          <p:cNvPr id="2" name="文本框 1"/>
          <p:cNvSpPr txBox="1"/>
          <p:nvPr/>
        </p:nvSpPr>
        <p:spPr>
          <a:xfrm>
            <a:off x="8998585" y="1049020"/>
            <a:ext cx="372173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宋体" panose="02010600030101010101" pitchFamily="2" charset="-122"/>
                <a:ea typeface="宋体" panose="02010600030101010101" pitchFamily="2" charset="-122"/>
              </a:rPr>
              <a:t>D</a:t>
            </a:r>
            <a:endParaRPr lang="en-US" altLang="zh-CN" sz="2800" b="1">
              <a:solidFill>
                <a:srgbClr val="FF0000"/>
              </a:solidFill>
              <a:latin typeface="宋体" panose="02010600030101010101" pitchFamily="2" charset="-122"/>
              <a:ea typeface="宋体" panose="02010600030101010101" pitchFamily="2" charset="-122"/>
            </a:endParaRPr>
          </a:p>
        </p:txBody>
      </p:sp>
      <p:sp>
        <p:nvSpPr>
          <p:cNvPr id="3" name="文本框 2"/>
          <p:cNvSpPr txBox="1"/>
          <p:nvPr>
            <p:custDataLst>
              <p:tags r:id="rId6"/>
            </p:custDataLst>
          </p:nvPr>
        </p:nvSpPr>
        <p:spPr>
          <a:xfrm>
            <a:off x="10537190" y="4071620"/>
            <a:ext cx="372173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宋体" panose="02010600030101010101" pitchFamily="2" charset="-122"/>
                <a:ea typeface="宋体" panose="02010600030101010101" pitchFamily="2" charset="-122"/>
              </a:rPr>
              <a:t>B</a:t>
            </a:r>
            <a:endParaRPr lang="en-US" altLang="zh-CN" sz="2800" b="1">
              <a:solidFill>
                <a:srgbClr val="FF0000"/>
              </a:solidFill>
              <a:latin typeface="宋体" panose="02010600030101010101" pitchFamily="2" charset="-122"/>
              <a:ea typeface="宋体" panose="02010600030101010101" pitchFamily="2" charset="-122"/>
            </a:endParaRPr>
          </a:p>
        </p:txBody>
      </p:sp>
      <p:pic>
        <p:nvPicPr>
          <p:cNvPr id="5" name="图片 1"/>
          <p:cNvPicPr>
            <a:picLocks noChangeAspect="1"/>
          </p:cNvPicPr>
          <p:nvPr/>
        </p:nvPicPr>
        <p:blipFill>
          <a:blip r:embed="rId7">
            <a:clrChange>
              <a:clrFrom>
                <a:srgbClr val="FFFFFF">
                  <a:alpha val="100000"/>
                </a:srgbClr>
              </a:clrFrom>
              <a:clrTo>
                <a:srgbClr val="FFFFFF">
                  <a:alpha val="100000"/>
                  <a:alpha val="0"/>
                </a:srgbClr>
              </a:clrTo>
            </a:clrChange>
          </a:blip>
          <a:stretch>
            <a:fillRect/>
          </a:stretch>
        </p:blipFill>
        <p:spPr>
          <a:xfrm>
            <a:off x="8724900" y="1570990"/>
            <a:ext cx="3250565" cy="137160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2000"/>
                                        <p:tgtEl>
                                          <p:spTgt spid="6"/>
                                        </p:tgtEl>
                                      </p:cBhvr>
                                    </p:animEffect>
                                  </p:childTnLst>
                                </p:cTn>
                              </p:par>
                              <p:par>
                                <p:cTn id="8" presetID="4" presetClass="entr" presetSubtype="16" dur="200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ox(in)">
                                      <p:cBhvr>
                                        <p:cTn id="10" dur="2000"/>
                                        <p:tgtEl>
                                          <p:spTgt spid="5"/>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 presetClass="entr" presetSubtype="16" dur="200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box(in)">
                                      <p:cBhvr>
                                        <p:cTn id="15" dur="2000"/>
                                        <p:tgtEl>
                                          <p:spTgt spid="2">
                                            <p:txEl>
                                              <p:pRg st="0" end="0"/>
                                            </p:txEl>
                                          </p:spTgt>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4" presetClass="entr" presetSubtype="16" dur="200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box(in)">
                                      <p:cBhvr>
                                        <p:cTn id="20"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sp>
        <p:nvSpPr>
          <p:cNvPr id="6" name="TextBox 13"/>
          <p:cNvSpPr txBox="1"/>
          <p:nvPr/>
        </p:nvSpPr>
        <p:spPr>
          <a:xfrm>
            <a:off x="704215" y="753745"/>
            <a:ext cx="10831830" cy="576770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3．（2023·北京）正常情况下，人体细胞在形态、结构和生理功能上发生差异，形成多种类型细胞的过程称为（　　）</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A．细胞分裂	</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B．细胞生长	</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C．细胞分化	</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D．细胞衰老</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4．（2023·广西）骨能中的造血干细胞通过细胞分裂和细胞分化不断产生新的血细胞，如图所示。图中表示细胞分化的是（　　）</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A．①	</a:t>
            </a:r>
            <a:r>
              <a:rPr 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  </a:t>
            </a: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B．②	</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defTabSz="1216660">
              <a:spcBef>
                <a:spcPct val="20000"/>
              </a:spcBef>
              <a:defRPr/>
            </a:pP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C．③	</a:t>
            </a:r>
            <a:r>
              <a:rPr lang="en-US"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  </a:t>
            </a:r>
            <a:r>
              <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rPr>
              <a:t>D．④</a:t>
            </a:r>
            <a:endParaRPr sz="280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p:txBody>
      </p:sp>
      <p:sp>
        <p:nvSpPr>
          <p:cNvPr id="12" name="文本框 11"/>
          <p:cNvSpPr txBox="1"/>
          <p:nvPr>
            <p:custDataLst>
              <p:tags r:id="rId2"/>
            </p:custDataLst>
          </p:nvPr>
        </p:nvSpPr>
        <p:spPr>
          <a:xfrm>
            <a:off x="645795" y="185420"/>
            <a:ext cx="2027555" cy="568325"/>
          </a:xfrm>
          <a:prstGeom prst="rect">
            <a:avLst/>
          </a:prstGeom>
          <a:noFill/>
        </p:spPr>
        <p:txBody>
          <a:bodyPr wrap="non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0000"/>
                </a:solidFill>
                <a:uFillTx/>
                <a:latin typeface="华文行楷" panose="02010800040101010101" charset="-122"/>
                <a:ea typeface="华文行楷" panose="02010800040101010101" charset="-122"/>
              </a:rPr>
              <a:t>真题再现</a:t>
            </a:r>
            <a:endParaRPr lang="zh-CN" altLang="en-US" sz="2800" b="1" smtClean="0">
              <a:solidFill>
                <a:srgbClr val="FF0000"/>
              </a:solidFill>
              <a:uFillTx/>
              <a:latin typeface="华文行楷" panose="02010800040101010101" charset="-122"/>
              <a:ea typeface="华文行楷" panose="02010800040101010101" charset="-122"/>
            </a:endParaRPr>
          </a:p>
        </p:txBody>
      </p:sp>
      <p:sp>
        <p:nvSpPr>
          <p:cNvPr id="179" name="Freeform 293"/>
          <p:cNvSpPr/>
          <p:nvPr>
            <p:custDataLst>
              <p:tags r:id="rId3"/>
            </p:custDataLst>
          </p:nvPr>
        </p:nvSpPr>
        <p:spPr bwMode="auto">
          <a:xfrm>
            <a:off x="2268084" y="4861515"/>
            <a:ext cx="19629" cy="19629"/>
          </a:xfrm>
          <a:custGeom>
            <a:gdLst>
              <a:gd name="T0" fmla="*/ 0 w 11"/>
              <a:gd name="T1" fmla="*/ 8 h 11"/>
              <a:gd name="T2" fmla="*/ 9 w 11"/>
              <a:gd name="T3" fmla="*/ 11 h 11"/>
              <a:gd name="T4" fmla="*/ 11 w 11"/>
              <a:gd name="T5" fmla="*/ 3 h 11"/>
              <a:gd name="T6" fmla="*/ 3 w 11"/>
              <a:gd name="T7" fmla="*/ 0 h 11"/>
              <a:gd name="T8" fmla="*/ 0 w 11"/>
              <a:gd name="T9" fmla="*/ 8 h 11"/>
            </a:gdLst>
            <a:cxnLst>
              <a:cxn ang="0">
                <a:pos x="T0" y="T1"/>
              </a:cxn>
              <a:cxn ang="0">
                <a:pos x="T2" y="T3"/>
              </a:cxn>
              <a:cxn ang="0">
                <a:pos x="T4" y="T5"/>
              </a:cxn>
              <a:cxn ang="0">
                <a:pos x="T6" y="T7"/>
              </a:cxn>
              <a:cxn ang="0">
                <a:pos x="T8" y="T9"/>
              </a:cxn>
            </a:cxnLst>
            <a:rect l="0" t="0" r="r" b="b"/>
            <a:pathLst>
              <a:path w="11" h="11">
                <a:moveTo>
                  <a:pt x="0" y="8"/>
                </a:moveTo>
                <a:lnTo>
                  <a:pt x="9" y="11"/>
                </a:lnTo>
                <a:lnTo>
                  <a:pt x="11" y="3"/>
                </a:lnTo>
                <a:lnTo>
                  <a:pt x="3" y="0"/>
                </a:lnTo>
                <a:lnTo>
                  <a:pt x="0" y="8"/>
                </a:lnTo>
                <a:close/>
              </a:path>
            </a:pathLst>
          </a:custGeom>
          <a:noFill/>
          <a:ln w="9525">
            <a:solidFill>
              <a:srgbClr val="508468"/>
            </a:soli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1"/>
          </a:p>
        </p:txBody>
      </p:sp>
      <p:grpSp>
        <p:nvGrpSpPr>
          <p:cNvPr id="13" name="Group 44"/>
          <p:cNvGrpSpPr/>
          <p:nvPr/>
        </p:nvGrpSpPr>
        <p:grpSpPr>
          <a:xfrm>
            <a:off x="280670" y="185420"/>
            <a:ext cx="417830" cy="351155"/>
            <a:chExt cx="807366" cy="906807"/>
          </a:xfrm>
        </p:grpSpPr>
        <p:sp>
          <p:nvSpPr>
            <p:cNvPr id="14" name="Shape 42"/>
            <p:cNvSpPr/>
            <p:nvPr>
              <p:custDataLst>
                <p:tags r:id="rId4"/>
              </p:custDataLst>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BB08C"/>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sz="1800"/>
            </a:p>
          </p:txBody>
        </p:sp>
        <p:sp>
          <p:nvSpPr>
            <p:cNvPr id="15" name="Shape 43"/>
            <p:cNvSpPr/>
            <p:nvPr>
              <p:custDataLst>
                <p:tags r:id="rId5"/>
              </p:custDataLst>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noFill/>
            <a:ln w="38100" cap="flat">
              <a:solidFill>
                <a:srgbClr val="4BB08C"/>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sz="1800"/>
            </a:p>
          </p:txBody>
        </p:sp>
      </p:grpSp>
      <p:sp>
        <p:nvSpPr>
          <p:cNvPr id="2" name="文本框 1"/>
          <p:cNvSpPr txBox="1"/>
          <p:nvPr/>
        </p:nvSpPr>
        <p:spPr>
          <a:xfrm>
            <a:off x="7908290" y="1129665"/>
            <a:ext cx="372173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宋体" panose="02010600030101010101" pitchFamily="2" charset="-122"/>
                <a:ea typeface="宋体" panose="02010600030101010101" pitchFamily="2" charset="-122"/>
              </a:rPr>
              <a:t>C</a:t>
            </a:r>
            <a:endParaRPr lang="en-US" altLang="zh-CN" sz="2800" b="1">
              <a:solidFill>
                <a:srgbClr val="FF0000"/>
              </a:solidFill>
              <a:latin typeface="宋体" panose="02010600030101010101" pitchFamily="2" charset="-122"/>
              <a:ea typeface="宋体" panose="02010600030101010101" pitchFamily="2" charset="-122"/>
            </a:endParaRPr>
          </a:p>
        </p:txBody>
      </p:sp>
      <p:sp>
        <p:nvSpPr>
          <p:cNvPr id="3" name="文本框 2"/>
          <p:cNvSpPr txBox="1"/>
          <p:nvPr>
            <p:custDataLst>
              <p:tags r:id="rId6"/>
            </p:custDataLst>
          </p:nvPr>
        </p:nvSpPr>
        <p:spPr>
          <a:xfrm>
            <a:off x="9692005" y="4610100"/>
            <a:ext cx="372173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宋体" panose="02010600030101010101" pitchFamily="2" charset="-122"/>
                <a:ea typeface="宋体" panose="02010600030101010101" pitchFamily="2" charset="-122"/>
              </a:rPr>
              <a:t>D</a:t>
            </a:r>
            <a:endParaRPr lang="en-US" altLang="zh-CN" sz="2800" b="1">
              <a:solidFill>
                <a:srgbClr val="FF0000"/>
              </a:solidFill>
              <a:latin typeface="宋体" panose="02010600030101010101" pitchFamily="2" charset="-122"/>
              <a:ea typeface="宋体" panose="02010600030101010101" pitchFamily="2" charset="-122"/>
            </a:endParaRPr>
          </a:p>
        </p:txBody>
      </p:sp>
      <p:pic>
        <p:nvPicPr>
          <p:cNvPr id="5" name="图片 2"/>
          <p:cNvPicPr>
            <a:picLocks noChangeAspect="1"/>
          </p:cNvPicPr>
          <p:nvPr/>
        </p:nvPicPr>
        <p:blipFill>
          <a:blip r:embed="rId7">
            <a:clrChange>
              <a:clrFrom>
                <a:srgbClr val="FFFFFF">
                  <a:alpha val="100000"/>
                </a:srgbClr>
              </a:clrFrom>
              <a:clrTo>
                <a:srgbClr val="FFFFFF">
                  <a:alpha val="100000"/>
                  <a:alpha val="0"/>
                </a:srgbClr>
              </a:clrTo>
            </a:clrChange>
          </a:blip>
          <a:stretch>
            <a:fillRect/>
          </a:stretch>
        </p:blipFill>
        <p:spPr>
          <a:xfrm>
            <a:off x="4352925" y="5132070"/>
            <a:ext cx="4679315" cy="139382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2000"/>
                                        <p:tgtEl>
                                          <p:spTgt spid="6"/>
                                        </p:tgtEl>
                                      </p:cBhvr>
                                    </p:animEffect>
                                  </p:childTnLst>
                                </p:cTn>
                              </p:par>
                              <p:par>
                                <p:cTn id="8" presetID="4" presetClass="entr" presetSubtype="16" dur="200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ox(in)">
                                      <p:cBhvr>
                                        <p:cTn id="10" dur="2000"/>
                                        <p:tgtEl>
                                          <p:spTgt spid="5"/>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 presetClass="entr" presetSubtype="16" dur="200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box(in)">
                                      <p:cBhvr>
                                        <p:cTn id="15" dur="2000"/>
                                        <p:tgtEl>
                                          <p:spTgt spid="2">
                                            <p:txEl>
                                              <p:pRg st="0" end="0"/>
                                            </p:txEl>
                                          </p:spTgt>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4" presetClass="entr" presetSubtype="16" dur="200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box(in)">
                                      <p:cBhvr>
                                        <p:cTn id="20"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grpSp>
        <p:nvGrpSpPr>
          <p:cNvPr id="3" name="组合 2"/>
          <p:cNvGrpSpPr/>
          <p:nvPr/>
        </p:nvGrpSpPr>
        <p:grpSpPr>
          <a:xfrm>
            <a:off x="2361881" y="1949482"/>
            <a:ext cx="7639050" cy="2055791"/>
            <a:chOff x="2257720" y="1949482"/>
            <a:chExt cx="7639050" cy="2055791"/>
          </a:xfrm>
        </p:grpSpPr>
        <p:sp>
          <p:nvSpPr>
            <p:cNvPr id="4" name="椭圆 3"/>
            <p:cNvSpPr/>
            <p:nvPr/>
          </p:nvSpPr>
          <p:spPr>
            <a:xfrm>
              <a:off x="2257720" y="2499601"/>
              <a:ext cx="3107093" cy="1505672"/>
            </a:xfrm>
            <a:prstGeom prst="ellipse">
              <a:avLst/>
            </a:prstGeom>
            <a:solidFill>
              <a:srgbClr val="F4F9F5"/>
            </a:solidFill>
            <a:ln w="57150">
              <a:solidFill>
                <a:srgbClr val="4BB08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p:cNvSpPr txBox="1"/>
            <p:nvPr/>
          </p:nvSpPr>
          <p:spPr>
            <a:xfrm>
              <a:off x="3261020" y="1949482"/>
              <a:ext cx="6635750" cy="1660525"/>
            </a:xfrm>
            <a:prstGeom prst="rect">
              <a:avLst/>
            </a:prstGeom>
            <a:solidFill>
              <a:srgbClr val="F4F9F5"/>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5400" smtClean="0">
                <a:solidFill>
                  <a:srgbClr val="508468"/>
                </a:solidFill>
                <a:latin typeface="方正清刻本悦宋简体" panose="02000000000000000000" pitchFamily="2" charset="-122"/>
                <a:ea typeface="方正清刻本悦宋简体" panose="02000000000000000000" pitchFamily="2" charset="-122"/>
              </a:endParaRPr>
            </a:p>
            <a:p>
              <a:r>
                <a:rPr lang="en-US" altLang="zh-CN" sz="4800" smtClean="0">
                  <a:solidFill>
                    <a:srgbClr val="00B050"/>
                  </a:solidFill>
                  <a:latin typeface="宋体" panose="02010600030101010101" pitchFamily="2" charset="-122"/>
                  <a:ea typeface="宋体" panose="02010600030101010101" pitchFamily="2" charset="-122"/>
                  <a:cs typeface="宋体" panose="02010600030101010101" pitchFamily="2" charset="-122"/>
                </a:rPr>
                <a:t>02 </a:t>
              </a:r>
              <a:r>
                <a:rPr lang="zh-CN" altLang="en-US" sz="4800" smtClean="0">
                  <a:solidFill>
                    <a:srgbClr val="00B050"/>
                  </a:solidFill>
                  <a:latin typeface="宋体" panose="02010600030101010101" pitchFamily="2" charset="-122"/>
                  <a:ea typeface="宋体" panose="02010600030101010101" pitchFamily="2" charset="-122"/>
                  <a:cs typeface="宋体" panose="02010600030101010101" pitchFamily="2" charset="-122"/>
                </a:rPr>
                <a:t>动、植物体结构层次</a:t>
              </a:r>
              <a:endParaRPr lang="zh-CN" altLang="en-US" sz="4800" smtClean="0">
                <a:solidFill>
                  <a:srgbClr val="00B050"/>
                </a:solidFill>
                <a:latin typeface="宋体" panose="02010600030101010101" pitchFamily="2" charset="-122"/>
                <a:ea typeface="宋体" panose="02010600030101010101" pitchFamily="2" charset="-122"/>
                <a:cs typeface="宋体" panose="02010600030101010101" pitchFamily="2"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sp>
        <p:nvSpPr>
          <p:cNvPr id="27" name="文本框 26"/>
          <p:cNvSpPr txBox="1"/>
          <p:nvPr>
            <p:custDataLst>
              <p:tags r:id="rId3"/>
            </p:custDataLst>
          </p:nvPr>
        </p:nvSpPr>
        <p:spPr>
          <a:xfrm>
            <a:off x="645795" y="185420"/>
            <a:ext cx="7308215" cy="385445"/>
          </a:xfrm>
          <a:prstGeom prst="rect">
            <a:avLst/>
          </a:prstGeom>
          <a:noFill/>
        </p:spPr>
        <p:txBody>
          <a:bodyPr wrap="non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0000"/>
                </a:solidFill>
                <a:latin typeface="华文行楷" panose="02010800040101010101" charset="-122"/>
                <a:ea typeface="华文行楷" panose="02010800040101010101" charset="-122"/>
              </a:rPr>
              <a:t>考向一：植物体的结构层次</a:t>
            </a:r>
            <a:endParaRPr lang="zh-CN" altLang="en-US" sz="2800" b="1" smtClean="0">
              <a:solidFill>
                <a:srgbClr val="FF0000"/>
              </a:solidFill>
              <a:latin typeface="华文行楷" panose="02010800040101010101" charset="-122"/>
              <a:ea typeface="华文行楷" panose="02010800040101010101" charset="-122"/>
            </a:endParaRPr>
          </a:p>
        </p:txBody>
      </p:sp>
      <p:sp>
        <p:nvSpPr>
          <p:cNvPr id="48" name="Freeform 92"/>
          <p:cNvSpPr>
            <a:spLocks noChangeArrowheads="1"/>
          </p:cNvSpPr>
          <p:nvPr>
            <p:custDataLst>
              <p:tags r:id="rId4"/>
            </p:custDataLst>
          </p:nvPr>
        </p:nvSpPr>
        <p:spPr bwMode="auto">
          <a:xfrm>
            <a:off x="229235" y="185420"/>
            <a:ext cx="474980" cy="385445"/>
          </a:xfrm>
          <a:custGeom>
            <a:gdLst>
              <a:gd name="T0" fmla="*/ 168 w 444"/>
              <a:gd name="T1" fmla="*/ 284 h 454"/>
              <a:gd name="T2" fmla="*/ 168 w 444"/>
              <a:gd name="T3" fmla="*/ 284 h 454"/>
              <a:gd name="T4" fmla="*/ 70 w 444"/>
              <a:gd name="T5" fmla="*/ 240 h 454"/>
              <a:gd name="T6" fmla="*/ 70 w 444"/>
              <a:gd name="T7" fmla="*/ 275 h 454"/>
              <a:gd name="T8" fmla="*/ 168 w 444"/>
              <a:gd name="T9" fmla="*/ 311 h 454"/>
              <a:gd name="T10" fmla="*/ 168 w 444"/>
              <a:gd name="T11" fmla="*/ 284 h 454"/>
              <a:gd name="T12" fmla="*/ 168 w 444"/>
              <a:gd name="T13" fmla="*/ 178 h 454"/>
              <a:gd name="T14" fmla="*/ 168 w 444"/>
              <a:gd name="T15" fmla="*/ 178 h 454"/>
              <a:gd name="T16" fmla="*/ 70 w 444"/>
              <a:gd name="T17" fmla="*/ 143 h 454"/>
              <a:gd name="T18" fmla="*/ 70 w 444"/>
              <a:gd name="T19" fmla="*/ 169 h 454"/>
              <a:gd name="T20" fmla="*/ 168 w 444"/>
              <a:gd name="T21" fmla="*/ 213 h 454"/>
              <a:gd name="T22" fmla="*/ 168 w 444"/>
              <a:gd name="T23" fmla="*/ 178 h 454"/>
              <a:gd name="T24" fmla="*/ 434 w 444"/>
              <a:gd name="T25" fmla="*/ 10 h 454"/>
              <a:gd name="T26" fmla="*/ 434 w 444"/>
              <a:gd name="T27" fmla="*/ 10 h 454"/>
              <a:gd name="T28" fmla="*/ 408 w 444"/>
              <a:gd name="T29" fmla="*/ 0 h 454"/>
              <a:gd name="T30" fmla="*/ 221 w 444"/>
              <a:gd name="T31" fmla="*/ 81 h 454"/>
              <a:gd name="T32" fmla="*/ 35 w 444"/>
              <a:gd name="T33" fmla="*/ 0 h 454"/>
              <a:gd name="T34" fmla="*/ 9 w 444"/>
              <a:gd name="T35" fmla="*/ 10 h 454"/>
              <a:gd name="T36" fmla="*/ 0 w 444"/>
              <a:gd name="T37" fmla="*/ 28 h 454"/>
              <a:gd name="T38" fmla="*/ 0 w 444"/>
              <a:gd name="T39" fmla="*/ 347 h 454"/>
              <a:gd name="T40" fmla="*/ 9 w 444"/>
              <a:gd name="T41" fmla="*/ 364 h 454"/>
              <a:gd name="T42" fmla="*/ 212 w 444"/>
              <a:gd name="T43" fmla="*/ 444 h 454"/>
              <a:gd name="T44" fmla="*/ 212 w 444"/>
              <a:gd name="T45" fmla="*/ 444 h 454"/>
              <a:gd name="T46" fmla="*/ 221 w 444"/>
              <a:gd name="T47" fmla="*/ 453 h 454"/>
              <a:gd name="T48" fmla="*/ 221 w 444"/>
              <a:gd name="T49" fmla="*/ 444 h 454"/>
              <a:gd name="T50" fmla="*/ 230 w 444"/>
              <a:gd name="T51" fmla="*/ 444 h 454"/>
              <a:gd name="T52" fmla="*/ 425 w 444"/>
              <a:gd name="T53" fmla="*/ 364 h 454"/>
              <a:gd name="T54" fmla="*/ 443 w 444"/>
              <a:gd name="T55" fmla="*/ 347 h 454"/>
              <a:gd name="T56" fmla="*/ 443 w 444"/>
              <a:gd name="T57" fmla="*/ 28 h 454"/>
              <a:gd name="T58" fmla="*/ 434 w 444"/>
              <a:gd name="T59" fmla="*/ 10 h 454"/>
              <a:gd name="T60" fmla="*/ 195 w 444"/>
              <a:gd name="T61" fmla="*/ 400 h 454"/>
              <a:gd name="T62" fmla="*/ 195 w 444"/>
              <a:gd name="T63" fmla="*/ 400 h 454"/>
              <a:gd name="T64" fmla="*/ 35 w 444"/>
              <a:gd name="T65" fmla="*/ 338 h 454"/>
              <a:gd name="T66" fmla="*/ 35 w 444"/>
              <a:gd name="T67" fmla="*/ 54 h 454"/>
              <a:gd name="T68" fmla="*/ 195 w 444"/>
              <a:gd name="T69" fmla="*/ 116 h 454"/>
              <a:gd name="T70" fmla="*/ 195 w 444"/>
              <a:gd name="T71" fmla="*/ 400 h 454"/>
              <a:gd name="T72" fmla="*/ 408 w 444"/>
              <a:gd name="T73" fmla="*/ 338 h 454"/>
              <a:gd name="T74" fmla="*/ 408 w 444"/>
              <a:gd name="T75" fmla="*/ 338 h 454"/>
              <a:gd name="T76" fmla="*/ 248 w 444"/>
              <a:gd name="T77" fmla="*/ 400 h 454"/>
              <a:gd name="T78" fmla="*/ 248 w 444"/>
              <a:gd name="T79" fmla="*/ 116 h 454"/>
              <a:gd name="T80" fmla="*/ 408 w 444"/>
              <a:gd name="T81" fmla="*/ 54 h 454"/>
              <a:gd name="T82" fmla="*/ 408 w 444"/>
              <a:gd name="T83" fmla="*/ 338 h 454"/>
              <a:gd name="T84" fmla="*/ 372 w 444"/>
              <a:gd name="T85" fmla="*/ 240 h 454"/>
              <a:gd name="T86" fmla="*/ 372 w 444"/>
              <a:gd name="T87" fmla="*/ 240 h 454"/>
              <a:gd name="T88" fmla="*/ 274 w 444"/>
              <a:gd name="T89" fmla="*/ 284 h 454"/>
              <a:gd name="T90" fmla="*/ 274 w 444"/>
              <a:gd name="T91" fmla="*/ 311 h 454"/>
              <a:gd name="T92" fmla="*/ 372 w 444"/>
              <a:gd name="T93" fmla="*/ 275 h 454"/>
              <a:gd name="T94" fmla="*/ 372 w 444"/>
              <a:gd name="T95" fmla="*/ 240 h 454"/>
              <a:gd name="T96" fmla="*/ 372 w 444"/>
              <a:gd name="T97" fmla="*/ 143 h 454"/>
              <a:gd name="T98" fmla="*/ 372 w 444"/>
              <a:gd name="T99" fmla="*/ 143 h 454"/>
              <a:gd name="T100" fmla="*/ 274 w 444"/>
              <a:gd name="T101" fmla="*/ 178 h 454"/>
              <a:gd name="T102" fmla="*/ 274 w 444"/>
              <a:gd name="T103" fmla="*/ 213 h 454"/>
              <a:gd name="T104" fmla="*/ 372 w 444"/>
              <a:gd name="T105" fmla="*/ 169 h 454"/>
              <a:gd name="T106" fmla="*/ 372 w 444"/>
              <a:gd name="T107" fmla="*/ 143 h 4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2" h="452">
                <a:moveTo>
                  <a:pt x="168" y="284"/>
                </a:moveTo>
                <a:lnTo>
                  <a:pt x="168" y="284"/>
                </a:lnTo>
                <a:cubicBezTo>
                  <a:pt x="70" y="240"/>
                  <a:pt x="70" y="240"/>
                  <a:pt x="70" y="240"/>
                </a:cubicBezTo>
                <a:cubicBezTo>
                  <a:pt x="70" y="275"/>
                  <a:pt x="70" y="275"/>
                  <a:pt x="70" y="275"/>
                </a:cubicBezTo>
                <a:cubicBezTo>
                  <a:pt x="168" y="311"/>
                  <a:pt x="168" y="311"/>
                  <a:pt x="168" y="311"/>
                </a:cubicBezTo>
                <a:lnTo>
                  <a:pt x="168" y="284"/>
                </a:lnTo>
                <a:close/>
                <a:moveTo>
                  <a:pt x="168" y="178"/>
                </a:moveTo>
                <a:lnTo>
                  <a:pt x="168" y="178"/>
                </a:lnTo>
                <a:cubicBezTo>
                  <a:pt x="70" y="143"/>
                  <a:pt x="70" y="143"/>
                  <a:pt x="70" y="143"/>
                </a:cubicBezTo>
                <a:cubicBezTo>
                  <a:pt x="70" y="169"/>
                  <a:pt x="70" y="169"/>
                  <a:pt x="70" y="169"/>
                </a:cubicBezTo>
                <a:cubicBezTo>
                  <a:pt x="168" y="213"/>
                  <a:pt x="168" y="213"/>
                  <a:pt x="168" y="213"/>
                </a:cubicBezTo>
                <a:lnTo>
                  <a:pt x="168" y="178"/>
                </a:lnTo>
                <a:close/>
                <a:moveTo>
                  <a:pt x="434" y="10"/>
                </a:moveTo>
                <a:lnTo>
                  <a:pt x="434" y="10"/>
                </a:lnTo>
                <a:cubicBezTo>
                  <a:pt x="425" y="0"/>
                  <a:pt x="417" y="0"/>
                  <a:pt x="408" y="0"/>
                </a:cubicBezTo>
                <a:cubicBezTo>
                  <a:pt x="221" y="81"/>
                  <a:pt x="221" y="81"/>
                  <a:pt x="221" y="81"/>
                </a:cubicBezTo>
                <a:cubicBezTo>
                  <a:pt x="35" y="0"/>
                  <a:pt x="35" y="0"/>
                  <a:pt x="35" y="0"/>
                </a:cubicBezTo>
                <a:cubicBezTo>
                  <a:pt x="26" y="0"/>
                  <a:pt x="17" y="0"/>
                  <a:pt x="9" y="10"/>
                </a:cubicBezTo>
                <a:cubicBezTo>
                  <a:pt x="0" y="10"/>
                  <a:pt x="0" y="19"/>
                  <a:pt x="0" y="28"/>
                </a:cubicBezTo>
                <a:cubicBezTo>
                  <a:pt x="0" y="347"/>
                  <a:pt x="0" y="347"/>
                  <a:pt x="0" y="347"/>
                </a:cubicBezTo>
                <a:cubicBezTo>
                  <a:pt x="0" y="355"/>
                  <a:pt x="0" y="364"/>
                  <a:pt x="9" y="364"/>
                </a:cubicBezTo>
                <a:cubicBezTo>
                  <a:pt x="212" y="444"/>
                  <a:pt x="212" y="444"/>
                  <a:pt x="212" y="444"/>
                </a:cubicBezTo>
                <a:lnTo>
                  <a:pt x="212" y="444"/>
                </a:lnTo>
                <a:cubicBezTo>
                  <a:pt x="221" y="453"/>
                  <a:pt x="221" y="453"/>
                  <a:pt x="221" y="453"/>
                </a:cubicBezTo>
                <a:cubicBezTo>
                  <a:pt x="221" y="453"/>
                  <a:pt x="221" y="453"/>
                  <a:pt x="221" y="444"/>
                </a:cubicBezTo>
                <a:cubicBezTo>
                  <a:pt x="230" y="444"/>
                  <a:pt x="230" y="444"/>
                  <a:pt x="230" y="444"/>
                </a:cubicBezTo>
                <a:cubicBezTo>
                  <a:pt x="425" y="364"/>
                  <a:pt x="425" y="364"/>
                  <a:pt x="425" y="364"/>
                </a:cubicBezTo>
                <a:cubicBezTo>
                  <a:pt x="434" y="364"/>
                  <a:pt x="443" y="355"/>
                  <a:pt x="443" y="347"/>
                </a:cubicBezTo>
                <a:cubicBezTo>
                  <a:pt x="443" y="28"/>
                  <a:pt x="443" y="28"/>
                  <a:pt x="443" y="28"/>
                </a:cubicBezTo>
                <a:cubicBezTo>
                  <a:pt x="443" y="19"/>
                  <a:pt x="443" y="10"/>
                  <a:pt x="434" y="10"/>
                </a:cubicBezTo>
                <a:close/>
                <a:moveTo>
                  <a:pt x="195" y="400"/>
                </a:moveTo>
                <a:lnTo>
                  <a:pt x="195" y="400"/>
                </a:lnTo>
                <a:cubicBezTo>
                  <a:pt x="35" y="338"/>
                  <a:pt x="35" y="338"/>
                  <a:pt x="35" y="338"/>
                </a:cubicBezTo>
                <a:cubicBezTo>
                  <a:pt x="35" y="54"/>
                  <a:pt x="35" y="54"/>
                  <a:pt x="35" y="54"/>
                </a:cubicBezTo>
                <a:cubicBezTo>
                  <a:pt x="195" y="116"/>
                  <a:pt x="195" y="116"/>
                  <a:pt x="195" y="116"/>
                </a:cubicBezTo>
                <a:lnTo>
                  <a:pt x="195" y="400"/>
                </a:lnTo>
                <a:close/>
                <a:moveTo>
                  <a:pt x="408" y="338"/>
                </a:moveTo>
                <a:lnTo>
                  <a:pt x="408" y="338"/>
                </a:lnTo>
                <a:cubicBezTo>
                  <a:pt x="248" y="400"/>
                  <a:pt x="248" y="400"/>
                  <a:pt x="248" y="400"/>
                </a:cubicBezTo>
                <a:cubicBezTo>
                  <a:pt x="248" y="116"/>
                  <a:pt x="248" y="116"/>
                  <a:pt x="248" y="116"/>
                </a:cubicBezTo>
                <a:cubicBezTo>
                  <a:pt x="408" y="54"/>
                  <a:pt x="408" y="54"/>
                  <a:pt x="408" y="54"/>
                </a:cubicBezTo>
                <a:lnTo>
                  <a:pt x="408" y="338"/>
                </a:lnTo>
                <a:close/>
                <a:moveTo>
                  <a:pt x="372" y="240"/>
                </a:moveTo>
                <a:lnTo>
                  <a:pt x="372" y="240"/>
                </a:lnTo>
                <a:cubicBezTo>
                  <a:pt x="274" y="284"/>
                  <a:pt x="274" y="284"/>
                  <a:pt x="274" y="284"/>
                </a:cubicBezTo>
                <a:cubicBezTo>
                  <a:pt x="274" y="311"/>
                  <a:pt x="274" y="311"/>
                  <a:pt x="274" y="311"/>
                </a:cubicBezTo>
                <a:cubicBezTo>
                  <a:pt x="372" y="275"/>
                  <a:pt x="372" y="275"/>
                  <a:pt x="372" y="275"/>
                </a:cubicBezTo>
                <a:lnTo>
                  <a:pt x="372" y="240"/>
                </a:lnTo>
                <a:close/>
                <a:moveTo>
                  <a:pt x="372" y="143"/>
                </a:moveTo>
                <a:lnTo>
                  <a:pt x="372" y="143"/>
                </a:lnTo>
                <a:cubicBezTo>
                  <a:pt x="274" y="178"/>
                  <a:pt x="274" y="178"/>
                  <a:pt x="274" y="178"/>
                </a:cubicBezTo>
                <a:cubicBezTo>
                  <a:pt x="274" y="213"/>
                  <a:pt x="274" y="213"/>
                  <a:pt x="274" y="213"/>
                </a:cubicBezTo>
                <a:cubicBezTo>
                  <a:pt x="372" y="169"/>
                  <a:pt x="372" y="169"/>
                  <a:pt x="372" y="169"/>
                </a:cubicBezTo>
                <a:lnTo>
                  <a:pt x="372" y="143"/>
                </a:lnTo>
                <a:close/>
              </a:path>
            </a:pathLst>
          </a:custGeom>
          <a:solidFill>
            <a:schemeClr val="bg1"/>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28" name="矩形 27"/>
          <p:cNvSpPr>
            <a:spLocks noChangeArrowheads="1"/>
          </p:cNvSpPr>
          <p:nvPr/>
        </p:nvSpPr>
        <p:spPr bwMode="auto">
          <a:xfrm>
            <a:off x="782955" y="857250"/>
            <a:ext cx="4163695"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800" b="1" smtClean="0">
                <a:latin typeface="宋体" panose="02010600030101010101" pitchFamily="2" charset="-122"/>
                <a:ea typeface="宋体" panose="02010600030101010101" pitchFamily="2" charset="-122"/>
              </a:rPr>
              <a:t>1</a:t>
            </a:r>
            <a:r>
              <a:rPr lang="zh-CN" altLang="en-US" sz="2800" b="1" smtClean="0">
                <a:latin typeface="宋体" panose="02010600030101010101" pitchFamily="2" charset="-122"/>
                <a:ea typeface="宋体" panose="02010600030101010101" pitchFamily="2" charset="-122"/>
              </a:rPr>
              <a:t>、植物的五大基本组织</a:t>
            </a:r>
            <a:endParaRPr lang="zh-CN" altLang="en-US" sz="2800" b="1" smtClean="0">
              <a:latin typeface="宋体" panose="02010600030101010101" pitchFamily="2" charset="-122"/>
              <a:ea typeface="宋体" panose="02010600030101010101" pitchFamily="2" charset="-122"/>
            </a:endParaRPr>
          </a:p>
        </p:txBody>
      </p:sp>
      <p:pic>
        <p:nvPicPr>
          <p:cNvPr id="2" name="图片 1"/>
          <p:cNvPicPr>
            <a:picLocks noChangeAspect="1"/>
          </p:cNvPicPr>
          <p:nvPr/>
        </p:nvPicPr>
        <p:blipFill>
          <a:blip r:embed="rId5">
            <a:clrChange>
              <a:clrFrom>
                <a:srgbClr val="FFFFFF">
                  <a:alpha val="100000"/>
                </a:srgbClr>
              </a:clrFrom>
              <a:clrTo>
                <a:srgbClr val="FFFFFF">
                  <a:alpha val="100000"/>
                  <a:alpha val="0"/>
                </a:srgbClr>
              </a:clrTo>
            </a:clrChange>
          </a:blip>
          <a:stretch>
            <a:fillRect/>
          </a:stretch>
        </p:blipFill>
        <p:spPr>
          <a:xfrm>
            <a:off x="645795" y="1388745"/>
            <a:ext cx="11023600" cy="530225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box(in)">
                                      <p:cBhvr>
                                        <p:cTn id="7" dur="20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9F5"/>
        </a:solidFill>
        <a:effectLst/>
      </p:bgPr>
    </p:bg>
    <p:spTree>
      <p:nvGrpSpPr>
        <p:cNvPr id="1" name=""/>
        <p:cNvGrpSpPr/>
        <p:nvPr/>
      </p:nvGrpSpPr>
      <p:grpSpPr>
        <a:xfrm>
          <a:off x="0" y="0"/>
          <a:ext cx="0" cy="0"/>
        </a:xfrm>
      </p:grpSpPr>
      <p:sp>
        <p:nvSpPr>
          <p:cNvPr id="27" name="文本框 26"/>
          <p:cNvSpPr txBox="1"/>
          <p:nvPr>
            <p:custDataLst>
              <p:tags r:id="rId3"/>
            </p:custDataLst>
          </p:nvPr>
        </p:nvSpPr>
        <p:spPr>
          <a:xfrm>
            <a:off x="645795" y="185420"/>
            <a:ext cx="7308215" cy="385445"/>
          </a:xfrm>
          <a:prstGeom prst="rect">
            <a:avLst/>
          </a:prstGeom>
          <a:noFill/>
        </p:spPr>
        <p:txBody>
          <a:bodyPr wrap="non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0000"/>
                </a:solidFill>
                <a:latin typeface="华文行楷" panose="02010800040101010101" charset="-122"/>
                <a:ea typeface="华文行楷" panose="02010800040101010101" charset="-122"/>
              </a:rPr>
              <a:t>考向一：植物体的结构层次</a:t>
            </a:r>
            <a:endParaRPr lang="zh-CN" altLang="en-US" sz="2800" b="1" smtClean="0">
              <a:solidFill>
                <a:srgbClr val="FF0000"/>
              </a:solidFill>
              <a:latin typeface="华文行楷" panose="02010800040101010101" charset="-122"/>
              <a:ea typeface="华文行楷" panose="02010800040101010101" charset="-122"/>
            </a:endParaRPr>
          </a:p>
        </p:txBody>
      </p:sp>
      <p:sp>
        <p:nvSpPr>
          <p:cNvPr id="48" name="Freeform 92"/>
          <p:cNvSpPr>
            <a:spLocks noChangeArrowheads="1"/>
          </p:cNvSpPr>
          <p:nvPr>
            <p:custDataLst>
              <p:tags r:id="rId4"/>
            </p:custDataLst>
          </p:nvPr>
        </p:nvSpPr>
        <p:spPr bwMode="auto">
          <a:xfrm>
            <a:off x="229235" y="185420"/>
            <a:ext cx="474980" cy="385445"/>
          </a:xfrm>
          <a:custGeom>
            <a:gdLst>
              <a:gd name="T0" fmla="*/ 168 w 444"/>
              <a:gd name="T1" fmla="*/ 284 h 454"/>
              <a:gd name="T2" fmla="*/ 168 w 444"/>
              <a:gd name="T3" fmla="*/ 284 h 454"/>
              <a:gd name="T4" fmla="*/ 70 w 444"/>
              <a:gd name="T5" fmla="*/ 240 h 454"/>
              <a:gd name="T6" fmla="*/ 70 w 444"/>
              <a:gd name="T7" fmla="*/ 275 h 454"/>
              <a:gd name="T8" fmla="*/ 168 w 444"/>
              <a:gd name="T9" fmla="*/ 311 h 454"/>
              <a:gd name="T10" fmla="*/ 168 w 444"/>
              <a:gd name="T11" fmla="*/ 284 h 454"/>
              <a:gd name="T12" fmla="*/ 168 w 444"/>
              <a:gd name="T13" fmla="*/ 178 h 454"/>
              <a:gd name="T14" fmla="*/ 168 w 444"/>
              <a:gd name="T15" fmla="*/ 178 h 454"/>
              <a:gd name="T16" fmla="*/ 70 w 444"/>
              <a:gd name="T17" fmla="*/ 143 h 454"/>
              <a:gd name="T18" fmla="*/ 70 w 444"/>
              <a:gd name="T19" fmla="*/ 169 h 454"/>
              <a:gd name="T20" fmla="*/ 168 w 444"/>
              <a:gd name="T21" fmla="*/ 213 h 454"/>
              <a:gd name="T22" fmla="*/ 168 w 444"/>
              <a:gd name="T23" fmla="*/ 178 h 454"/>
              <a:gd name="T24" fmla="*/ 434 w 444"/>
              <a:gd name="T25" fmla="*/ 10 h 454"/>
              <a:gd name="T26" fmla="*/ 434 w 444"/>
              <a:gd name="T27" fmla="*/ 10 h 454"/>
              <a:gd name="T28" fmla="*/ 408 w 444"/>
              <a:gd name="T29" fmla="*/ 0 h 454"/>
              <a:gd name="T30" fmla="*/ 221 w 444"/>
              <a:gd name="T31" fmla="*/ 81 h 454"/>
              <a:gd name="T32" fmla="*/ 35 w 444"/>
              <a:gd name="T33" fmla="*/ 0 h 454"/>
              <a:gd name="T34" fmla="*/ 9 w 444"/>
              <a:gd name="T35" fmla="*/ 10 h 454"/>
              <a:gd name="T36" fmla="*/ 0 w 444"/>
              <a:gd name="T37" fmla="*/ 28 h 454"/>
              <a:gd name="T38" fmla="*/ 0 w 444"/>
              <a:gd name="T39" fmla="*/ 347 h 454"/>
              <a:gd name="T40" fmla="*/ 9 w 444"/>
              <a:gd name="T41" fmla="*/ 364 h 454"/>
              <a:gd name="T42" fmla="*/ 212 w 444"/>
              <a:gd name="T43" fmla="*/ 444 h 454"/>
              <a:gd name="T44" fmla="*/ 212 w 444"/>
              <a:gd name="T45" fmla="*/ 444 h 454"/>
              <a:gd name="T46" fmla="*/ 221 w 444"/>
              <a:gd name="T47" fmla="*/ 453 h 454"/>
              <a:gd name="T48" fmla="*/ 221 w 444"/>
              <a:gd name="T49" fmla="*/ 444 h 454"/>
              <a:gd name="T50" fmla="*/ 230 w 444"/>
              <a:gd name="T51" fmla="*/ 444 h 454"/>
              <a:gd name="T52" fmla="*/ 425 w 444"/>
              <a:gd name="T53" fmla="*/ 364 h 454"/>
              <a:gd name="T54" fmla="*/ 443 w 444"/>
              <a:gd name="T55" fmla="*/ 347 h 454"/>
              <a:gd name="T56" fmla="*/ 443 w 444"/>
              <a:gd name="T57" fmla="*/ 28 h 454"/>
              <a:gd name="T58" fmla="*/ 434 w 444"/>
              <a:gd name="T59" fmla="*/ 10 h 454"/>
              <a:gd name="T60" fmla="*/ 195 w 444"/>
              <a:gd name="T61" fmla="*/ 400 h 454"/>
              <a:gd name="T62" fmla="*/ 195 w 444"/>
              <a:gd name="T63" fmla="*/ 400 h 454"/>
              <a:gd name="T64" fmla="*/ 35 w 444"/>
              <a:gd name="T65" fmla="*/ 338 h 454"/>
              <a:gd name="T66" fmla="*/ 35 w 444"/>
              <a:gd name="T67" fmla="*/ 54 h 454"/>
              <a:gd name="T68" fmla="*/ 195 w 444"/>
              <a:gd name="T69" fmla="*/ 116 h 454"/>
              <a:gd name="T70" fmla="*/ 195 w 444"/>
              <a:gd name="T71" fmla="*/ 400 h 454"/>
              <a:gd name="T72" fmla="*/ 408 w 444"/>
              <a:gd name="T73" fmla="*/ 338 h 454"/>
              <a:gd name="T74" fmla="*/ 408 w 444"/>
              <a:gd name="T75" fmla="*/ 338 h 454"/>
              <a:gd name="T76" fmla="*/ 248 w 444"/>
              <a:gd name="T77" fmla="*/ 400 h 454"/>
              <a:gd name="T78" fmla="*/ 248 w 444"/>
              <a:gd name="T79" fmla="*/ 116 h 454"/>
              <a:gd name="T80" fmla="*/ 408 w 444"/>
              <a:gd name="T81" fmla="*/ 54 h 454"/>
              <a:gd name="T82" fmla="*/ 408 w 444"/>
              <a:gd name="T83" fmla="*/ 338 h 454"/>
              <a:gd name="T84" fmla="*/ 372 w 444"/>
              <a:gd name="T85" fmla="*/ 240 h 454"/>
              <a:gd name="T86" fmla="*/ 372 w 444"/>
              <a:gd name="T87" fmla="*/ 240 h 454"/>
              <a:gd name="T88" fmla="*/ 274 w 444"/>
              <a:gd name="T89" fmla="*/ 284 h 454"/>
              <a:gd name="T90" fmla="*/ 274 w 444"/>
              <a:gd name="T91" fmla="*/ 311 h 454"/>
              <a:gd name="T92" fmla="*/ 372 w 444"/>
              <a:gd name="T93" fmla="*/ 275 h 454"/>
              <a:gd name="T94" fmla="*/ 372 w 444"/>
              <a:gd name="T95" fmla="*/ 240 h 454"/>
              <a:gd name="T96" fmla="*/ 372 w 444"/>
              <a:gd name="T97" fmla="*/ 143 h 454"/>
              <a:gd name="T98" fmla="*/ 372 w 444"/>
              <a:gd name="T99" fmla="*/ 143 h 454"/>
              <a:gd name="T100" fmla="*/ 274 w 444"/>
              <a:gd name="T101" fmla="*/ 178 h 454"/>
              <a:gd name="T102" fmla="*/ 274 w 444"/>
              <a:gd name="T103" fmla="*/ 213 h 454"/>
              <a:gd name="T104" fmla="*/ 372 w 444"/>
              <a:gd name="T105" fmla="*/ 169 h 454"/>
              <a:gd name="T106" fmla="*/ 372 w 444"/>
              <a:gd name="T107" fmla="*/ 143 h 4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2" h="452">
                <a:moveTo>
                  <a:pt x="168" y="284"/>
                </a:moveTo>
                <a:lnTo>
                  <a:pt x="168" y="284"/>
                </a:lnTo>
                <a:cubicBezTo>
                  <a:pt x="70" y="240"/>
                  <a:pt x="70" y="240"/>
                  <a:pt x="70" y="240"/>
                </a:cubicBezTo>
                <a:cubicBezTo>
                  <a:pt x="70" y="275"/>
                  <a:pt x="70" y="275"/>
                  <a:pt x="70" y="275"/>
                </a:cubicBezTo>
                <a:cubicBezTo>
                  <a:pt x="168" y="311"/>
                  <a:pt x="168" y="311"/>
                  <a:pt x="168" y="311"/>
                </a:cubicBezTo>
                <a:lnTo>
                  <a:pt x="168" y="284"/>
                </a:lnTo>
                <a:close/>
                <a:moveTo>
                  <a:pt x="168" y="178"/>
                </a:moveTo>
                <a:lnTo>
                  <a:pt x="168" y="178"/>
                </a:lnTo>
                <a:cubicBezTo>
                  <a:pt x="70" y="143"/>
                  <a:pt x="70" y="143"/>
                  <a:pt x="70" y="143"/>
                </a:cubicBezTo>
                <a:cubicBezTo>
                  <a:pt x="70" y="169"/>
                  <a:pt x="70" y="169"/>
                  <a:pt x="70" y="169"/>
                </a:cubicBezTo>
                <a:cubicBezTo>
                  <a:pt x="168" y="213"/>
                  <a:pt x="168" y="213"/>
                  <a:pt x="168" y="213"/>
                </a:cubicBezTo>
                <a:lnTo>
                  <a:pt x="168" y="178"/>
                </a:lnTo>
                <a:close/>
                <a:moveTo>
                  <a:pt x="434" y="10"/>
                </a:moveTo>
                <a:lnTo>
                  <a:pt x="434" y="10"/>
                </a:lnTo>
                <a:cubicBezTo>
                  <a:pt x="425" y="0"/>
                  <a:pt x="417" y="0"/>
                  <a:pt x="408" y="0"/>
                </a:cubicBezTo>
                <a:cubicBezTo>
                  <a:pt x="221" y="81"/>
                  <a:pt x="221" y="81"/>
                  <a:pt x="221" y="81"/>
                </a:cubicBezTo>
                <a:cubicBezTo>
                  <a:pt x="35" y="0"/>
                  <a:pt x="35" y="0"/>
                  <a:pt x="35" y="0"/>
                </a:cubicBezTo>
                <a:cubicBezTo>
                  <a:pt x="26" y="0"/>
                  <a:pt x="17" y="0"/>
                  <a:pt x="9" y="10"/>
                </a:cubicBezTo>
                <a:cubicBezTo>
                  <a:pt x="0" y="10"/>
                  <a:pt x="0" y="19"/>
                  <a:pt x="0" y="28"/>
                </a:cubicBezTo>
                <a:cubicBezTo>
                  <a:pt x="0" y="347"/>
                  <a:pt x="0" y="347"/>
                  <a:pt x="0" y="347"/>
                </a:cubicBezTo>
                <a:cubicBezTo>
                  <a:pt x="0" y="355"/>
                  <a:pt x="0" y="364"/>
                  <a:pt x="9" y="364"/>
                </a:cubicBezTo>
                <a:cubicBezTo>
                  <a:pt x="212" y="444"/>
                  <a:pt x="212" y="444"/>
                  <a:pt x="212" y="444"/>
                </a:cubicBezTo>
                <a:lnTo>
                  <a:pt x="212" y="444"/>
                </a:lnTo>
                <a:cubicBezTo>
                  <a:pt x="221" y="453"/>
                  <a:pt x="221" y="453"/>
                  <a:pt x="221" y="453"/>
                </a:cubicBezTo>
                <a:cubicBezTo>
                  <a:pt x="221" y="453"/>
                  <a:pt x="221" y="453"/>
                  <a:pt x="221" y="444"/>
                </a:cubicBezTo>
                <a:cubicBezTo>
                  <a:pt x="230" y="444"/>
                  <a:pt x="230" y="444"/>
                  <a:pt x="230" y="444"/>
                </a:cubicBezTo>
                <a:cubicBezTo>
                  <a:pt x="425" y="364"/>
                  <a:pt x="425" y="364"/>
                  <a:pt x="425" y="364"/>
                </a:cubicBezTo>
                <a:cubicBezTo>
                  <a:pt x="434" y="364"/>
                  <a:pt x="443" y="355"/>
                  <a:pt x="443" y="347"/>
                </a:cubicBezTo>
                <a:cubicBezTo>
                  <a:pt x="443" y="28"/>
                  <a:pt x="443" y="28"/>
                  <a:pt x="443" y="28"/>
                </a:cubicBezTo>
                <a:cubicBezTo>
                  <a:pt x="443" y="19"/>
                  <a:pt x="443" y="10"/>
                  <a:pt x="434" y="10"/>
                </a:cubicBezTo>
                <a:close/>
                <a:moveTo>
                  <a:pt x="195" y="400"/>
                </a:moveTo>
                <a:lnTo>
                  <a:pt x="195" y="400"/>
                </a:lnTo>
                <a:cubicBezTo>
                  <a:pt x="35" y="338"/>
                  <a:pt x="35" y="338"/>
                  <a:pt x="35" y="338"/>
                </a:cubicBezTo>
                <a:cubicBezTo>
                  <a:pt x="35" y="54"/>
                  <a:pt x="35" y="54"/>
                  <a:pt x="35" y="54"/>
                </a:cubicBezTo>
                <a:cubicBezTo>
                  <a:pt x="195" y="116"/>
                  <a:pt x="195" y="116"/>
                  <a:pt x="195" y="116"/>
                </a:cubicBezTo>
                <a:lnTo>
                  <a:pt x="195" y="400"/>
                </a:lnTo>
                <a:close/>
                <a:moveTo>
                  <a:pt x="408" y="338"/>
                </a:moveTo>
                <a:lnTo>
                  <a:pt x="408" y="338"/>
                </a:lnTo>
                <a:cubicBezTo>
                  <a:pt x="248" y="400"/>
                  <a:pt x="248" y="400"/>
                  <a:pt x="248" y="400"/>
                </a:cubicBezTo>
                <a:cubicBezTo>
                  <a:pt x="248" y="116"/>
                  <a:pt x="248" y="116"/>
                  <a:pt x="248" y="116"/>
                </a:cubicBezTo>
                <a:cubicBezTo>
                  <a:pt x="408" y="54"/>
                  <a:pt x="408" y="54"/>
                  <a:pt x="408" y="54"/>
                </a:cubicBezTo>
                <a:lnTo>
                  <a:pt x="408" y="338"/>
                </a:lnTo>
                <a:close/>
                <a:moveTo>
                  <a:pt x="372" y="240"/>
                </a:moveTo>
                <a:lnTo>
                  <a:pt x="372" y="240"/>
                </a:lnTo>
                <a:cubicBezTo>
                  <a:pt x="274" y="284"/>
                  <a:pt x="274" y="284"/>
                  <a:pt x="274" y="284"/>
                </a:cubicBezTo>
                <a:cubicBezTo>
                  <a:pt x="274" y="311"/>
                  <a:pt x="274" y="311"/>
                  <a:pt x="274" y="311"/>
                </a:cubicBezTo>
                <a:cubicBezTo>
                  <a:pt x="372" y="275"/>
                  <a:pt x="372" y="275"/>
                  <a:pt x="372" y="275"/>
                </a:cubicBezTo>
                <a:lnTo>
                  <a:pt x="372" y="240"/>
                </a:lnTo>
                <a:close/>
                <a:moveTo>
                  <a:pt x="372" y="143"/>
                </a:moveTo>
                <a:lnTo>
                  <a:pt x="372" y="143"/>
                </a:lnTo>
                <a:cubicBezTo>
                  <a:pt x="274" y="178"/>
                  <a:pt x="274" y="178"/>
                  <a:pt x="274" y="178"/>
                </a:cubicBezTo>
                <a:cubicBezTo>
                  <a:pt x="274" y="213"/>
                  <a:pt x="274" y="213"/>
                  <a:pt x="274" y="213"/>
                </a:cubicBezTo>
                <a:cubicBezTo>
                  <a:pt x="372" y="169"/>
                  <a:pt x="372" y="169"/>
                  <a:pt x="372" y="169"/>
                </a:cubicBezTo>
                <a:lnTo>
                  <a:pt x="372" y="143"/>
                </a:lnTo>
                <a:close/>
              </a:path>
            </a:pathLst>
          </a:custGeom>
          <a:solidFill>
            <a:schemeClr val="bg1"/>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sp>
        <p:nvSpPr>
          <p:cNvPr id="28" name="矩形 27"/>
          <p:cNvSpPr>
            <a:spLocks noChangeArrowheads="1"/>
          </p:cNvSpPr>
          <p:nvPr/>
        </p:nvSpPr>
        <p:spPr bwMode="auto">
          <a:xfrm>
            <a:off x="782955" y="857250"/>
            <a:ext cx="10666730"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800" b="1" smtClean="0">
                <a:latin typeface="宋体" panose="02010600030101010101" pitchFamily="2" charset="-122"/>
                <a:ea typeface="宋体" panose="02010600030101010101" pitchFamily="2" charset="-122"/>
              </a:rPr>
              <a:t>2</a:t>
            </a:r>
            <a:r>
              <a:rPr lang="zh-CN" altLang="en-US" sz="2800" b="1" smtClean="0">
                <a:latin typeface="宋体" panose="02010600030101010101" pitchFamily="2" charset="-122"/>
                <a:ea typeface="宋体" panose="02010600030101010101" pitchFamily="2" charset="-122"/>
              </a:rPr>
              <a:t>、绿色开花植物的六大器官</a:t>
            </a:r>
            <a:endParaRPr lang="zh-CN" altLang="en-US" sz="2800" b="1" smtClean="0">
              <a:latin typeface="宋体" panose="02010600030101010101" pitchFamily="2" charset="-122"/>
              <a:ea typeface="宋体" panose="02010600030101010101" pitchFamily="2" charset="-122"/>
            </a:endParaRPr>
          </a:p>
        </p:txBody>
      </p:sp>
      <p:sp>
        <p:nvSpPr>
          <p:cNvPr id="3" name="矩形 2"/>
          <p:cNvSpPr>
            <a:spLocks noChangeArrowheads="1"/>
          </p:cNvSpPr>
          <p:nvPr/>
        </p:nvSpPr>
        <p:spPr bwMode="auto">
          <a:xfrm>
            <a:off x="909955" y="5514340"/>
            <a:ext cx="10666730" cy="418465"/>
          </a:xfrm>
          <a:prstGeom prst="rect">
            <a:avLst/>
          </a:prstGeom>
          <a:noFill/>
          <a:ln w="9525">
            <a:noFill/>
            <a:miter lim="800000"/>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800" b="1" smtClean="0">
                <a:latin typeface="宋体" panose="02010600030101010101" pitchFamily="2" charset="-122"/>
                <a:ea typeface="宋体" panose="02010600030101010101" pitchFamily="2" charset="-122"/>
              </a:rPr>
              <a:t>3</a:t>
            </a:r>
            <a:r>
              <a:rPr lang="zh-CN" altLang="en-US" sz="2800" b="1" smtClean="0">
                <a:latin typeface="宋体" panose="02010600030101010101" pitchFamily="2" charset="-122"/>
                <a:ea typeface="宋体" panose="02010600030101010101" pitchFamily="2" charset="-122"/>
              </a:rPr>
              <a:t>、从微观到宏观的植物体结构层次：</a:t>
            </a:r>
            <a:endParaRPr lang="zh-CN" altLang="en-US" sz="2800" b="1" smtClean="0">
              <a:latin typeface="宋体" panose="02010600030101010101" pitchFamily="2" charset="-122"/>
              <a:ea typeface="宋体" panose="02010600030101010101" pitchFamily="2" charset="-122"/>
            </a:endParaRPr>
          </a:p>
        </p:txBody>
      </p:sp>
      <p:sp>
        <p:nvSpPr>
          <p:cNvPr id="8" name="Freeform 13"/>
          <p:cNvSpPr>
            <a:spLocks noChangeArrowheads="1"/>
          </p:cNvSpPr>
          <p:nvPr/>
        </p:nvSpPr>
        <p:spPr bwMode="auto">
          <a:xfrm>
            <a:off x="851447" y="6096298"/>
            <a:ext cx="284219" cy="278807"/>
          </a:xfrm>
          <a:custGeom>
            <a:gdLst>
              <a:gd name="T0" fmla="*/ 0 w 462"/>
              <a:gd name="T1" fmla="*/ 221 h 452"/>
              <a:gd name="T2" fmla="*/ 0 w 462"/>
              <a:gd name="T3" fmla="*/ 221 h 452"/>
              <a:gd name="T4" fmla="*/ 231 w 462"/>
              <a:gd name="T5" fmla="*/ 451 h 452"/>
              <a:gd name="T6" fmla="*/ 461 w 462"/>
              <a:gd name="T7" fmla="*/ 221 h 452"/>
              <a:gd name="T8" fmla="*/ 231 w 462"/>
              <a:gd name="T9" fmla="*/ 0 h 452"/>
              <a:gd name="T10" fmla="*/ 0 w 462"/>
              <a:gd name="T11" fmla="*/ 221 h 452"/>
              <a:gd name="T12" fmla="*/ 408 w 462"/>
              <a:gd name="T13" fmla="*/ 221 h 452"/>
              <a:gd name="T14" fmla="*/ 408 w 462"/>
              <a:gd name="T15" fmla="*/ 221 h 452"/>
              <a:gd name="T16" fmla="*/ 231 w 462"/>
              <a:gd name="T17" fmla="*/ 407 h 452"/>
              <a:gd name="T18" fmla="*/ 53 w 462"/>
              <a:gd name="T19" fmla="*/ 221 h 452"/>
              <a:gd name="T20" fmla="*/ 231 w 462"/>
              <a:gd name="T21" fmla="*/ 44 h 452"/>
              <a:gd name="T22" fmla="*/ 408 w 462"/>
              <a:gd name="T23" fmla="*/ 221 h 452"/>
              <a:gd name="T24" fmla="*/ 133 w 462"/>
              <a:gd name="T25" fmla="*/ 176 h 452"/>
              <a:gd name="T26" fmla="*/ 133 w 462"/>
              <a:gd name="T27" fmla="*/ 176 h 452"/>
              <a:gd name="T28" fmla="*/ 133 w 462"/>
              <a:gd name="T29" fmla="*/ 266 h 452"/>
              <a:gd name="T30" fmla="*/ 240 w 462"/>
              <a:gd name="T31" fmla="*/ 266 h 452"/>
              <a:gd name="T32" fmla="*/ 240 w 462"/>
              <a:gd name="T33" fmla="*/ 327 h 452"/>
              <a:gd name="T34" fmla="*/ 328 w 462"/>
              <a:gd name="T35" fmla="*/ 221 h 452"/>
              <a:gd name="T36" fmla="*/ 240 w 462"/>
              <a:gd name="T37" fmla="*/ 123 h 452"/>
              <a:gd name="T38" fmla="*/ 240 w 462"/>
              <a:gd name="T39" fmla="*/ 176 h 452"/>
              <a:gd name="T40" fmla="*/ 133 w 462"/>
              <a:gd name="T41" fmla="*/ 176 h 4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2" h="452">
                <a:moveTo>
                  <a:pt x="0" y="221"/>
                </a:moveTo>
                <a:lnTo>
                  <a:pt x="0" y="221"/>
                </a:lnTo>
                <a:cubicBezTo>
                  <a:pt x="0" y="354"/>
                  <a:pt x="106" y="451"/>
                  <a:pt x="231" y="451"/>
                </a:cubicBezTo>
                <a:cubicBezTo>
                  <a:pt x="355" y="451"/>
                  <a:pt x="461" y="354"/>
                  <a:pt x="461" y="221"/>
                </a:cubicBezTo>
                <a:cubicBezTo>
                  <a:pt x="461" y="97"/>
                  <a:pt x="355" y="0"/>
                  <a:pt x="231" y="0"/>
                </a:cubicBezTo>
                <a:cubicBezTo>
                  <a:pt x="106" y="0"/>
                  <a:pt x="0" y="97"/>
                  <a:pt x="0" y="221"/>
                </a:cubicBezTo>
                <a:close/>
                <a:moveTo>
                  <a:pt x="408" y="221"/>
                </a:moveTo>
                <a:lnTo>
                  <a:pt x="408" y="221"/>
                </a:lnTo>
                <a:cubicBezTo>
                  <a:pt x="408" y="327"/>
                  <a:pt x="328" y="407"/>
                  <a:pt x="231" y="407"/>
                </a:cubicBezTo>
                <a:cubicBezTo>
                  <a:pt x="133" y="407"/>
                  <a:pt x="53" y="327"/>
                  <a:pt x="53" y="221"/>
                </a:cubicBezTo>
                <a:cubicBezTo>
                  <a:pt x="53" y="123"/>
                  <a:pt x="133" y="44"/>
                  <a:pt x="231" y="44"/>
                </a:cubicBezTo>
                <a:cubicBezTo>
                  <a:pt x="328" y="44"/>
                  <a:pt x="408" y="123"/>
                  <a:pt x="408" y="221"/>
                </a:cubicBezTo>
                <a:close/>
                <a:moveTo>
                  <a:pt x="133" y="176"/>
                </a:moveTo>
                <a:lnTo>
                  <a:pt x="133" y="176"/>
                </a:lnTo>
                <a:cubicBezTo>
                  <a:pt x="133" y="266"/>
                  <a:pt x="133" y="266"/>
                  <a:pt x="133" y="266"/>
                </a:cubicBezTo>
                <a:cubicBezTo>
                  <a:pt x="240" y="266"/>
                  <a:pt x="240" y="266"/>
                  <a:pt x="240" y="266"/>
                </a:cubicBezTo>
                <a:cubicBezTo>
                  <a:pt x="240" y="327"/>
                  <a:pt x="240" y="327"/>
                  <a:pt x="240" y="327"/>
                </a:cubicBezTo>
                <a:cubicBezTo>
                  <a:pt x="328" y="221"/>
                  <a:pt x="328" y="221"/>
                  <a:pt x="328" y="221"/>
                </a:cubicBezTo>
                <a:cubicBezTo>
                  <a:pt x="240" y="123"/>
                  <a:pt x="240" y="123"/>
                  <a:pt x="240" y="123"/>
                </a:cubicBezTo>
                <a:cubicBezTo>
                  <a:pt x="240" y="176"/>
                  <a:pt x="240" y="176"/>
                  <a:pt x="240" y="176"/>
                </a:cubicBezTo>
                <a:lnTo>
                  <a:pt x="133" y="176"/>
                </a:lnTo>
                <a:close/>
              </a:path>
            </a:pathLst>
          </a:custGeom>
          <a:solidFill>
            <a:srgbClr val="00B050"/>
          </a:solidFill>
          <a:ln>
            <a:solidFill>
              <a:srgbClr val="508468"/>
            </a:solid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534670" eaLnBrk="1" fontAlgn="auto" hangingPunct="1">
              <a:spcBef>
                <a:spcPct val="0"/>
              </a:spcBef>
              <a:spcAft>
                <a:spcPct val="0"/>
              </a:spcAft>
            </a:pPr>
            <a:endParaRPr kumimoji="0" lang="en-US" sz="2105">
              <a:solidFill>
                <a:srgbClr val="508468"/>
              </a:solidFill>
              <a:latin typeface="Calibri"/>
              <a:ea typeface="+mn-ea"/>
            </a:endParaRPr>
          </a:p>
        </p:txBody>
      </p:sp>
      <p:pic>
        <p:nvPicPr>
          <p:cNvPr id="5" name="图片 4"/>
          <p:cNvPicPr>
            <a:picLocks noChangeAspect="1"/>
          </p:cNvPicPr>
          <p:nvPr/>
        </p:nvPicPr>
        <p:blipFill>
          <a:blip r:embed="rId5">
            <a:clrChange>
              <a:clrFrom>
                <a:srgbClr val="F4F9F5">
                  <a:alpha val="100000"/>
                </a:srgbClr>
              </a:clrFrom>
              <a:clrTo>
                <a:srgbClr val="F4F9F5">
                  <a:alpha val="100000"/>
                  <a:alpha val="0"/>
                </a:srgbClr>
              </a:clrTo>
            </a:clrChange>
          </a:blip>
          <a:stretch>
            <a:fillRect/>
          </a:stretch>
        </p:blipFill>
        <p:spPr>
          <a:xfrm>
            <a:off x="704215" y="1275715"/>
            <a:ext cx="10329545" cy="4237990"/>
          </a:xfrm>
          <a:prstGeom prst="rect">
            <a:avLst/>
          </a:prstGeom>
        </p:spPr>
      </p:pic>
      <p:pic>
        <p:nvPicPr>
          <p:cNvPr id="10" name="图片 9"/>
          <p:cNvPicPr>
            <a:picLocks noChangeAspect="1"/>
          </p:cNvPicPr>
          <p:nvPr/>
        </p:nvPicPr>
        <p:blipFill>
          <a:blip r:embed="rId6">
            <a:clrChange>
              <a:clrFrom>
                <a:srgbClr val="FFFFFF">
                  <a:alpha val="100000"/>
                </a:srgbClr>
              </a:clrFrom>
              <a:clrTo>
                <a:srgbClr val="FFFFFF">
                  <a:alpha val="100000"/>
                  <a:alpha val="0"/>
                </a:srgbClr>
              </a:clrTo>
            </a:clrChange>
          </a:blip>
          <a:stretch>
            <a:fillRect/>
          </a:stretch>
        </p:blipFill>
        <p:spPr>
          <a:xfrm>
            <a:off x="1135380" y="5933440"/>
            <a:ext cx="5714365" cy="79375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box(in)">
                                      <p:cBhvr>
                                        <p:cTn id="7" dur="2000"/>
                                        <p:tgtEl>
                                          <p:spTgt spid="28"/>
                                        </p:tgtEl>
                                      </p:cBhvr>
                                    </p:animEffect>
                                  </p:childTnLst>
                                </p:cTn>
                              </p:par>
                              <p:par>
                                <p:cTn id="8" presetID="4" presetClass="entr" presetSubtype="16" dur="200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ox(in)">
                                      <p:cBhvr>
                                        <p:cTn id="10" dur="2000"/>
                                        <p:tgtEl>
                                          <p:spTgt spid="5"/>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 presetClass="entr" presetSubtype="16" dur="200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box(in)">
                                      <p:cBhvr>
                                        <p:cTn id="15" dur="2000"/>
                                        <p:tgtEl>
                                          <p:spTgt spid="3"/>
                                        </p:tgtEl>
                                      </p:cBhvr>
                                    </p:animEffect>
                                  </p:childTnLst>
                                </p:cTn>
                              </p:par>
                              <p:par>
                                <p:cTn id="16" presetID="4" presetClass="entr" presetSubtype="16" dur="200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ox(in)">
                                      <p:cBhvr>
                                        <p:cTn id="18" dur="2000"/>
                                        <p:tgtEl>
                                          <p:spTgt spid="8"/>
                                        </p:tgtEl>
                                      </p:cBhvr>
                                    </p:animEffect>
                                  </p:childTnLst>
                                </p:cTn>
                              </p:par>
                              <p:par>
                                <p:cTn id="19" presetID="4" presetClass="entr" presetSubtype="16" dur="200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box(in)">
                                      <p:cBhvr>
                                        <p:cTn id="21"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 grpId="0"/>
      <p:bldP spid="8"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https://d.book118.com/958126056004006050</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Calibri Light</vt:lpstr>
      <vt:lpstr>宋体</vt:lpstr>
      <vt:lpstr>华文行楷</vt:lpstr>
      <vt:lpstr>方正清刻本悦宋简体</vt:lpstr>
      <vt:lpstr>华文新魏</vt:lpstr>
      <vt:lpstr>微软雅黑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2024-09-29T12:54:56.445</cp:lastPrinted>
  <dcterms:created xsi:type="dcterms:W3CDTF">2024-09-29T04:54:56Z</dcterms:created>
  <dcterms:modified xsi:type="dcterms:W3CDTF">2024-09-29T04:54:58Z</dcterms:modified>
</cp:coreProperties>
</file>