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tags" Target="../tags/tag10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B8D42-7D2C-47D6-948D-7422F911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34F7F-4B7F-4D8E-9BCB-68C477ECD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E063D-F212-46C3-8045-06333889B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90E04-F330-4FAE-9DD6-A82EE3D4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973F4-A2D5-47D9-902B-52360503A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0B01A-EDA1-48B9-9E75-36E7D9BFB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CE72C-FEAF-4DE4-991B-91FE84CCE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5407C-26E4-4D48-9B24-44252BED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48463-EB81-43AF-91BF-DA5ADCC2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CD6CA-AC16-432F-8F33-73B1A298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B3D62-F45F-4F1A-9FB0-A87195EC9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r="-36" b="27"/>
          <a:stretch>
            <a:fillRect/>
          </a:stretch>
        </p:blipFill>
        <p:spPr>
          <a:xfrm>
            <a:off x="0" y="-14831"/>
            <a:ext cx="12192000" cy="6872831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2162810"/>
            <a:ext cx="7202805" cy="126619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1164371"/>
            <a:ext cx="10515600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署名占位符 10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838200" y="3435631"/>
            <a:ext cx="2743200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29"/>
            <a:ext cx="12192000" cy="6857142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" y="14287"/>
            <a:ext cx="12158662" cy="6843713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788" y="755699"/>
            <a:ext cx="2880000" cy="5563619"/>
          </a:xfrm>
        </p:spPr>
        <p:txBody>
          <a:bodyPr anchor="t">
            <a:normAutofit/>
          </a:bodyPr>
          <a:lstStyle>
            <a:lvl1pPr>
              <a:defRPr sz="4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r="-31" b="24"/>
          <a:stretch>
            <a:fillRect/>
          </a:stretch>
        </p:blipFill>
        <p:spPr>
          <a:xfrm>
            <a:off x="1" y="0"/>
            <a:ext cx="12191999" cy="684371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2047240" y="2228215"/>
            <a:ext cx="9144000" cy="1931670"/>
          </a:xfrm>
        </p:spPr>
        <p:txBody>
          <a:bodyPr anchor="t" anchorCtr="0">
            <a:normAutofit/>
          </a:bodyPr>
          <a:lstStyle>
            <a:lvl1pPr algn="r">
              <a:defRPr sz="4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2045335" y="803275"/>
            <a:ext cx="9144000" cy="1405890"/>
          </a:xfrm>
        </p:spPr>
        <p:txBody>
          <a:bodyPr tIns="0" rIns="0" bIns="0" anchor="b" anchorCtr="0">
            <a:noAutofit/>
          </a:bodyPr>
          <a:lstStyle>
            <a:lvl1pPr marL="0" indent="0" algn="r">
              <a:buNone/>
              <a:defRPr sz="8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104874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216451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65" y="3380249"/>
            <a:ext cx="10514400" cy="898647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6.jpeg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34187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625" r:id="rId2"/>
    <p:sldLayoutId id="2147486626" r:id="rId3"/>
    <p:sldLayoutId id="2147486627" r:id="rId4"/>
    <p:sldLayoutId id="2147486628" r:id="rId5"/>
    <p:sldLayoutId id="2147486629" r:id="rId6"/>
    <p:sldLayoutId id="2147486630" r:id="rId7"/>
    <p:sldLayoutId id="2147486631" r:id="rId8"/>
    <p:sldLayoutId id="2147486632" r:id="rId9"/>
    <p:sldLayoutId id="2147486633" r:id="rId10"/>
    <p:sldLayoutId id="21474866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9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tags" Target="../tags/tag63.xml" /><Relationship Id="rId20" Type="http://schemas.openxmlformats.org/officeDocument/2006/relationships/tags" Target="../tags/tag81.xml" /><Relationship Id="rId21" Type="http://schemas.openxmlformats.org/officeDocument/2006/relationships/tags" Target="../tags/tag82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4127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62810"/>
            <a:ext cx="7202805" cy="126619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利用数据挖掘进行客户细分的步骤和策略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1164371"/>
            <a:ext cx="10515600" cy="972000"/>
          </a:xfrm>
        </p:spPr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200" y="3435631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755699"/>
            <a:ext cx="2880000" cy="556361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6" name="序号"/>
          <p:cNvSpPr txBox="1"/>
          <p:nvPr>
            <p:custDataLst>
              <p:tags r:id="rId3"/>
            </p:custDataLst>
          </p:nvPr>
        </p:nvSpPr>
        <p:spPr>
          <a:xfrm>
            <a:off x="4340225" y="122809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01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68" name="项标题"/>
          <p:cNvSpPr txBox="1"/>
          <p:nvPr>
            <p:custDataLst>
              <p:tags r:id="rId4"/>
            </p:custDataLst>
          </p:nvPr>
        </p:nvSpPr>
        <p:spPr>
          <a:xfrm>
            <a:off x="6745605" y="132715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0" name="Line 1"/>
          <p:cNvSpPr/>
          <p:nvPr>
            <p:custDataLst>
              <p:tags r:id="rId5"/>
            </p:custDataLst>
          </p:nvPr>
        </p:nvSpPr>
        <p:spPr>
          <a:xfrm>
            <a:off x="4688840" y="193103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序号"/>
          <p:cNvSpPr txBox="1"/>
          <p:nvPr>
            <p:custDataLst>
              <p:tags r:id="rId6"/>
            </p:custDataLst>
          </p:nvPr>
        </p:nvSpPr>
        <p:spPr>
          <a:xfrm>
            <a:off x="4340225" y="210058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02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74" name="项标题"/>
          <p:cNvSpPr txBox="1"/>
          <p:nvPr>
            <p:custDataLst>
              <p:tags r:id="rId7"/>
            </p:custDataLst>
          </p:nvPr>
        </p:nvSpPr>
        <p:spPr>
          <a:xfrm>
            <a:off x="6745605" y="219964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数据挖掘在客户细分中的应用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Line 1"/>
          <p:cNvSpPr/>
          <p:nvPr>
            <p:custDataLst>
              <p:tags r:id="rId8"/>
            </p:custDataLst>
          </p:nvPr>
        </p:nvSpPr>
        <p:spPr>
          <a:xfrm>
            <a:off x="4688840" y="280352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序号"/>
          <p:cNvSpPr txBox="1"/>
          <p:nvPr>
            <p:custDataLst>
              <p:tags r:id="rId9"/>
            </p:custDataLst>
          </p:nvPr>
        </p:nvSpPr>
        <p:spPr>
          <a:xfrm>
            <a:off x="4340225" y="297307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03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80" name="项标题"/>
          <p:cNvSpPr txBox="1"/>
          <p:nvPr>
            <p:custDataLst>
              <p:tags r:id="rId10"/>
            </p:custDataLst>
          </p:nvPr>
        </p:nvSpPr>
        <p:spPr>
          <a:xfrm>
            <a:off x="6745605" y="307213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数据准备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2" name="Line 1"/>
          <p:cNvSpPr/>
          <p:nvPr>
            <p:custDataLst>
              <p:tags r:id="rId11"/>
            </p:custDataLst>
          </p:nvPr>
        </p:nvSpPr>
        <p:spPr>
          <a:xfrm>
            <a:off x="4688840" y="367601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12"/>
            </p:custDataLst>
          </p:nvPr>
        </p:nvSpPr>
        <p:spPr>
          <a:xfrm>
            <a:off x="4340225" y="384556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04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86" name="项标题"/>
          <p:cNvSpPr txBox="1"/>
          <p:nvPr>
            <p:custDataLst>
              <p:tags r:id="rId13"/>
            </p:custDataLst>
          </p:nvPr>
        </p:nvSpPr>
        <p:spPr>
          <a:xfrm>
            <a:off x="6745605" y="394462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客户细分模型构建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Line 1"/>
          <p:cNvSpPr/>
          <p:nvPr>
            <p:custDataLst>
              <p:tags r:id="rId14"/>
            </p:custDataLst>
          </p:nvPr>
        </p:nvSpPr>
        <p:spPr>
          <a:xfrm>
            <a:off x="4688840" y="454850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4340225" y="471805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05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745605" y="481711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细分市场分析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4" name="Line 1"/>
          <p:cNvSpPr/>
          <p:nvPr>
            <p:custDataLst>
              <p:tags r:id="rId17"/>
            </p:custDataLst>
          </p:nvPr>
        </p:nvSpPr>
        <p:spPr>
          <a:xfrm>
            <a:off x="4688840" y="542099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18"/>
            </p:custDataLst>
          </p:nvPr>
        </p:nvSpPr>
        <p:spPr>
          <a:xfrm>
            <a:off x="4340225" y="559054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06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98" name="项标题"/>
          <p:cNvSpPr txBox="1"/>
          <p:nvPr>
            <p:custDataLst>
              <p:tags r:id="rId19"/>
            </p:custDataLst>
          </p:nvPr>
        </p:nvSpPr>
        <p:spPr>
          <a:xfrm>
            <a:off x="6745605" y="568960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客户细分策略制定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Line 1"/>
          <p:cNvSpPr/>
          <p:nvPr>
            <p:custDataLst>
              <p:tags r:id="rId20"/>
            </p:custDataLst>
          </p:nvPr>
        </p:nvSpPr>
        <p:spPr>
          <a:xfrm>
            <a:off x="4688840" y="629348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47240" y="2228215"/>
            <a:ext cx="9144000" cy="1931670"/>
          </a:xfrm>
        </p:spPr>
        <p:txBody>
          <a:bodyPr/>
          <a:lstStyle/>
          <a:p>
            <a:r>
              <a:rPr lang="zh-CN" altLang="en-US"/>
              <a:t>添加目录项标题</a:t>
            </a:r>
            <a:endParaRPr lang="zh-CN" altLang="en-US"/>
          </a:p>
        </p:txBody>
      </p:sp>
      <p:sp>
        <p:nvSpPr>
          <p:cNvPr id="10488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45335" y="803275"/>
            <a:ext cx="9144000" cy="140589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47240" y="2228215"/>
            <a:ext cx="9144000" cy="1931670"/>
          </a:xfrm>
        </p:spPr>
        <p:txBody>
          <a:bodyPr/>
          <a:lstStyle/>
          <a:p>
            <a:r>
              <a:rPr lang="zh-CN" altLang="en-US"/>
              <a:t>数据挖掘在客户细分中的应用</a:t>
            </a:r>
            <a:endParaRPr lang="zh-CN" altLang="en-US"/>
          </a:p>
        </p:txBody>
      </p:sp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45335" y="803275"/>
            <a:ext cx="9144000" cy="140589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数据挖掘技术的概述</a:t>
            </a:r>
            <a:endParaRPr lang="zh-CN" altLang="en-US"/>
          </a:p>
        </p:txBody>
      </p:sp>
      <p:sp>
        <p:nvSpPr>
          <p:cNvPr id="104889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9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0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数据挖掘的定义：从大量数据中提取有价值的信息和知识的过程。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0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数据挖掘的步骤：数据预处理、数据探索、模型建立、模型评估和部署。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数据挖掘的常用技术：分类、聚类、关联规则、时间序列等。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数据挖掘在客户细分中的应用：通过数据挖掘技术对客户数据进行处理和分析，实现客户细分，为企业的市场策略制定提供支持。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数据挖掘在客户细分中的重要性</a:t>
            </a:r>
            <a:endParaRPr lang="zh-CN" altLang="en-US"/>
          </a:p>
        </p:txBody>
      </p:sp>
      <p:sp>
        <p:nvSpPr>
          <p:cNvPr id="10489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优化营销策略和资源分配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发现潜在商机和客户价值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降低风险和提高决策效率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数据挖掘在客户细分中的应用场景</a:t>
            </a:r>
            <a:endParaRPr lang="zh-CN" altLang="en-US"/>
          </a:p>
        </p:txBody>
      </p:sp>
      <p:sp>
        <p:nvSpPr>
          <p:cNvPr id="104901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客户细分：通过数据挖掘技术，将客户群体细分为具有相似特征和需求的子群体，以便更好地满足不同客户的需求。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客户行为分析：利用数据挖掘技术分析客户的消费行为、偏好和趋势，以了解客户的购买动机和决策过程。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客户流失预测：通过数据挖掘技术预测可能流失的客户，提前采取措施进行挽留，提高客户满意度和忠诚度。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营销策略制定：基于数据挖掘的结果，制定更加精准和有效的营销策略，提高营销效果和客户转化率。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47240" y="2228215"/>
            <a:ext cx="9144000" cy="1931670"/>
          </a:xfrm>
        </p:spPr>
        <p:txBody>
          <a:bodyPr/>
          <a:lstStyle/>
          <a:p>
            <a:r>
              <a:rPr lang="zh-CN" altLang="en-US"/>
              <a:t>数据准备</a:t>
            </a:r>
            <a:endParaRPr lang="zh-CN" altLang="en-US"/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45335" y="803275"/>
            <a:ext cx="9144000" cy="140589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数据收集与整合</a:t>
            </a:r>
            <a:endParaRPr lang="zh-CN" altLang="en-US"/>
          </a:p>
        </p:txBody>
      </p:sp>
      <p:sp>
        <p:nvSpPr>
          <p:cNvPr id="10491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数据整合：将不同来源的数据进行整合，形成完整的客户画像。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确定数据源：收集客户相关数据的途径，如内部数据库、外部数据提供商等。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数据清洗：对收集到的数据进行预处理，如去重、格式转换、异常值处理等。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数据质量评估：对整合后的数据进行质量评估，确保数据准确性和完整性。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数据清洗与预处理</a:t>
            </a:r>
            <a:endParaRPr lang="zh-CN" altLang="en-US"/>
          </a:p>
        </p:txBody>
      </p:sp>
      <p:sp>
        <p:nvSpPr>
          <p:cNvPr id="10491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数据集成：将多个数据源的数据进行整合，形成一个统一的数据集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数据清洗：去除重复、缺失、异常值等数据质量问题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数据转换：将数据从一种格式或结构转换为另一种格式或结构，以便于分析和挖掘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数据归一化：将数据缩放到统一范围，以便于比较和分析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数据探索与特征工程</a:t>
            </a:r>
            <a:endParaRPr lang="zh-CN" altLang="en-US"/>
          </a:p>
        </p:txBody>
      </p:sp>
      <p:sp>
        <p:nvSpPr>
          <p:cNvPr id="10492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数据清洗：去除重复、缺失、异常值等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特征选择：选择与目标变量相关的特征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特征工程：对特征进行转换、组合等操作，以提高模型性能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数据探索：了解数据分布、相关性等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47240" y="2228215"/>
            <a:ext cx="9144000" cy="1931670"/>
          </a:xfrm>
        </p:spPr>
        <p:txBody>
          <a:bodyPr/>
          <a:lstStyle/>
          <a:p>
            <a:r>
              <a:rPr lang="zh-CN" altLang="en-US"/>
              <a:t>客户细分模型构建</a:t>
            </a:r>
            <a:endParaRPr lang="zh-CN" altLang="en-US"/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45335" y="803275"/>
            <a:ext cx="9144000" cy="140589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聚类算法的选择</a:t>
            </a:r>
            <a:endParaRPr lang="zh-CN" altLang="en-US"/>
          </a:p>
        </p:txBody>
      </p:sp>
      <p:sp>
        <p:nvSpPr>
          <p:cNvPr id="10493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层次聚类算法：适用于数据量较大、需要精细划分的情况，能够得到不同层次的簇结构。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K-means算法：适用于数据量较小、特征较少的情况，结果直观且易于理解。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DBSCAN算法：适用于高维数据和异常值处理，能够发现任意形状的簇。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基于密度的聚类算法：适用于非球形分布的数据，能够发现任意形状的簇。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客户细分模型的训练与优化</a:t>
            </a:r>
            <a:endParaRPr lang="zh-CN" altLang="en-US"/>
          </a:p>
        </p:txBody>
      </p:sp>
      <p:sp>
        <p:nvSpPr>
          <p:cNvPr id="1049446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8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0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选择合适的算法和模型：根据数据特点和业务需求选择适合的客户细分模型，如聚类算法、决策树等。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4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6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数据预处理：对原始数据进行清洗、去重、异常值处理等操作，以提高模型训练的准确性和稳定性。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0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2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特征工程：根据业务需求对特征进行筛选、转换和构造，以增强模型的可解释性和泛化能力。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6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8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模型训练与调优：使用训练数据集对模型进行训练，并通过交叉验证、网格搜索等技术对模型进行调优，以获得最佳的模型性能。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2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4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模型评估与解释：使用测试数据集对模型进行评估，并解释模型的决策边界和关键特征，以提高模型的可信度和业务应用价值。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https://d.book118.com/958134127012006040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476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  <p:tag name="KSO_WM_TEMPLATE_THUMBS_INDEX" val="1、9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SLIDE_ID" val="custom2023121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1_2"/>
  <p:tag name="KSO_WM_UNIT_INDEX" val="1_1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2_2"/>
  <p:tag name="KSO_WM_UNIT_INDEX" val="1_2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3_2"/>
  <p:tag name="KSO_WM_UNIT_INDEX" val="1_3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4_2"/>
  <p:tag name="KSO_WM_UNIT_INDEX" val="1_4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5_2"/>
  <p:tag name="KSO_WM_UNIT_INDEX" val="1_5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6_2"/>
  <p:tag name="KSO_WM_UNIT_INDEX" val="1_6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目录项标题"/>
  <p:tag name="KSO_WM_UNIT_TYPE" val="a"/>
  <p:tag name="KSO_WM_UNIT_VALUE" val="14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1"/>
  <p:tag name="KSO_WM_UNIT_DIAGRAM_ISNUMVISUAL" val="0"/>
  <p:tag name="KSO_WM_UNIT_DIAGRAM_ISREFERUNIT" val="0"/>
  <p:tag name="KSO_WM_UNIT_HIGHLIGHT" val="0"/>
  <p:tag name="KSO_WM_UNIT_ID" val="custom2023121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5.xml><?xml version="1.0" encoding="utf-8"?>
<p:tagLst xmlns:p="http://schemas.openxmlformats.org/presentationml/2006/main">
  <p:tag name="KSO_WM_BEAUTIFY_FLAG" val="#wm#"/>
  <p:tag name="KSO_WM_SLIDE_ID" val="custom202312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目录项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1"/>
  <p:tag name="KSO_WM_UNIT_DIAGRAM_ISNUMVISUAL" val="0"/>
  <p:tag name="KSO_WM_UNIT_DIAGRAM_ISREFERUNIT" val="0"/>
  <p:tag name="KSO_WM_UNIT_HIGHLIGHT" val="0"/>
  <p:tag name="KSO_WM_UNIT_ID" val="custom2023121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12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目录项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1"/>
  <p:tag name="KSO_WM_UNIT_DIAGRAM_ISNUMVISUAL" val="0"/>
  <p:tag name="KSO_WM_UNIT_DIAGRAM_ISREFERUNIT" val="0"/>
  <p:tag name="KSO_WM_UNIT_HIGHLIGHT" val="0"/>
  <p:tag name="KSO_WM_UNIT_ID" val="custom2023121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12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目录项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1"/>
  <p:tag name="KSO_WM_UNIT_DIAGRAM_ISNUMVISUAL" val="0"/>
  <p:tag name="KSO_WM_UNIT_DIAGRAM_ISREFERUNIT" val="0"/>
  <p:tag name="KSO_WM_UNIT_HIGHLIGHT" val="0"/>
  <p:tag name="KSO_WM_UNIT_ID" val="custom2023121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12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6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00A7FF"/>
      </a:accent1>
      <a:accent2>
        <a:srgbClr val="3386ED"/>
      </a:accent2>
      <a:accent3>
        <a:srgbClr val="33F0FF"/>
      </a:accent3>
      <a:accent4>
        <a:srgbClr val="FA406C"/>
      </a:accent4>
      <a:accent5>
        <a:srgbClr val="C933FE"/>
      </a:accent5>
      <a:accent6>
        <a:srgbClr val="FF00A7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tx1">
              <a:alpha val="70000"/>
            </a:schemeClr>
          </a:solidFill>
          <a:prstDash val="solid"/>
        </a:ln>
      </a:spPr>
      <a:bodyPr/>
      <a:lstStyle/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利用数据挖掘进行客户细分的步骤和策略</vt:lpstr>
      <vt:lpstr>目录</vt:lpstr>
      <vt:lpstr>添加目录项标题</vt:lpstr>
      <vt:lpstr>数据挖掘在客户细分中的应用</vt:lpstr>
      <vt:lpstr>数据挖掘技术的概述</vt:lpstr>
      <vt:lpstr>数据挖掘在客户细分中的重要性</vt:lpstr>
      <vt:lpstr>数据挖掘在客户细分中的应用场景</vt:lpstr>
      <vt:lpstr>数据准备</vt:lpstr>
      <vt:lpstr>数据收集与整合</vt:lpstr>
      <vt:lpstr>数据清洗与预处理</vt:lpstr>
      <vt:lpstr>数据探索与特征工程</vt:lpstr>
      <vt:lpstr>客户细分模型构建</vt:lpstr>
      <vt:lpstr>聚类算法的选择</vt:lpstr>
      <vt:lpstr>客户细分模型的训练与优化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2024-09-18T04:43:24.022</cp:lastPrinted>
  <dcterms:created xsi:type="dcterms:W3CDTF">2024-09-17T20:43:24Z</dcterms:created>
  <dcterms:modified xsi:type="dcterms:W3CDTF">2024-09-17T20:43:26Z</dcterms:modified>
</cp:coreProperties>
</file>