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C40CAC-6084-4194-9F2D-93D05C510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68496-E3B2-4D5E-8CE5-3F6812789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B9DAF-EA54-41E1-90FC-6B005AA6C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5EA07D-94EE-4DA2-9251-AB25552B7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5CB5A5-DD79-4937-8FCA-AC750C56D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F32EC3-D19D-4631-9F00-E0D2569D2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19D963-0695-488F-BE51-EDC1EDF00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7BF9D3-94A5-415B-AC20-D21E8A234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1AB49E-B35D-43F1-BFE9-CA6446A4D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7C940C-FED4-4C1F-962F-39078319F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DC873-243C-42A4-BCD3-CF063E76E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3510006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生理、免疫与调节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生理基础概述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免疫系统组成与功能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神经-内分泌-免疫调节网络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自身免疫性疾病与免疫调节失衡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生活习惯对生理、免疫和调节影响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总结：保持生理、免疫和调节平衡重要性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生理基础概述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负责食物的摄取、消化、吸收和排泄，为人体提供所需的营养物质和能量。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循环系统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由心脏和血管组成，负责输送氧气、营养物质和激素等至全身各组织和器官，同时将二氧化碳和代谢废物排出体外。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通过肺部的呼吸作用，吸入氧气并排出二氧化碳，维持体内气体交换和酸碱平衡。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泌尿系统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通过肾脏的过滤和重吸收作用，形成尿液并排出体外，调节体内水分、电解质和酸碱平衡。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人体生理系统简介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876" b="31876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376" b="28376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细胞膜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由磷脂双分子层和蛋白质组成，具有选择透过性，控制物质进出细胞。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包含各种细胞器和细胞内液，是细胞进行新陈代谢的主要场所。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细胞核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遗传信息库，控制细胞的生长、分裂和分化等生命活动。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器官间相互关系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各器官系统在神经和体液的调节下相互协调、相互配合，共同完成人体的各项生理功能。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神经组织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由神经元和神经胶质细胞组成，负责传递和处理信息，调节人体各器官系统的活动。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肌肉组织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分为骨骼肌、心肌和平滑肌三种，具有收缩和舒张功能，为身体提供动力。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上皮组织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覆盖于身体表面或体内管腔的内表面，具有保护、吸收和分泌等功能。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结缔组织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分布于全身各部位，具有连接、支持和营养等作用。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组织器官及其相互关系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50029" y="159340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酸碱平衡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1150029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人体通过缓冲系统、肺和肾等器官调节体内酸碱度，维持正常的生理功能。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793308" y="159340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水电解质平衡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793308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人体通过摄入水分和电解质以及肾脏的排泄作用，维持体内水分和电解质的动态平衡。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50029" y="379014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血糖平衡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50029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人体通过胰岛素等激素的调节，维持血糖在正常范围内波动，保证各组织器官的能量供应。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793308" y="3790147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体温平衡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793308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人体通过产热和散热过程的动态平衡，维持体温在正常范围内波动，保证酶的正常活性和生理功能的正常进行。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4898003" y="3416893"/>
            <a:ext cx="1166724" cy="1297311"/>
          </a:xfrm>
          <a:custGeom>
            <a:rect l="l" t="t" r="r" b="b"/>
            <a:pathLst>
              <a:path w="1521" h="1691">
                <a:moveTo>
                  <a:pt x="1521" y="934"/>
                </a:moveTo>
                <a:cubicBezTo>
                  <a:pt x="1419" y="934"/>
                  <a:pt x="1320" y="912"/>
                  <a:pt x="1226" y="873"/>
                </a:cubicBezTo>
                <a:cubicBezTo>
                  <a:pt x="1135" y="836"/>
                  <a:pt x="1054" y="781"/>
                  <a:pt x="983" y="712"/>
                </a:cubicBezTo>
                <a:cubicBezTo>
                  <a:pt x="915" y="641"/>
                  <a:pt x="859" y="561"/>
                  <a:pt x="820" y="470"/>
                </a:cubicBezTo>
                <a:cubicBezTo>
                  <a:pt x="781" y="376"/>
                  <a:pt x="761" y="276"/>
                  <a:pt x="761" y="174"/>
                </a:cubicBezTo>
                <a:cubicBezTo>
                  <a:pt x="554" y="174"/>
                  <a:pt x="403" y="174"/>
                  <a:pt x="294" y="174"/>
                </a:cubicBezTo>
                <a:cubicBezTo>
                  <a:pt x="193" y="0"/>
                  <a:pt x="193" y="0"/>
                  <a:pt x="193" y="0"/>
                </a:cubicBezTo>
                <a:cubicBezTo>
                  <a:pt x="93" y="174"/>
                  <a:pt x="93" y="174"/>
                  <a:pt x="93" y="174"/>
                </a:cubicBezTo>
                <a:cubicBezTo>
                  <a:pt x="0" y="174"/>
                  <a:pt x="0" y="174"/>
                  <a:pt x="0" y="174"/>
                </a:cubicBezTo>
                <a:cubicBezTo>
                  <a:pt x="0" y="1011"/>
                  <a:pt x="682" y="1692"/>
                  <a:pt x="1521" y="1692"/>
                </a:cubicBezTo>
                <a:cubicBezTo>
                  <a:pt x="1521" y="1661"/>
                  <a:pt x="1521" y="1631"/>
                  <a:pt x="1521" y="1602"/>
                </a:cubicBezTo>
                <a:cubicBezTo>
                  <a:pt x="1350" y="1503"/>
                  <a:pt x="1350" y="1503"/>
                  <a:pt x="1350" y="1503"/>
                </a:cubicBezTo>
                <a:cubicBezTo>
                  <a:pt x="1521" y="1404"/>
                  <a:pt x="1521" y="1404"/>
                  <a:pt x="1521" y="1404"/>
                </a:cubicBezTo>
                <a:cubicBezTo>
                  <a:pt x="1521" y="934"/>
                  <a:pt x="1521" y="934"/>
                  <a:pt x="1521" y="93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22179" y="3554921"/>
            <a:ext cx="1299452" cy="1164582"/>
          </a:xfrm>
          <a:custGeom>
            <a:rect l="l" t="t" r="r" b="b"/>
            <a:pathLst>
              <a:path w="1695" h="1518">
                <a:moveTo>
                  <a:pt x="1602" y="0"/>
                </a:moveTo>
                <a:cubicBezTo>
                  <a:pt x="1502" y="171"/>
                  <a:pt x="1502" y="171"/>
                  <a:pt x="1502" y="171"/>
                </a:cubicBezTo>
                <a:cubicBezTo>
                  <a:pt x="1402" y="0"/>
                  <a:pt x="1402" y="0"/>
                  <a:pt x="1402" y="0"/>
                </a:cubicBezTo>
                <a:cubicBezTo>
                  <a:pt x="934" y="0"/>
                  <a:pt x="934" y="0"/>
                  <a:pt x="934" y="0"/>
                </a:cubicBezTo>
                <a:cubicBezTo>
                  <a:pt x="934" y="102"/>
                  <a:pt x="915" y="202"/>
                  <a:pt x="875" y="296"/>
                </a:cubicBezTo>
                <a:cubicBezTo>
                  <a:pt x="836" y="387"/>
                  <a:pt x="781" y="467"/>
                  <a:pt x="712" y="538"/>
                </a:cubicBezTo>
                <a:cubicBezTo>
                  <a:pt x="643" y="607"/>
                  <a:pt x="560" y="662"/>
                  <a:pt x="469" y="699"/>
                </a:cubicBezTo>
                <a:cubicBezTo>
                  <a:pt x="377" y="738"/>
                  <a:pt x="276" y="760"/>
                  <a:pt x="174" y="760"/>
                </a:cubicBezTo>
                <a:cubicBezTo>
                  <a:pt x="174" y="968"/>
                  <a:pt x="174" y="1119"/>
                  <a:pt x="174" y="1228"/>
                </a:cubicBezTo>
                <a:cubicBezTo>
                  <a:pt x="0" y="1329"/>
                  <a:pt x="0" y="1329"/>
                  <a:pt x="0" y="1329"/>
                </a:cubicBezTo>
                <a:cubicBezTo>
                  <a:pt x="174" y="1430"/>
                  <a:pt x="174" y="1430"/>
                  <a:pt x="174" y="1430"/>
                </a:cubicBezTo>
                <a:cubicBezTo>
                  <a:pt x="174" y="1518"/>
                  <a:pt x="174" y="1518"/>
                  <a:pt x="174" y="1518"/>
                </a:cubicBezTo>
                <a:cubicBezTo>
                  <a:pt x="1013" y="1518"/>
                  <a:pt x="1695" y="837"/>
                  <a:pt x="1695" y="0"/>
                </a:cubicBezTo>
                <a:cubicBezTo>
                  <a:pt x="1662" y="0"/>
                  <a:pt x="1631" y="0"/>
                  <a:pt x="1602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03303" y="2297341"/>
            <a:ext cx="1299452" cy="1164582"/>
          </a:xfrm>
          <a:custGeom>
            <a:rect l="l" t="t" r="r" b="b"/>
            <a:pathLst>
              <a:path w="1695" h="1519">
                <a:moveTo>
                  <a:pt x="1695" y="188"/>
                </a:moveTo>
                <a:cubicBezTo>
                  <a:pt x="1521" y="87"/>
                  <a:pt x="1521" y="87"/>
                  <a:pt x="1521" y="87"/>
                </a:cubicBezTo>
                <a:cubicBezTo>
                  <a:pt x="1521" y="0"/>
                  <a:pt x="1521" y="0"/>
                  <a:pt x="1521" y="0"/>
                </a:cubicBezTo>
                <a:cubicBezTo>
                  <a:pt x="682" y="0"/>
                  <a:pt x="0" y="681"/>
                  <a:pt x="0" y="1519"/>
                </a:cubicBezTo>
                <a:cubicBezTo>
                  <a:pt x="33" y="1519"/>
                  <a:pt x="63" y="1519"/>
                  <a:pt x="93" y="1519"/>
                </a:cubicBezTo>
                <a:cubicBezTo>
                  <a:pt x="193" y="1345"/>
                  <a:pt x="193" y="1345"/>
                  <a:pt x="193" y="1345"/>
                </a:cubicBezTo>
                <a:cubicBezTo>
                  <a:pt x="294" y="1519"/>
                  <a:pt x="294" y="1519"/>
                  <a:pt x="294" y="1519"/>
                </a:cubicBezTo>
                <a:cubicBezTo>
                  <a:pt x="761" y="1519"/>
                  <a:pt x="761" y="1519"/>
                  <a:pt x="761" y="1519"/>
                </a:cubicBezTo>
                <a:cubicBezTo>
                  <a:pt x="761" y="1416"/>
                  <a:pt x="781" y="1316"/>
                  <a:pt x="820" y="1224"/>
                </a:cubicBezTo>
                <a:cubicBezTo>
                  <a:pt x="859" y="1133"/>
                  <a:pt x="915" y="1051"/>
                  <a:pt x="983" y="982"/>
                </a:cubicBezTo>
                <a:cubicBezTo>
                  <a:pt x="1054" y="911"/>
                  <a:pt x="1135" y="856"/>
                  <a:pt x="1226" y="819"/>
                </a:cubicBezTo>
                <a:cubicBezTo>
                  <a:pt x="1320" y="779"/>
                  <a:pt x="1419" y="760"/>
                  <a:pt x="1521" y="760"/>
                </a:cubicBezTo>
                <a:cubicBezTo>
                  <a:pt x="1521" y="551"/>
                  <a:pt x="1521" y="399"/>
                  <a:pt x="1521" y="290"/>
                </a:cubicBezTo>
                <a:lnTo>
                  <a:pt x="1695" y="1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60206" y="2302641"/>
            <a:ext cx="1166724" cy="1297311"/>
          </a:xfrm>
          <a:custGeom>
            <a:rect l="l" t="t" r="r" b="b"/>
            <a:pathLst>
              <a:path w="1521" h="1690">
                <a:moveTo>
                  <a:pt x="1428" y="1519"/>
                </a:moveTo>
                <a:cubicBezTo>
                  <a:pt x="1521" y="1519"/>
                  <a:pt x="1521" y="1519"/>
                  <a:pt x="1521" y="1519"/>
                </a:cubicBezTo>
                <a:cubicBezTo>
                  <a:pt x="1521" y="681"/>
                  <a:pt x="839" y="0"/>
                  <a:pt x="0" y="0"/>
                </a:cubicBezTo>
                <a:cubicBezTo>
                  <a:pt x="0" y="31"/>
                  <a:pt x="0" y="60"/>
                  <a:pt x="0" y="88"/>
                </a:cubicBezTo>
                <a:cubicBezTo>
                  <a:pt x="171" y="188"/>
                  <a:pt x="171" y="188"/>
                  <a:pt x="171" y="188"/>
                </a:cubicBezTo>
                <a:cubicBezTo>
                  <a:pt x="0" y="288"/>
                  <a:pt x="0" y="288"/>
                  <a:pt x="0" y="288"/>
                </a:cubicBezTo>
                <a:cubicBezTo>
                  <a:pt x="0" y="760"/>
                  <a:pt x="0" y="760"/>
                  <a:pt x="0" y="760"/>
                </a:cubicBezTo>
                <a:cubicBezTo>
                  <a:pt x="102" y="760"/>
                  <a:pt x="203" y="779"/>
                  <a:pt x="295" y="819"/>
                </a:cubicBezTo>
                <a:cubicBezTo>
                  <a:pt x="386" y="856"/>
                  <a:pt x="469" y="911"/>
                  <a:pt x="538" y="982"/>
                </a:cubicBezTo>
                <a:cubicBezTo>
                  <a:pt x="607" y="1051"/>
                  <a:pt x="662" y="1133"/>
                  <a:pt x="701" y="1224"/>
                </a:cubicBezTo>
                <a:cubicBezTo>
                  <a:pt x="741" y="1316"/>
                  <a:pt x="760" y="1416"/>
                  <a:pt x="760" y="1519"/>
                </a:cubicBezTo>
                <a:cubicBezTo>
                  <a:pt x="968" y="1519"/>
                  <a:pt x="1118" y="1519"/>
                  <a:pt x="1228" y="1519"/>
                </a:cubicBezTo>
                <a:cubicBezTo>
                  <a:pt x="1328" y="1690"/>
                  <a:pt x="1328" y="1690"/>
                  <a:pt x="1328" y="1690"/>
                </a:cubicBezTo>
                <a:lnTo>
                  <a:pt x="1428" y="1519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9849" y="2677031"/>
            <a:ext cx="345497" cy="338535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7521" y="2713607"/>
            <a:ext cx="321283" cy="31481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3001" y="3983451"/>
            <a:ext cx="353163" cy="346047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8769" y="3983451"/>
            <a:ext cx="353163" cy="346047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生理平衡与内环境稳定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免疫系统组成与功能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7602" b="27602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免疫系统分类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根据免疫应答的特点和获得方式，免疫系统可分为先天性免疫和适应性免疫两大类。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免疫系统是机体执行免疫应答及免疫功能的重要系统，能识别和排除抗原性异物、与机体其他系统相互协调，共同维持机体内环境稳定和生理平衡。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免疫系统基本概念及分类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也称为非特异性免疫，是生物体与生俱来的防御功能，对各种病原体都有一定的防御作用，如皮肤黏膜屏障、吞噬细胞作用等。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也称为特异性免疫，是生物体在后天生活中接触病原体后产生的针对性防御功能，具有高度特异性和记忆性，如T细胞和B细胞介导的细胞免疫和体液免疫。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先天性免疫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适应性免疫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先天性免疫和适应性免疫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免疫细胞类型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主要包括T细胞、B细胞、自然杀伤细胞(NK细胞)、巨噬细胞、树突状细胞等。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免疫细胞作用机制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不同类型的免疫细胞通过各自独特的机制发挥免疫功能，如T细胞通过细胞毒性作用杀伤病毒感染细胞或肿瘤细胞，B细胞通过分泌抗体中和病原体或促进吞噬作用等。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985" r="21985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免疫细胞类型及其作用机制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163" r="1716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在抗原刺激下，B细胞活化、增殖并分化为浆细胞，浆细胞合成和分泌特异性抗体进入血液或组织液中发挥免疫功能。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抗体产生过程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抗体通过其特异性的抗原结合部位识别并结合相应抗原，形成抗原-抗体复合物，进而触发一系列免疫反应，最终清除抗原并保护机体免受病原体侵害。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抗原识别过程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抗体产生与抗原识别过程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神经-内分泌-免疫调节网络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431" b="3431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神经调节的基本方式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反射和反射弧，包括感受器、传入神经、神经中枢、传出神经和效应器。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神经递质与受体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神经递质在突触传递中起重要作用，与受体结合后产生生理效应。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神经调节的特点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迅速、准确、短暂，对内外环境变化作出快速反应。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神经调节途径和机制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949" r="99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356" b="93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3175" b="1317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内分泌腺体及激素分泌调控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内分泌腺体的种类和功能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垂体、甲状腺、胰岛、肾上腺等，分泌不同的激素调节机体生理活动。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激素的分泌与调节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激素的分泌受神经和体液因素的调节，同时激素也反作用于神经系统和内分泌系统。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激素的作用机制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激素与靶细胞表面的受体结合，通过信号转导机制产生生理效应。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神经系统通过神经递质和神经肽调节内分泌腺体的激素分泌，同时也调节免疫细胞的功能和活性。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神经对内分泌和免疫的调节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激素可以作用于神经系统，影响神经元的兴奋性和突触传递；同时也可以调节免疫细胞的增殖、分化和功能。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内分泌对神经和免疫的影响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免疫细胞可以分泌细胞因子等信号分子，作用于神经系统和内分泌系统，调节机体的生理活动。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免疫对神经和内分泌的反馈作用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神经-内分泌-免疫相互作用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https://d.book118.com/958135100067006035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2024-09-14T08:13:12.925</cp:lastPrinted>
  <dcterms:created xsi:type="dcterms:W3CDTF">2024-09-14T00:13:12Z</dcterms:created>
  <dcterms:modified xsi:type="dcterms:W3CDTF">2024-09-14T00:13:15Z</dcterms:modified>
</cp:coreProperties>
</file>