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EHQUDH+UWRCLG+ArialMT"/>
      <p:regular r:id="rId16"/>
    </p:embeddedFont>
    <p:embeddedFont>
      <p:font typeface="OSUFIE+MS-UIGothic"/>
      <p:regular r:id="rId17"/>
    </p:embeddedFont>
    <p:embeddedFont>
      <p:font typeface="AFKWOB+RIBNJH+MicrosoftYaHei"/>
      <p:regular r:id="rId18"/>
    </p:embeddedFont>
    <p:embeddedFont>
      <p:font typeface="IVDSVF+VKMKTA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4B01F-4AB8-445B-9169-FB3425FD9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60BEC-28BA-4D6A-9BA5-963FB5EE3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00C5B-8CA6-44A4-BCF5-8AC067983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BA6FE2-1C22-4DAB-951B-835EF8AF5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7EA8B6-6FA6-43C7-86F9-466A061B9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906193-2C14-4D3C-87C9-0CE9AED8A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6D5E9D-6F45-4284-A41C-520DAFE76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5BAD6-7AA9-437F-9202-11CDFD5B9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110E4-D659-4489-8B11-A01D00E27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0821B-8C25-407A-93FE-6DEE13657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07FD0-964F-48FF-86E3-CEFDB643D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40071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40729" y="173501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HQUDH+UWRCLG+ArialMT"/>
                <a:cs typeface="EHQUDH+UWRCLG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OSUFIE+MS-UIGothic"/>
                <a:cs typeface="OSUFIE+MS-UIGothic"/>
              </a:rPr>
              <a:t>病情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2400">
                <a:solidFill>
                  <a:srgbClr val="FFFFFF"/>
                </a:solidFill>
                <a:latin typeface="OSUFIE+MS-UIGothic"/>
                <a:cs typeface="OSUFIE+MS-UIGothic"/>
              </a:rPr>
              <a:t>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840729" y="2854515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HQUDH+UWRCLG+ArialMT"/>
                <a:cs typeface="EHQUDH+UWRCLG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OSUFIE+MS-UIGothic"/>
                <a:cs typeface="OSUFIE+MS-UIGothic"/>
              </a:rPr>
              <a:t>危重患者的病情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FFFFFF"/>
                </a:solidFill>
                <a:latin typeface="OSUFIE+MS-UIGothic"/>
                <a:cs typeface="OSUFIE+MS-UIGothic"/>
              </a:rPr>
              <a:t>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40729" y="3414586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HQUDH+UWRCLG+ArialMT"/>
                <a:cs typeface="EHQUDH+UWRCLG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OSUFIE+MS-UIGothic"/>
                <a:cs typeface="OSUFIE+MS-UIGothic"/>
              </a:rPr>
              <a:t>危重患者的急救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FFFF"/>
                </a:solidFill>
                <a:latin typeface="OSUFIE+MS-UIGothic"/>
                <a:cs typeface="OSUFIE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840729" y="3974655"/>
            <a:ext cx="5140901" cy="7832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HQUDH+UWRCLG+ArialMT"/>
                <a:cs typeface="EHQUDH+UWRCLG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OSUFIE+MS-UIGothic"/>
                <a:cs typeface="OSUFIE+MS-UIGothic"/>
              </a:rPr>
              <a:t>危重患者的病情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2400">
                <a:solidFill>
                  <a:srgbClr val="FFFFFF"/>
                </a:solidFill>
                <a:latin typeface="OSUFIE+MS-UIGothic"/>
                <a:cs typeface="OSUFIE+MS-UIGothic"/>
              </a:rPr>
              <a:t>化及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2400">
                <a:solidFill>
                  <a:srgbClr val="FFFFFF"/>
                </a:solidFill>
                <a:latin typeface="OSUFIE+MS-UIGothic"/>
                <a:cs typeface="OSUFIE+MS-UIGothic"/>
              </a:rPr>
              <a:t>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43AEF2"/>
                </a:solidFill>
                <a:latin typeface="OSUFIE+MS-UIGothic"/>
                <a:cs typeface="OSUFIE+MS-UIGothic"/>
              </a:rPr>
              <a:t>察的目的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02934" y="2005326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OSUFIE+MS-UIGothic"/>
                <a:cs typeface="OSUFIE+MS-UIGothic"/>
              </a:rPr>
              <a:t>及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时发现</a:t>
            </a:r>
            <a:r>
              <a:rPr sz="1550" spc="25">
                <a:solidFill>
                  <a:srgbClr val="43AEF2"/>
                </a:solidFill>
                <a:latin typeface="OSUFIE+MS-UIGothic"/>
                <a:cs typeface="OSUFIE+MS-UIGothic"/>
              </a:rPr>
              <a:t>病情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变</a:t>
            </a:r>
            <a:r>
              <a:rPr sz="1550">
                <a:solidFill>
                  <a:srgbClr val="43AEF2"/>
                </a:solidFill>
                <a:latin typeface="OSUFIE+MS-UIGothic"/>
                <a:cs typeface="OSUFIE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96400" y="200532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评</a:t>
            </a:r>
            <a:r>
              <a:rPr sz="1550" spc="25">
                <a:solidFill>
                  <a:srgbClr val="43AEF2"/>
                </a:solidFill>
                <a:latin typeface="OSUFIE+MS-UIGothic"/>
                <a:cs typeface="OSUFIE+MS-UIGothic"/>
              </a:rPr>
              <a:t>估治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疗</a:t>
            </a:r>
            <a:r>
              <a:rPr sz="1550" spc="25">
                <a:solidFill>
                  <a:srgbClr val="43AEF2"/>
                </a:solidFill>
                <a:latin typeface="OSUFIE+MS-UIGothic"/>
                <a:cs typeface="OSUFIE+MS-UIGothic"/>
              </a:rPr>
              <a:t>效果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33645" y="2570333"/>
            <a:ext cx="328561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SUFIE+MS-UIGothic"/>
                <a:cs typeface="OSUFIE+MS-UIGothic"/>
              </a:rPr>
              <a:t>通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过观</a:t>
            </a:r>
            <a:r>
              <a:rPr sz="1350">
                <a:solidFill>
                  <a:srgbClr val="1C7EBD"/>
                </a:solidFill>
                <a:latin typeface="OSUFIE+MS-UIGothic"/>
                <a:cs typeface="OSUFIE+MS-UIGothic"/>
              </a:rPr>
              <a:t>察患者的症状、体征等，及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时发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1C7EBD"/>
                </a:solidFill>
                <a:latin typeface="OSUFIE+MS-UIGothic"/>
                <a:cs typeface="OSUFIE+MS-UIGothic"/>
              </a:rPr>
              <a:t>病情的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1C7EBD"/>
                </a:solidFill>
                <a:latin typeface="OSUFIE+MS-UIGothic"/>
                <a:cs typeface="OSUFIE+MS-UIGothic"/>
              </a:rPr>
              <a:t>化，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1C7EBD"/>
                </a:solidFill>
                <a:latin typeface="OSUFIE+MS-UIGothic"/>
                <a:cs typeface="OSUFIE+MS-UIGothic"/>
              </a:rPr>
              <a:t>医生提供准确的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1C7EBD"/>
                </a:solidFill>
                <a:latin typeface="OSUFIE+MS-UIGothic"/>
                <a:cs typeface="OSUFIE+MS-UIGothic"/>
              </a:rPr>
              <a:t>断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SUFIE+MS-UIGothic"/>
                <a:cs typeface="OSUFIE+MS-UIGothic"/>
              </a:rPr>
              <a:t>依据。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27084" y="2570333"/>
            <a:ext cx="328561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1C7EBD"/>
                </a:solidFill>
                <a:latin typeface="OSUFIE+MS-UIGothic"/>
                <a:cs typeface="OSUFIE+MS-UIGothic"/>
              </a:rPr>
              <a:t>察患者的治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1C7EBD"/>
                </a:solidFill>
                <a:latin typeface="OSUFIE+MS-UIGothic"/>
                <a:cs typeface="OSUFIE+MS-UIGothic"/>
              </a:rPr>
              <a:t>效果，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1C7EBD"/>
                </a:solidFill>
                <a:latin typeface="OSUFIE+MS-UIGothic"/>
                <a:cs typeface="OSUFIE+MS-UIGothic"/>
              </a:rPr>
              <a:t>医生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1C7EBD"/>
                </a:solidFill>
                <a:latin typeface="OSUFIE+MS-UIGothic"/>
                <a:cs typeface="OSUFIE+MS-UIGothic"/>
              </a:rPr>
              <a:t>整治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427084" y="2878943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SUFIE+MS-UIGothic"/>
                <a:cs typeface="OSUFIE+MS-UIGothic"/>
              </a:rPr>
              <a:t>方案提供依据。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02654" y="4380860"/>
            <a:ext cx="12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预</a:t>
            </a:r>
            <a:r>
              <a:rPr sz="1550" spc="25">
                <a:solidFill>
                  <a:srgbClr val="43AEF2"/>
                </a:solidFill>
                <a:latin typeface="OSUFIE+MS-UIGothic"/>
                <a:cs typeface="OSUFIE+MS-UIGothic"/>
              </a:rPr>
              <a:t>防并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发</a:t>
            </a:r>
            <a:r>
              <a:rPr sz="1550">
                <a:solidFill>
                  <a:srgbClr val="43AEF2"/>
                </a:solidFill>
                <a:latin typeface="OSUFIE+MS-UIGothic"/>
                <a:cs typeface="OSUFIE+MS-UIGothic"/>
              </a:rPr>
              <a:t>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296400" y="438086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OSUFIE+MS-UIGothic"/>
                <a:cs typeface="OSUFIE+MS-UIGothic"/>
              </a:rPr>
              <a:t>提高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护</a:t>
            </a:r>
            <a:r>
              <a:rPr sz="1550" spc="25">
                <a:solidFill>
                  <a:srgbClr val="43AEF2"/>
                </a:solidFill>
                <a:latin typeface="OSUFIE+MS-UIGothic"/>
                <a:cs typeface="OSUFIE+MS-UIGothic"/>
              </a:rPr>
              <a:t>理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质</a:t>
            </a:r>
            <a:r>
              <a:rPr sz="1550">
                <a:solidFill>
                  <a:srgbClr val="43AEF2"/>
                </a:solidFill>
                <a:latin typeface="OSUFIE+MS-UIGothic"/>
                <a:cs typeface="OSUFIE+MS-UIGothic"/>
              </a:rPr>
              <a:t>量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033645" y="4945233"/>
            <a:ext cx="328561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SUFIE+MS-UIGothic"/>
                <a:cs typeface="OSUFIE+MS-UIGothic"/>
              </a:rPr>
              <a:t>通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过观</a:t>
            </a:r>
            <a:r>
              <a:rPr sz="1350">
                <a:solidFill>
                  <a:srgbClr val="1C7EBD"/>
                </a:solidFill>
                <a:latin typeface="OSUFIE+MS-UIGothic"/>
                <a:cs typeface="OSUFIE+MS-UIGothic"/>
              </a:rPr>
              <a:t>察，及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时发现</a:t>
            </a:r>
            <a:r>
              <a:rPr sz="1350">
                <a:solidFill>
                  <a:srgbClr val="1C7EBD"/>
                </a:solidFill>
                <a:latin typeface="OSUFIE+MS-UIGothic"/>
                <a:cs typeface="OSUFIE+MS-UIGothic"/>
              </a:rPr>
              <a:t>并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1C7EBD"/>
                </a:solidFill>
                <a:latin typeface="OSUFIE+MS-UIGothic"/>
                <a:cs typeface="OSUFIE+MS-UIGothic"/>
              </a:rPr>
              <a:t>理可能出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1C7EBD"/>
                </a:solidFill>
                <a:latin typeface="OSUFIE+MS-UIGothic"/>
                <a:cs typeface="OSUFIE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SUFIE+MS-UIGothic"/>
                <a:cs typeface="OSUFIE+MS-UIGothic"/>
              </a:rPr>
              <a:t>并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1C7EBD"/>
                </a:solidFill>
                <a:latin typeface="OSUFIE+MS-UIGothic"/>
                <a:cs typeface="OSUFIE+MS-UIGothic"/>
              </a:rPr>
              <a:t>症，减少患者的痛苦和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1C7EBD"/>
                </a:solidFill>
                <a:latin typeface="OSUFIE+MS-UIGothic"/>
                <a:cs typeface="OSUFIE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27084" y="4945233"/>
            <a:ext cx="321937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SUFIE+MS-UIGothic"/>
                <a:cs typeface="OSUFIE+MS-UIGothic"/>
              </a:rPr>
              <a:t>通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过观</a:t>
            </a:r>
            <a:r>
              <a:rPr sz="1350">
                <a:solidFill>
                  <a:srgbClr val="1C7EBD"/>
                </a:solidFill>
                <a:latin typeface="OSUFIE+MS-UIGothic"/>
                <a:cs typeface="OSUFIE+MS-UIGothic"/>
              </a:rPr>
              <a:t>察，不断改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进护</a:t>
            </a:r>
            <a:r>
              <a:rPr sz="1350">
                <a:solidFill>
                  <a:srgbClr val="1C7EBD"/>
                </a:solidFill>
                <a:latin typeface="OSUFIE+MS-UIGothic"/>
                <a:cs typeface="OSUFIE+MS-UIGothic"/>
              </a:rPr>
              <a:t>理措施，提高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SUFIE+MS-UIGothic"/>
                <a:cs typeface="OSUFIE+MS-UIGothic"/>
              </a:rPr>
              <a:t>理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1C7EBD"/>
                </a:solidFill>
                <a:latin typeface="OSUFIE+MS-UIGothic"/>
                <a:cs typeface="OSUFIE+MS-UIGothic"/>
              </a:rPr>
              <a:t>量，提升患者的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1C7EBD"/>
                </a:solidFill>
                <a:latin typeface="OSUFIE+MS-UIGothic"/>
                <a:cs typeface="OSUFIE+MS-UIGothic"/>
              </a:rPr>
              <a:t>意度。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43AEF2"/>
                </a:solidFill>
                <a:latin typeface="OSUFIE+MS-UIGothic"/>
                <a:cs typeface="OSUFIE+MS-UIGothic"/>
              </a:rPr>
              <a:t>察的方法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343909" y="146176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视觉观</a:t>
            </a:r>
            <a:r>
              <a:rPr sz="1550">
                <a:solidFill>
                  <a:srgbClr val="43AEF2"/>
                </a:solidFill>
                <a:latin typeface="OSUFIE+MS-UIGothic"/>
                <a:cs typeface="OSUFIE+MS-UIGothic"/>
              </a:rPr>
              <a:t>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07680" y="146176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OSUFIE+MS-UIGothic"/>
                <a:cs typeface="OSUFIE+MS-UIGothic"/>
              </a:rPr>
              <a:t>触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觉观</a:t>
            </a:r>
            <a:r>
              <a:rPr sz="1550">
                <a:solidFill>
                  <a:srgbClr val="43AEF2"/>
                </a:solidFill>
                <a:latin typeface="OSUFIE+MS-UIGothic"/>
                <a:cs typeface="OSUFIE+MS-UIGothic"/>
              </a:rPr>
              <a:t>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556385" y="1828006"/>
            <a:ext cx="3036916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通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过观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察患者的面色、呼吸、肢体活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动</a:t>
            </a:r>
          </a:p>
          <a:p>
            <a:pPr marL="121920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等，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评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估患者的状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态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07680" y="1828006"/>
            <a:ext cx="2861667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通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触摸患者的皮肤、脉搏等，感知患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07680" y="2102326"/>
            <a:ext cx="1810107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者的体温、脉搏等体征。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343909" y="278383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OSUFIE+MS-UIGothic"/>
                <a:cs typeface="OSUFIE+MS-UIGothic"/>
              </a:rPr>
              <a:t>听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诊观</a:t>
            </a:r>
            <a:r>
              <a:rPr sz="1550">
                <a:solidFill>
                  <a:srgbClr val="43AEF2"/>
                </a:solidFill>
                <a:latin typeface="OSUFIE+MS-UIGothic"/>
                <a:cs typeface="OSUFIE+MS-UIGothic"/>
              </a:rPr>
              <a:t>察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107680" y="27959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实验</a:t>
            </a:r>
            <a:r>
              <a:rPr sz="1550" spc="25">
                <a:solidFill>
                  <a:srgbClr val="43AEF2"/>
                </a:solidFill>
                <a:latin typeface="OSUFIE+MS-UIGothic"/>
                <a:cs typeface="OSUFIE+MS-UIGothic"/>
              </a:rPr>
              <a:t>室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556385" y="3150076"/>
            <a:ext cx="292054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通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听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诊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器听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诊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心肺等器官的声音，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评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07680" y="3190081"/>
            <a:ext cx="2861667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通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血液、尿液等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实验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室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检查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，了解患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者的生理指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标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和病情状况。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385184" y="3424396"/>
            <a:ext cx="10918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估心肺功能。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43AEF2"/>
                </a:solidFill>
                <a:latin typeface="OSUFIE+MS-UIGothic"/>
                <a:cs typeface="OSUFIE+MS-UIGothic"/>
              </a:rPr>
              <a:t>察的内容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OSUFIE+MS-UIGothic"/>
                <a:cs typeface="OSUFIE+MS-UIGothic"/>
              </a:rPr>
              <a:t>意</a:t>
            </a: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识</a:t>
            </a:r>
            <a:r>
              <a:rPr sz="2300" spc="25">
                <a:solidFill>
                  <a:srgbClr val="43AEF2"/>
                </a:solidFill>
                <a:latin typeface="OSUFIE+MS-UIGothic"/>
                <a:cs typeface="OSUFIE+MS-UIGothic"/>
              </a:rPr>
              <a:t>状</a:t>
            </a:r>
            <a:r>
              <a:rPr sz="2300">
                <a:solidFill>
                  <a:srgbClr val="43AEF2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饮</a:t>
            </a:r>
            <a:r>
              <a:rPr sz="2300" spc="25">
                <a:solidFill>
                  <a:srgbClr val="43AEF2"/>
                </a:solidFill>
                <a:latin typeface="OSUFIE+MS-UIGothic"/>
                <a:cs typeface="OSUFIE+MS-UIGothic"/>
              </a:rPr>
              <a:t>食状况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027928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1C7EBD"/>
                </a:solidFill>
                <a:latin typeface="OSUFIE+MS-UIGothic"/>
                <a:cs typeface="OSUFIE+MS-UIGothic"/>
              </a:rPr>
              <a:t>察患者的意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1C7EBD"/>
                </a:solidFill>
                <a:latin typeface="OSUFIE+MS-UIGothic"/>
                <a:cs typeface="OSUFIE+MS-UIGothic"/>
              </a:rPr>
              <a:t>是否清醒，是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79590" y="202792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1C7EBD"/>
                </a:solidFill>
                <a:latin typeface="OSUFIE+MS-UIGothic"/>
                <a:cs typeface="OSUFIE+MS-UIGothic"/>
              </a:rPr>
              <a:t>察患者的食欲、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1C7EBD"/>
                </a:solidFill>
                <a:latin typeface="OSUFIE+MS-UIGothic"/>
                <a:cs typeface="OSUFIE+MS-UIGothic"/>
              </a:rPr>
              <a:t>食量、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OSUFIE+MS-UIGothic"/>
                <a:cs typeface="OSUFIE+MS-UIGothic"/>
              </a:rPr>
              <a:t>食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1C7EBD"/>
                </a:solidFill>
                <a:latin typeface="OSUFIE+MS-UIGothic"/>
                <a:cs typeface="OSUFIE+MS-UIGothic"/>
              </a:rPr>
              <a:t>等，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1C7EBD"/>
                </a:solidFill>
                <a:latin typeface="OSUFIE+MS-UIGothic"/>
                <a:cs typeface="OSUFIE+MS-UIGothic"/>
              </a:rPr>
              <a:t>估患者的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1C7EBD"/>
                </a:solidFill>
                <a:latin typeface="OSUFIE+MS-UIGothic"/>
                <a:cs typeface="OSUFIE+MS-UIGothic"/>
              </a:rPr>
              <a:t>养状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OSUFIE+MS-UIGothic"/>
                <a:cs typeface="OSUFIE+MS-UIGothic"/>
              </a:rPr>
              <a:t>况。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612389" y="2302248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OSUFIE+MS-UIGothic"/>
                <a:cs typeface="OSUFIE+MS-UIGothic"/>
              </a:rPr>
              <a:t>否有昏迷、嗜睡等情况。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3720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OSUFIE+MS-UIGothic"/>
                <a:cs typeface="OSUFIE+MS-UIGothic"/>
              </a:rPr>
              <a:t>生命体征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70915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OSUFIE+MS-UIGothic"/>
                <a:cs typeface="OSUFIE+MS-UIGothic"/>
              </a:rPr>
              <a:t>皮肤状况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08109" y="441622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OSUFIE+MS-UIGothic"/>
                <a:cs typeface="OSUFIE+MS-UIGothic"/>
              </a:rPr>
              <a:t>排泄状况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008109" y="4903208"/>
            <a:ext cx="2847975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1C7EBD"/>
                </a:solidFill>
                <a:latin typeface="OSUFIE+MS-UIGothic"/>
                <a:cs typeface="OSUFIE+MS-UIGothic"/>
              </a:rPr>
              <a:t>察患者的排尿、排便状况，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OSUFIE+MS-UIGothic"/>
                <a:cs typeface="OSUFIE+MS-UIGothic"/>
              </a:rPr>
              <a:t>了解患者的消化系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1C7EBD"/>
                </a:solidFill>
                <a:latin typeface="OSUFIE+MS-UIGothic"/>
                <a:cs typeface="OSUFIE+MS-UIGothic"/>
              </a:rPr>
              <a:t>和排泄系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1C7EBD"/>
                </a:solidFill>
                <a:latin typeface="OSUFIE+MS-UIGothic"/>
                <a:cs typeface="OSUFIE+MS-UIGothic"/>
              </a:rPr>
              <a:t>的功能。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537209" y="4929243"/>
            <a:ext cx="284626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1C7EBD"/>
                </a:solidFill>
                <a:latin typeface="OSUFIE+MS-UIGothic"/>
                <a:cs typeface="OSUFIE+MS-UIGothic"/>
              </a:rPr>
              <a:t>察患者的体温、脉搏、呼吸、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OSUFIE+MS-UIGothic"/>
                <a:cs typeface="OSUFIE+MS-UIGothic"/>
              </a:rPr>
              <a:t>血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1C7EBD"/>
                </a:solidFill>
                <a:latin typeface="OSUFIE+MS-UIGothic"/>
                <a:cs typeface="OSUFIE+MS-UIGothic"/>
              </a:rPr>
              <a:t>等生命体征的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1C7EBD"/>
                </a:solidFill>
                <a:latin typeface="OSUFIE+MS-UIGothic"/>
                <a:cs typeface="OSUFIE+MS-UIGothic"/>
              </a:rPr>
              <a:t>化。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4709159" y="4929243"/>
            <a:ext cx="277437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1C7EBD"/>
                </a:solidFill>
                <a:latin typeface="OSUFIE+MS-UIGothic"/>
                <a:cs typeface="OSUFIE+MS-UIGothic"/>
              </a:rPr>
              <a:t>察患者的皮肤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1C7EBD"/>
                </a:solidFill>
                <a:latin typeface="OSUFIE+MS-UIGothic"/>
                <a:cs typeface="OSUFIE+MS-UIGothic"/>
              </a:rPr>
              <a:t>色、温度、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OSUFIE+MS-UIGothic"/>
                <a:cs typeface="OSUFIE+MS-UIGothic"/>
              </a:rPr>
              <a:t>湿度等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1C7EBD"/>
                </a:solidFill>
                <a:latin typeface="OSUFIE+MS-UIGothic"/>
                <a:cs typeface="OSUFIE+MS-UIGothic"/>
              </a:rPr>
              <a:t>化，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1C7EBD"/>
                </a:solidFill>
                <a:latin typeface="OSUFIE+MS-UIGothic"/>
                <a:cs typeface="OSUFIE+MS-UIGothic"/>
              </a:rPr>
              <a:t>估患者的血液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OSUFIE+MS-UIGothic"/>
                <a:cs typeface="OSUFIE+MS-UIGothic"/>
              </a:rPr>
              <a:t>循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1C7EBD"/>
                </a:solidFill>
                <a:latin typeface="OSUFIE+MS-UIGothic"/>
                <a:cs typeface="OSUFIE+MS-UIGothic"/>
              </a:rPr>
              <a:t>状况。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OSUFIE+MS-UIGothic"/>
                <a:cs typeface="OSUFIE+MS-UIGothic"/>
              </a:rPr>
              <a:t>基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础护</a:t>
            </a:r>
            <a:r>
              <a:rPr sz="3000">
                <a:solidFill>
                  <a:srgbClr val="43AEF2"/>
                </a:solidFill>
                <a:latin typeface="OSUFIE+MS-UIGothic"/>
                <a:cs typeface="OSUFIE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309484" y="2466181"/>
            <a:ext cx="2103120" cy="10401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基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础护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理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还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包括患者的排泄</a:t>
            </a:r>
          </a:p>
          <a:p>
            <a:pPr marL="0" marR="0">
              <a:lnSpc>
                <a:spcPts val="1200"/>
              </a:lnSpc>
              <a:spcBef>
                <a:spcPts val="529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管理，保持患者排便通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畅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，</a:t>
            </a:r>
          </a:p>
          <a:p>
            <a:pPr marL="0" marR="0">
              <a:lnSpc>
                <a:spcPts val="1200"/>
              </a:lnSpc>
              <a:spcBef>
                <a:spcPts val="58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预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防便秘和尿潴留等并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症</a:t>
            </a:r>
          </a:p>
          <a:p>
            <a:pPr marL="609600" marR="0">
              <a:lnSpc>
                <a:spcPts val="1200"/>
              </a:lnSpc>
              <a:spcBef>
                <a:spcPts val="529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生。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80965" y="2699226"/>
            <a:ext cx="2103120" cy="1259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基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础护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理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还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包括患者的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饮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食</a:t>
            </a:r>
          </a:p>
          <a:p>
            <a:pPr marL="0" marR="0">
              <a:lnSpc>
                <a:spcPts val="1200"/>
              </a:lnSpc>
              <a:spcBef>
                <a:spcPts val="529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管理，根据患者的病情和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营</a:t>
            </a:r>
          </a:p>
          <a:p>
            <a:pPr marL="0" marR="0">
              <a:lnSpc>
                <a:spcPts val="1200"/>
              </a:lnSpc>
              <a:spcBef>
                <a:spcPts val="58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养需求，制定合理的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饮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食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计</a:t>
            </a:r>
          </a:p>
          <a:p>
            <a:pPr marL="0" marR="0">
              <a:lnSpc>
                <a:spcPts val="1200"/>
              </a:lnSpc>
              <a:spcBef>
                <a:spcPts val="529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划，保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证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患者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获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得足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够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营</a:t>
            </a:r>
          </a:p>
          <a:p>
            <a:pPr marL="762000" marR="0">
              <a:lnSpc>
                <a:spcPts val="1200"/>
              </a:lnSpc>
              <a:spcBef>
                <a:spcPts val="53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049270" y="3296761"/>
            <a:ext cx="2103120" cy="10401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基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础护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理需要特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别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注意患者</a:t>
            </a:r>
          </a:p>
          <a:p>
            <a:pPr marL="0" marR="0">
              <a:lnSpc>
                <a:spcPts val="1200"/>
              </a:lnSpc>
              <a:spcBef>
                <a:spcPts val="53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的口腔、皮肤、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头发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等部位</a:t>
            </a:r>
          </a:p>
          <a:p>
            <a:pPr marL="0" marR="0">
              <a:lnSpc>
                <a:spcPts val="1200"/>
              </a:lnSpc>
              <a:spcBef>
                <a:spcPts val="579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的清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洁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，以及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预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防褥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疮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、肺</a:t>
            </a:r>
          </a:p>
          <a:p>
            <a:pPr marL="228600" marR="0">
              <a:lnSpc>
                <a:spcPts val="1200"/>
              </a:lnSpc>
              <a:spcBef>
                <a:spcPts val="529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炎等并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症的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25194" y="3592036"/>
            <a:ext cx="2103120" cy="1203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基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础护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理是危重患者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护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理的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重要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环节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，包括保持患者清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洁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、舒适，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预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防感染，促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进</a:t>
            </a:r>
          </a:p>
          <a:p>
            <a:pPr marL="45720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康复等方面。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069194" y="4458658"/>
            <a:ext cx="1374781" cy="13074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AFKWOB+RIBNJH+MicrosoftYaHei"/>
                <a:cs typeface="AFKWOB+RIBNJH+MicrosoftYaHei"/>
              </a:rPr>
              <a:t>05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05115" y="4833308"/>
            <a:ext cx="1374781" cy="13074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AFKWOB+RIBNJH+MicrosoftYaHei"/>
                <a:cs typeface="AFKWOB+RIBNJH+MicrosoftYaHei"/>
              </a:rPr>
              <a:t>04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812790" y="5004123"/>
            <a:ext cx="1374781" cy="13074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AFKWOB+RIBNJH+MicrosoftYaHei"/>
                <a:cs typeface="AFKWOB+RIBNJH+MicrosoftYaHei"/>
              </a:rPr>
              <a:t>03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648709" y="5251773"/>
            <a:ext cx="1374781" cy="13074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AFKWOB+RIBNJH+MicrosoftYaHei"/>
                <a:cs typeface="AFKWOB+RIBNJH+MicrosoftYaHei"/>
              </a:rPr>
              <a:t>02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554480" y="5362262"/>
            <a:ext cx="1374781" cy="13074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AFKWOB+RIBNJH+MicrosoftYaHei"/>
                <a:cs typeface="AFKWOB+RIBNJH+Microsoft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OSUFIE+MS-UIGothic"/>
                <a:cs typeface="OSUFIE+MS-UIGothic"/>
              </a:rPr>
              <a:t>心理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43AEF2"/>
                </a:solidFill>
                <a:latin typeface="OSUFIE+MS-UIGothic"/>
                <a:cs typeface="OSUFIE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85950" y="2181701"/>
            <a:ext cx="262890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心理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护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理是危重患者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护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理中不可忽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71534" y="2181701"/>
            <a:ext cx="2686407" cy="1203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心理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护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理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还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需要注意保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护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患者的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隐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私和尊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严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，尊重患者的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权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利和意愿，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让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患者在治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疗过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程中感受到尊重和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关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爱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885950" y="2456021"/>
            <a:ext cx="274528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视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的一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环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，因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为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患者往往面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临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着巨</a:t>
            </a:r>
          </a:p>
          <a:p>
            <a:pPr marL="91440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大的心理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压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力和恐惧。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80160" y="3872071"/>
            <a:ext cx="262890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心理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护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理包括与患者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行有效的沟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70519" y="3872071"/>
            <a:ext cx="2628900" cy="1203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心理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护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理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还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可以通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一些放松技巧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和治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疗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方法，如音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乐疗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法、按摩等，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缓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解患者的焦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虑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和疼痛，提高患者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的舒适度。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27760" y="4146391"/>
            <a:ext cx="2920543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5240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通，了解患者的心理状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态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，提供心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理支持和安慰，帮助患者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树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立信心，</a:t>
            </a:r>
          </a:p>
          <a:p>
            <a:pPr marL="152400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积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极配合治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疗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OSUFIE+MS-UIGothic"/>
                <a:cs typeface="OSUFIE+MS-UIGothic"/>
              </a:rPr>
              <a:t>特殊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43AEF2"/>
                </a:solidFill>
                <a:latin typeface="OSUFIE+MS-UIGothic"/>
                <a:cs typeface="OSUFIE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76375" y="2613081"/>
            <a:ext cx="10595103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43AEF2"/>
                </a:solidFill>
                <a:latin typeface="AFKWOB+RIBNJH+MicrosoftYaHei"/>
                <a:cs typeface="AFKWOB+RIBNJH+MicrosoftYaHei"/>
              </a:rPr>
              <a:t>01</a:t>
            </a:r>
            <a:r>
              <a:rPr sz="4950" spc="15122">
                <a:solidFill>
                  <a:srgbClr val="43AEF2"/>
                </a:solidFill>
                <a:latin typeface="AFKWOB+RIBNJH+MicrosoftYaHei"/>
                <a:cs typeface="AFKWOB+RIBNJH+MicrosoftYaHei"/>
              </a:rPr>
              <a:t> </a:t>
            </a:r>
            <a:r>
              <a:rPr sz="4950">
                <a:solidFill>
                  <a:srgbClr val="43AEF2"/>
                </a:solidFill>
                <a:latin typeface="AFKWOB+RIBNJH+MicrosoftYaHei"/>
                <a:cs typeface="AFKWOB+RIBNJH+MicrosoftYaHei"/>
              </a:rPr>
              <a:t>02</a:t>
            </a:r>
            <a:r>
              <a:rPr sz="4950" spc="14900">
                <a:solidFill>
                  <a:srgbClr val="43AEF2"/>
                </a:solidFill>
                <a:latin typeface="AFKWOB+RIBNJH+MicrosoftYaHei"/>
                <a:cs typeface="AFKWOB+RIBNJH+MicrosoftYaHei"/>
              </a:rPr>
              <a:t> </a:t>
            </a:r>
            <a:r>
              <a:rPr sz="4950">
                <a:solidFill>
                  <a:srgbClr val="43AEF2"/>
                </a:solidFill>
                <a:latin typeface="AFKWOB+RIBNJH+MicrosoftYaHei"/>
                <a:cs typeface="AFKWOB+RIBNJH+MicrosoftYaHei"/>
              </a:rPr>
              <a:t>03</a:t>
            </a:r>
            <a:r>
              <a:rPr sz="4950" spc="14900">
                <a:solidFill>
                  <a:srgbClr val="43AEF2"/>
                </a:solidFill>
                <a:latin typeface="AFKWOB+RIBNJH+MicrosoftYaHei"/>
                <a:cs typeface="AFKWOB+RIBNJH+MicrosoftYaHei"/>
              </a:rPr>
              <a:t> </a:t>
            </a:r>
            <a:r>
              <a:rPr sz="4950">
                <a:solidFill>
                  <a:srgbClr val="43AEF2"/>
                </a:solidFill>
                <a:latin typeface="AFKWOB+RIBNJH+MicrosoftYaHei"/>
                <a:cs typeface="AFKWOB+RIBNJH+MicrosoftYaHei"/>
              </a:rPr>
              <a:t>04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9469" y="3772376"/>
            <a:ext cx="2219503" cy="1203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于一些特殊病情的患者，如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重症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监护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病房的患者、手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术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后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的患者等，需要采取特殊的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护</a:t>
            </a:r>
          </a:p>
          <a:p>
            <a:pPr marL="68580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理措施。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45534" y="3772376"/>
            <a:ext cx="2278379" cy="1203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特殊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护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理需要根据患者的具体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情况制定个性化的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护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理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计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划，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如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监测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患者的生命体征、控制</a:t>
            </a:r>
          </a:p>
          <a:p>
            <a:pPr marL="22860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患者的血糖和血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压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65265" y="3772376"/>
            <a:ext cx="2278379" cy="1203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特殊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护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理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还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需要注意患者的安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全和舒适，如防止患者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生意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外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伤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害、保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证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患者的姿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势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舒适</a:t>
            </a:r>
          </a:p>
          <a:p>
            <a:pPr marL="83820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380855" y="3772376"/>
            <a:ext cx="2278379" cy="1203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特殊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护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理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还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需要注意患者的康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复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训练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，如帮助患者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行肢体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功能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锻炼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语</a:t>
            </a: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言康复等，促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进</a:t>
            </a:r>
          </a:p>
          <a:p>
            <a:pPr marL="45720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SUFIE+MS-UIGothic"/>
                <a:cs typeface="OSUFIE+MS-UIGothic"/>
              </a:rPr>
              <a:t>患者早日康复。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https://d.book118.com/958140071070006042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EHQUDH+UWRCLG+ArialMT</vt:lpstr>
      <vt:lpstr>Times New Roman</vt:lpstr>
      <vt:lpstr>OSUFIE+MS-UIGothic</vt:lpstr>
      <vt:lpstr>SimSun</vt:lpstr>
      <vt:lpstr>AFKWOB+RIBNJH+MicrosoftYaHei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2024-09-21T16:44:36.860</cp:lastPrinted>
  <dcterms:created xsi:type="dcterms:W3CDTF">2024-09-21T08:44:36Z</dcterms:created>
  <dcterms:modified xsi:type="dcterms:W3CDTF">2024-09-21T08:44:38Z</dcterms:modified>
</cp:coreProperties>
</file>