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40089B3-82C0-4173-BCB0-62F14FD3E9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3809100-1259-4D6A-A03F-2C0F2A8350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A77C5C8-99E6-43DE-92A5-1DEA0756B5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C4F5D62-9BD5-43DC-A37E-599EC58E26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B50F946-4A43-4D83-B403-4EC90B959C2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04E92A8-693B-4EEA-902D-E140D62298C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A2E8719-FA19-4337-A4D8-11605744CDA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01B4EC9-496A-471D-8A1A-4AC0F4D71E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59D9B4C-6662-45DB-B318-F657596EC5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C11D07-41FE-4C3B-900F-674F1699A9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79261B-2EC8-4EAD-B042-B923A0D127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8142052065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0600" y="6356350"/>
            <a:ext cx="2743200" cy="36512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900">
                <a:solidFill>
                  <a:srgbClr val="000000">
                    <a:alpha val="100000"/>
                  </a:srgbClr>
                </a:solidFill>
                <a:latin typeface="Microsoft Yahei"/>
                <a:ea typeface="Microsoft Yahei"/>
                <a:cs typeface="Microsoft Yahei"/>
              </a:rPr>
              <a:t>1</a:t>
            </a:r>
            <a:endParaRPr lang="en-US" sz="1100"/>
          </a:p>
        </p:txBody>
      </p:sp>
      <p:sp>
        <p:nvSpPr>
          <p:cNvPr id="3" name="TextBox 3"/>
          <p:cNvSpPr txBox="1"/>
          <p:nvPr/>
        </p:nvSpPr>
        <p:spPr>
          <a:xfrm>
            <a:off x="4991402" y="4064670"/>
            <a:ext cx="2227456" cy="51789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endParaRPr lang="en-US" sz="2025">
              <a:solidFill>
                <a:schemeClr val="accent1">
                  <a:alpha val="100000"/>
                </a:schemeClr>
              </a:solidFill>
              <a:latin typeface="Microsoft Yahei"/>
              <a:ea typeface="Microsoft Yahei"/>
              <a:cs typeface="Microsoft Yahei"/>
            </a:endParaRPr>
          </a:p>
        </p:txBody>
      </p:sp>
      <p:sp>
        <p:nvSpPr>
          <p:cNvPr id="4" name="TextBox 4"/>
          <p:cNvSpPr txBox="1"/>
          <p:nvPr/>
        </p:nvSpPr>
        <p:spPr>
          <a:xfrm>
            <a:off x="4975535" y="4665287"/>
            <a:ext cx="2259190" cy="502303"/>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chemeClr val="accent1">
                    <a:alpha val="100000"/>
                  </a:schemeClr>
                </a:solidFill>
                <a:latin typeface="Microsoft Yahei"/>
                <a:ea typeface="Microsoft Yahei"/>
                <a:cs typeface="Microsoft Yahei"/>
              </a:rPr>
              <a:t>2024-02-01</a:t>
            </a:r>
          </a:p>
        </p:txBody>
      </p:sp>
      <p:sp>
        <p:nvSpPr>
          <p:cNvPr id="5" name="TextBox 5"/>
          <p:cNvSpPr txBox="1"/>
          <p:nvPr/>
        </p:nvSpPr>
        <p:spPr>
          <a:xfrm>
            <a:off x="2341326" y="1791812"/>
            <a:ext cx="7509349" cy="1976018"/>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chemeClr val="accent1">
                    <a:alpha val="100000"/>
                  </a:schemeClr>
                </a:solidFill>
                <a:latin typeface="Microsoft Yahei"/>
                <a:ea typeface="Microsoft Yahei"/>
                <a:cs typeface="Microsoft Yahei"/>
              </a:rPr>
              <a:t>初中英语教学经验交流教学课件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743585" y="2586597"/>
            <a:ext cx="1297305" cy="1739265"/>
          </a:xfrm>
          <a:prstGeom prst="rect">
            <a:avLst/>
          </a:prstGeom>
          <a:noFill/>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00">
                <a:solidFill>
                  <a:srgbClr val="FDFCFC">
                    <a:alpha val="100000"/>
                  </a:srgbClr>
                </a:solidFill>
                <a:latin typeface="微软雅黑"/>
                <a:ea typeface="微软雅黑"/>
                <a:cs typeface="微软雅黑"/>
              </a:rPr>
              <a:t>目 录</a:t>
            </a:r>
          </a:p>
        </p:txBody>
      </p:sp>
      <p:sp>
        <p:nvSpPr>
          <p:cNvPr id="4" name="TextBox 4"/>
          <p:cNvSpPr txBox="1"/>
          <p:nvPr/>
        </p:nvSpPr>
        <p:spPr>
          <a:xfrm>
            <a:off x="1787622" y="2346885"/>
            <a:ext cx="792480" cy="2405928"/>
          </a:xfrm>
          <a:prstGeom prst="rect">
            <a:avLst/>
          </a:prstGeom>
          <a:noFill/>
        </p:spPr>
        <p:txBody>
          <a:bodyPr vert="eaVert"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3924">
                <a:solidFill>
                  <a:srgbClr val="FDFCFC">
                    <a:alpha val="100000"/>
                  </a:srgbClr>
                </a:solidFill>
                <a:latin typeface="Calibri"/>
                <a:ea typeface="Calibri"/>
                <a:cs typeface="Calibri"/>
              </a:rPr>
              <a:t>contents</a:t>
            </a:r>
          </a:p>
        </p:txBody>
      </p:sp>
      <p:sp>
        <p:nvSpPr>
          <p:cNvPr id="5" name="TextBox 5"/>
          <p:cNvSpPr txBox="1"/>
          <p:nvPr/>
        </p:nvSpPr>
        <p:spPr>
          <a:xfrm>
            <a:off x="4926105" y="1525786"/>
            <a:ext cx="6219401" cy="4048125"/>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Introduction</a:t>
            </a:r>
          </a:p>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Classroom teaching experience and skills</a:t>
            </a:r>
          </a:p>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Sharing of vocabulary and grammar teaching experience</a:t>
            </a:r>
          </a:p>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Strategies for Developing Listening and Speaking Skills</a:t>
            </a:r>
          </a:p>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Reading and Writing Skills Development Program</a:t>
            </a:r>
          </a:p>
          <a:p>
            <a:pPr marL="203200" lvl="0" indent="-203200" algn="l">
              <a:lnSpc>
                <a:spcPct val="150000"/>
              </a:lnSpc>
              <a:buFont typeface="Arial"/>
              <a:buChar char="•"/>
            </a:pPr>
            <a:r>
              <a:rPr lang="en-US" sz="2025" b="1">
                <a:solidFill>
                  <a:schemeClr val="accent1">
                    <a:alpha val="100000"/>
                  </a:schemeClr>
                </a:solidFill>
                <a:latin typeface="Microsoft Yahei"/>
                <a:ea typeface="Microsoft Yahei"/>
                <a:cs typeface="Microsoft Yahei"/>
              </a:rPr>
              <a:t>Establishment of evaluation and feedback mechanism and sharing of practical cases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0600" y="6356350"/>
            <a:ext cx="2743200" cy="36512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900">
                <a:solidFill>
                  <a:srgbClr val="000000">
                    <a:alpha val="100000"/>
                  </a:srgbClr>
                </a:solidFill>
                <a:latin typeface="Microsoft Yahei"/>
                <a:ea typeface="Microsoft Yahei"/>
                <a:cs typeface="Microsoft Yahei"/>
              </a:rPr>
              <a:t>3</a:t>
            </a:r>
            <a:endParaRPr lang="en-US" sz="1100"/>
          </a:p>
        </p:txBody>
      </p:sp>
      <p:sp>
        <p:nvSpPr>
          <p:cNvPr id="3" name="TextBox 3"/>
          <p:cNvSpPr txBox="1"/>
          <p:nvPr/>
        </p:nvSpPr>
        <p:spPr>
          <a:xfrm>
            <a:off x="4821470" y="1107163"/>
            <a:ext cx="2550260" cy="17713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400">
                <a:solidFill>
                  <a:schemeClr val="accent1">
                    <a:alpha val="50000"/>
                  </a:schemeClr>
                </a:solidFill>
                <a:latin typeface="Microsoft Yahei"/>
                <a:ea typeface="Microsoft Yahei"/>
                <a:cs typeface="Microsoft Yahei"/>
              </a:rPr>
              <a:t>01</a:t>
            </a:r>
          </a:p>
        </p:txBody>
      </p:sp>
      <p:sp>
        <p:nvSpPr>
          <p:cNvPr id="4" name="TextBox 4"/>
          <p:cNvSpPr txBox="1"/>
          <p:nvPr/>
        </p:nvSpPr>
        <p:spPr>
          <a:xfrm>
            <a:off x="3234635" y="3625549"/>
            <a:ext cx="5723930" cy="237895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525" b="1">
                <a:solidFill>
                  <a:schemeClr val="accent1">
                    <a:alpha val="100000"/>
                  </a:schemeClr>
                </a:solidFill>
                <a:latin typeface="Microsoft Yahei"/>
                <a:ea typeface="Microsoft Yahei"/>
                <a:cs typeface="Microsoft Yahei"/>
              </a:rPr>
              <a:t>Introduction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Purpose and background</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 The teaching courses aim to provide junior high school English teachers with a platform for experience exchange, enabling them to share effective teaching methods, resources, and strategies</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Purpose</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 With the continuous development of education technology, the demand for innovative and practical teaching methods in junior high school English teaching has increased This courseware is designed to meet this demand and help teachers improve their teaching effectiveness</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Background</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Teaching courses and methodologies: Introduction to modern teaching courses and methodologies applicable to junior high school English teaching, such as Task Based Language Teaching (TBLT) and Content and Language Integrated Learning (CLIL)</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Classroom management and organization: Strategies for effective classroom management, including techniques for motivating students, managing class dynamics, and promoting a positive learning environment</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Language skills development: Methods for developing students' listening, speaking, reading, and writing skills through engaging and authentic materials and activities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Assessment and evaluation: Techniques for assessing students' progress and evaluating their performance, including the use of formative and summary assessment tools</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Overview of teaching content</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0600" y="6356350"/>
            <a:ext cx="2743200" cy="36512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900">
                <a:solidFill>
                  <a:srgbClr val="000000">
                    <a:alpha val="100000"/>
                  </a:srgbClr>
                </a:solidFill>
                <a:latin typeface="Microsoft Yahei"/>
                <a:ea typeface="Microsoft Yahei"/>
                <a:cs typeface="Microsoft Yahei"/>
              </a:rPr>
              <a:t>3</a:t>
            </a:r>
            <a:endParaRPr lang="en-US" sz="1100"/>
          </a:p>
        </p:txBody>
      </p:sp>
      <p:sp>
        <p:nvSpPr>
          <p:cNvPr id="3" name="TextBox 3"/>
          <p:cNvSpPr txBox="1"/>
          <p:nvPr/>
        </p:nvSpPr>
        <p:spPr>
          <a:xfrm>
            <a:off x="4821470" y="1107163"/>
            <a:ext cx="2550260" cy="17713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400">
                <a:solidFill>
                  <a:schemeClr val="accent1">
                    <a:alpha val="50000"/>
                  </a:schemeClr>
                </a:solidFill>
                <a:latin typeface="Microsoft Yahei"/>
                <a:ea typeface="Microsoft Yahei"/>
                <a:cs typeface="Microsoft Yahei"/>
              </a:rPr>
              <a:t>02</a:t>
            </a:r>
          </a:p>
        </p:txBody>
      </p:sp>
      <p:sp>
        <p:nvSpPr>
          <p:cNvPr id="4" name="TextBox 4"/>
          <p:cNvSpPr txBox="1"/>
          <p:nvPr/>
        </p:nvSpPr>
        <p:spPr>
          <a:xfrm>
            <a:off x="3234635" y="3625549"/>
            <a:ext cx="5723930" cy="237895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525" b="1">
                <a:solidFill>
                  <a:schemeClr val="accent1">
                    <a:alpha val="100000"/>
                  </a:schemeClr>
                </a:solidFill>
                <a:latin typeface="Microsoft Yahei"/>
                <a:ea typeface="Microsoft Yahei"/>
                <a:cs typeface="Microsoft Yahei"/>
              </a:rPr>
              <a:t>Classroom teaching experience and skills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Utilize multimedia resources</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Incorporate videos, audio clips, and interactive games to make more engaging and applying to students</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Create real world connections</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Link less content to real life situations and experiences to help students see the relevance and application of what they are learning</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Incorporate student interests</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Find out what your students are interested in and incorporate these interests into less plans and activities to make learning more personal and meaningful</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Methods to stimulate student interest</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Plan ahead</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Carefully plan out each lesson and activity to ensure that it aligns with learning objectives and that all materials and resources are prepared ahead of time</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0000" r="1000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Group students strategically</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Group students based on ability level, interest, or learning style to facilitate effective collaboration and peer learning</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Set clear expectations</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Communicate clear expectations for behavior, participation, and completion of tasks to help students understand their responsibilities and the sequences of their actions</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Strategies for effectively organizing classroom activities</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Use active learning strategies</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Incorporate active learning strategies such as think air share, jigsaws, and role playing to get students actively involved in the lesson</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Encourage student participation</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Encourage students to participate in class discussions and activities by asking open ended questions, offering opportunities for group work, and giving positive feedback</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Different instruction</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Different instruction to meet the needs of all learners by providing scaffolding support for struggling students and challenging extensions for advanced students</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Ways to increase student engagement</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0600" y="6356350"/>
            <a:ext cx="2743200" cy="36512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900">
                <a:solidFill>
                  <a:srgbClr val="000000">
                    <a:alpha val="100000"/>
                  </a:srgbClr>
                </a:solidFill>
                <a:latin typeface="Microsoft Yahei"/>
                <a:ea typeface="Microsoft Yahei"/>
                <a:cs typeface="Microsoft Yahei"/>
              </a:rPr>
              <a:t>3</a:t>
            </a:r>
            <a:endParaRPr lang="en-US" sz="1100"/>
          </a:p>
        </p:txBody>
      </p:sp>
      <p:sp>
        <p:nvSpPr>
          <p:cNvPr id="3" name="TextBox 3"/>
          <p:cNvSpPr txBox="1"/>
          <p:nvPr/>
        </p:nvSpPr>
        <p:spPr>
          <a:xfrm>
            <a:off x="4821470" y="1107163"/>
            <a:ext cx="2550260" cy="17713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400">
                <a:solidFill>
                  <a:schemeClr val="accent1">
                    <a:alpha val="50000"/>
                  </a:schemeClr>
                </a:solidFill>
                <a:latin typeface="Microsoft Yahei"/>
                <a:ea typeface="Microsoft Yahei"/>
                <a:cs typeface="Microsoft Yahei"/>
              </a:rPr>
              <a:t>03</a:t>
            </a:r>
          </a:p>
        </p:txBody>
      </p:sp>
      <p:sp>
        <p:nvSpPr>
          <p:cNvPr id="4" name="TextBox 4"/>
          <p:cNvSpPr txBox="1"/>
          <p:nvPr/>
        </p:nvSpPr>
        <p:spPr>
          <a:xfrm>
            <a:off x="3234635" y="3625549"/>
            <a:ext cx="5723930" cy="237895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525" b="1">
                <a:solidFill>
                  <a:schemeClr val="accent1">
                    <a:alpha val="100000"/>
                  </a:schemeClr>
                </a:solidFill>
                <a:latin typeface="Microsoft Yahei"/>
                <a:ea typeface="Microsoft Yahei"/>
                <a:cs typeface="Microsoft Yahei"/>
              </a:rPr>
              <a:t>Sharing of vocabulary and grammar teaching experience</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Exploration of Vocabulary Teaching Methods</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Introduction of contextual teaching</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Presenting new words in meaningful contexts to help students understand and remember them better</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Use of mnemonic devices</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Teaching students to use memory aids such as acronyms, rhymes, and associations to facilitate vocal learning</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Incorporation of games and activities</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Engaging students in fun and interactive games and activities to reinforce vocabulary knowledge</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Encouragement of independent learning</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Guiding students to use dictionaries, online resources, and other tools to independently expand their vocabulary</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of grammar knowledge points and teaching strategies</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Identification of key grammar points</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Determining the most important grammar concepts to focus on based on current requirements and student needs</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Use of explicit and …</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Employing both direct instructions and inductive reasoning to help students grasp grammar rules and principles</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Integration of gramm…</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Designing tasks and activities that require students to use grammar in meaningful communication</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Regular practice and review</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Offering opportunities for students to practice and review grammar concepts regularly to ensure mastery</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Identification of common errors: Recognizing the types of errors students commonly make, such as fusion of similar words, incorrect verb forms, or incorrect use of tense</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Provision of targeted feedback: Giving specific and constructive feedback to students on their errors to help them correct and improve</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Use of error correction techniques: Employing techniques such as recasts, elicitation, and metallurgical feedback to effectively correct student errors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Encouragement of self correction: Guiding students to identify and correct their own errors through reflection and self assessment</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of student error prone points and corresponding measures</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https://d.book118.com/958142052065006040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2024-09-18T23:37:29.362</cp:lastPrinted>
  <dcterms:created xsi:type="dcterms:W3CDTF">2024-09-18T15:37:29Z</dcterms:created>
  <dcterms:modified xsi:type="dcterms:W3CDTF">2024-09-18T15:37:31Z</dcterms:modified>
</cp:coreProperties>
</file>