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35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39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BB87E5-4AB7-45E4-8FBC-E3DD0243B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749BEC-5C21-480E-979F-312F28377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0FA2C6-5D37-4A85-B0CE-3BA4ABD8C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03A758-618E-4EFB-91FA-2FB183E6E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C31913-838D-4DA8-80FD-48AC369E5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8A1EEB-5059-4C51-B302-A234405FF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78D95A-7D8E-4151-91F9-73A06DC17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29364E-12C4-4C6F-8019-85389298F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59DD26-DA89-4763-8A53-7B570FFBC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026875-F248-4ADE-A65F-D63AAC8CC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69B54B-748E-451C-BCC4-4B38010A0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3" name="直接连接符 31"/>
          <p:cNvCxnSpPr/>
          <p:nvPr>
            <p:custDataLst>
              <p:tags r:id="rId3"/>
            </p:custDataLst>
          </p:nvPr>
        </p:nvCxnSpPr>
        <p:spPr>
          <a:xfrm>
            <a:off x="721895" y="5955632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5" name="直接连接符 33"/>
          <p:cNvCxnSpPr/>
          <p:nvPr>
            <p:custDataLst>
              <p:tags r:id="rId4"/>
            </p:custDataLst>
          </p:nvPr>
        </p:nvCxnSpPr>
        <p:spPr>
          <a:xfrm flipH="1">
            <a:off x="6902116" y="5987716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66" name="燕尾形 56"/>
          <p:cNvSpPr/>
          <p:nvPr>
            <p:custDataLst>
              <p:tags r:id="rId5"/>
            </p:custDataLst>
          </p:nvPr>
        </p:nvSpPr>
        <p:spPr>
          <a:xfrm>
            <a:off x="1123823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668" name="燕尾形 57"/>
          <p:cNvSpPr/>
          <p:nvPr>
            <p:custDataLst>
              <p:tags r:id="rId6"/>
            </p:custDataLst>
          </p:nvPr>
        </p:nvSpPr>
        <p:spPr>
          <a:xfrm>
            <a:off x="1139190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3" hasCustomPrompt="1"/>
            <p:custDataLst>
              <p:tags r:id="rId7"/>
            </p:custDataLst>
          </p:nvPr>
        </p:nvSpPr>
        <p:spPr>
          <a:xfrm>
            <a:off x="5291323" y="5744812"/>
            <a:ext cx="1609354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2" name="正文"/>
          <p:cNvSpPr txBox="1">
            <a:spLocks noGrp="1"/>
          </p:cNvSpPr>
          <p:nvPr>
            <p:ph type="body" idx="2"/>
            <p:custDataLst>
              <p:tags r:id="rId8"/>
            </p:custDataLst>
          </p:nvPr>
        </p:nvSpPr>
        <p:spPr>
          <a:xfrm>
            <a:off x="1929130" y="3429000"/>
            <a:ext cx="8334375" cy="432995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1929130" y="1586230"/>
            <a:ext cx="8334375" cy="16764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zh-CN" sz="6600" b="0" i="1" u="none" strike="noStrike" kern="1200" cap="none" spc="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309245" marR="0" lvl="0" indent="-309245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anose="05000000000000000000" charset="0"/>
              <a:buChar char="n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3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9" name="直接连接符 6"/>
          <p:cNvCxnSpPr/>
          <p:nvPr>
            <p:custDataLst>
              <p:tags r:id="rId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46"/>
          <p:cNvCxnSpPr/>
          <p:nvPr>
            <p:custDataLst>
              <p:tags r:id="rId3"/>
            </p:custDataLst>
          </p:nvPr>
        </p:nvCxnSpPr>
        <p:spPr>
          <a:xfrm>
            <a:off x="2482182" y="1122981"/>
            <a:ext cx="9613231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854243" y="699376"/>
            <a:ext cx="2656708" cy="8316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0" name="燕尾形 56"/>
          <p:cNvSpPr/>
          <p:nvPr>
            <p:custDataLst>
              <p:tags r:id="rId3"/>
            </p:custDataLst>
          </p:nvPr>
        </p:nvSpPr>
        <p:spPr>
          <a:xfrm>
            <a:off x="1123823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02" name="燕尾形 57"/>
          <p:cNvSpPr/>
          <p:nvPr>
            <p:custDataLst>
              <p:tags r:id="rId4"/>
            </p:custDataLst>
          </p:nvPr>
        </p:nvSpPr>
        <p:spPr>
          <a:xfrm>
            <a:off x="1139190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04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500489" y="2426407"/>
            <a:ext cx="7191021" cy="64304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800" b="1" i="1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5400000" scaled="1"/>
                </a:gradFill>
                <a:latin typeface="+mn-ea"/>
                <a:ea typeface="+mn-ea"/>
                <a:cs typeface="+mn-cs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6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2500489" y="3180306"/>
            <a:ext cx="7191022" cy="7683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1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8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3" name="直接连接符 11"/>
          <p:cNvCxnSpPr/>
          <p:nvPr>
            <p:custDataLst>
              <p:tags r:id="rId4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45" name="直接连接符 12"/>
          <p:cNvCxnSpPr/>
          <p:nvPr>
            <p:custDataLst>
              <p:tags r:id="rId5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"/>
          <p:cNvSpPr txBox="1">
            <a:spLocks noGrp="1"/>
          </p:cNvSpPr>
          <p:nvPr>
            <p:ph type="title" idx="7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7" name="直接连接符 14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49" name="直接连接符 13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28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"/>
          <p:cNvSpPr txBox="1">
            <a:spLocks noGrp="1"/>
          </p:cNvSpPr>
          <p:nvPr>
            <p:ph type="title" idx="3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51" name="直接连接符 6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53" name="直接连接符 5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cxnSp>
        <p:nvCxnSpPr>
          <p:cNvPr id="3145755" name="直接连接符 6"/>
          <p:cNvCxnSpPr/>
          <p:nvPr>
            <p:custDataLst>
              <p:tags r:id="rId1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57" name="直接连接符 7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cxnSp>
        <p:nvCxnSpPr>
          <p:cNvPr id="3145759" name="直接连接符 7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1" name="直接连接符 6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副标题"/>
          <p:cNvSpPr txBox="1">
            <a:spLocks noGrp="1"/>
          </p:cNvSpPr>
          <p:nvPr>
            <p:ph type="body" idx="4" hasCustomPrompt="1"/>
            <p:custDataLst>
              <p:tags r:id="rId1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6" name="标题"/>
          <p:cNvSpPr txBox="1">
            <a:spLocks noGrp="1"/>
          </p:cNvSpPr>
          <p:nvPr>
            <p:ph type="title" idx="3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63" name="直接连接符 5"/>
          <p:cNvCxnSpPr/>
          <p:nvPr>
            <p:custDataLst>
              <p:tags r:id="rId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5" name="直接连接符 6"/>
          <p:cNvCxnSpPr/>
          <p:nvPr>
            <p:custDataLst>
              <p:tags r:id="rId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67" name="直接连接符 31"/>
          <p:cNvCxnSpPr/>
          <p:nvPr>
            <p:custDataLst>
              <p:tags r:id="rId3"/>
            </p:custDataLst>
          </p:nvPr>
        </p:nvCxnSpPr>
        <p:spPr>
          <a:xfrm>
            <a:off x="721895" y="5955632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9" name="直接连接符 33"/>
          <p:cNvCxnSpPr/>
          <p:nvPr>
            <p:custDataLst>
              <p:tags r:id="rId4"/>
            </p:custDataLst>
          </p:nvPr>
        </p:nvCxnSpPr>
        <p:spPr>
          <a:xfrm flipH="1">
            <a:off x="6902116" y="5987716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74" name="燕尾形 56"/>
          <p:cNvSpPr/>
          <p:nvPr>
            <p:custDataLst>
              <p:tags r:id="rId5"/>
            </p:custDataLst>
          </p:nvPr>
        </p:nvSpPr>
        <p:spPr>
          <a:xfrm>
            <a:off x="1123823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76" name="燕尾形 57"/>
          <p:cNvSpPr/>
          <p:nvPr>
            <p:custDataLst>
              <p:tags r:id="rId6"/>
            </p:custDataLst>
          </p:nvPr>
        </p:nvSpPr>
        <p:spPr>
          <a:xfrm>
            <a:off x="1139190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78" name="标题"/>
          <p:cNvSpPr txBox="1">
            <a:spLocks noGrp="1"/>
          </p:cNvSpPr>
          <p:nvPr>
            <p:ph type="title" idx="2" hasCustomPrompt="1"/>
            <p:custDataLst>
              <p:tags r:id="rId7"/>
            </p:custDataLst>
          </p:nvPr>
        </p:nvSpPr>
        <p:spPr>
          <a:xfrm>
            <a:off x="2233930" y="1696085"/>
            <a:ext cx="7724140" cy="23431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1" u="none" strike="noStrike" kern="1200" cap="none" spc="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80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5291323" y="5744812"/>
            <a:ext cx="1609354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标题"/>
          <p:cNvSpPr txBox="1">
            <a:spLocks noGrp="1"/>
          </p:cNvSpPr>
          <p:nvPr>
            <p:ph type="title" idx="3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29" name="直接连接符 6"/>
          <p:cNvCxnSpPr/>
          <p:nvPr>
            <p:custDataLst>
              <p:tags r:id="rId1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1" name="直接连接符 8"/>
          <p:cNvCxnSpPr/>
          <p:nvPr>
            <p:custDataLst>
              <p:tags r:id="rId1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75117"/>
            <a:ext cx="10969200" cy="470184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L="309245" marR="0" lvl="0" indent="-309245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anose="05000000000000000000" charset="0"/>
              <a:buChar char="n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345" r:id="rId2"/>
    <p:sldLayoutId id="2147485346" r:id="rId3"/>
    <p:sldLayoutId id="2147485347" r:id="rId4"/>
    <p:sldLayoutId id="2147485348" r:id="rId5"/>
    <p:sldLayoutId id="2147485349" r:id="rId6"/>
    <p:sldLayoutId id="2147485350" r:id="rId7"/>
    <p:sldLayoutId id="2147485351" r:id="rId8"/>
    <p:sldLayoutId id="2147485352" r:id="rId9"/>
    <p:sldLayoutId id="2147485353" r:id="rId10"/>
    <p:sldLayoutId id="2147485354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MiSans Heavy"/>
          <a:ea typeface="MiSans Heavy"/>
          <a:cs typeface="MiSans Heavy" panose="00000a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5.xml" /><Relationship Id="rId11" Type="http://schemas.openxmlformats.org/officeDocument/2006/relationships/tags" Target="../tags/tag106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tags" Target="../tags/tag97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14" Type="http://schemas.openxmlformats.org/officeDocument/2006/relationships/tags" Target="../tags/tag159.xml" /><Relationship Id="rId15" Type="http://schemas.openxmlformats.org/officeDocument/2006/relationships/tags" Target="../tags/tag160.xml" /><Relationship Id="rId16" Type="http://schemas.openxmlformats.org/officeDocument/2006/relationships/tags" Target="../tags/tag161.xml" /><Relationship Id="rId17" Type="http://schemas.openxmlformats.org/officeDocument/2006/relationships/tags" Target="../tags/tag162.xml" /><Relationship Id="rId18" Type="http://schemas.openxmlformats.org/officeDocument/2006/relationships/tags" Target="../tags/tag163.xml" /><Relationship Id="rId19" Type="http://schemas.openxmlformats.org/officeDocument/2006/relationships/tags" Target="../tags/tag164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14" Type="http://schemas.openxmlformats.org/officeDocument/2006/relationships/tags" Target="../tags/tag180.xml" /><Relationship Id="rId15" Type="http://schemas.openxmlformats.org/officeDocument/2006/relationships/tags" Target="../tags/tag181.xml" /><Relationship Id="rId16" Type="http://schemas.openxmlformats.org/officeDocument/2006/relationships/tags" Target="../tags/tag182.xml" /><Relationship Id="rId17" Type="http://schemas.openxmlformats.org/officeDocument/2006/relationships/tags" Target="../tags/tag183.xml" /><Relationship Id="rId18" Type="http://schemas.openxmlformats.org/officeDocument/2006/relationships/tags" Target="../tags/tag184.xml" /><Relationship Id="rId19" Type="http://schemas.openxmlformats.org/officeDocument/2006/relationships/tags" Target="../tags/tag185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14" Type="http://schemas.openxmlformats.org/officeDocument/2006/relationships/tags" Target="../tags/tag214.xml" /><Relationship Id="rId15" Type="http://schemas.openxmlformats.org/officeDocument/2006/relationships/tags" Target="../tags/tag215.xml" /><Relationship Id="rId16" Type="http://schemas.openxmlformats.org/officeDocument/2006/relationships/tags" Target="../tags/tag216.xml" /><Relationship Id="rId17" Type="http://schemas.openxmlformats.org/officeDocument/2006/relationships/tags" Target="../tags/tag217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6.xml" /><Relationship Id="rId11" Type="http://schemas.openxmlformats.org/officeDocument/2006/relationships/tags" Target="../tags/tag227.xml" /><Relationship Id="rId12" Type="http://schemas.openxmlformats.org/officeDocument/2006/relationships/tags" Target="../tags/tag228.xml" /><Relationship Id="rId13" Type="http://schemas.openxmlformats.org/officeDocument/2006/relationships/tags" Target="../tags/tag229.xml" /><Relationship Id="rId14" Type="http://schemas.openxmlformats.org/officeDocument/2006/relationships/tags" Target="../tags/tag230.xml" /><Relationship Id="rId15" Type="http://schemas.openxmlformats.org/officeDocument/2006/relationships/tags" Target="../tags/tag231.xml" /><Relationship Id="rId16" Type="http://schemas.openxmlformats.org/officeDocument/2006/relationships/tags" Target="../tags/tag232.xml" /><Relationship Id="rId17" Type="http://schemas.openxmlformats.org/officeDocument/2006/relationships/tags" Target="../tags/tag233.xml" /><Relationship Id="rId18" Type="http://schemas.openxmlformats.org/officeDocument/2006/relationships/tags" Target="../tags/tag234.xml" /><Relationship Id="rId19" Type="http://schemas.openxmlformats.org/officeDocument/2006/relationships/tags" Target="../tags/tag235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6.xml" /><Relationship Id="rId3" Type="http://schemas.openxmlformats.org/officeDocument/2006/relationships/tags" Target="../tags/tag237.xml" /><Relationship Id="rId4" Type="http://schemas.openxmlformats.org/officeDocument/2006/relationships/tags" Target="../tags/tag23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142063137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标题 4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电气自动化与人机交互的融合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 3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序号"/>
          <p:cNvSpPr txBox="1"/>
          <p:nvPr>
            <p:custDataLst>
              <p:tags r:id="rId3"/>
            </p:custDataLst>
          </p:nvPr>
        </p:nvSpPr>
        <p:spPr>
          <a:xfrm>
            <a:off x="580914" y="2278904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01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08" name="标题"/>
          <p:cNvSpPr txBox="1"/>
          <p:nvPr>
            <p:custDataLst>
              <p:tags r:id="rId4"/>
            </p:custDataLst>
          </p:nvPr>
        </p:nvSpPr>
        <p:spPr>
          <a:xfrm>
            <a:off x="1102174" y="3324286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添加</a:t>
            </a:r>
            <a:endParaRPr lang="zh-CN" altLang="en-US"/>
          </a:p>
          <a:p>
            <a:r>
              <a:rPr lang="zh-CN" altLang="en-US"/>
              <a:t>目录标题</a:t>
            </a:r>
            <a:endParaRPr lang="zh-CN" altLang="en-US"/>
          </a:p>
        </p:txBody>
      </p:sp>
      <p:cxnSp>
        <p:nvCxnSpPr>
          <p:cNvPr id="3145775" name="直接连接符 24"/>
          <p:cNvCxnSpPr/>
          <p:nvPr>
            <p:custDataLst>
              <p:tags r:id="rId5"/>
            </p:custDataLst>
          </p:nvPr>
        </p:nvCxnSpPr>
        <p:spPr>
          <a:xfrm flipH="1">
            <a:off x="922363" y="2946670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0" name="序号"/>
          <p:cNvSpPr txBox="1"/>
          <p:nvPr>
            <p:custDataLst>
              <p:tags r:id="rId6"/>
            </p:custDataLst>
          </p:nvPr>
        </p:nvSpPr>
        <p:spPr>
          <a:xfrm>
            <a:off x="2388552" y="2278117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02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12" name="标题"/>
          <p:cNvSpPr txBox="1"/>
          <p:nvPr>
            <p:custDataLst>
              <p:tags r:id="rId7"/>
            </p:custDataLst>
          </p:nvPr>
        </p:nvSpPr>
        <p:spPr>
          <a:xfrm>
            <a:off x="2909606" y="3323697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电气自动化的技术发展</a:t>
            </a:r>
            <a:endParaRPr lang="zh-CN" altLang="en-US"/>
          </a:p>
        </p:txBody>
      </p:sp>
      <p:cxnSp>
        <p:nvCxnSpPr>
          <p:cNvPr id="3145777" name="直接连接符 50"/>
          <p:cNvCxnSpPr/>
          <p:nvPr>
            <p:custDataLst>
              <p:tags r:id="rId8"/>
            </p:custDataLst>
          </p:nvPr>
        </p:nvCxnSpPr>
        <p:spPr>
          <a:xfrm flipH="1">
            <a:off x="2730001" y="2945882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4" name="序号"/>
          <p:cNvSpPr txBox="1"/>
          <p:nvPr>
            <p:custDataLst>
              <p:tags r:id="rId9"/>
            </p:custDataLst>
          </p:nvPr>
        </p:nvSpPr>
        <p:spPr>
          <a:xfrm>
            <a:off x="4196190" y="2278904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03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16" name="标题"/>
          <p:cNvSpPr txBox="1"/>
          <p:nvPr>
            <p:custDataLst>
              <p:tags r:id="rId10"/>
            </p:custDataLst>
          </p:nvPr>
        </p:nvSpPr>
        <p:spPr>
          <a:xfrm>
            <a:off x="4717627" y="3324286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人机交互的技术发展</a:t>
            </a:r>
            <a:endParaRPr lang="zh-CN" altLang="en-US"/>
          </a:p>
        </p:txBody>
      </p:sp>
      <p:cxnSp>
        <p:nvCxnSpPr>
          <p:cNvPr id="3145779" name="直接连接符 55"/>
          <p:cNvCxnSpPr/>
          <p:nvPr>
            <p:custDataLst>
              <p:tags r:id="rId11"/>
            </p:custDataLst>
          </p:nvPr>
        </p:nvCxnSpPr>
        <p:spPr>
          <a:xfrm flipH="1">
            <a:off x="4537639" y="2946670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8" name="序号"/>
          <p:cNvSpPr txBox="1"/>
          <p:nvPr>
            <p:custDataLst>
              <p:tags r:id="rId12"/>
            </p:custDataLst>
          </p:nvPr>
        </p:nvSpPr>
        <p:spPr>
          <a:xfrm>
            <a:off x="6003828" y="2278117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04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20" name="标题"/>
          <p:cNvSpPr txBox="1"/>
          <p:nvPr>
            <p:custDataLst>
              <p:tags r:id="rId13"/>
            </p:custDataLst>
          </p:nvPr>
        </p:nvSpPr>
        <p:spPr>
          <a:xfrm>
            <a:off x="6525059" y="3323697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电气自动化与人机交互的融合</a:t>
            </a:r>
            <a:endParaRPr lang="zh-CN" altLang="en-US"/>
          </a:p>
        </p:txBody>
      </p:sp>
      <p:cxnSp>
        <p:nvCxnSpPr>
          <p:cNvPr id="3145781" name="直接连接符 60"/>
          <p:cNvCxnSpPr/>
          <p:nvPr>
            <p:custDataLst>
              <p:tags r:id="rId14"/>
            </p:custDataLst>
          </p:nvPr>
        </p:nvCxnSpPr>
        <p:spPr>
          <a:xfrm flipH="1">
            <a:off x="6345277" y="2945882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22" name="序号"/>
          <p:cNvSpPr txBox="1"/>
          <p:nvPr>
            <p:custDataLst>
              <p:tags r:id="rId15"/>
            </p:custDataLst>
          </p:nvPr>
        </p:nvSpPr>
        <p:spPr>
          <a:xfrm>
            <a:off x="7811466" y="2278904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05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24" name="标题"/>
          <p:cNvSpPr txBox="1"/>
          <p:nvPr>
            <p:custDataLst>
              <p:tags r:id="rId16"/>
            </p:custDataLst>
          </p:nvPr>
        </p:nvSpPr>
        <p:spPr>
          <a:xfrm>
            <a:off x="8332491" y="3324286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案例分析</a:t>
            </a:r>
            <a:endParaRPr lang="zh-CN" altLang="en-US"/>
          </a:p>
        </p:txBody>
      </p:sp>
      <p:cxnSp>
        <p:nvCxnSpPr>
          <p:cNvPr id="3145783" name="直接连接符 65"/>
          <p:cNvCxnSpPr/>
          <p:nvPr>
            <p:custDataLst>
              <p:tags r:id="rId17"/>
            </p:custDataLst>
          </p:nvPr>
        </p:nvCxnSpPr>
        <p:spPr>
          <a:xfrm flipH="1">
            <a:off x="8152915" y="2946670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9619105" y="2278117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06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10140512" y="3323697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面临的挑战与解决方案</a:t>
            </a:r>
            <a:endParaRPr lang="zh-CN" altLang="en-US"/>
          </a:p>
        </p:txBody>
      </p:sp>
      <p:cxnSp>
        <p:nvCxnSpPr>
          <p:cNvPr id="3145785" name="直接连接符 70"/>
          <p:cNvCxnSpPr/>
          <p:nvPr>
            <p:custDataLst>
              <p:tags r:id="rId20"/>
            </p:custDataLst>
          </p:nvPr>
        </p:nvCxnSpPr>
        <p:spPr>
          <a:xfrm flipH="1">
            <a:off x="9960554" y="2945882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0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4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电气自动化的技术发展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电气自动化技术的历史背景</a:t>
            </a:r>
            <a:endParaRPr lang="zh-CN" altLang="en-US"/>
          </a:p>
        </p:txBody>
      </p:sp>
      <p:sp>
        <p:nvSpPr>
          <p:cNvPr id="104897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8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0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电气自动化技术的起源：19世纪末，随着电力系统的发展，电气自动化技术开始萌芽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82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4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6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电气自动化技术的发展：20世纪初，随着计算机技术的发展，电气自动化技术逐渐成熟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88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0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7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电气自动化技术的应用：20世纪中叶，电气自动化技术在工业、交通、医疗等领域得到广泛应用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94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6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8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7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电气自动化技术的未来：随着人工智能、物联网等技术的发展，电气自动化技术将迎来新的发展机遇。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2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电气自动化技术的发展历程</a:t>
            </a:r>
            <a:endParaRPr lang="zh-CN" altLang="en-US"/>
          </a:p>
        </p:txBody>
      </p:sp>
      <p:sp>
        <p:nvSpPr>
          <p:cNvPr id="1049034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36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3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0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2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20世纪初，电气自动化技术逐渐成熟，广泛应用于各种工业设备和控制系统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44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19世纪末，电气自动化技术开始萌芽，主要应用于工业生产领域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46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20世纪中叶，电气自动化技术开始向智能化方向发展，出现了各种智能控制系统和机器人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48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 fontScale="92857" lnSpcReduction="10000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21世纪初，电气自动化技术进入高速发展阶段，广泛应用于各种智能设备和控制系统，如智能家居、智能交通等。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2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电气自动化技术的现状与趋势</a:t>
            </a:r>
            <a:endParaRPr lang="zh-CN" altLang="en-US"/>
          </a:p>
        </p:txBody>
      </p:sp>
      <p:sp>
        <p:nvSpPr>
          <p:cNvPr id="1049084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现状：电气自动化技术已经广泛应用于工业、建筑、交通等领域，提高了生产效率和自动化程度。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趋势：未来电气自动化技术将更加智能化、网络化、集成化，实现人与机器的深度交互。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挑战：电气自动化技术需要解决安全性、可靠性、稳定性等问题，提高系统的稳定性和可靠性。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应用：电气自动化技术在智能家居、智能交通、智能医疗等领域具有广阔的应用前景。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24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电气自动化技术的应用领域</a:t>
            </a:r>
            <a:endParaRPr lang="zh-CN" altLang="en-US"/>
          </a:p>
        </p:txBody>
      </p:sp>
      <p:sp>
        <p:nvSpPr>
          <p:cNvPr id="1049126" name="任意多边形 20"/>
          <p:cNvSpPr/>
          <p:nvPr>
            <p:custDataLst>
              <p:tags r:id="rId2"/>
            </p:custDataLst>
          </p:nvPr>
        </p:nvSpPr>
        <p:spPr>
          <a:xfrm rot="2700000">
            <a:off x="854212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08400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工业自动化：用于生产线、机器人、数控机床等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矩形 42"/>
          <p:cNvSpPr/>
          <p:nvPr>
            <p:custDataLst>
              <p:tags r:id="rId4"/>
            </p:custDataLst>
          </p:nvPr>
        </p:nvSpPr>
        <p:spPr>
          <a:xfrm>
            <a:off x="646609" y="2912543"/>
            <a:ext cx="1607418" cy="11383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2" name="任意多边形 18"/>
          <p:cNvSpPr/>
          <p:nvPr>
            <p:custDataLst>
              <p:tags r:id="rId5"/>
            </p:custDataLst>
          </p:nvPr>
        </p:nvSpPr>
        <p:spPr>
          <a:xfrm rot="5400000">
            <a:off x="2712449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465363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智能家居：用于智能家电、智能照明、智能安防等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矩形 43"/>
          <p:cNvSpPr/>
          <p:nvPr>
            <p:custDataLst>
              <p:tags r:id="rId7"/>
            </p:custDataLst>
          </p:nvPr>
        </p:nvSpPr>
        <p:spPr>
          <a:xfrm>
            <a:off x="2503572" y="2912543"/>
            <a:ext cx="1607418" cy="11383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568775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22326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智能交通：用于智能交通系统、自动驾驶汽车等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矩形 44"/>
          <p:cNvSpPr/>
          <p:nvPr>
            <p:custDataLst>
              <p:tags r:id="rId10"/>
            </p:custDataLst>
          </p:nvPr>
        </p:nvSpPr>
        <p:spPr>
          <a:xfrm>
            <a:off x="4360535" y="2912543"/>
            <a:ext cx="1607418" cy="11383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25738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9289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医疗自动化：用于医疗设备、手术机器人等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矩形 45"/>
          <p:cNvSpPr/>
          <p:nvPr>
            <p:custDataLst>
              <p:tags r:id="rId13"/>
            </p:custDataLst>
          </p:nvPr>
        </p:nvSpPr>
        <p:spPr>
          <a:xfrm>
            <a:off x="6218135" y="2912543"/>
            <a:ext cx="1607418" cy="11383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0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284611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2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8036889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农业自动化：用于农业机械、灌溉系统等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矩形 46"/>
          <p:cNvSpPr/>
          <p:nvPr>
            <p:custDataLst>
              <p:tags r:id="rId16"/>
            </p:custDataLst>
          </p:nvPr>
        </p:nvSpPr>
        <p:spPr>
          <a:xfrm>
            <a:off x="8075098" y="2912543"/>
            <a:ext cx="1607418" cy="113830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6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10140301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8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893852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航空航天：用于航天器、无人机等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矩形 47"/>
          <p:cNvSpPr/>
          <p:nvPr>
            <p:custDataLst>
              <p:tags r:id="rId19"/>
            </p:custDataLst>
          </p:nvPr>
        </p:nvSpPr>
        <p:spPr>
          <a:xfrm>
            <a:off x="9932698" y="2912543"/>
            <a:ext cx="1607418" cy="113830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94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196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人机交互的技术发展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66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人机交互技术的历史背景</a:t>
            </a:r>
            <a:endParaRPr lang="zh-CN" altLang="en-US"/>
          </a:p>
        </p:txBody>
      </p:sp>
      <p:sp>
        <p:nvSpPr>
          <p:cNvPr id="1049268" name="任意多边形 20"/>
          <p:cNvSpPr/>
          <p:nvPr>
            <p:custDataLst>
              <p:tags r:id="rId2"/>
            </p:custDataLst>
          </p:nvPr>
        </p:nvSpPr>
        <p:spPr>
          <a:xfrm rot="2700000">
            <a:off x="854212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08400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1950年代：计算机诞生，人机交互开始萌芽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矩形 42"/>
          <p:cNvSpPr/>
          <p:nvPr>
            <p:custDataLst>
              <p:tags r:id="rId4"/>
            </p:custDataLst>
          </p:nvPr>
        </p:nvSpPr>
        <p:spPr>
          <a:xfrm>
            <a:off x="646609" y="2912543"/>
            <a:ext cx="1607418" cy="11383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4" name="任意多边形 18"/>
          <p:cNvSpPr/>
          <p:nvPr>
            <p:custDataLst>
              <p:tags r:id="rId5"/>
            </p:custDataLst>
          </p:nvPr>
        </p:nvSpPr>
        <p:spPr>
          <a:xfrm rot="5400000">
            <a:off x="2712449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465363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1960年代：图形用户界面（GUI）出现，人机交互进入图形时代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矩形 43"/>
          <p:cNvSpPr/>
          <p:nvPr>
            <p:custDataLst>
              <p:tags r:id="rId7"/>
            </p:custDataLst>
          </p:nvPr>
        </p:nvSpPr>
        <p:spPr>
          <a:xfrm>
            <a:off x="2503572" y="2912543"/>
            <a:ext cx="1607418" cy="11383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568775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22326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1970年代：鼠标、键盘等输入设备普及，人机交互更加便捷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矩形 44"/>
          <p:cNvSpPr/>
          <p:nvPr>
            <p:custDataLst>
              <p:tags r:id="rId10"/>
            </p:custDataLst>
          </p:nvPr>
        </p:nvSpPr>
        <p:spPr>
          <a:xfrm>
            <a:off x="4360535" y="2912543"/>
            <a:ext cx="1607418" cy="11383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25738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9289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1980年代：触摸屏技术出现，人机交互更加直观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矩形 45"/>
          <p:cNvSpPr/>
          <p:nvPr>
            <p:custDataLst>
              <p:tags r:id="rId13"/>
            </p:custDataLst>
          </p:nvPr>
        </p:nvSpPr>
        <p:spPr>
          <a:xfrm>
            <a:off x="6218135" y="2912543"/>
            <a:ext cx="1607418" cy="11383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2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284611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4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8036889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1990年代：虚拟现实（VR）技术出现，人机交互进入沉浸式体验时代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矩形 46"/>
          <p:cNvSpPr/>
          <p:nvPr>
            <p:custDataLst>
              <p:tags r:id="rId16"/>
            </p:custDataLst>
          </p:nvPr>
        </p:nvSpPr>
        <p:spPr>
          <a:xfrm>
            <a:off x="8075098" y="2912543"/>
            <a:ext cx="1607418" cy="113830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8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10140301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0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893852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2000年代：语音识别、自然语言处理等技术发展，人机交互更加智能化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矩形 47"/>
          <p:cNvSpPr/>
          <p:nvPr>
            <p:custDataLst>
              <p:tags r:id="rId19"/>
            </p:custDataLst>
          </p:nvPr>
        </p:nvSpPr>
        <p:spPr>
          <a:xfrm>
            <a:off x="9932698" y="2912543"/>
            <a:ext cx="1607418" cy="113830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36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人机交互技术的发展历程</a:t>
            </a:r>
            <a:endParaRPr lang="zh-CN" altLang="en-US"/>
          </a:p>
        </p:txBody>
      </p:sp>
      <p:sp>
        <p:nvSpPr>
          <p:cNvPr id="1049338" name="文本框 20"/>
          <p:cNvSpPr txBox="1"/>
          <p:nvPr>
            <p:custDataLst>
              <p:tags r:id="rId2"/>
            </p:custDataLst>
          </p:nvPr>
        </p:nvSpPr>
        <p:spPr>
          <a:xfrm>
            <a:off x="6778130" y="1490400"/>
            <a:ext cx="1357580" cy="1188813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3"/>
                    </a:gs>
                    <a:gs pos="67000">
                      <a:schemeClr val="accent3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pitchFamily="34" charset="-122"/>
                <a:sym typeface="+mn-ea"/>
              </a:rPr>
              <a:t>03</a:t>
            </a:r>
            <a:endParaRPr lang="en-US" altLang="zh-CN" sz="6600" b="1" spc="100">
              <a:gradFill>
                <a:gsLst>
                  <a:gs pos="34000">
                    <a:schemeClr val="accent3"/>
                  </a:gs>
                  <a:gs pos="67000">
                    <a:schemeClr val="accent3">
                      <a:alpha val="0"/>
                    </a:schemeClr>
                  </a:gs>
                </a:gsLst>
                <a:lin ang="5400000" scaled="1"/>
              </a:gradFill>
              <a:latin typeface="微软雅黑" panose="020b0503020204020204" pitchFamily="34" charset="-122"/>
              <a:sym typeface="+mn-ea"/>
            </a:endParaRPr>
          </a:p>
        </p:txBody>
      </p:sp>
      <p:sp>
        <p:nvSpPr>
          <p:cNvPr id="1049340" name="文本框 25"/>
          <p:cNvSpPr txBox="1"/>
          <p:nvPr>
            <p:custDataLst>
              <p:tags r:id="rId3"/>
            </p:custDataLst>
          </p:nvPr>
        </p:nvSpPr>
        <p:spPr>
          <a:xfrm>
            <a:off x="6778130" y="3932698"/>
            <a:ext cx="1357580" cy="1188813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pitchFamily="34" charset="-122"/>
                <a:sym typeface="+mn-ea"/>
              </a:rPr>
              <a:t>07</a:t>
            </a:r>
            <a:endParaRPr lang="en-US" altLang="zh-CN" sz="6600" b="1" spc="100">
              <a:gradFill>
                <a:gsLst>
                  <a:gs pos="34000">
                    <a:schemeClr val="accent1"/>
                  </a:gs>
                  <a:gs pos="67000">
                    <a:schemeClr val="accent1">
                      <a:alpha val="0"/>
                    </a:schemeClr>
                  </a:gs>
                </a:gsLst>
                <a:lin ang="5400000" scaled="1"/>
              </a:gradFill>
              <a:latin typeface="微软雅黑" panose="020b0503020204020204" pitchFamily="34" charset="-122"/>
              <a:sym typeface="+mn-ea"/>
            </a:endParaRPr>
          </a:p>
        </p:txBody>
      </p:sp>
      <p:sp>
        <p:nvSpPr>
          <p:cNvPr id="1049342" name="文本框 178"/>
          <p:cNvSpPr txBox="1"/>
          <p:nvPr>
            <p:custDataLst>
              <p:tags r:id="rId4"/>
            </p:custDataLst>
          </p:nvPr>
        </p:nvSpPr>
        <p:spPr>
          <a:xfrm>
            <a:off x="6292139" y="2354528"/>
            <a:ext cx="2329968" cy="143341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0">
                <a:latin typeface="+mn-ea"/>
                <a:ea typeface="+mn-ea"/>
                <a:sym typeface="+mn-ea"/>
              </a:rPr>
              <a:t>1970年代：鼠标、键盘等输入设备普及，人机交互更加便捷</a:t>
            </a:r>
            <a:endParaRPr lang="zh-CN" altLang="en-US" sz="1600" b="0">
              <a:latin typeface="+mn-ea"/>
              <a:ea typeface="+mn-ea"/>
              <a:sym typeface="+mn-ea"/>
            </a:endParaRPr>
          </a:p>
        </p:txBody>
      </p:sp>
      <p:sp>
        <p:nvSpPr>
          <p:cNvPr id="1049344" name="文本框 180"/>
          <p:cNvSpPr txBox="1"/>
          <p:nvPr>
            <p:custDataLst>
              <p:tags r:id="rId5"/>
            </p:custDataLst>
          </p:nvPr>
        </p:nvSpPr>
        <p:spPr>
          <a:xfrm>
            <a:off x="6290840" y="4815668"/>
            <a:ext cx="2331768" cy="1433415"/>
          </a:xfrm>
          <a:prstGeom prst="rect">
            <a:avLst/>
          </a:prstGeom>
          <a:noFill/>
        </p:spPr>
        <p:txBody>
          <a:bodyPr wrap="square" rtlCol="0">
            <a:normAutofit fontScale="84444"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2010年代：人工智能（AI）技术发展，人机交互更加智能化，出现智能助手、智能音箱等设备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346" name="文本框 18"/>
          <p:cNvSpPr txBox="1"/>
          <p:nvPr>
            <p:custDataLst>
              <p:tags r:id="rId6"/>
            </p:custDataLst>
          </p:nvPr>
        </p:nvSpPr>
        <p:spPr>
          <a:xfrm>
            <a:off x="1323730" y="1490400"/>
            <a:ext cx="1357580" cy="1188813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pitchFamily="34" charset="-122"/>
                <a:sym typeface="+mn-ea"/>
              </a:rPr>
              <a:t>01</a:t>
            </a:r>
            <a:endParaRPr lang="en-US" altLang="zh-CN" sz="6600" b="1" spc="100">
              <a:gradFill>
                <a:gsLst>
                  <a:gs pos="34000">
                    <a:schemeClr val="accent1"/>
                  </a:gs>
                  <a:gs pos="67000">
                    <a:schemeClr val="accent1">
                      <a:alpha val="0"/>
                    </a:schemeClr>
                  </a:gs>
                </a:gsLst>
                <a:lin ang="5400000" scaled="1"/>
              </a:gradFill>
              <a:latin typeface="微软雅黑" panose="020b0503020204020204" pitchFamily="34" charset="-122"/>
              <a:sym typeface="+mn-ea"/>
            </a:endParaRPr>
          </a:p>
        </p:txBody>
      </p:sp>
      <p:sp>
        <p:nvSpPr>
          <p:cNvPr id="1049348" name="文本框 23"/>
          <p:cNvSpPr txBox="1"/>
          <p:nvPr>
            <p:custDataLst>
              <p:tags r:id="rId7"/>
            </p:custDataLst>
          </p:nvPr>
        </p:nvSpPr>
        <p:spPr>
          <a:xfrm>
            <a:off x="1323730" y="3932698"/>
            <a:ext cx="1357580" cy="1188813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1"/>
                    </a:gs>
                    <a:gs pos="3400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pitchFamily="3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>
                <a:gradFill>
                  <a:gsLst>
                    <a:gs pos="34000">
                      <a:schemeClr val="accent5"/>
                    </a:gs>
                    <a:gs pos="67000">
                      <a:schemeClr val="accent5">
                        <a:alpha val="0"/>
                      </a:schemeClr>
                    </a:gs>
                  </a:gsLst>
                  <a:lin ang="5400000" scaled="1"/>
                </a:gradFill>
                <a:sym typeface="+mn-ea"/>
              </a:rPr>
              <a:t>05</a:t>
            </a:r>
            <a:endParaRPr lang="en-US" altLang="zh-CN" sz="6600">
              <a:gradFill>
                <a:gsLst>
                  <a:gs pos="34000">
                    <a:schemeClr val="accent5"/>
                  </a:gs>
                  <a:gs pos="67000">
                    <a:schemeClr val="accent5">
                      <a:alpha val="0"/>
                    </a:schemeClr>
                  </a:gs>
                </a:gsLst>
                <a:lin ang="5400000" scaled="1"/>
              </a:gradFill>
              <a:sym typeface="+mn-ea"/>
            </a:endParaRPr>
          </a:p>
        </p:txBody>
      </p:sp>
      <p:sp>
        <p:nvSpPr>
          <p:cNvPr id="1049350" name="文本框 176"/>
          <p:cNvSpPr txBox="1"/>
          <p:nvPr>
            <p:custDataLst>
              <p:tags r:id="rId8"/>
            </p:custDataLst>
          </p:nvPr>
        </p:nvSpPr>
        <p:spPr>
          <a:xfrm>
            <a:off x="837739" y="2354528"/>
            <a:ext cx="2329968" cy="143341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0">
                <a:latin typeface="+mn-ea"/>
                <a:ea typeface="+mn-ea"/>
                <a:sym typeface="+mn-ea"/>
              </a:rPr>
              <a:t>1950年代：计算机诞生，人机交互开始萌芽</a:t>
            </a:r>
            <a:endParaRPr lang="zh-CN" altLang="en-US" sz="1600" b="0">
              <a:latin typeface="+mn-ea"/>
              <a:ea typeface="+mn-ea"/>
              <a:sym typeface="+mn-ea"/>
            </a:endParaRPr>
          </a:p>
        </p:txBody>
      </p:sp>
      <p:sp>
        <p:nvSpPr>
          <p:cNvPr id="1049352" name="文本框 181"/>
          <p:cNvSpPr txBox="1"/>
          <p:nvPr>
            <p:custDataLst>
              <p:tags r:id="rId9"/>
            </p:custDataLst>
          </p:nvPr>
        </p:nvSpPr>
        <p:spPr>
          <a:xfrm>
            <a:off x="837089" y="4815668"/>
            <a:ext cx="2331768" cy="1433415"/>
          </a:xfrm>
          <a:prstGeom prst="rect">
            <a:avLst/>
          </a:prstGeom>
          <a:noFill/>
        </p:spPr>
        <p:txBody>
          <a:bodyPr wrap="square" rtlCol="0">
            <a:normAutofit fontScale="93750"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0">
                <a:latin typeface="+mn-ea"/>
                <a:ea typeface="+mn-ea"/>
                <a:sym typeface="+mn-ea"/>
              </a:rPr>
              <a:t>1990年代：虚拟现实（VR）技术出现，人机交互进入沉浸式体验时代</a:t>
            </a:r>
            <a:endParaRPr lang="zh-CN" altLang="en-US" sz="1600" b="0">
              <a:latin typeface="+mn-ea"/>
              <a:ea typeface="+mn-ea"/>
              <a:sym typeface="+mn-ea"/>
            </a:endParaRPr>
          </a:p>
        </p:txBody>
      </p:sp>
      <p:sp>
        <p:nvSpPr>
          <p:cNvPr id="1049354" name="文本框 19"/>
          <p:cNvSpPr txBox="1"/>
          <p:nvPr>
            <p:custDataLst>
              <p:tags r:id="rId10"/>
            </p:custDataLst>
          </p:nvPr>
        </p:nvSpPr>
        <p:spPr>
          <a:xfrm>
            <a:off x="4051255" y="1490400"/>
            <a:ext cx="1357580" cy="1188813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2"/>
                    </a:gs>
                    <a:gs pos="67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pitchFamily="34" charset="-122"/>
                <a:sym typeface="+mn-ea"/>
              </a:rPr>
              <a:t>02</a:t>
            </a:r>
            <a:endParaRPr lang="en-US" altLang="zh-CN" sz="6600" b="1" spc="100">
              <a:gradFill>
                <a:gsLst>
                  <a:gs pos="34000">
                    <a:schemeClr val="accent2"/>
                  </a:gs>
                  <a:gs pos="67000">
                    <a:schemeClr val="accent2">
                      <a:alpha val="0"/>
                    </a:schemeClr>
                  </a:gs>
                </a:gsLst>
                <a:lin ang="5400000" scaled="1"/>
              </a:gradFill>
              <a:latin typeface="微软雅黑" panose="020b0503020204020204" pitchFamily="34" charset="-122"/>
              <a:sym typeface="+mn-ea"/>
            </a:endParaRPr>
          </a:p>
        </p:txBody>
      </p:sp>
      <p:sp>
        <p:nvSpPr>
          <p:cNvPr id="1049356" name="文本框 24"/>
          <p:cNvSpPr txBox="1"/>
          <p:nvPr>
            <p:custDataLst>
              <p:tags r:id="rId11"/>
            </p:custDataLst>
          </p:nvPr>
        </p:nvSpPr>
        <p:spPr>
          <a:xfrm>
            <a:off x="4051255" y="3932698"/>
            <a:ext cx="1357580" cy="1188813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0">
                      <a:schemeClr val="accent6"/>
                    </a:gs>
                    <a:gs pos="34000">
                      <a:schemeClr val="accent6"/>
                    </a:gs>
                    <a:gs pos="67000">
                      <a:schemeClr val="accent6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pitchFamily="34" charset="-122"/>
                <a:sym typeface="+mn-ea"/>
              </a:rPr>
              <a:t>06</a:t>
            </a:r>
            <a:endParaRPr lang="en-US" altLang="zh-CN" sz="6600" b="1" spc="100">
              <a:gradFill>
                <a:gsLst>
                  <a:gs pos="0">
                    <a:schemeClr val="accent6"/>
                  </a:gs>
                  <a:gs pos="34000">
                    <a:schemeClr val="accent6"/>
                  </a:gs>
                  <a:gs pos="67000">
                    <a:schemeClr val="accent6">
                      <a:alpha val="0"/>
                    </a:schemeClr>
                  </a:gs>
                </a:gsLst>
                <a:lin ang="5400000" scaled="1"/>
              </a:gradFill>
              <a:latin typeface="微软雅黑" panose="020b0503020204020204" pitchFamily="34" charset="-122"/>
              <a:sym typeface="+mn-ea"/>
            </a:endParaRPr>
          </a:p>
        </p:txBody>
      </p:sp>
      <p:sp>
        <p:nvSpPr>
          <p:cNvPr id="1049358" name="文本框 177"/>
          <p:cNvSpPr txBox="1"/>
          <p:nvPr>
            <p:custDataLst>
              <p:tags r:id="rId12"/>
            </p:custDataLst>
          </p:nvPr>
        </p:nvSpPr>
        <p:spPr>
          <a:xfrm>
            <a:off x="3564614" y="2354528"/>
            <a:ext cx="2329968" cy="143341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0">
                <a:latin typeface="+mn-ea"/>
                <a:ea typeface="+mn-ea"/>
                <a:sym typeface="+mn-ea"/>
              </a:rPr>
              <a:t>1960年代：图形用户界面（GUI）出现，人机交互进入图形时代</a:t>
            </a:r>
            <a:endParaRPr lang="zh-CN" altLang="en-US" sz="1600" b="0">
              <a:latin typeface="+mn-ea"/>
              <a:ea typeface="+mn-ea"/>
              <a:sym typeface="+mn-ea"/>
            </a:endParaRPr>
          </a:p>
        </p:txBody>
      </p:sp>
      <p:sp>
        <p:nvSpPr>
          <p:cNvPr id="1049360" name="文本框 182"/>
          <p:cNvSpPr txBox="1"/>
          <p:nvPr>
            <p:custDataLst>
              <p:tags r:id="rId13"/>
            </p:custDataLst>
          </p:nvPr>
        </p:nvSpPr>
        <p:spPr>
          <a:xfrm>
            <a:off x="3563965" y="4801374"/>
            <a:ext cx="2331768" cy="1433415"/>
          </a:xfrm>
          <a:prstGeom prst="rect">
            <a:avLst/>
          </a:prstGeom>
          <a:noFill/>
        </p:spPr>
        <p:txBody>
          <a:bodyPr wrap="square" rtlCol="0">
            <a:normAutofit fontScale="93750"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0">
                <a:latin typeface="+mn-ea"/>
                <a:ea typeface="+mn-ea"/>
                <a:sym typeface="+mn-ea"/>
              </a:rPr>
              <a:t>2000年代：语音识别、自然语言处理等技术发展，人机交互更加智能化</a:t>
            </a:r>
            <a:endParaRPr lang="zh-CN" altLang="en-US" sz="1600" b="0">
              <a:latin typeface="+mn-ea"/>
              <a:ea typeface="+mn-ea"/>
              <a:sym typeface="+mn-ea"/>
            </a:endParaRPr>
          </a:p>
        </p:txBody>
      </p:sp>
      <p:sp>
        <p:nvSpPr>
          <p:cNvPr id="1049362" name="文本框 21"/>
          <p:cNvSpPr txBox="1"/>
          <p:nvPr>
            <p:custDataLst>
              <p:tags r:id="rId14"/>
            </p:custDataLst>
          </p:nvPr>
        </p:nvSpPr>
        <p:spPr>
          <a:xfrm>
            <a:off x="9505005" y="1490400"/>
            <a:ext cx="1357580" cy="1188813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4"/>
                    </a:gs>
                    <a:gs pos="34000">
                      <a:schemeClr val="accent4"/>
                    </a:gs>
                    <a:gs pos="67000">
                      <a:schemeClr val="accent4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pitchFamily="3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/>
              <a:t>04</a:t>
            </a:r>
            <a:endParaRPr lang="zh-CN" altLang="en-US" sz="6600"/>
          </a:p>
        </p:txBody>
      </p:sp>
      <p:sp>
        <p:nvSpPr>
          <p:cNvPr id="1049364" name="文本框 26"/>
          <p:cNvSpPr txBox="1"/>
          <p:nvPr>
            <p:custDataLst>
              <p:tags r:id="rId15"/>
            </p:custDataLst>
          </p:nvPr>
        </p:nvSpPr>
        <p:spPr>
          <a:xfrm>
            <a:off x="9505005" y="3932698"/>
            <a:ext cx="1357580" cy="1188813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2"/>
                    </a:gs>
                    <a:gs pos="67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pitchFamily="34" charset="-122"/>
                <a:sym typeface="+mn-ea"/>
              </a:rPr>
              <a:t>08</a:t>
            </a:r>
            <a:endParaRPr lang="en-US" altLang="zh-CN" sz="6600" b="1" spc="100">
              <a:gradFill>
                <a:gsLst>
                  <a:gs pos="34000">
                    <a:schemeClr val="accent2"/>
                  </a:gs>
                  <a:gs pos="67000">
                    <a:schemeClr val="accent2">
                      <a:alpha val="0"/>
                    </a:schemeClr>
                  </a:gs>
                </a:gsLst>
                <a:lin ang="5400000" scaled="1"/>
              </a:gradFill>
              <a:latin typeface="微软雅黑" panose="020b0503020204020204" pitchFamily="34" charset="-122"/>
              <a:sym typeface="+mn-ea"/>
            </a:endParaRPr>
          </a:p>
        </p:txBody>
      </p:sp>
      <p:sp>
        <p:nvSpPr>
          <p:cNvPr id="1049366" name="文本框 179"/>
          <p:cNvSpPr txBox="1"/>
          <p:nvPr>
            <p:custDataLst>
              <p:tags r:id="rId16"/>
            </p:custDataLst>
          </p:nvPr>
        </p:nvSpPr>
        <p:spPr>
          <a:xfrm>
            <a:off x="9019015" y="2278511"/>
            <a:ext cx="2329968" cy="143341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0">
                <a:latin typeface="+mn-ea"/>
                <a:ea typeface="+mn-ea"/>
                <a:sym typeface="+mn-ea"/>
              </a:rPr>
              <a:t>1980年代：触摸屏技术出现，人机交互更加直观</a:t>
            </a:r>
            <a:endParaRPr lang="zh-CN" altLang="en-US" sz="1600" b="0">
              <a:latin typeface="+mn-ea"/>
              <a:ea typeface="+mn-ea"/>
              <a:sym typeface="+mn-ea"/>
            </a:endParaRPr>
          </a:p>
        </p:txBody>
      </p:sp>
      <p:sp>
        <p:nvSpPr>
          <p:cNvPr id="1049368" name="文本框 183"/>
          <p:cNvSpPr txBox="1"/>
          <p:nvPr>
            <p:custDataLst>
              <p:tags r:id="rId17"/>
            </p:custDataLst>
          </p:nvPr>
        </p:nvSpPr>
        <p:spPr>
          <a:xfrm>
            <a:off x="9017715" y="4816317"/>
            <a:ext cx="2331768" cy="1433415"/>
          </a:xfrm>
          <a:prstGeom prst="rect">
            <a:avLst/>
          </a:prstGeom>
          <a:noFill/>
        </p:spPr>
        <p:txBody>
          <a:bodyPr wrap="square" rtlCol="0">
            <a:normAutofit fontScale="78889"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未来：人机交互技术将继续发展，可能出现脑机接口、情感计算等技术，实现更加自然、智能的人机交互。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人机交互技术的现状与趋势</a:t>
            </a:r>
            <a:endParaRPr lang="zh-CN" altLang="en-US"/>
          </a:p>
        </p:txBody>
      </p:sp>
      <p:sp>
        <p:nvSpPr>
          <p:cNvPr id="104940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挑战：如何提高人机交互的准确性、效率和舒适度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现状：语音识别、手势识别、眼动追踪等技术已经广泛应用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趋势：未来人机交互将更加自然、智能，如情感计算、脑机接口等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应用：智能家居、智能汽车、虚拟现实等领域将更加广泛地应用人机交互技术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68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人机交互技术的应用领域</a:t>
            </a:r>
            <a:endParaRPr lang="zh-CN" altLang="en-US"/>
          </a:p>
        </p:txBody>
      </p:sp>
      <p:sp>
        <p:nvSpPr>
          <p:cNvPr id="1049470" name="矩形 3"/>
          <p:cNvSpPr/>
          <p:nvPr>
            <p:custDataLst>
              <p:tags r:id="rId2"/>
            </p:custDataLst>
          </p:nvPr>
        </p:nvSpPr>
        <p:spPr>
          <a:xfrm>
            <a:off x="972714" y="1775192"/>
            <a:ext cx="4918093" cy="124158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矩形 13"/>
          <p:cNvSpPr/>
          <p:nvPr>
            <p:custDataLst>
              <p:tags r:id="rId3"/>
            </p:custDataLst>
          </p:nvPr>
        </p:nvSpPr>
        <p:spPr>
          <a:xfrm>
            <a:off x="608400" y="1775192"/>
            <a:ext cx="177667" cy="124158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4" name="文本框 4"/>
          <p:cNvSpPr txBox="1"/>
          <p:nvPr>
            <p:custDataLst>
              <p:tags r:id="rId4"/>
            </p:custDataLst>
          </p:nvPr>
        </p:nvSpPr>
        <p:spPr>
          <a:xfrm>
            <a:off x="1160644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智能家居：智能音箱、智能电视、智能冰箱等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6" name="矩形 39"/>
          <p:cNvSpPr/>
          <p:nvPr>
            <p:custDataLst>
              <p:tags r:id="rId5"/>
            </p:custDataLst>
          </p:nvPr>
        </p:nvSpPr>
        <p:spPr>
          <a:xfrm>
            <a:off x="972714" y="3249126"/>
            <a:ext cx="4918093" cy="124158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8" name="矩形 5"/>
          <p:cNvSpPr/>
          <p:nvPr>
            <p:custDataLst>
              <p:tags r:id="rId6"/>
            </p:custDataLst>
          </p:nvPr>
        </p:nvSpPr>
        <p:spPr>
          <a:xfrm>
            <a:off x="608400" y="3249126"/>
            <a:ext cx="177667" cy="124158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0" name="文本框 41"/>
          <p:cNvSpPr txBox="1"/>
          <p:nvPr>
            <p:custDataLst>
              <p:tags r:id="rId7"/>
            </p:custDataLst>
          </p:nvPr>
        </p:nvSpPr>
        <p:spPr>
          <a:xfrm>
            <a:off x="1160644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智能汽车：自动驾驶、语音控制、手势识别等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2" name="矩形 12"/>
          <p:cNvSpPr/>
          <p:nvPr>
            <p:custDataLst>
              <p:tags r:id="rId8"/>
            </p:custDataLst>
          </p:nvPr>
        </p:nvSpPr>
        <p:spPr>
          <a:xfrm>
            <a:off x="972714" y="4723060"/>
            <a:ext cx="4918093" cy="124158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4" name="矩形 17"/>
          <p:cNvSpPr/>
          <p:nvPr>
            <p:custDataLst>
              <p:tags r:id="rId9"/>
            </p:custDataLst>
          </p:nvPr>
        </p:nvSpPr>
        <p:spPr>
          <a:xfrm>
            <a:off x="608400" y="4723060"/>
            <a:ext cx="177667" cy="124158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6" name="文本框 19"/>
          <p:cNvSpPr txBox="1"/>
          <p:nvPr>
            <p:custDataLst>
              <p:tags r:id="rId10"/>
            </p:custDataLst>
          </p:nvPr>
        </p:nvSpPr>
        <p:spPr>
          <a:xfrm>
            <a:off x="1160644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医疗健康：智能医疗设备、远程医疗、智能诊断等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8" name="矩形 49"/>
          <p:cNvSpPr/>
          <p:nvPr>
            <p:custDataLst>
              <p:tags r:id="rId11"/>
            </p:custDataLst>
          </p:nvPr>
        </p:nvSpPr>
        <p:spPr>
          <a:xfrm>
            <a:off x="6659355" y="1775192"/>
            <a:ext cx="4918093" cy="124158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0" name="矩形 26"/>
          <p:cNvSpPr/>
          <p:nvPr>
            <p:custDataLst>
              <p:tags r:id="rId12"/>
            </p:custDataLst>
          </p:nvPr>
        </p:nvSpPr>
        <p:spPr>
          <a:xfrm>
            <a:off x="6295041" y="1775192"/>
            <a:ext cx="177667" cy="124158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2" name="文本框 27"/>
          <p:cNvSpPr txBox="1"/>
          <p:nvPr>
            <p:custDataLst>
              <p:tags r:id="rId13"/>
            </p:custDataLst>
          </p:nvPr>
        </p:nvSpPr>
        <p:spPr>
          <a:xfrm>
            <a:off x="6847285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教育领域：在线教育、智能辅导、智能评测等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4" name="矩形 64"/>
          <p:cNvSpPr/>
          <p:nvPr>
            <p:custDataLst>
              <p:tags r:id="rId14"/>
            </p:custDataLst>
          </p:nvPr>
        </p:nvSpPr>
        <p:spPr>
          <a:xfrm>
            <a:off x="6659355" y="3249126"/>
            <a:ext cx="4918093" cy="1241586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矩形 65"/>
          <p:cNvSpPr/>
          <p:nvPr>
            <p:custDataLst>
              <p:tags r:id="rId15"/>
            </p:custDataLst>
          </p:nvPr>
        </p:nvSpPr>
        <p:spPr>
          <a:xfrm>
            <a:off x="6295041" y="3249126"/>
            <a:ext cx="177667" cy="1241586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8" name="文本框 66"/>
          <p:cNvSpPr txBox="1"/>
          <p:nvPr>
            <p:custDataLst>
              <p:tags r:id="rId16"/>
            </p:custDataLst>
          </p:nvPr>
        </p:nvSpPr>
        <p:spPr>
          <a:xfrm>
            <a:off x="6847285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工业自动化：机器人、自动化生产线、智能监控等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0" name="矩形 67"/>
          <p:cNvSpPr/>
          <p:nvPr>
            <p:custDataLst>
              <p:tags r:id="rId17"/>
            </p:custDataLst>
          </p:nvPr>
        </p:nvSpPr>
        <p:spPr>
          <a:xfrm>
            <a:off x="6659355" y="4723060"/>
            <a:ext cx="4918093" cy="1241586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2" name="矩形 68"/>
          <p:cNvSpPr/>
          <p:nvPr>
            <p:custDataLst>
              <p:tags r:id="rId18"/>
            </p:custDataLst>
          </p:nvPr>
        </p:nvSpPr>
        <p:spPr>
          <a:xfrm>
            <a:off x="6295041" y="4723060"/>
            <a:ext cx="177667" cy="1241586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4" name="文本框 69"/>
          <p:cNvSpPr txBox="1"/>
          <p:nvPr>
            <p:custDataLst>
              <p:tags r:id="rId19"/>
            </p:custDataLst>
          </p:nvPr>
        </p:nvSpPr>
        <p:spPr>
          <a:xfrm>
            <a:off x="6847285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虚拟现实：VR/AR设备、游戏、电影等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38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540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电气自动化与人机交互的融合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https://d.book118.com/958142063137006041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文本样式"/>
  <p:tag name="KSO_WM_UNIT_TYPE" val="b"/>
  <p:tag name="KSO_WM_UNIT_VALUE" val="3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  <p:tag name="KSO_WM_TEMPLATE_THUMBS_INDEX" val="1、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35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SLIDE_CONTENT_AREA" val="{&quot;left&quot;:&quot;140.25&quot;,&quot;top&quot;:&quot;121.15&quot;,&quot;width&quot;:&quot;679.5&quot;,&quot;height&quot;:&quot;208.75&quot;}"/>
  <p:tag name="KSO_WM_SLIDE_ID" val="custom202302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1_2"/>
  <p:tag name="KSO_WM_UNIT_INDEX" val="1_1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2_2"/>
  <p:tag name="KSO_WM_UNIT_INDEX" val="1_2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3_2"/>
  <p:tag name="KSO_WM_UNIT_INDEX" val="1_3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4_2"/>
  <p:tag name="KSO_WM_UNIT_INDEX" val="1_4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5_2"/>
  <p:tag name="KSO_WM_UNIT_INDEX" val="1_5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6_2"/>
  <p:tag name="KSO_WM_UNIT_INDEX" val="1_6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7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7,&quot;pos&quot;:0.6700000166893005,&quot;transparency&quot;:1},{&quot;brightness&quot;:0,&quot;colorType&quot;:1,&quot;foreColorIndex&quot;:7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3_1"/>
  <p:tag name="KSO_WM_UNIT_INDEX" val="1_3_1"/>
  <p:tag name="KSO_WM_UNIT_LAYERLEVEL" val="1_1_1"/>
  <p:tag name="KSO_WM_UNIT_SUBTYPE" val="d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6700000166893005,&quot;transparency&quot;:1},{&quot;brightness&quot;:0,&quot;colorType&quot;:1,&quot;foreColorIndex&quot;:5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7_1"/>
  <p:tag name="KSO_WM_UNIT_INDEX" val="1_7_1"/>
  <p:tag name="KSO_WM_UNIT_LAYERLEVEL" val="1_1_1"/>
  <p:tag name="KSO_WM_UNIT_SUBTYPE" val="d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7_1"/>
  <p:tag name="KSO_WM_UNIT_INDEX" val="1_7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6700000166893005,&quot;transparency&quot;:1},{&quot;brightness&quot;:0,&quot;colorType&quot;:1,&quot;foreColorIndex&quot;:5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1_1"/>
  <p:tag name="KSO_WM_UNIT_INDEX" val="1_1_1"/>
  <p:tag name="KSO_WM_UNIT_LAYERLEVEL" val="1_1_1"/>
  <p:tag name="KSO_WM_UNIT_SUBTYPE" val="d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9,&quot;pos&quot;:0.6700000166893005,&quot;transparency&quot;:1},{&quot;brightness&quot;:0,&quot;colorType&quot;:1,&quot;foreColorIndex&quot;:9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5_1"/>
  <p:tag name="KSO_WM_UNIT_INDEX" val="1_5_1"/>
  <p:tag name="KSO_WM_UNIT_LAYERLEVEL" val="1_1_1"/>
  <p:tag name="KSO_WM_UNIT_SUBTYPE" val="d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.6700000166893005,&quot;transparency&quot;:1},{&quot;brightness&quot;:0,&quot;colorType&quot;:1,&quot;foreColorIndex&quot;:6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2_1"/>
  <p:tag name="KSO_WM_UNIT_INDEX" val="1_2_1"/>
  <p:tag name="KSO_WM_UNIT_LAYERLEVEL" val="1_1_1"/>
  <p:tag name="KSO_WM_UNIT_SUBTYPE" val="d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0,&quot;pos&quot;:0,&quot;transparency&quot;:0},{&quot;brightness&quot;:0,&quot;colorType&quot;:1,&quot;foreColorIndex&quot;:10,&quot;pos&quot;:0.6700000166893005,&quot;transparency&quot;:1},{&quot;brightness&quot;:0,&quot;colorType&quot;:1,&quot;foreColorIndex&quot;:10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6_1"/>
  <p:tag name="KSO_WM_UNIT_INDEX" val="1_6_1"/>
  <p:tag name="KSO_WM_UNIT_LAYERLEVEL" val="1_1_1"/>
  <p:tag name="KSO_WM_UNIT_SUBTYPE" val="d"/>
  <p:tag name="KSO_WM_UNIT_TEXT_FILL_FORE_SCHEMECOLOR_INDEX" val="10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8,&quot;pos&quot;:0,&quot;transparency&quot;:0},{&quot;brightness&quot;:0,&quot;colorType&quot;:1,&quot;foreColorIndex&quot;:8,&quot;pos&quot;:0.6700000166893005,&quot;transparency&quot;:1},{&quot;brightness&quot;:0,&quot;colorType&quot;:1,&quot;foreColorIndex&quot;:8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4_1"/>
  <p:tag name="KSO_WM_UNIT_INDEX" val="1_4_1"/>
  <p:tag name="KSO_WM_UNIT_LAYERLEVEL" val="1_1_1"/>
  <p:tag name="KSO_WM_UNIT_SUBTYPE" val="d"/>
  <p:tag name="KSO_WM_UNIT_TEXT_FILL_FORE_SCHEMECOLOR_INDEX" val="8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.6700000166893005,&quot;transparency&quot;:1},{&quot;brightness&quot;:0,&quot;colorType&quot;:1,&quot;foreColorIndex&quot;:6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8_1"/>
  <p:tag name="KSO_WM_UNIT_INDEX" val="1_8_1"/>
  <p:tag name="KSO_WM_UNIT_LAYERLEVEL" val="1_1_1"/>
  <p:tag name="KSO_WM_UNIT_SUBTYPE" val="d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8_1"/>
  <p:tag name="KSO_WM_UNIT_INDEX" val="1_8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9">
      <a:dk1>
        <a:srgbClr val="000000"/>
      </a:dk1>
      <a:lt1>
        <a:srgbClr val="FFFFFF"/>
      </a:lt1>
      <a:dk2>
        <a:srgbClr val="043460"/>
      </a:dk2>
      <a:lt2>
        <a:srgbClr val="EFFFFF"/>
      </a:lt2>
      <a:accent1>
        <a:srgbClr val="09FFFF"/>
      </a:accent1>
      <a:accent2>
        <a:srgbClr val="1ADCFF"/>
      </a:accent2>
      <a:accent3>
        <a:srgbClr val="2CB9FF"/>
      </a:accent3>
      <a:accent4>
        <a:srgbClr val="3D97FF"/>
      </a:accent4>
      <a:accent5>
        <a:srgbClr val="4F74FF"/>
      </a:accent5>
      <a:accent6>
        <a:srgbClr val="6051FF"/>
      </a:accent6>
      <a:hlink>
        <a:srgbClr val="4472C4"/>
      </a:hlink>
      <a:folHlink>
        <a:srgbClr val="BFBFBF"/>
      </a:folHlink>
    </a:clrScheme>
    <a:fontScheme name="自定义 7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MiSans Heavy</vt:lpstr>
      <vt:lpstr>MiSans Normal</vt:lpstr>
      <vt:lpstr>Wingdings</vt:lpstr>
      <vt:lpstr>微软雅黑</vt:lpstr>
      <vt:lpstr>Office Theme</vt:lpstr>
      <vt:lpstr>电气自动化与人机交互的融合</vt:lpstr>
      <vt:lpstr>目录</vt:lpstr>
      <vt:lpstr>添加章节标题</vt:lpstr>
      <vt:lpstr>电气自动化的技术发展</vt:lpstr>
      <vt:lpstr>电气自动化技术的历史背景</vt:lpstr>
      <vt:lpstr>电气自动化技术的发展历程</vt:lpstr>
      <vt:lpstr>电气自动化技术的现状与趋势</vt:lpstr>
      <vt:lpstr>电气自动化技术的应用领域</vt:lpstr>
      <vt:lpstr>人机交互的技术发展</vt:lpstr>
      <vt:lpstr>人机交互技术的历史背景</vt:lpstr>
      <vt:lpstr>人机交互技术的发展历程</vt:lpstr>
      <vt:lpstr>人机交互技术的现状与趋势</vt:lpstr>
      <vt:lpstr>人机交互技术的应用领域</vt:lpstr>
      <vt:lpstr>电气自动化与人机交互的融合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2024-09-20T19:46:43.521</cp:lastPrinted>
  <dcterms:created xsi:type="dcterms:W3CDTF">2024-09-20T11:46:43Z</dcterms:created>
  <dcterms:modified xsi:type="dcterms:W3CDTF">2024-09-20T11:46:46Z</dcterms:modified>
</cp:coreProperties>
</file>