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7C69AF45-303F-422E-B737-0D0D0B001FF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7E20EB2-1D70-4D55-A0D9-B1298F2FFF9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BB211CC3-4E70-486C-B698-93896BA4096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590E758E-E026-4253-9502-90E8C5CB999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57937FBE-EF63-4FDF-89E2-6762C3E983E8}"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0A957804-F6E5-4502-8B28-7D098501D3A9}"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902C54D7-43CD-4BB3-A6FF-8D579DECF2D3}"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93DD01D-CBCF-4049-9E6A-F0322912BD0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FFDC25C-30DB-44DD-88DB-B1B022603EA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70D5DD1-5EE3-437B-B00B-819BB44E6B7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218D54E-C583-4E2A-9493-0801D747367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6500310301401113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3" name="TextBox 3"/>
          <p:cNvSpPr txBox="1"/>
          <p:nvPr/>
        </p:nvSpPr>
        <p:spPr>
          <a:xfrm>
            <a:off x="1032908" y="1995037"/>
            <a:ext cx="6249900" cy="1977390"/>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950" b="1">
                <a:solidFill>
                  <a:srgbClr val="754807">
                    <a:alpha val="100000"/>
                  </a:srgbClr>
                </a:solidFill>
                <a:latin typeface="Microsoft Yahei"/>
                <a:ea typeface="Microsoft Yahei"/>
                <a:cs typeface="Microsoft Yahei"/>
              </a:rPr>
              <a:t>医院护理数据分析</a:t>
            </a:r>
          </a:p>
        </p:txBody>
      </p:sp>
      <p:sp>
        <p:nvSpPr>
          <p:cNvPr id="5" name="TextBox 5"/>
          <p:cNvSpPr txBox="1"/>
          <p:nvPr/>
        </p:nvSpPr>
        <p:spPr>
          <a:xfrm>
            <a:off x="4532395" y="4606174"/>
            <a:ext cx="2411730" cy="4343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800">
                <a:solidFill>
                  <a:srgbClr val="754807">
                    <a:alpha val="100000"/>
                  </a:srgbClr>
                </a:solidFill>
                <a:latin typeface="Microsoft Yahei"/>
                <a:ea typeface="Microsoft Yahei"/>
                <a:cs typeface="Microsoft Yahei"/>
              </a:rPr>
              <a:t>xx年xx月xx日</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9579590" y="309453"/>
            <a:ext cx="2040255" cy="1177290"/>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700" b="1">
                <a:solidFill>
                  <a:srgbClr val="754807">
                    <a:alpha val="100000"/>
                  </a:srgbClr>
                </a:solidFill>
                <a:latin typeface="Microsoft Yahei"/>
                <a:ea typeface="Microsoft Yahei"/>
                <a:cs typeface="Microsoft Yahei"/>
              </a:rPr>
              <a:t>目 录</a:t>
            </a:r>
          </a:p>
        </p:txBody>
      </p:sp>
      <p:sp>
        <p:nvSpPr>
          <p:cNvPr id="4" name="TextBox 4"/>
          <p:cNvSpPr txBox="1"/>
          <p:nvPr/>
        </p:nvSpPr>
        <p:spPr>
          <a:xfrm>
            <a:off x="9584732" y="1439118"/>
            <a:ext cx="2127531" cy="356454"/>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375"/>
              </a:spcBef>
            </a:pPr>
            <a:r>
              <a:rPr lang="en-US" sz="1350" b="1">
                <a:solidFill>
                  <a:srgbClr val="DE9A39">
                    <a:alpha val="60000"/>
                  </a:srgbClr>
                </a:solidFill>
                <a:latin typeface="Microsoft Yahei"/>
                <a:ea typeface="Microsoft Yahei"/>
                <a:cs typeface="Microsoft Yahei"/>
              </a:rPr>
              <a:t>CATALOGUE</a:t>
            </a:r>
          </a:p>
        </p:txBody>
      </p:sp>
      <p:sp>
        <p:nvSpPr>
          <p:cNvPr id="5" name="TextBox 5"/>
          <p:cNvSpPr txBox="1"/>
          <p:nvPr/>
        </p:nvSpPr>
        <p:spPr>
          <a:xfrm>
            <a:off x="4470410" y="1406395"/>
            <a:ext cx="4818538" cy="44253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buFont typeface="Arial"/>
              <a:buChar char="•"/>
            </a:pPr>
            <a:r>
              <a:rPr lang="en-US" sz="2400" b="1">
                <a:solidFill>
                  <a:srgbClr val="754807">
                    <a:alpha val="100000"/>
                  </a:srgbClr>
                </a:solidFill>
                <a:latin typeface="Microsoft Yahei"/>
                <a:ea typeface="Microsoft Yahei"/>
                <a:cs typeface="Microsoft Yahei"/>
              </a:rPr>
              <a:t>引言</a:t>
            </a:r>
          </a:p>
          <a:p>
            <a:pPr marL="203200" lvl="0" indent="-203200">
              <a:lnSpc>
                <a:spcPct val="140000"/>
              </a:lnSpc>
              <a:buFont typeface="Arial"/>
              <a:buChar char="•"/>
            </a:pPr>
            <a:r>
              <a:rPr lang="en-US" sz="2400" b="1">
                <a:solidFill>
                  <a:srgbClr val="754807">
                    <a:alpha val="100000"/>
                  </a:srgbClr>
                </a:solidFill>
                <a:latin typeface="Microsoft Yahei"/>
                <a:ea typeface="Microsoft Yahei"/>
                <a:cs typeface="Microsoft Yahei"/>
              </a:rPr>
              <a:t>医院护理数据概述</a:t>
            </a:r>
          </a:p>
          <a:p>
            <a:pPr marL="203200" lvl="0" indent="-203200">
              <a:lnSpc>
                <a:spcPct val="140000"/>
              </a:lnSpc>
              <a:buFont typeface="Arial"/>
              <a:buChar char="•"/>
            </a:pPr>
            <a:r>
              <a:rPr lang="en-US" sz="2400" b="1">
                <a:solidFill>
                  <a:srgbClr val="754807">
                    <a:alpha val="100000"/>
                  </a:srgbClr>
                </a:solidFill>
                <a:latin typeface="Microsoft Yahei"/>
                <a:ea typeface="Microsoft Yahei"/>
                <a:cs typeface="Microsoft Yahei"/>
              </a:rPr>
              <a:t>护理数据分析方法</a:t>
            </a:r>
          </a:p>
          <a:p>
            <a:pPr marL="203200" lvl="0" indent="-203200">
              <a:lnSpc>
                <a:spcPct val="140000"/>
              </a:lnSpc>
              <a:buFont typeface="Arial"/>
              <a:buChar char="•"/>
            </a:pPr>
            <a:r>
              <a:rPr lang="en-US" sz="2400" b="1">
                <a:solidFill>
                  <a:srgbClr val="754807">
                    <a:alpha val="100000"/>
                  </a:srgbClr>
                </a:solidFill>
                <a:latin typeface="Microsoft Yahei"/>
                <a:ea typeface="Microsoft Yahei"/>
                <a:cs typeface="Microsoft Yahei"/>
              </a:rPr>
              <a:t>护理数据在医疗管理中的应用</a:t>
            </a:r>
          </a:p>
          <a:p>
            <a:pPr marL="203200" lvl="0" indent="-203200">
              <a:lnSpc>
                <a:spcPct val="140000"/>
              </a:lnSpc>
              <a:buFont typeface="Arial"/>
              <a:buChar char="•"/>
            </a:pPr>
            <a:r>
              <a:rPr lang="en-US" sz="2400" b="1">
                <a:solidFill>
                  <a:srgbClr val="754807">
                    <a:alpha val="100000"/>
                  </a:srgbClr>
                </a:solidFill>
                <a:latin typeface="Microsoft Yahei"/>
                <a:ea typeface="Microsoft Yahei"/>
                <a:cs typeface="Microsoft Yahei"/>
              </a:rPr>
              <a:t>护理数据未来发展方向</a:t>
            </a:r>
          </a:p>
          <a:p>
            <a:pPr marL="203200" lvl="0" indent="-203200">
              <a:lnSpc>
                <a:spcPct val="140000"/>
              </a:lnSpc>
              <a:buFont typeface="Arial"/>
              <a:buChar char="•"/>
            </a:pPr>
            <a:r>
              <a:rPr lang="en-US" sz="2400" b="1">
                <a:solidFill>
                  <a:srgbClr val="754807">
                    <a:alpha val="100000"/>
                  </a:srgbClr>
                </a:solidFill>
                <a:latin typeface="Microsoft Yahei"/>
                <a:ea typeface="Microsoft Yahei"/>
                <a:cs typeface="Microsoft Yahei"/>
              </a:rPr>
              <a:t>结论</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90464" y="2536882"/>
            <a:ext cx="2922600" cy="712314"/>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975" b="1">
                <a:solidFill>
                  <a:srgbClr val="754807">
                    <a:alpha val="100000"/>
                  </a:srgbClr>
                </a:solidFill>
                <a:latin typeface="Microsoft Yahei"/>
                <a:ea typeface="Microsoft Yahei"/>
                <a:cs typeface="Microsoft Yahei"/>
              </a:rPr>
              <a:t>01</a:t>
            </a:r>
          </a:p>
        </p:txBody>
      </p:sp>
      <p:sp>
        <p:nvSpPr>
          <p:cNvPr id="3" name="TextBox 3"/>
          <p:cNvSpPr txBox="1"/>
          <p:nvPr/>
        </p:nvSpPr>
        <p:spPr>
          <a:xfrm>
            <a:off x="1863348" y="3329232"/>
            <a:ext cx="6574155" cy="1805940"/>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500" b="1">
                <a:solidFill>
                  <a:srgbClr val="754807">
                    <a:alpha val="100000"/>
                  </a:srgb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医疗护理行业的发展</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随着医疗技术的进步和人们对健康需求的增加，医疗护理行业正迅速发展，对护理服务的质量和效率提出了更高的要求。</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数据驱动决策的重要性</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在信息化时代，数据已经成为决策的重要依据。通过数据分析，可以深入了解护理服务的需求、问题与挑战，为改进和优化护理服务提供科学依据。</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2500" r="125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背景介绍</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6675" r="16675"/>
          <a:stretch>
            <a:fillRect/>
          </a:stretch>
        </p:blipFill>
        <p:spPr>
          <a:xfrm>
            <a:off x="7092556"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通过数据分析，发现护理服务中的不足和瓶颈，针对性地提出改进措施，从而提高护理服务的质量和效率。</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提高护理服务质量和效率</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数据分析有助于了解护理服务的实际需求，合理配置人力、物力和财力资源，避免资源浪费或短缺。</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优化资源配置</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基于数据分析的研究成果可以为护理学科的理论和实践提供有益的参考，推动护理学科的发展。</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促进护理学科发展</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目的与意义</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90464" y="2536882"/>
            <a:ext cx="2922600" cy="712314"/>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975" b="1">
                <a:solidFill>
                  <a:srgbClr val="754807">
                    <a:alpha val="100000"/>
                  </a:srgbClr>
                </a:solidFill>
                <a:latin typeface="Microsoft Yahei"/>
                <a:ea typeface="Microsoft Yahei"/>
                <a:cs typeface="Microsoft Yahei"/>
              </a:rPr>
              <a:t>02</a:t>
            </a:r>
          </a:p>
        </p:txBody>
      </p:sp>
      <p:sp>
        <p:nvSpPr>
          <p:cNvPr id="3" name="TextBox 3"/>
          <p:cNvSpPr txBox="1"/>
          <p:nvPr/>
        </p:nvSpPr>
        <p:spPr>
          <a:xfrm>
            <a:off x="1863348" y="3329232"/>
            <a:ext cx="6574155" cy="1805940"/>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500" b="1">
                <a:solidFill>
                  <a:srgbClr val="754807">
                    <a:alpha val="100000"/>
                  </a:srgbClr>
                </a:solidFill>
                <a:latin typeface="Microsoft Yahei"/>
                <a:ea typeface="Microsoft Yahei"/>
                <a:cs typeface="Microsoft Yahei"/>
              </a:rPr>
              <a:t>医院护理数据概述</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6667" r="16667"/>
          <a:stretch>
            <a:fillRect/>
          </a:stretch>
        </p:blipFill>
        <p:spPr>
          <a:xfrm>
            <a:off x="-276408" y="1784333"/>
            <a:ext cx="3774096" cy="3774096"/>
          </a:xfrm>
          <a:prstGeom prst="ellipse">
            <a:avLst/>
          </a:prstGeom>
        </p:spPr>
      </p:pic>
      <p:sp>
        <p:nvSpPr>
          <p:cNvPr id="3" name="AutoShape 3"/>
          <p:cNvSpPr/>
          <p:nvPr/>
        </p:nvSpPr>
        <p:spPr>
          <a:xfrm>
            <a:off x="3853566"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853566"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054790"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包括患者基本信息、诊断、医嘱、护理记录等。</a:t>
            </a:r>
          </a:p>
        </p:txBody>
      </p:sp>
      <p:sp>
        <p:nvSpPr>
          <p:cNvPr id="6" name="TextBox 6"/>
          <p:cNvSpPr txBox="1"/>
          <p:nvPr/>
        </p:nvSpPr>
        <p:spPr>
          <a:xfrm>
            <a:off x="4066852"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电子病历系统</a:t>
            </a:r>
          </a:p>
        </p:txBody>
      </p:sp>
      <p:sp>
        <p:nvSpPr>
          <p:cNvPr id="7" name="AutoShape 7"/>
          <p:cNvSpPr/>
          <p:nvPr/>
        </p:nvSpPr>
        <p:spPr>
          <a:xfrm>
            <a:off x="7873179"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873179"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8086465"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医疗设备</a:t>
            </a:r>
          </a:p>
        </p:txBody>
      </p:sp>
      <p:sp>
        <p:nvSpPr>
          <p:cNvPr id="10" name="AutoShape 10"/>
          <p:cNvSpPr/>
          <p:nvPr/>
        </p:nvSpPr>
        <p:spPr>
          <a:xfrm>
            <a:off x="3853566" y="4213236"/>
            <a:ext cx="3657600" cy="1989696"/>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853566"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066852"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移动应用或在线平台</a:t>
            </a:r>
          </a:p>
        </p:txBody>
      </p:sp>
      <p:sp>
        <p:nvSpPr>
          <p:cNvPr id="13" name="AutoShape 13"/>
          <p:cNvSpPr/>
          <p:nvPr/>
        </p:nvSpPr>
        <p:spPr>
          <a:xfrm>
            <a:off x="7873179" y="4213236"/>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873179"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8086465"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图像和实验室检查结果</a:t>
            </a:r>
          </a:p>
        </p:txBody>
      </p:sp>
      <p:sp>
        <p:nvSpPr>
          <p:cNvPr id="16" name="TextBox 16"/>
          <p:cNvSpPr txBox="1"/>
          <p:nvPr/>
        </p:nvSpPr>
        <p:spPr>
          <a:xfrm>
            <a:off x="8074403"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如监护仪、呼吸机等产生的实时数据。</a:t>
            </a:r>
          </a:p>
        </p:txBody>
      </p:sp>
      <p:sp>
        <p:nvSpPr>
          <p:cNvPr id="17" name="TextBox 17"/>
          <p:cNvSpPr txBox="1"/>
          <p:nvPr/>
        </p:nvSpPr>
        <p:spPr>
          <a:xfrm>
            <a:off x="4054790" y="46755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患者自我报告的数据，如满意度调查。</a:t>
            </a:r>
          </a:p>
        </p:txBody>
      </p:sp>
      <p:sp>
        <p:nvSpPr>
          <p:cNvPr id="18" name="TextBox 18"/>
          <p:cNvSpPr txBox="1"/>
          <p:nvPr/>
        </p:nvSpPr>
        <p:spPr>
          <a:xfrm>
            <a:off x="8074403" y="46791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如X光片、CT扫描、血液检查结果等。</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数据来源与类型</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667" r="16667"/>
          <a:stretch>
            <a:fillRect/>
          </a:stretch>
        </p:blipFill>
        <p:spPr>
          <a:xfrm>
            <a:off x="4289936" y="1498289"/>
            <a:ext cx="3861422" cy="3861422"/>
          </a:xfrm>
          <a:prstGeom prst="diamond">
            <a:avLst/>
          </a:prstGeom>
        </p:spPr>
      </p:pic>
      <p:grpSp>
        <p:nvGrpSpPr>
          <p:cNvPr id="3" name="Group 3"/>
          <p:cNvGrpSpPr/>
          <p:nvPr/>
        </p:nvGrpSpPr>
        <p:grpSpPr>
          <a:xfrm>
            <a:off x="44972" y="1608799"/>
            <a:ext cx="5067193" cy="1224567"/>
            <a:chOff x="44972" y="1608799"/>
            <a:chExt cx="5067193" cy="1224567"/>
          </a:xfrm>
        </p:grpSpPr>
        <p:sp>
          <p:nvSpPr>
            <p:cNvPr id="4" name="AutoShape 4"/>
            <p:cNvSpPr/>
            <p:nvPr/>
          </p:nvSpPr>
          <p:spPr>
            <a:xfrm>
              <a:off x="4429413" y="1744054"/>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16800"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确保数据没有缺失，所有记录都已填写。</a:t>
              </a:r>
            </a:p>
          </p:txBody>
        </p:sp>
        <p:sp>
          <p:nvSpPr>
            <p:cNvPr id="6" name="TextBox 6"/>
            <p:cNvSpPr txBox="1"/>
            <p:nvPr/>
          </p:nvSpPr>
          <p:spPr>
            <a:xfrm>
              <a:off x="44972"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数据完整性</a:t>
              </a:r>
            </a:p>
          </p:txBody>
        </p:sp>
        <p:sp>
          <p:nvSpPr>
            <p:cNvPr id="7" name="Freeform 7"/>
            <p:cNvSpPr/>
            <p:nvPr/>
          </p:nvSpPr>
          <p:spPr>
            <a:xfrm>
              <a:off x="4566065" y="1914535"/>
              <a:ext cx="418083" cy="363887"/>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7180959" y="1608799"/>
            <a:ext cx="4946836" cy="1224567"/>
            <a:chOff x="7180959" y="1608799"/>
            <a:chExt cx="4946836" cy="1224567"/>
          </a:xfrm>
        </p:grpSpPr>
        <p:sp>
          <p:nvSpPr>
            <p:cNvPr id="9" name="AutoShape 9"/>
            <p:cNvSpPr/>
            <p:nvPr/>
          </p:nvSpPr>
          <p:spPr>
            <a:xfrm>
              <a:off x="7180959" y="168804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27972"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核实数据是否准确反映实际情况。</a:t>
              </a:r>
            </a:p>
          </p:txBody>
        </p:sp>
        <p:sp>
          <p:nvSpPr>
            <p:cNvPr id="11" name="TextBox 11"/>
            <p:cNvSpPr txBox="1"/>
            <p:nvPr/>
          </p:nvSpPr>
          <p:spPr>
            <a:xfrm>
              <a:off x="7606701"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数据准确性</a:t>
              </a:r>
            </a:p>
          </p:txBody>
        </p:sp>
        <p:sp>
          <p:nvSpPr>
            <p:cNvPr id="12" name="Freeform 12"/>
            <p:cNvSpPr/>
            <p:nvPr/>
          </p:nvSpPr>
          <p:spPr>
            <a:xfrm>
              <a:off x="7356302" y="1863389"/>
              <a:ext cx="332068" cy="332068"/>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24384" y="4380910"/>
            <a:ext cx="5067193" cy="1224566"/>
            <a:chOff x="24384" y="4380910"/>
            <a:chExt cx="5067193" cy="1224566"/>
          </a:xfrm>
        </p:grpSpPr>
        <p:sp>
          <p:nvSpPr>
            <p:cNvPr id="14" name="AutoShape 14"/>
            <p:cNvSpPr/>
            <p:nvPr/>
          </p:nvSpPr>
          <p:spPr>
            <a:xfrm>
              <a:off x="4408825" y="443691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196211"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确保数据是最新的，没有过时的信息。</a:t>
              </a:r>
            </a:p>
          </p:txBody>
        </p:sp>
        <p:sp>
          <p:nvSpPr>
            <p:cNvPr id="16" name="TextBox 16"/>
            <p:cNvSpPr txBox="1"/>
            <p:nvPr/>
          </p:nvSpPr>
          <p:spPr>
            <a:xfrm>
              <a:off x="24384"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数据及时性</a:t>
              </a:r>
            </a:p>
          </p:txBody>
        </p:sp>
        <p:sp>
          <p:nvSpPr>
            <p:cNvPr id="17" name="Freeform 17"/>
            <p:cNvSpPr/>
            <p:nvPr/>
          </p:nvSpPr>
          <p:spPr>
            <a:xfrm>
              <a:off x="4584167" y="4590972"/>
              <a:ext cx="332068" cy="374641"/>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7180959" y="4380910"/>
            <a:ext cx="4946836" cy="1224566"/>
            <a:chOff x="7180959" y="4380910"/>
            <a:chExt cx="4946836" cy="1224566"/>
          </a:xfrm>
        </p:grpSpPr>
        <p:sp>
          <p:nvSpPr>
            <p:cNvPr id="19" name="AutoShape 19"/>
            <p:cNvSpPr/>
            <p:nvPr/>
          </p:nvSpPr>
          <p:spPr>
            <a:xfrm>
              <a:off x="7180959" y="443691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8027972"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在不同系统或来源之间，数据应保持一致。</a:t>
              </a:r>
            </a:p>
          </p:txBody>
        </p:sp>
        <p:sp>
          <p:nvSpPr>
            <p:cNvPr id="21" name="TextBox 21"/>
            <p:cNvSpPr txBox="1"/>
            <p:nvPr/>
          </p:nvSpPr>
          <p:spPr>
            <a:xfrm>
              <a:off x="7606701"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数据一致性</a:t>
              </a:r>
            </a:p>
          </p:txBody>
        </p:sp>
        <p:sp>
          <p:nvSpPr>
            <p:cNvPr id="22" name="Freeform 22"/>
            <p:cNvSpPr/>
            <p:nvPr/>
          </p:nvSpPr>
          <p:spPr>
            <a:xfrm>
              <a:off x="7339272" y="4595230"/>
              <a:ext cx="366126" cy="366126"/>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数据质量评估</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667" r="16667"/>
          <a:stretch>
            <a:fillRect/>
          </a:stretch>
        </p:blipFill>
        <p:spPr>
          <a:xfrm>
            <a:off x="3352886" y="2055085"/>
            <a:ext cx="2476500" cy="2476500"/>
          </a:xfrm>
          <a:prstGeom prst="ellipse">
            <a:avLst/>
          </a:prstGeom>
        </p:spPr>
      </p:pic>
      <p:pic>
        <p:nvPicPr>
          <p:cNvPr id="3" name="Picture 3"/>
          <p:cNvPicPr>
            <a:picLocks noChangeAspect="1"/>
          </p:cNvPicPr>
          <p:nvPr/>
        </p:nvPicPr>
        <p:blipFill>
          <a:blip r:embed="rId3"/>
          <a:srcRect l="14667" r="14667"/>
          <a:stretch>
            <a:fillRect/>
          </a:stretch>
        </p:blipFill>
        <p:spPr>
          <a:xfrm>
            <a:off x="6374798" y="2055085"/>
            <a:ext cx="2476500" cy="2476500"/>
          </a:xfrm>
          <a:prstGeom prst="ellipse">
            <a:avLst/>
          </a:prstGeom>
        </p:spPr>
      </p:pic>
      <p:grpSp>
        <p:nvGrpSpPr>
          <p:cNvPr id="4" name="Group 4"/>
          <p:cNvGrpSpPr/>
          <p:nvPr/>
        </p:nvGrpSpPr>
        <p:grpSpPr>
          <a:xfrm>
            <a:off x="3352886" y="2107432"/>
            <a:ext cx="665795" cy="665791"/>
            <a:chOff x="3352886" y="2107432"/>
            <a:chExt cx="665795" cy="665791"/>
          </a:xfrm>
        </p:grpSpPr>
        <p:sp>
          <p:nvSpPr>
            <p:cNvPr id="5" name="AutoShape 5"/>
            <p:cNvSpPr/>
            <p:nvPr/>
          </p:nvSpPr>
          <p:spPr>
            <a:xfrm>
              <a:off x="3352886"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CFB"/>
                  </a:solidFill>
                  <a:latin typeface="Calibri"/>
                  <a:ea typeface="+mn-ea"/>
                  <a:cs typeface="+mn-cs"/>
                </a:defRPr>
              </a:lvl1pPr>
              <a:lvl2pPr marL="457200" algn="l" defTabSz="914400" rtl="0" eaLnBrk="1" latinLnBrk="0" hangingPunct="1">
                <a:defRPr sz="1800" kern="1200">
                  <a:solidFill>
                    <a:srgbClr val="FFFCFB"/>
                  </a:solidFill>
                  <a:latin typeface="Calibri"/>
                  <a:ea typeface="+mn-ea"/>
                  <a:cs typeface="+mn-cs"/>
                </a:defRPr>
              </a:lvl2pPr>
              <a:lvl3pPr marL="914400" algn="l" defTabSz="914400" rtl="0" eaLnBrk="1" latinLnBrk="0" hangingPunct="1">
                <a:defRPr sz="1800" kern="1200">
                  <a:solidFill>
                    <a:srgbClr val="FFFCFB"/>
                  </a:solidFill>
                  <a:latin typeface="Calibri"/>
                  <a:ea typeface="+mn-ea"/>
                  <a:cs typeface="+mn-cs"/>
                </a:defRPr>
              </a:lvl3pPr>
              <a:lvl4pPr marL="1371600" algn="l" defTabSz="914400" rtl="0" eaLnBrk="1" latinLnBrk="0" hangingPunct="1">
                <a:defRPr sz="1800" kern="1200">
                  <a:solidFill>
                    <a:srgbClr val="FFFCFB"/>
                  </a:solidFill>
                  <a:latin typeface="Calibri"/>
                  <a:ea typeface="+mn-ea"/>
                  <a:cs typeface="+mn-cs"/>
                </a:defRPr>
              </a:lvl4pPr>
              <a:lvl5pPr marL="1828800" algn="l" defTabSz="914400" rtl="0" eaLnBrk="1" latinLnBrk="0" hangingPunct="1">
                <a:defRPr sz="1800" kern="1200">
                  <a:solidFill>
                    <a:srgbClr val="FFFCFB"/>
                  </a:solidFill>
                  <a:latin typeface="Calibri"/>
                  <a:ea typeface="+mn-ea"/>
                  <a:cs typeface="+mn-cs"/>
                </a:defRPr>
              </a:lvl5pPr>
              <a:lvl6pPr marL="2286000" algn="l" defTabSz="914400" rtl="0" eaLnBrk="1" latinLnBrk="0" hangingPunct="1">
                <a:defRPr sz="1800" kern="1200">
                  <a:solidFill>
                    <a:srgbClr val="FFFCFB"/>
                  </a:solidFill>
                  <a:latin typeface="Calibri"/>
                  <a:ea typeface="+mn-ea"/>
                  <a:cs typeface="+mn-cs"/>
                </a:defRPr>
              </a:lvl6pPr>
              <a:lvl7pPr marL="2743200" algn="l" defTabSz="914400" rtl="0" eaLnBrk="1" latinLnBrk="0" hangingPunct="1">
                <a:defRPr sz="1800" kern="1200">
                  <a:solidFill>
                    <a:srgbClr val="FFFCFB"/>
                  </a:solidFill>
                  <a:latin typeface="Calibri"/>
                  <a:ea typeface="+mn-ea"/>
                  <a:cs typeface="+mn-cs"/>
                </a:defRPr>
              </a:lvl7pPr>
              <a:lvl8pPr marL="3200400" algn="l" defTabSz="914400" rtl="0" eaLnBrk="1" latinLnBrk="0" hangingPunct="1">
                <a:defRPr sz="1800" kern="1200">
                  <a:solidFill>
                    <a:srgbClr val="FFFCFB"/>
                  </a:solidFill>
                  <a:latin typeface="Calibri"/>
                  <a:ea typeface="+mn-ea"/>
                  <a:cs typeface="+mn-cs"/>
                </a:defRPr>
              </a:lvl8pPr>
              <a:lvl9pPr marL="3657600" algn="l" defTabSz="914400" rtl="0" eaLnBrk="1" latinLnBrk="0" hangingPunct="1">
                <a:defRPr sz="1800" kern="1200">
                  <a:solidFill>
                    <a:srgbClr val="FFFCFB"/>
                  </a:solidFill>
                  <a:latin typeface="Calibri"/>
                  <a:ea typeface="+mn-ea"/>
                  <a:cs typeface="+mn-cs"/>
                </a:defRPr>
              </a:lvl9pPr>
            </a:lstStyle>
            <a:p/>
          </p:txBody>
        </p:sp>
        <p:sp>
          <p:nvSpPr>
            <p:cNvPr id="6" name="Freeform 6"/>
            <p:cNvSpPr/>
            <p:nvPr/>
          </p:nvSpPr>
          <p:spPr>
            <a:xfrm>
              <a:off x="3532726" y="2292906"/>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 name="Group 7"/>
          <p:cNvGrpSpPr/>
          <p:nvPr/>
        </p:nvGrpSpPr>
        <p:grpSpPr>
          <a:xfrm>
            <a:off x="8174522" y="2107432"/>
            <a:ext cx="665795" cy="665791"/>
            <a:chOff x="8174522" y="2107432"/>
            <a:chExt cx="665795" cy="665791"/>
          </a:xfrm>
        </p:grpSpPr>
        <p:sp>
          <p:nvSpPr>
            <p:cNvPr id="8" name="AutoShape 8"/>
            <p:cNvSpPr/>
            <p:nvPr/>
          </p:nvSpPr>
          <p:spPr>
            <a:xfrm>
              <a:off x="8174522"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CFB"/>
                  </a:solidFill>
                  <a:latin typeface="Calibri"/>
                  <a:ea typeface="+mn-ea"/>
                  <a:cs typeface="+mn-cs"/>
                </a:defRPr>
              </a:lvl1pPr>
              <a:lvl2pPr marL="457200" algn="l" defTabSz="914400" rtl="0" eaLnBrk="1" latinLnBrk="0" hangingPunct="1">
                <a:defRPr sz="1800" kern="1200">
                  <a:solidFill>
                    <a:srgbClr val="FFFCFB"/>
                  </a:solidFill>
                  <a:latin typeface="Calibri"/>
                  <a:ea typeface="+mn-ea"/>
                  <a:cs typeface="+mn-cs"/>
                </a:defRPr>
              </a:lvl2pPr>
              <a:lvl3pPr marL="914400" algn="l" defTabSz="914400" rtl="0" eaLnBrk="1" latinLnBrk="0" hangingPunct="1">
                <a:defRPr sz="1800" kern="1200">
                  <a:solidFill>
                    <a:srgbClr val="FFFCFB"/>
                  </a:solidFill>
                  <a:latin typeface="Calibri"/>
                  <a:ea typeface="+mn-ea"/>
                  <a:cs typeface="+mn-cs"/>
                </a:defRPr>
              </a:lvl3pPr>
              <a:lvl4pPr marL="1371600" algn="l" defTabSz="914400" rtl="0" eaLnBrk="1" latinLnBrk="0" hangingPunct="1">
                <a:defRPr sz="1800" kern="1200">
                  <a:solidFill>
                    <a:srgbClr val="FFFCFB"/>
                  </a:solidFill>
                  <a:latin typeface="Calibri"/>
                  <a:ea typeface="+mn-ea"/>
                  <a:cs typeface="+mn-cs"/>
                </a:defRPr>
              </a:lvl4pPr>
              <a:lvl5pPr marL="1828800" algn="l" defTabSz="914400" rtl="0" eaLnBrk="1" latinLnBrk="0" hangingPunct="1">
                <a:defRPr sz="1800" kern="1200">
                  <a:solidFill>
                    <a:srgbClr val="FFFCFB"/>
                  </a:solidFill>
                  <a:latin typeface="Calibri"/>
                  <a:ea typeface="+mn-ea"/>
                  <a:cs typeface="+mn-cs"/>
                </a:defRPr>
              </a:lvl5pPr>
              <a:lvl6pPr marL="2286000" algn="l" defTabSz="914400" rtl="0" eaLnBrk="1" latinLnBrk="0" hangingPunct="1">
                <a:defRPr sz="1800" kern="1200">
                  <a:solidFill>
                    <a:srgbClr val="FFFCFB"/>
                  </a:solidFill>
                  <a:latin typeface="Calibri"/>
                  <a:ea typeface="+mn-ea"/>
                  <a:cs typeface="+mn-cs"/>
                </a:defRPr>
              </a:lvl6pPr>
              <a:lvl7pPr marL="2743200" algn="l" defTabSz="914400" rtl="0" eaLnBrk="1" latinLnBrk="0" hangingPunct="1">
                <a:defRPr sz="1800" kern="1200">
                  <a:solidFill>
                    <a:srgbClr val="FFFCFB"/>
                  </a:solidFill>
                  <a:latin typeface="Calibri"/>
                  <a:ea typeface="+mn-ea"/>
                  <a:cs typeface="+mn-cs"/>
                </a:defRPr>
              </a:lvl7pPr>
              <a:lvl8pPr marL="3200400" algn="l" defTabSz="914400" rtl="0" eaLnBrk="1" latinLnBrk="0" hangingPunct="1">
                <a:defRPr sz="1800" kern="1200">
                  <a:solidFill>
                    <a:srgbClr val="FFFCFB"/>
                  </a:solidFill>
                  <a:latin typeface="Calibri"/>
                  <a:ea typeface="+mn-ea"/>
                  <a:cs typeface="+mn-cs"/>
                </a:defRPr>
              </a:lvl8pPr>
              <a:lvl9pPr marL="3657600" algn="l" defTabSz="914400" rtl="0" eaLnBrk="1" latinLnBrk="0" hangingPunct="1">
                <a:defRPr sz="1800" kern="1200">
                  <a:solidFill>
                    <a:srgbClr val="FFFCFB"/>
                  </a:solidFill>
                  <a:latin typeface="Calibri"/>
                  <a:ea typeface="+mn-ea"/>
                  <a:cs typeface="+mn-cs"/>
                </a:defRPr>
              </a:lvl9pPr>
            </a:lstStyle>
            <a:p/>
          </p:txBody>
        </p:sp>
        <p:sp>
          <p:nvSpPr>
            <p:cNvPr id="9" name="Freeform 9"/>
            <p:cNvSpPr/>
            <p:nvPr/>
          </p:nvSpPr>
          <p:spPr>
            <a:xfrm>
              <a:off x="8354362" y="2273856"/>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4252748" y="4178300"/>
            <a:ext cx="665795" cy="665791"/>
            <a:chOff x="4252748" y="4178300"/>
            <a:chExt cx="665795" cy="665791"/>
          </a:xfrm>
        </p:grpSpPr>
        <p:sp>
          <p:nvSpPr>
            <p:cNvPr id="11" name="AutoShape 11"/>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CFB"/>
                  </a:solidFill>
                  <a:latin typeface="Calibri"/>
                  <a:ea typeface="+mn-ea"/>
                  <a:cs typeface="+mn-cs"/>
                </a:defRPr>
              </a:lvl1pPr>
              <a:lvl2pPr marL="457200" algn="l" defTabSz="914400" rtl="0" eaLnBrk="1" latinLnBrk="0" hangingPunct="1">
                <a:defRPr sz="1800" kern="1200">
                  <a:solidFill>
                    <a:srgbClr val="FFFCFB"/>
                  </a:solidFill>
                  <a:latin typeface="Calibri"/>
                  <a:ea typeface="+mn-ea"/>
                  <a:cs typeface="+mn-cs"/>
                </a:defRPr>
              </a:lvl2pPr>
              <a:lvl3pPr marL="914400" algn="l" defTabSz="914400" rtl="0" eaLnBrk="1" latinLnBrk="0" hangingPunct="1">
                <a:defRPr sz="1800" kern="1200">
                  <a:solidFill>
                    <a:srgbClr val="FFFCFB"/>
                  </a:solidFill>
                  <a:latin typeface="Calibri"/>
                  <a:ea typeface="+mn-ea"/>
                  <a:cs typeface="+mn-cs"/>
                </a:defRPr>
              </a:lvl3pPr>
              <a:lvl4pPr marL="1371600" algn="l" defTabSz="914400" rtl="0" eaLnBrk="1" latinLnBrk="0" hangingPunct="1">
                <a:defRPr sz="1800" kern="1200">
                  <a:solidFill>
                    <a:srgbClr val="FFFCFB"/>
                  </a:solidFill>
                  <a:latin typeface="Calibri"/>
                  <a:ea typeface="+mn-ea"/>
                  <a:cs typeface="+mn-cs"/>
                </a:defRPr>
              </a:lvl4pPr>
              <a:lvl5pPr marL="1828800" algn="l" defTabSz="914400" rtl="0" eaLnBrk="1" latinLnBrk="0" hangingPunct="1">
                <a:defRPr sz="1800" kern="1200">
                  <a:solidFill>
                    <a:srgbClr val="FFFCFB"/>
                  </a:solidFill>
                  <a:latin typeface="Calibri"/>
                  <a:ea typeface="+mn-ea"/>
                  <a:cs typeface="+mn-cs"/>
                </a:defRPr>
              </a:lvl5pPr>
              <a:lvl6pPr marL="2286000" algn="l" defTabSz="914400" rtl="0" eaLnBrk="1" latinLnBrk="0" hangingPunct="1">
                <a:defRPr sz="1800" kern="1200">
                  <a:solidFill>
                    <a:srgbClr val="FFFCFB"/>
                  </a:solidFill>
                  <a:latin typeface="Calibri"/>
                  <a:ea typeface="+mn-ea"/>
                  <a:cs typeface="+mn-cs"/>
                </a:defRPr>
              </a:lvl6pPr>
              <a:lvl7pPr marL="2743200" algn="l" defTabSz="914400" rtl="0" eaLnBrk="1" latinLnBrk="0" hangingPunct="1">
                <a:defRPr sz="1800" kern="1200">
                  <a:solidFill>
                    <a:srgbClr val="FFFCFB"/>
                  </a:solidFill>
                  <a:latin typeface="Calibri"/>
                  <a:ea typeface="+mn-ea"/>
                  <a:cs typeface="+mn-cs"/>
                </a:defRPr>
              </a:lvl7pPr>
              <a:lvl8pPr marL="3200400" algn="l" defTabSz="914400" rtl="0" eaLnBrk="1" latinLnBrk="0" hangingPunct="1">
                <a:defRPr sz="1800" kern="1200">
                  <a:solidFill>
                    <a:srgbClr val="FFFCFB"/>
                  </a:solidFill>
                  <a:latin typeface="Calibri"/>
                  <a:ea typeface="+mn-ea"/>
                  <a:cs typeface="+mn-cs"/>
                </a:defRPr>
              </a:lvl8pPr>
              <a:lvl9pPr marL="3657600" algn="l" defTabSz="914400" rtl="0" eaLnBrk="1" latinLnBrk="0" hangingPunct="1">
                <a:defRPr sz="1800" kern="1200">
                  <a:solidFill>
                    <a:srgbClr val="FFFCFB"/>
                  </a:solidFill>
                  <a:latin typeface="Calibri"/>
                  <a:ea typeface="+mn-ea"/>
                  <a:cs typeface="+mn-cs"/>
                </a:defRPr>
              </a:lvl9pPr>
            </a:lstStyle>
            <a:p/>
          </p:txBody>
        </p:sp>
        <p:sp>
          <p:nvSpPr>
            <p:cNvPr id="12" name="Freeform 12"/>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7274660" y="4178300"/>
            <a:ext cx="665795" cy="665791"/>
            <a:chOff x="7274660" y="4178300"/>
            <a:chExt cx="665795" cy="665791"/>
          </a:xfrm>
        </p:grpSpPr>
        <p:sp>
          <p:nvSpPr>
            <p:cNvPr id="14" name="AutoShape 14"/>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CFB"/>
                  </a:solidFill>
                  <a:latin typeface="Calibri"/>
                  <a:ea typeface="+mn-ea"/>
                  <a:cs typeface="+mn-cs"/>
                </a:defRPr>
              </a:lvl1pPr>
              <a:lvl2pPr marL="457200" algn="l" defTabSz="914400" rtl="0" eaLnBrk="1" latinLnBrk="0" hangingPunct="1">
                <a:defRPr sz="1800" kern="1200">
                  <a:solidFill>
                    <a:srgbClr val="FFFCFB"/>
                  </a:solidFill>
                  <a:latin typeface="Calibri"/>
                  <a:ea typeface="+mn-ea"/>
                  <a:cs typeface="+mn-cs"/>
                </a:defRPr>
              </a:lvl2pPr>
              <a:lvl3pPr marL="914400" algn="l" defTabSz="914400" rtl="0" eaLnBrk="1" latinLnBrk="0" hangingPunct="1">
                <a:defRPr sz="1800" kern="1200">
                  <a:solidFill>
                    <a:srgbClr val="FFFCFB"/>
                  </a:solidFill>
                  <a:latin typeface="Calibri"/>
                  <a:ea typeface="+mn-ea"/>
                  <a:cs typeface="+mn-cs"/>
                </a:defRPr>
              </a:lvl3pPr>
              <a:lvl4pPr marL="1371600" algn="l" defTabSz="914400" rtl="0" eaLnBrk="1" latinLnBrk="0" hangingPunct="1">
                <a:defRPr sz="1800" kern="1200">
                  <a:solidFill>
                    <a:srgbClr val="FFFCFB"/>
                  </a:solidFill>
                  <a:latin typeface="Calibri"/>
                  <a:ea typeface="+mn-ea"/>
                  <a:cs typeface="+mn-cs"/>
                </a:defRPr>
              </a:lvl4pPr>
              <a:lvl5pPr marL="1828800" algn="l" defTabSz="914400" rtl="0" eaLnBrk="1" latinLnBrk="0" hangingPunct="1">
                <a:defRPr sz="1800" kern="1200">
                  <a:solidFill>
                    <a:srgbClr val="FFFCFB"/>
                  </a:solidFill>
                  <a:latin typeface="Calibri"/>
                  <a:ea typeface="+mn-ea"/>
                  <a:cs typeface="+mn-cs"/>
                </a:defRPr>
              </a:lvl5pPr>
              <a:lvl6pPr marL="2286000" algn="l" defTabSz="914400" rtl="0" eaLnBrk="1" latinLnBrk="0" hangingPunct="1">
                <a:defRPr sz="1800" kern="1200">
                  <a:solidFill>
                    <a:srgbClr val="FFFCFB"/>
                  </a:solidFill>
                  <a:latin typeface="Calibri"/>
                  <a:ea typeface="+mn-ea"/>
                  <a:cs typeface="+mn-cs"/>
                </a:defRPr>
              </a:lvl6pPr>
              <a:lvl7pPr marL="2743200" algn="l" defTabSz="914400" rtl="0" eaLnBrk="1" latinLnBrk="0" hangingPunct="1">
                <a:defRPr sz="1800" kern="1200">
                  <a:solidFill>
                    <a:srgbClr val="FFFCFB"/>
                  </a:solidFill>
                  <a:latin typeface="Calibri"/>
                  <a:ea typeface="+mn-ea"/>
                  <a:cs typeface="+mn-cs"/>
                </a:defRPr>
              </a:lvl7pPr>
              <a:lvl8pPr marL="3200400" algn="l" defTabSz="914400" rtl="0" eaLnBrk="1" latinLnBrk="0" hangingPunct="1">
                <a:defRPr sz="1800" kern="1200">
                  <a:solidFill>
                    <a:srgbClr val="FFFCFB"/>
                  </a:solidFill>
                  <a:latin typeface="Calibri"/>
                  <a:ea typeface="+mn-ea"/>
                  <a:cs typeface="+mn-cs"/>
                </a:defRPr>
              </a:lvl8pPr>
              <a:lvl9pPr marL="3657600" algn="l" defTabSz="914400" rtl="0" eaLnBrk="1" latinLnBrk="0" hangingPunct="1">
                <a:defRPr sz="1800" kern="1200">
                  <a:solidFill>
                    <a:srgbClr val="FFFCFB"/>
                  </a:solidFill>
                  <a:latin typeface="Calibri"/>
                  <a:ea typeface="+mn-ea"/>
                  <a:cs typeface="+mn-cs"/>
                </a:defRPr>
              </a:lvl9pPr>
            </a:lstStyle>
            <a:p/>
          </p:txBody>
        </p:sp>
        <p:sp>
          <p:nvSpPr>
            <p:cNvPr id="15" name="Freeform 15"/>
            <p:cNvSpPr/>
            <p:nvPr/>
          </p:nvSpPr>
          <p:spPr>
            <a:xfrm>
              <a:off x="7469003" y="4363774"/>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6" name="AutoShape 16"/>
          <p:cNvSpPr/>
          <p:nvPr/>
        </p:nvSpPr>
        <p:spPr>
          <a:xfrm>
            <a:off x="633036" y="2037683"/>
            <a:ext cx="2553871"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访问控制</a:t>
            </a:r>
            <a:endParaRPr lang="en-US" sz="1100"/>
          </a:p>
        </p:txBody>
      </p:sp>
      <p:sp>
        <p:nvSpPr>
          <p:cNvPr id="17" name="AutoShape 17"/>
          <p:cNvSpPr/>
          <p:nvPr/>
        </p:nvSpPr>
        <p:spPr>
          <a:xfrm>
            <a:off x="1940528" y="4661950"/>
            <a:ext cx="2084356" cy="403578"/>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数据加密</a:t>
            </a:r>
            <a:endParaRPr lang="en-US" sz="1100"/>
          </a:p>
        </p:txBody>
      </p:sp>
      <p:sp>
        <p:nvSpPr>
          <p:cNvPr id="18" name="AutoShape 18"/>
          <p:cNvSpPr/>
          <p:nvPr/>
        </p:nvSpPr>
        <p:spPr>
          <a:xfrm>
            <a:off x="9015108" y="2037683"/>
            <a:ext cx="2569478" cy="44168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匿名化处理</a:t>
            </a:r>
            <a:endParaRPr lang="en-US" sz="1100"/>
          </a:p>
        </p:txBody>
      </p:sp>
      <p:sp>
        <p:nvSpPr>
          <p:cNvPr id="19" name="AutoShape 19"/>
          <p:cNvSpPr/>
          <p:nvPr/>
        </p:nvSpPr>
        <p:spPr>
          <a:xfrm>
            <a:off x="8314658" y="4661950"/>
            <a:ext cx="2084356"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法规遵循</a:t>
            </a:r>
            <a:endParaRPr lang="en-US" sz="1100"/>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数据安全与隐私保护</a:t>
              </a:r>
            </a:p>
          </p:txBody>
        </p:sp>
      </p:grpSp>
      <p:sp>
        <p:nvSpPr>
          <p:cNvPr id="42" name="TextBox 42"/>
          <p:cNvSpPr txBox="1"/>
          <p:nvPr/>
        </p:nvSpPr>
        <p:spPr>
          <a:xfrm>
            <a:off x="633255"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限制对数据的访问权限，确保只有授权人员可以查看。</a:t>
            </a:r>
          </a:p>
        </p:txBody>
      </p:sp>
      <p:sp>
        <p:nvSpPr>
          <p:cNvPr id="43" name="TextBox 43"/>
          <p:cNvSpPr txBox="1"/>
          <p:nvPr/>
        </p:nvSpPr>
        <p:spPr>
          <a:xfrm>
            <a:off x="9015108"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去除或掩盖可识别个体的信息，以保护隐私。</a:t>
            </a:r>
          </a:p>
        </p:txBody>
      </p:sp>
      <p:sp>
        <p:nvSpPr>
          <p:cNvPr id="44" name="TextBox 44"/>
          <p:cNvSpPr txBox="1"/>
          <p:nvPr/>
        </p:nvSpPr>
        <p:spPr>
          <a:xfrm>
            <a:off x="1940528" y="5112856"/>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使用加密技术保护数据传输和存储。</a:t>
            </a:r>
          </a:p>
        </p:txBody>
      </p:sp>
      <p:sp>
        <p:nvSpPr>
          <p:cNvPr id="45" name="TextBox 45"/>
          <p:cNvSpPr txBox="1"/>
          <p:nvPr/>
        </p:nvSpPr>
        <p:spPr>
          <a:xfrm>
            <a:off x="7845361" y="5065527"/>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确保所有操作符合相关法律法规的要求。</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90464" y="2536882"/>
            <a:ext cx="2922600" cy="712314"/>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975" b="1">
                <a:solidFill>
                  <a:srgbClr val="754807">
                    <a:alpha val="100000"/>
                  </a:srgbClr>
                </a:solidFill>
                <a:latin typeface="Microsoft Yahei"/>
                <a:ea typeface="Microsoft Yahei"/>
                <a:cs typeface="Microsoft Yahei"/>
              </a:rPr>
              <a:t>03</a:t>
            </a:r>
          </a:p>
        </p:txBody>
      </p:sp>
      <p:sp>
        <p:nvSpPr>
          <p:cNvPr id="3" name="TextBox 3"/>
          <p:cNvSpPr txBox="1"/>
          <p:nvPr/>
        </p:nvSpPr>
        <p:spPr>
          <a:xfrm>
            <a:off x="1863348" y="3329232"/>
            <a:ext cx="6574155" cy="1805940"/>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500" b="1">
                <a:solidFill>
                  <a:srgbClr val="754807">
                    <a:alpha val="100000"/>
                  </a:srgbClr>
                </a:solidFill>
                <a:latin typeface="Microsoft Yahei"/>
                <a:ea typeface="Microsoft Yahei"/>
                <a:cs typeface="Microsoft Yahei"/>
              </a:rPr>
              <a:t>护理数据分析方法</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0850" b="10850"/>
          <a:stretch>
            <a:fillRect/>
          </a:stretch>
        </p:blipFill>
        <p:spPr>
          <a:xfrm>
            <a:off x="3909691" y="1250241"/>
            <a:ext cx="7848600" cy="5248275"/>
          </a:xfrm>
          <a:prstGeom prst="rect">
            <a:avLst/>
          </a:prstGeom>
        </p:spPr>
      </p:pic>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描述性统计分析</a:t>
              </a:r>
            </a:p>
          </p:txBody>
        </p:sp>
      </p:grpSp>
      <p:sp>
        <p:nvSpPr>
          <p:cNvPr id="25" name="AutoShape 25"/>
          <p:cNvSpPr/>
          <p:nvPr/>
        </p:nvSpPr>
        <p:spPr>
          <a:xfrm>
            <a:off x="454963" y="3878730"/>
            <a:ext cx="3974251" cy="2162291"/>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63624" y="1510084"/>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描述性统计分析是护理数据分析的基础，通过对护理数据的整理、分类和汇总，了解数据的基本特征和分布情况。</a:t>
            </a:r>
            <a:endParaRPr lang="en-US" sz="1100"/>
          </a:p>
        </p:txBody>
      </p:sp>
      <p:sp>
        <p:nvSpPr>
          <p:cNvPr id="27" name="AutoShape 27"/>
          <p:cNvSpPr/>
          <p:nvPr/>
        </p:nvSpPr>
        <p:spPr>
          <a:xfrm>
            <a:off x="590191" y="415758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描述性统计分析包括均值、中位数、众数、标准差等统计指标，以及频数分布、直方图、箱线图等可视化方法，帮助我们全面了解数据。</a:t>
            </a:r>
            <a:endParaRPr lang="en-US" sz="1100"/>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因果关系分析</a:t>
              </a:r>
            </a:p>
          </p:txBody>
        </p:sp>
      </p:grpSp>
      <p:sp>
        <p:nvSpPr>
          <p:cNvPr id="43" name="TextBox 43"/>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因果关系分析是探究护理效果与影响因素之间关系的有效方法，通过分析不同因素对护理效果的影响程度，为护理决策提供依据。</a:t>
            </a:r>
          </a:p>
        </p:txBody>
      </p:sp>
      <p:sp>
        <p:nvSpPr>
          <p:cNvPr id="44" name="TextBox 44"/>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350">
                <a:solidFill>
                  <a:schemeClr val="dk1">
                    <a:alpha val="100000"/>
                  </a:schemeClr>
                </a:solidFill>
                <a:latin typeface="Microsoft Yahei"/>
                <a:ea typeface="Microsoft Yahei"/>
                <a:cs typeface="Microsoft Yahei"/>
              </a:rPr>
              <a:t>常见的因果关系分析方法有回归分析、路径分析和结构方程模型等，这些方法可以帮助我们揭示变量之间的因果关系，并评估各因素对护理效果的影响权重。</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3">
              <a:lumMod val="75000"/>
              <a:alpha val="83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mt="70000"/>
          </a:blip>
          <a:srcRect l="21875" r="21875"/>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2">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2">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2">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214095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预测模型构建是利用已知的护理数据和相关因素，构建数学模型来预测未来的护理效果和相关指标。</a:t>
            </a:r>
          </a:p>
        </p:txBody>
      </p:sp>
      <p:sp>
        <p:nvSpPr>
          <p:cNvPr id="13" name="TextBox 13"/>
          <p:cNvSpPr txBox="1"/>
          <p:nvPr/>
        </p:nvSpPr>
        <p:spPr>
          <a:xfrm>
            <a:off x="4754880" y="4124309"/>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常见的预测模型有线性回归模型、逻辑回归模型和支持向量机等，这些模型可以帮助我们预测未来的护理效果，为护理计划的制定提供依据。</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预测模型构建</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https://d.book118.com/965003103014011130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CFB"/>
      </a:lt1>
      <a:dk2>
        <a:srgbClr val="000000"/>
      </a:dk2>
      <a:lt2>
        <a:srgbClr val="FFFFFF"/>
      </a:lt2>
      <a:accent1>
        <a:srgbClr val="754807"/>
      </a:accent1>
      <a:accent2>
        <a:srgbClr val="B57016"/>
      </a:accent2>
      <a:accent3>
        <a:srgbClr val="DE9A39"/>
      </a:accent3>
      <a:accent4>
        <a:srgbClr val="F2B168"/>
      </a:accent4>
      <a:accent5>
        <a:srgbClr val="FDBE00"/>
      </a:accent5>
      <a:accent6>
        <a:srgbClr val="D16A15"/>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68</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2024-09-29T14:46:48.938</cp:lastPrinted>
  <dcterms:created xsi:type="dcterms:W3CDTF">2024-09-29T06:46:48Z</dcterms:created>
  <dcterms:modified xsi:type="dcterms:W3CDTF">2024-09-29T06:46:51Z</dcterms:modified>
</cp:coreProperties>
</file>