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3"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EB22E4C-ACB9-490E-BF9F-DA24CDC81EF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0" name="PlaceHolder 1"/>
          <p:cNvSpPr>
            <a:spLocks noGrp="1"/>
          </p:cNvSpPr>
          <p:nvPr>
            <p:ph type="sldImg"/>
          </p:nvPr>
        </p:nvSpPr>
        <p:spPr>
          <a:xfrm>
            <a:off x="685800" y="1143000"/>
            <a:ext cx="5486040" cy="3085920"/>
          </a:xfrm>
          <a:prstGeom prst="rect">
            <a:avLst/>
          </a:prstGeom>
          <a:ln w="0">
            <a:noFill/>
          </a:ln>
        </p:spPr>
      </p:sp>
      <p:sp>
        <p:nvSpPr>
          <p:cNvPr id="27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7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3" name="PlaceHolder 1"/>
          <p:cNvSpPr>
            <a:spLocks noGrp="1"/>
          </p:cNvSpPr>
          <p:nvPr>
            <p:ph type="sldImg"/>
          </p:nvPr>
        </p:nvSpPr>
        <p:spPr>
          <a:xfrm>
            <a:off x="685800" y="1143000"/>
            <a:ext cx="5486040" cy="3085920"/>
          </a:xfrm>
          <a:prstGeom prst="rect">
            <a:avLst/>
          </a:prstGeom>
          <a:ln w="0">
            <a:noFill/>
          </a:ln>
        </p:spPr>
      </p:sp>
      <p:sp>
        <p:nvSpPr>
          <p:cNvPr id="27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7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6" name="PlaceHolder 1"/>
          <p:cNvSpPr>
            <a:spLocks noGrp="1"/>
          </p:cNvSpPr>
          <p:nvPr>
            <p:ph type="sldImg"/>
          </p:nvPr>
        </p:nvSpPr>
        <p:spPr>
          <a:xfrm>
            <a:off x="685800" y="1143000"/>
            <a:ext cx="5486040" cy="3085920"/>
          </a:xfrm>
          <a:prstGeom prst="rect">
            <a:avLst/>
          </a:prstGeom>
          <a:ln w="0">
            <a:noFill/>
          </a:ln>
        </p:spPr>
      </p:sp>
      <p:sp>
        <p:nvSpPr>
          <p:cNvPr id="27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7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9" name="PlaceHolder 1"/>
          <p:cNvSpPr>
            <a:spLocks noGrp="1"/>
          </p:cNvSpPr>
          <p:nvPr>
            <p:ph type="sldImg"/>
          </p:nvPr>
        </p:nvSpPr>
        <p:spPr>
          <a:xfrm>
            <a:off x="685800" y="1143000"/>
            <a:ext cx="5486040" cy="3085920"/>
          </a:xfrm>
          <a:prstGeom prst="rect">
            <a:avLst/>
          </a:prstGeom>
          <a:ln w="0">
            <a:noFill/>
          </a:ln>
        </p:spPr>
      </p:sp>
      <p:sp>
        <p:nvSpPr>
          <p:cNvPr id="28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2" name="PlaceHolder 1"/>
          <p:cNvSpPr>
            <a:spLocks noGrp="1"/>
          </p:cNvSpPr>
          <p:nvPr>
            <p:ph type="sldImg"/>
          </p:nvPr>
        </p:nvSpPr>
        <p:spPr>
          <a:xfrm>
            <a:off x="685800" y="1143000"/>
            <a:ext cx="5486040" cy="3085920"/>
          </a:xfrm>
          <a:prstGeom prst="rect">
            <a:avLst/>
          </a:prstGeom>
          <a:ln w="0">
            <a:noFill/>
          </a:ln>
        </p:spPr>
      </p:sp>
      <p:sp>
        <p:nvSpPr>
          <p:cNvPr id="28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5" name="PlaceHolder 1"/>
          <p:cNvSpPr>
            <a:spLocks noGrp="1"/>
          </p:cNvSpPr>
          <p:nvPr>
            <p:ph type="sldImg"/>
          </p:nvPr>
        </p:nvSpPr>
        <p:spPr>
          <a:xfrm>
            <a:off x="685800" y="1143000"/>
            <a:ext cx="5486040" cy="3085920"/>
          </a:xfrm>
          <a:prstGeom prst="rect">
            <a:avLst/>
          </a:prstGeom>
          <a:ln w="0">
            <a:noFill/>
          </a:ln>
        </p:spPr>
      </p:sp>
      <p:sp>
        <p:nvSpPr>
          <p:cNvPr id="28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1454A8-09B4-475D-B7B1-8BA18EAA8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85BBA8-BC1C-4D09-9CB0-BAE756EB80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A7D6CE-D023-4229-BEEF-A9F66C1DF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08273A-0FD5-4C51-9CAE-2C4FD2CEB7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8711B1-E7B7-4005-A9FB-83D74DEE64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714B64-624D-4ED0-9F76-EBD153622A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D59904-42D8-48A4-9FC6-9667C0735D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FDEB8E-AFE6-42B3-B280-F2F492B32D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98E934-1D0D-4960-BF56-8B282D75AC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9709CB-B8A8-4E3F-8841-9684E8E42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3BC5F8-A932-4636-9BD1-ED06606E1B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98A32F9-D7C8-4348-AC64-E9DFFAFBC5A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C494E60-23F6-431C-BBDE-52B53171EE6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021211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班主任如何建立良好的师生关系</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班主任如何建立良好的师生关系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倾听与理解</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师生互动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师生共同成长</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班主任的反思与展望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班主任如何建立良好的师生关系</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引言</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建立良好的师生关系对班主任至关重要。只有建立了良好的关系，师生之间的信任才能得到加强，学生的学习积极性才能更高。本章将探讨班主任如何通过有效的沟通和信任建立起良好的师生关系。</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班主任的角色</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促进学生自主思考</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启发学生思维</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8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为学生提供帮助</a:t>
            </a:r>
            <a:endParaRPr lang="en-US" sz="2000" b="0" strike="noStrike" spc="-1">
              <a:solidFill>
                <a:srgbClr val="000000"/>
              </a:solidFill>
              <a:latin typeface="Arial"/>
            </a:endParaRPr>
          </a:p>
        </p:txBody>
      </p:sp>
      <p:sp>
        <p:nvSpPr>
          <p:cNvPr id="9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传授知识技能</a:t>
            </a:r>
            <a:endParaRPr lang="en-US" sz="3000" b="0" strike="noStrike" spc="-1">
              <a:solidFill>
                <a:srgbClr val="000000"/>
              </a:solidFill>
              <a:latin typeface="Arial"/>
            </a:endParaRPr>
          </a:p>
        </p:txBody>
      </p:sp>
      <p:sp>
        <p:nvSpPr>
          <p:cNvPr id="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帮助学生发现优点</a:t>
            </a:r>
            <a:endParaRPr lang="en-US" sz="2000" b="0" strike="noStrike" spc="-1">
              <a:solidFill>
                <a:srgbClr val="000000"/>
              </a:solidFill>
              <a:latin typeface="Arial"/>
            </a:endParaRPr>
          </a:p>
        </p:txBody>
      </p:sp>
      <p:sp>
        <p:nvSpPr>
          <p:cNvPr id="9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激发学生潜能</a:t>
            </a:r>
            <a:endParaRPr lang="en-US" sz="3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建立信任</a:t>
            </a:r>
            <a:endParaRPr lang="en-US" sz="3600" b="0" strike="noStrike" spc="-1">
              <a:solidFill>
                <a:schemeClr val="dk1"/>
              </a:solidFill>
              <a:latin typeface="Arial"/>
            </a:endParaRPr>
          </a:p>
        </p:txBody>
      </p:sp>
      <p:sp>
        <p:nvSpPr>
          <p:cNvPr id="9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了解学生想法</a:t>
            </a:r>
            <a:endParaRPr lang="en-US" sz="1500" b="0" strike="noStrike" spc="-1">
              <a:solidFill>
                <a:srgbClr val="000000"/>
              </a:solidFill>
              <a:latin typeface="Arial"/>
            </a:endParaRPr>
          </a:p>
        </p:txBody>
      </p:sp>
      <p:sp>
        <p:nvSpPr>
          <p:cNvPr id="9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倾听学生需求</a:t>
            </a:r>
            <a:endParaRPr lang="en-US" sz="2200" b="0" strike="noStrike" spc="-1">
              <a:solidFill>
                <a:srgbClr val="000000"/>
              </a:solidFill>
              <a:latin typeface="Arial"/>
            </a:endParaRPr>
          </a:p>
        </p:txBody>
      </p:sp>
      <p:sp>
        <p:nvSpPr>
          <p:cNvPr id="9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展现关注和尊重</a:t>
            </a:r>
            <a:endParaRPr lang="en-US" sz="1500" b="0" strike="noStrike" spc="-1">
              <a:solidFill>
                <a:srgbClr val="000000"/>
              </a:solidFill>
              <a:latin typeface="Arial"/>
            </a:endParaRPr>
          </a:p>
        </p:txBody>
      </p:sp>
      <p:sp>
        <p:nvSpPr>
          <p:cNvPr id="9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承诺及时回应</a:t>
            </a:r>
            <a:endParaRPr lang="en-US" sz="2200" b="0" strike="noStrike" spc="-1">
              <a:solidFill>
                <a:srgbClr val="000000"/>
              </a:solidFill>
              <a:latin typeface="Arial"/>
            </a:endParaRPr>
          </a:p>
        </p:txBody>
      </p:sp>
      <p:sp>
        <p:nvSpPr>
          <p:cNvPr id="9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言行一致</a:t>
            </a:r>
            <a:endParaRPr lang="en-US" sz="1500" b="0" strike="noStrike" spc="-1">
              <a:solidFill>
                <a:srgbClr val="000000"/>
              </a:solidFill>
              <a:latin typeface="Arial"/>
            </a:endParaRPr>
          </a:p>
        </p:txBody>
      </p:sp>
      <p:sp>
        <p:nvSpPr>
          <p:cNvPr id="10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保持一致性</a:t>
            </a:r>
            <a:endParaRPr lang="en-US" sz="2200" b="0" strike="noStrike" spc="-1">
              <a:solidFill>
                <a:srgbClr val="000000"/>
              </a:solidFill>
              <a:latin typeface="Arial"/>
            </a:endParaRPr>
          </a:p>
        </p:txBody>
      </p:sp>
      <p:sp>
        <p:nvSpPr>
          <p:cNvPr id="10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表达清晰</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言简意赅</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避免歧义</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尊重学生</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不轻视学生意见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尊重学生个性</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团队合作</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与学生共同解决问题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促进共同进步</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沟通技巧</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积极倾听</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耐心聆听学生心声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给予积极回应</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建立良好的师生关系需要双方的努力，班主任要通过信任、沟通等方式，打造一个和谐的教育氛围，让学生更好地发展成长。</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倾听与理解</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倾听的重要性</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倾听是建立良好师生关系的关键步骤。班主任需要倾听学生的心声，了解他们的需求和想法。通过有效的倾听，班主任可以更好地与学生沟通和互动，建立起相互尊重和信任的关系。倾听技巧包括主动倾听、倾听表达和倾听确认等。</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理解学生</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探讨学生的心理需求，帮助班主任更好地理解学生内心世界</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心理需求</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分析不同沟通方式对师生关系的影响，提供有效的沟通技巧</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沟通方式</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介绍如何帮助学生管理情绪，促进更好的师生关系发展</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情绪管理</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尊重与包容</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尊重学生的个人特点和选择，建立平等互信的关系</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尊重</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通过倾听学生需求，尊重和包容学生的差异</a:t>
            </a:r>
            <a:endParaRPr lang="en-US" sz="2000" b="0" strike="noStrike" spc="-1">
              <a:solidFill>
                <a:srgbClr val="000000"/>
              </a:solidFill>
              <a:latin typeface="Arial"/>
            </a:endParaRPr>
          </a:p>
        </p:txBody>
      </p:sp>
      <p:sp>
        <p:nvSpPr>
          <p:cNvPr id="14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倾听需求</a:t>
            </a:r>
            <a:endParaRPr lang="en-US" sz="3000" b="0" strike="noStrike" spc="-1">
              <a:solidFill>
                <a:srgbClr val="000000"/>
              </a:solidFill>
              <a:latin typeface="Arial"/>
            </a:endParaRPr>
          </a:p>
        </p:txBody>
      </p:sp>
      <p:sp>
        <p:nvSpPr>
          <p:cNvPr id="14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包容学生的不足和错误，引导学生成长和进步</a:t>
            </a:r>
            <a:endParaRPr lang="en-US" sz="2000" b="0" strike="noStrike" spc="-1">
              <a:solidFill>
                <a:srgbClr val="000000"/>
              </a:solidFill>
              <a:latin typeface="Arial"/>
            </a:endParaRPr>
          </a:p>
        </p:txBody>
      </p:sp>
      <p:sp>
        <p:nvSpPr>
          <p:cNvPr id="14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包容</a:t>
            </a:r>
            <a:endParaRPr lang="en-US" sz="3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技巧</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倾听对方意见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保持冷静</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尊重对方立场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寻求共同解决方案</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学生违纪事件处理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家长投诉反馈</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学习成绩不达标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社交问题解决</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解决冲突</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策略</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沟通解决</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妥协折中</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理性分析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合作共赢</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建立良好的师生关系</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班主任作为学生的引路人和伴侣，应注重与学生的情感沟通和互动，建立起互相尊重和理解的关系。通过倾听、理解、尊重和包容，解决冲突等方式，创造出一个和谐融洽的教育环境，促进学生的全面发展。</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师生互动</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https://d.book118.com/965021211014011130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微软雅黑</vt:lpstr>
      <vt:lpstr>Times New Roman</vt:lpstr>
      <vt:lpstr>Wingdings</vt:lpstr>
      <vt:lpstr>Symbol</vt:lpstr>
      <vt:lpstr>DejaVu Sans</vt:lpstr>
      <vt:lpstr>Office Theme</vt:lpstr>
      <vt:lpstr>班主任如何建立良好的师生关系</vt:lpstr>
      <vt:lpstr>目录</vt:lpstr>
      <vt:lpstr>第1章 班主任如何建立良好的师生关系</vt:lpstr>
      <vt:lpstr> </vt:lpstr>
      <vt:lpstr>班主任的角色</vt:lpstr>
      <vt:lpstr>建立信任</vt:lpstr>
      <vt:lpstr>沟通技巧</vt:lpstr>
      <vt:lpstr>结语</vt:lpstr>
      <vt:lpstr>第2章 倾听与理解</vt:lpstr>
      <vt:lpstr> </vt:lpstr>
      <vt:lpstr>理解学生</vt:lpstr>
      <vt:lpstr>尊重与包容</vt:lpstr>
      <vt:lpstr>解决冲突</vt:lpstr>
      <vt:lpstr>建立良好的师生关系</vt:lpstr>
      <vt:lpstr>第3章 师生互动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2024-09-29T14:51:55.695</cp:lastPrinted>
  <dcterms:created xsi:type="dcterms:W3CDTF">2024-09-29T06:51:55Z</dcterms:created>
  <dcterms:modified xsi:type="dcterms:W3CDTF">2024-09-29T06:51:57Z</dcterms:modified>
</cp:coreProperties>
</file>