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921A6B-3951-4E3A-9092-B89B7140B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C4C855-53D6-4281-B313-BBDCF0037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B76809-7543-4419-8E21-8AA763DFB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938EE8-922E-4CF1-9D95-539A114F47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E3C1B2-AF33-49A4-9340-8B9C6282B2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CF4F8A-9AC5-4450-9698-AC9AF190BD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A459F9-0BEE-4BE6-865F-BC1359C83C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599BD2-AD52-4DEA-A156-328812CE9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F949C6-3BAC-4842-B4D5-56D156A54E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E8CCEF-C80E-4008-AB72-BC6E281D73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EE3BF7-9105-4EB0-9DBC-D36E7DC5E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 Id="rId3" Type="http://schemas.openxmlformats.org/officeDocument/2006/relationships/image" Target="../media/image1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021324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宪法案例分析\n## 1.宪法基本概念与原则\n### 1.1宪法的定义及其功能\n### 1.2宪法的基本原则及其意义\n### 1.3宪法与法律的关系及其区别\n## 2.宪法案例分析方法\n### 2.1案例选择的依据与标准\n### 2.2案例分析的基本步骤与技巧\n### 2.3案例研究的目的与价值\n## 3.中国宪法案例\n### 3.1中国宪法案例的类型与特点\n### 3.2中国宪法案例的司法实践与理论研究\n### 3.3中国宪法案例的未来发展趋势\n## 4.美国宪法案例\n### 4.1美国宪法案例的类型与特点\n### 4.2美国宪法案例的司法实践与理论研究\n### 4.3美国宪法案例的未来发展趋势\n## 5.欧洲宪法案例\n### 5.1欧洲宪法案例的类型与特点\n### 5.2欧洲宪法案例的司法实践与理论研究\n### 5.3欧洲宪法案例的未来发展趋势\n## 6.宪法案例的比较研究\n### 6.1中欧美宪法案例的比较分析\n### 6.2宪法案例比较研究的意义与价值\n### 6.3宪法案例比较研究的未来展望\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a:t>宪法案例分析</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descr="{&quot;isTemplate&quot;:true,&quot;type&quot;:2}"/>
        <p:cNvGrpSpPr/>
        <p:nvPr/>
      </p:nvGrpSpPr>
      <p:grpSpPr>
        <a:xfrm>
          <a:off x="0" y="0"/>
          <a:ext cx="0" cy="0"/>
        </a:xfrm>
      </p:grpSpPr>
      <p:sp>
        <p:nvSpPr>
          <p:cNvPr id="13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3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3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宪法基本概念与原则</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pic>
        <p:nvPicPr>
          <p:cNvPr id="222"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23"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24" name="组合 4"/>
            <p:cNvGrpSpPr/>
            <p:nvPr/>
          </p:nvGrpSpPr>
          <p:grpSpPr>
            <a:xfrm>
              <a:off x="660396" y="1892786"/>
              <a:ext cx="5622867" cy="1446014"/>
              <a:chOff x="571500" y="1815543"/>
              <a:chExt cx="5622867" cy="1446014"/>
            </a:xfrm>
          </p:grpSpPr>
          <p:sp>
            <p:nvSpPr>
              <p:cNvPr id="225"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宪法是国家的根本法</a:t>
                </a:r>
                <a:endParaRPr lang="en-US" b="1">
                  <a:solidFill>
                    <a:schemeClr val="accent1">
                      <a:alpha val="100000"/>
                    </a:schemeClr>
                  </a:solidFill>
                  <a:latin typeface="微软雅黑"/>
                  <a:ea typeface="微软雅黑"/>
                </a:endParaRPr>
              </a:p>
            </p:txBody>
          </p:sp>
          <p:sp>
            <p:nvSpPr>
              <p:cNvPr id="226"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规定国家的政治制度、经济制度、文化制度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规定国家的基本权力和义务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规定国家的基本法律制度和法律程序</a:t>
                </a:r>
                <a:endParaRPr/>
              </a:p>
            </p:txBody>
          </p:sp>
          <p:sp>
            <p:nvSpPr>
              <p:cNvPr id="227"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28" name="组合 8"/>
            <p:cNvGrpSpPr/>
            <p:nvPr/>
          </p:nvGrpSpPr>
          <p:grpSpPr>
            <a:xfrm>
              <a:off x="660396" y="3478749"/>
              <a:ext cx="5622868" cy="1446014"/>
              <a:chOff x="571500" y="1815543"/>
              <a:chExt cx="5622868" cy="1446014"/>
            </a:xfrm>
          </p:grpSpPr>
          <p:sp>
            <p:nvSpPr>
              <p:cNvPr id="229"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宪法具有最高法律地位</a:t>
                </a:r>
                <a:endParaRPr lang="en-US" b="1">
                  <a:solidFill>
                    <a:schemeClr val="accent1">
                      <a:alpha val="100000"/>
                    </a:schemeClr>
                  </a:solidFill>
                  <a:latin typeface="微软雅黑"/>
                  <a:ea typeface="微软雅黑"/>
                </a:endParaRPr>
              </a:p>
            </p:txBody>
          </p:sp>
          <p:sp>
            <p:nvSpPr>
              <p:cNvPr id="230"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宪法是其他法律的立法基础</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宪法具有最高的法律权威</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宪法是公民权利和自由的保障</a:t>
                </a:r>
                <a:endParaRPr/>
              </a:p>
            </p:txBody>
          </p:sp>
          <p:sp>
            <p:nvSpPr>
              <p:cNvPr id="231"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32" name="组合 12"/>
            <p:cNvGrpSpPr/>
            <p:nvPr/>
          </p:nvGrpSpPr>
          <p:grpSpPr>
            <a:xfrm>
              <a:off x="660396" y="5064711"/>
              <a:ext cx="5622867" cy="1446014"/>
              <a:chOff x="571500" y="1815543"/>
              <a:chExt cx="5622867" cy="1446014"/>
            </a:xfrm>
          </p:grpSpPr>
          <p:sp>
            <p:nvSpPr>
              <p:cNvPr id="233"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宪法具有政治、经济、文化等多重功能</a:t>
                </a:r>
                <a:endParaRPr lang="en-US" b="1">
                  <a:solidFill>
                    <a:schemeClr val="accent1">
                      <a:alpha val="100000"/>
                    </a:schemeClr>
                  </a:solidFill>
                  <a:latin typeface="微软雅黑"/>
                  <a:ea typeface="微软雅黑"/>
                </a:endParaRPr>
              </a:p>
            </p:txBody>
          </p:sp>
          <p:sp>
            <p:nvSpPr>
              <p:cNvPr id="234"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政治功能：规定国家政治制度，保障国家政治稳定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经济功能：规定国家经济制度，保障国家经济发展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文化功能：规定国家文化制度，保障国家文化繁荣</a:t>
                </a:r>
                <a:endParaRPr/>
              </a:p>
            </p:txBody>
          </p:sp>
          <p:sp>
            <p:nvSpPr>
              <p:cNvPr id="235"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3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宪法的定义及其功能</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descr="{&quot;isTemplate&quot;:true,&quot;type&quot;:3}"/>
        <p:cNvGrpSpPr/>
        <p:nvPr/>
      </p:nvGrpSpPr>
      <p:grpSpPr>
        <a:xfrm>
          <a:off x="0" y="0"/>
          <a:ext cx="0" cy="0"/>
        </a:xfrm>
      </p:grpSpPr>
      <p:grpSp>
        <p:nvGrpSpPr>
          <p:cNvPr id="238"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239" name="Group 9"/>
            <p:cNvGrpSpPr/>
            <p:nvPr/>
          </p:nvGrpSpPr>
          <p:grpSpPr>
            <a:xfrm>
              <a:off x="5982796" y="1521950"/>
              <a:ext cx="5687135" cy="1523479"/>
              <a:chOff x="5982796" y="1521950"/>
              <a:chExt cx="5687135" cy="1523479"/>
            </a:xfrm>
          </p:grpSpPr>
          <p:sp>
            <p:nvSpPr>
              <p:cNvPr id="240"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人民主权原则</a:t>
                </a:r>
                <a:endParaRPr/>
              </a:p>
            </p:txBody>
          </p:sp>
          <p:sp>
            <p:nvSpPr>
              <p:cNvPr id="241"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国家的一切权力属于人民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人民通过选举、投票、监督等方式参与国家政治生活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人民享有广泛的民主权利和自由</a:t>
                </a:r>
                <a:endParaRPr/>
              </a:p>
            </p:txBody>
          </p:sp>
        </p:grpSp>
        <p:grpSp>
          <p:nvGrpSpPr>
            <p:cNvPr id="242" name="Group 2"/>
            <p:cNvGrpSpPr/>
            <p:nvPr/>
          </p:nvGrpSpPr>
          <p:grpSpPr>
            <a:xfrm>
              <a:off x="5982796" y="3170591"/>
              <a:ext cx="5783287" cy="1523479"/>
              <a:chOff x="5982796" y="3170591"/>
              <a:chExt cx="5783287" cy="1523479"/>
            </a:xfrm>
          </p:grpSpPr>
          <p:sp>
            <p:nvSpPr>
              <p:cNvPr id="243"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宪法法治原则</a:t>
                </a:r>
                <a:endParaRPr/>
              </a:p>
            </p:txBody>
          </p:sp>
          <p:sp>
            <p:nvSpPr>
              <p:cNvPr id="244"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宪法是国家法治的基础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宪法具有最高法律地位，一切法律不得与宪法相抵触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宪法保障公民权利和自由，维护社会公平正义</a:t>
                </a:r>
                <a:endParaRPr/>
              </a:p>
            </p:txBody>
          </p:sp>
        </p:grpSp>
        <p:grpSp>
          <p:nvGrpSpPr>
            <p:cNvPr id="245" name="Group 5"/>
            <p:cNvGrpSpPr/>
            <p:nvPr/>
          </p:nvGrpSpPr>
          <p:grpSpPr>
            <a:xfrm>
              <a:off x="5982796" y="4823246"/>
              <a:ext cx="5783287" cy="1523479"/>
              <a:chOff x="5982796" y="4823246"/>
              <a:chExt cx="5783287" cy="1523479"/>
            </a:xfrm>
          </p:grpSpPr>
          <p:sp>
            <p:nvSpPr>
              <p:cNvPr id="246"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尊重和保障人权原则</a:t>
                </a:r>
                <a:endParaRPr/>
              </a:p>
            </p:txBody>
          </p:sp>
          <p:sp>
            <p:nvSpPr>
              <p:cNvPr id="247"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宪法保障公民的基本权利和自由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国家尊重和保障人权，不得侵犯公民的人权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国家采取措施，预防和制止侵犯人权的行为</a:t>
                </a:r>
                <a:endParaRPr/>
              </a:p>
            </p:txBody>
          </p:sp>
        </p:grpSp>
      </p:grpSp>
      <p:pic>
        <p:nvPicPr>
          <p:cNvPr id="248"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49"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宪法的基本原则及其意义</a:t>
            </a:r>
            <a:endParaRPr lang="en-US" altLang="zh-CN" sz="2800" b="1">
              <a:latin typeface="+mj-ea"/>
              <a:ea typeface="+mj-ea"/>
            </a:endParaRPr>
          </a:p>
        </p:txBody>
      </p:sp>
      <p:sp>
        <p:nvSpPr>
          <p:cNvPr id="250"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1"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2"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3" name="" descr="{&quot;isTemplate&quot;:true,&quot;type&quot;:3}"/>
        <p:cNvGrpSpPr/>
        <p:nvPr/>
      </p:nvGrpSpPr>
      <p:grpSpPr>
        <a:xfrm>
          <a:off x="0" y="0"/>
          <a:ext cx="0" cy="0"/>
        </a:xfrm>
      </p:grpSpPr>
      <p:pic>
        <p:nvPicPr>
          <p:cNvPr id="254"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5"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6" name="Group 598"/>
            <p:cNvGrpSpPr/>
            <p:nvPr/>
          </p:nvGrpSpPr>
          <p:grpSpPr>
            <a:xfrm>
              <a:off x="763829" y="1414808"/>
              <a:ext cx="6972294" cy="2337649"/>
              <a:chOff x="763829" y="1414808"/>
              <a:chExt cx="6972294" cy="2337649"/>
            </a:xfrm>
          </p:grpSpPr>
          <p:sp>
            <p:nvSpPr>
              <p:cNvPr id="257"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宪法与法律的关系</a:t>
                </a:r>
                <a:endParaRPr/>
              </a:p>
            </p:txBody>
          </p:sp>
          <p:sp>
            <p:nvSpPr>
              <p:cNvPr id="258"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宪法是法律的立法基础，法律是宪法的具体化</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宪法具有最高法律地位，法律不得与宪法相抵触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宪法与法律共同构成国家的法律体系</a:t>
                </a:r>
                <a:endParaRPr/>
              </a:p>
            </p:txBody>
          </p:sp>
          <p:sp>
            <p:nvSpPr>
              <p:cNvPr id="259"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0"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1"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2"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3" name="Group 591"/>
            <p:cNvGrpSpPr/>
            <p:nvPr/>
          </p:nvGrpSpPr>
          <p:grpSpPr>
            <a:xfrm>
              <a:off x="689593" y="3949139"/>
              <a:ext cx="7078256" cy="2128975"/>
              <a:chOff x="689593" y="3949139"/>
              <a:chExt cx="7078256" cy="2128975"/>
            </a:xfrm>
          </p:grpSpPr>
          <p:sp>
            <p:nvSpPr>
              <p:cNvPr id="264"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宪法与法律的区别</a:t>
                </a:r>
                <a:endParaRPr/>
              </a:p>
            </p:txBody>
          </p:sp>
          <p:sp>
            <p:nvSpPr>
              <p:cNvPr id="265"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宪法规定国家的根本制度和基本权力义务，法律规定具体的法律制度和法律程序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宪法具有最高法律地位，法律地位低于宪法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宪法具有政治、经济、文化等多重功能，法律主要具有规范、引导、保障等功能</a:t>
                </a:r>
                <a:endParaRPr/>
              </a:p>
            </p:txBody>
          </p:sp>
          <p:sp>
            <p:nvSpPr>
              <p:cNvPr id="266"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7"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68"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宪法与法律的关系及其区别</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1" name="" descr="{&quot;isTemplate&quot;:true,&quot;type&quot;:2}"/>
        <p:cNvGrpSpPr/>
        <p:nvPr/>
      </p:nvGrpSpPr>
      <p:grpSpPr>
        <a:xfrm>
          <a:off x="0" y="0"/>
          <a:ext cx="0" cy="0"/>
        </a:xfrm>
      </p:grpSpPr>
      <p:sp>
        <p:nvSpPr>
          <p:cNvPr id="272"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73"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74"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宪法案例分析方法</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5" name="" descr="{&quot;isTemplate&quot;:true,&quot;type&quot;:3}"/>
        <p:cNvGrpSpPr/>
        <p:nvPr/>
      </p:nvGrpSpPr>
      <p:grpSpPr>
        <a:xfrm>
          <a:off x="0" y="0"/>
          <a:ext cx="0" cy="0"/>
        </a:xfrm>
      </p:grpSpPr>
      <p:sp>
        <p:nvSpPr>
          <p:cNvPr id="27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案例选择的依据与标准</a:t>
            </a:r>
            <a:endParaRPr lang="en-US" altLang="zh-CN" sz="2800" b="1">
              <a:latin typeface="+mj-ea"/>
              <a:ea typeface="+mj-ea"/>
            </a:endParaRPr>
          </a:p>
        </p:txBody>
      </p:sp>
      <p:grpSp>
        <p:nvGrpSpPr>
          <p:cNvPr id="277"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78" name=""/>
            <p:cNvGrpSpPr/>
            <p:nvPr/>
          </p:nvGrpSpPr>
          <p:grpSpPr>
            <a:xfrm>
              <a:off x="660399" y="2074672"/>
              <a:ext cx="5100082" cy="4536540"/>
              <a:chOff x="660399" y="2074672"/>
              <a:chExt cx="5100082" cy="4536540"/>
            </a:xfrm>
          </p:grpSpPr>
          <p:sp>
            <p:nvSpPr>
              <p:cNvPr id="27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案例选择的依据</a:t>
                </a:r>
                <a:endParaRPr lang="en-US" altLang="zh-CN" sz="2000" b="1">
                  <a:latin typeface="Microsoft YaHei" panose="020b0503020204020204" pitchFamily="34" charset="-122"/>
                  <a:ea typeface="Microsoft YaHei" panose="020b0503020204020204" pitchFamily="34" charset="-122"/>
                </a:endParaRPr>
              </a:p>
            </p:txBody>
          </p:sp>
          <p:sp>
            <p:nvSpPr>
              <p:cNvPr id="28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宪法案例具有重要的理论和实践价值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宪法案例涉及宪法基本原则和公民权利保障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宪法案例具有一定的代表性和典型性</a:t>
                </a:r>
                <a:endParaRPr/>
              </a:p>
            </p:txBody>
          </p:sp>
          <p:pic>
            <p:nvPicPr>
              <p:cNvPr id="28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83" name=""/>
            <p:cNvGrpSpPr/>
            <p:nvPr/>
          </p:nvGrpSpPr>
          <p:grpSpPr>
            <a:xfrm>
              <a:off x="6431519" y="2074672"/>
              <a:ext cx="5100082" cy="4536540"/>
              <a:chOff x="660399" y="2074672"/>
              <a:chExt cx="5100082" cy="4536540"/>
            </a:xfrm>
          </p:grpSpPr>
          <p:sp>
            <p:nvSpPr>
              <p:cNvPr id="28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案例选择的标准</a:t>
                </a:r>
                <a:endParaRPr lang="en-US" altLang="zh-CN" sz="2000" b="1">
                  <a:latin typeface="Microsoft YaHei" panose="020b0503020204020204" pitchFamily="34" charset="-122"/>
                  <a:ea typeface="Microsoft YaHei" panose="020b0503020204020204" pitchFamily="34" charset="-122"/>
                </a:endParaRPr>
              </a:p>
            </p:txBody>
          </p:sp>
          <p:sp>
            <p:nvSpPr>
              <p:cNvPr id="28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案例涉及宪法问题的典型性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案例涉及宪法问题的复杂性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案例涉及宪法问题的争议性</a:t>
                </a:r>
                <a:endParaRPr/>
              </a:p>
            </p:txBody>
          </p:sp>
          <p:pic>
            <p:nvPicPr>
              <p:cNvPr id="28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8" name="" descr="{&quot;isTemplate&quot;:true,&quot;type&quot;:3}"/>
        <p:cNvGrpSpPr/>
        <p:nvPr/>
      </p:nvGrpSpPr>
      <p:grpSpPr>
        <a:xfrm>
          <a:off x="0" y="0"/>
          <a:ext cx="0" cy="0"/>
        </a:xfrm>
      </p:grpSpPr>
      <p:sp>
        <p:nvSpPr>
          <p:cNvPr id="28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案例分析的基本步骤与技巧</a:t>
            </a:r>
            <a:endParaRPr lang="en-US" altLang="zh-CN" sz="2800" b="1">
              <a:latin typeface="+mj-ea"/>
              <a:ea typeface="+mj-ea"/>
            </a:endParaRPr>
          </a:p>
        </p:txBody>
      </p:sp>
      <p:grpSp>
        <p:nvGrpSpPr>
          <p:cNvPr id="29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91" name=""/>
            <p:cNvGrpSpPr/>
            <p:nvPr/>
          </p:nvGrpSpPr>
          <p:grpSpPr>
            <a:xfrm>
              <a:off x="660399" y="2074672"/>
              <a:ext cx="5100082" cy="4536540"/>
              <a:chOff x="660399" y="2074672"/>
              <a:chExt cx="5100082" cy="4536540"/>
            </a:xfrm>
          </p:grpSpPr>
          <p:sp>
            <p:nvSpPr>
              <p:cNvPr id="29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案例分析的基本步骤</a:t>
                </a:r>
                <a:endParaRPr lang="en-US" altLang="zh-CN" sz="2000" b="1">
                  <a:latin typeface="Microsoft YaHei" panose="020b0503020204020204" pitchFamily="34" charset="-122"/>
                  <a:ea typeface="Microsoft YaHei" panose="020b0503020204020204" pitchFamily="34" charset="-122"/>
                </a:endParaRPr>
              </a:p>
            </p:txBody>
          </p:sp>
          <p:sp>
            <p:nvSpPr>
              <p:cNvPr id="29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阅读案例，了解案件背景和事实</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分析案例涉及的宪法问题和法律问题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对案例进行法律解释和推理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提出案例分析和解决方案</a:t>
                </a:r>
                <a:endParaRPr/>
              </a:p>
            </p:txBody>
          </p:sp>
          <p:pic>
            <p:nvPicPr>
              <p:cNvPr id="29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96" name=""/>
            <p:cNvGrpSpPr/>
            <p:nvPr/>
          </p:nvGrpSpPr>
          <p:grpSpPr>
            <a:xfrm>
              <a:off x="6431519" y="2074672"/>
              <a:ext cx="5100082" cy="4536540"/>
              <a:chOff x="660399" y="2074672"/>
              <a:chExt cx="5100082" cy="4536540"/>
            </a:xfrm>
          </p:grpSpPr>
          <p:sp>
            <p:nvSpPr>
              <p:cNvPr id="29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9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案例分析的技巧</a:t>
                </a:r>
                <a:endParaRPr lang="en-US" altLang="zh-CN" sz="2000" b="1">
                  <a:latin typeface="Microsoft YaHei" panose="020b0503020204020204" pitchFamily="34" charset="-122"/>
                  <a:ea typeface="Microsoft YaHei" panose="020b0503020204020204" pitchFamily="34" charset="-122"/>
                </a:endParaRPr>
              </a:p>
            </p:txBody>
          </p:sp>
          <p:sp>
            <p:nvSpPr>
              <p:cNvPr id="29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充分运用宪法和法律知识，对案例进行深入分析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结合案例的具体情况，进行实事求是的分析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运用逻辑思维，进行严密的法律推理</a:t>
                </a:r>
                <a:endParaRPr/>
              </a:p>
            </p:txBody>
          </p:sp>
          <p:pic>
            <p:nvPicPr>
              <p:cNvPr id="30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1" name="" descr="{&quot;isTemplate&quot;:true,&quot;type&quot;:3}"/>
        <p:cNvGrpSpPr/>
        <p:nvPr/>
      </p:nvGrpSpPr>
      <p:grpSpPr>
        <a:xfrm>
          <a:off x="0" y="0"/>
          <a:ext cx="0" cy="0"/>
        </a:xfrm>
      </p:grpSpPr>
      <p:pic>
        <p:nvPicPr>
          <p:cNvPr id="30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0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04" name="Group 598"/>
            <p:cNvGrpSpPr/>
            <p:nvPr/>
          </p:nvGrpSpPr>
          <p:grpSpPr>
            <a:xfrm>
              <a:off x="763829" y="1414808"/>
              <a:ext cx="6972294" cy="2337649"/>
              <a:chOff x="763829" y="1414808"/>
              <a:chExt cx="6972294" cy="2337649"/>
            </a:xfrm>
          </p:grpSpPr>
          <p:sp>
            <p:nvSpPr>
              <p:cNvPr id="30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案例研究的目的</a:t>
                </a:r>
                <a:endParaRPr/>
              </a:p>
            </p:txBody>
          </p:sp>
          <p:sp>
            <p:nvSpPr>
              <p:cNvPr id="30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探讨宪法原则在实践中的应用和解释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分析宪法案例对宪法理论和制度的影响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为宪法实践提供有益的参考和借鉴</a:t>
                </a:r>
                <a:endParaRPr/>
              </a:p>
            </p:txBody>
          </p:sp>
          <p:sp>
            <p:nvSpPr>
              <p:cNvPr id="30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0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0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1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311" name="Group 591"/>
            <p:cNvGrpSpPr/>
            <p:nvPr/>
          </p:nvGrpSpPr>
          <p:grpSpPr>
            <a:xfrm>
              <a:off x="689593" y="3949139"/>
              <a:ext cx="7078256" cy="2128975"/>
              <a:chOff x="689593" y="3949139"/>
              <a:chExt cx="7078256" cy="2128975"/>
            </a:xfrm>
          </p:grpSpPr>
          <p:sp>
            <p:nvSpPr>
              <p:cNvPr id="31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案例研究的价值</a:t>
                </a:r>
                <a:endParaRPr/>
              </a:p>
            </p:txBody>
          </p:sp>
          <p:sp>
            <p:nvSpPr>
              <p:cNvPr id="31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提高宪法研究的实践性和针对性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促进宪法理论的发展和制度创新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增强宪法意识和公民权利保障意识</a:t>
                </a:r>
                <a:endParaRPr/>
              </a:p>
            </p:txBody>
          </p:sp>
          <p:sp>
            <p:nvSpPr>
              <p:cNvPr id="31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1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31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31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1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案例研究的目的与价值</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800">
                <a:solidFill>
                  <a:srgbClr val="FFFFFF">
                    <a:alpha val="100000"/>
                  </a:srgbClr>
                </a:solidFill>
                <a:latin typeface="微软雅黑"/>
                <a:ea typeface="微软雅黑"/>
              </a:rPr>
              <a:t>中国宪法案例</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中国宪法案例的类型</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宪法解释案例：涉及宪法条文的具体解释和适用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宪法修改案例：涉及宪法条文的修改和补充</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宪法实施案例：涉及宪法原则在实践中的应用和解释</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中国宪法案例的特点</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宪法案例涉及的国家权力和公民权利具有广泛性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宪法案例涉及的政治、经济、文化等问题具有多样性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宪法案例的争议性和复杂性较强</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中国宪法案例的类型与特点</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sp>
        <p:nvSpPr>
          <p:cNvPr id="2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中国宪法案例的司法实践与理论研究</a:t>
            </a:r>
            <a:endParaRPr lang="en-US" altLang="zh-CN" sz="2800" b="1">
              <a:latin typeface="+mj-ea"/>
              <a:ea typeface="+mj-ea"/>
            </a:endParaRPr>
          </a:p>
        </p:txBody>
      </p:sp>
      <p:grpSp>
        <p:nvGrpSpPr>
          <p:cNvPr id="3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1" name=""/>
            <p:cNvGrpSpPr/>
            <p:nvPr/>
          </p:nvGrpSpPr>
          <p:grpSpPr>
            <a:xfrm>
              <a:off x="660399" y="2074672"/>
              <a:ext cx="5100082" cy="4536540"/>
              <a:chOff x="660399" y="2074672"/>
              <a:chExt cx="5100082" cy="4536540"/>
            </a:xfrm>
          </p:grpSpPr>
          <p:sp>
            <p:nvSpPr>
              <p:cNvPr id="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中国宪法案例的司法实践</a:t>
                </a:r>
                <a:endParaRPr lang="en-US" altLang="zh-CN" sz="2000" b="1">
                  <a:latin typeface="Microsoft YaHei" panose="020b0503020204020204" pitchFamily="34" charset="-122"/>
                  <a:ea typeface="Microsoft YaHei" panose="020b0503020204020204" pitchFamily="34" charset="-122"/>
                </a:endParaRPr>
              </a:p>
            </p:txBody>
          </p:sp>
          <p:sp>
            <p:nvSpPr>
              <p:cNvPr id="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宪法案例在最高人民法院和各级人民法院的审理和裁决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宪法案例的审理和裁决体现了宪法原则和精神</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宪法案例的司法实践对宪法理论和制度的发展具有重要作用</a:t>
                </a:r>
                <a:endParaRPr/>
              </a:p>
            </p:txBody>
          </p:sp>
          <p:pic>
            <p:nvPicPr>
              <p:cNvPr id="3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6" name=""/>
            <p:cNvGrpSpPr/>
            <p:nvPr/>
          </p:nvGrpSpPr>
          <p:grpSpPr>
            <a:xfrm>
              <a:off x="6431519" y="2074672"/>
              <a:ext cx="5100082" cy="4536540"/>
              <a:chOff x="660399" y="2074672"/>
              <a:chExt cx="5100082" cy="4536540"/>
            </a:xfrm>
          </p:grpSpPr>
          <p:sp>
            <p:nvSpPr>
              <p:cNvPr id="3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中国宪法案例的理论研究</a:t>
                </a:r>
                <a:endParaRPr lang="en-US" altLang="zh-CN" sz="2000" b="1">
                  <a:latin typeface="Microsoft YaHei" panose="020b0503020204020204" pitchFamily="34" charset="-122"/>
                  <a:ea typeface="Microsoft YaHei" panose="020b0503020204020204" pitchFamily="34" charset="-122"/>
                </a:endParaRPr>
              </a:p>
            </p:txBody>
          </p:sp>
          <p:sp>
            <p:nvSpPr>
              <p:cNvPr id="3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宪法学者对宪法案例进行深入的探讨和研究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宪法案例的研究推动了宪法理论的发展和制度创新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宪法案例的研究为宪法实践提供了有益的参考和借鉴</a:t>
                </a:r>
                <a:endParaRPr/>
              </a:p>
            </p:txBody>
          </p:sp>
          <p:pic>
            <p:nvPicPr>
              <p:cNvPr id="4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1" name="" descr="{&quot;isTemplate&quot;:true,&quot;type&quot;:3}"/>
        <p:cNvGrpSpPr/>
        <p:nvPr/>
      </p:nvGrpSpPr>
      <p:grpSpPr>
        <a:xfrm>
          <a:off x="0" y="0"/>
          <a:ext cx="0" cy="0"/>
        </a:xfrm>
      </p:grpSpPr>
      <p:pic>
        <p:nvPicPr>
          <p:cNvPr id="4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4" name="Group 598"/>
            <p:cNvGrpSpPr/>
            <p:nvPr/>
          </p:nvGrpSpPr>
          <p:grpSpPr>
            <a:xfrm>
              <a:off x="763829" y="1414808"/>
              <a:ext cx="6972294" cy="2337649"/>
              <a:chOff x="763829" y="1414808"/>
              <a:chExt cx="6972294" cy="2337649"/>
            </a:xfrm>
          </p:grpSpPr>
          <p:sp>
            <p:nvSpPr>
              <p:cNvPr id="4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中国宪法案例的司法化趋势</a:t>
                </a:r>
                <a:endParaRPr/>
              </a:p>
            </p:txBody>
          </p:sp>
          <p:sp>
            <p:nvSpPr>
              <p:cNvPr id="4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宪法案例在司法实践中的地位和作用将进一步增强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宪法案例的审理和裁决将更加公正和高效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宪法案例的司法化趋势将有利于宪法原则的实施和保障</a:t>
                </a:r>
                <a:endParaRPr/>
              </a:p>
            </p:txBody>
          </p:sp>
          <p:sp>
            <p:nvSpPr>
              <p:cNvPr id="4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4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5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1" name="Group 591"/>
            <p:cNvGrpSpPr/>
            <p:nvPr/>
          </p:nvGrpSpPr>
          <p:grpSpPr>
            <a:xfrm>
              <a:off x="689593" y="3949139"/>
              <a:ext cx="7078256" cy="2128975"/>
              <a:chOff x="689593" y="3949139"/>
              <a:chExt cx="7078256" cy="2128975"/>
            </a:xfrm>
          </p:grpSpPr>
          <p:sp>
            <p:nvSpPr>
              <p:cNvPr id="5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中国宪法案例的国际化趋势</a:t>
                </a:r>
                <a:endParaRPr/>
              </a:p>
            </p:txBody>
          </p:sp>
          <p:sp>
            <p:nvSpPr>
              <p:cNvPr id="5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中国宪法案例的研究将更加注重与国际宪法理论和实践的交流与合作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中国宪法案例的研究将有助于提高中国宪法在国际上的影响力和地位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中国宪法案例的国际化趋势将有利于中国宪法制度的发展和完善</a:t>
                </a:r>
                <a:endParaRPr/>
              </a:p>
            </p:txBody>
          </p:sp>
          <p:sp>
            <p:nvSpPr>
              <p:cNvPr id="5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5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5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中国宪法案例的未来发展趋势</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https://d.book118.com/965021324004011114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宪法案例分析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2024-09-20T23:17:55.341</cp:lastPrinted>
  <dcterms:created xsi:type="dcterms:W3CDTF">2024-09-20T15:17:55Z</dcterms:created>
  <dcterms:modified xsi:type="dcterms:W3CDTF">2024-09-20T15:17:57Z</dcterms:modified>
</cp:coreProperties>
</file>