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FONHOB+FHTRAT+ArialMT"/>
      <p:regular r:id="rId19"/>
    </p:embeddedFont>
    <p:embeddedFont>
      <p:font typeface="SETOFN+MS-UIGothic"/>
      <p:regular r:id="rId20"/>
    </p:embeddedFont>
    <p:embeddedFont>
      <p:font typeface="KTOUGQ+ITSEIU+MicrosoftYaHei-Bold"/>
      <p:regular r:id="rId21"/>
    </p:embeddedFont>
    <p:embeddedFont>
      <p:font typeface="MEWPSC+WEQPKH+MicrosoftYaHei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6ED66-3E9E-4BD8-9381-481D6C0ED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F9BE4-0EE7-4651-913D-76DB69648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1DB70-E971-4CA3-AA71-BFB5B286C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D02D4-26FA-4747-97EB-CB8D60E8F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75E52-FDE8-43C4-AA0A-24B88310B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C587A8-B2A4-43A8-8D55-A9FD8221F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F01DCC-ED82-4F53-B469-B9F582C53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31166F-A42A-45A1-AFC4-2C8ADC8BC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39782D-1EDB-4F57-9F7C-BE342154C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F9AA3-C501-47BA-BE4E-C51666B31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B0188-657A-4553-9E05-092A955A1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0311120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8809" y="176549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FONHOB+FHTRAT+ArialMT"/>
                <a:cs typeface="FONHOB+FHTRAT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2400">
                <a:solidFill>
                  <a:srgbClr val="FFFFFF"/>
                </a:solidFill>
                <a:latin typeface="SETOFN+MS-UIGothic"/>
                <a:cs typeface="SETOFN+MS-UIGothic"/>
              </a:rPr>
              <a:t>森透析机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FFFFFF"/>
                </a:solidFill>
                <a:latin typeface="SETOFN+MS-UIGothic"/>
                <a:cs typeface="SETOFN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809" y="232556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FONHOB+FHTRAT+ArialMT"/>
                <a:cs typeface="FONHOB+FHTRAT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2400">
                <a:solidFill>
                  <a:srgbClr val="FFFFFF"/>
                </a:solidFill>
                <a:latin typeface="SETOFN+MS-UIGothic"/>
                <a:cs typeface="SETOFN+MS-UIGothic"/>
              </a:rPr>
              <a:t>森透析机工作原理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品背景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KTOUGQ+ITSEIU+MicrosoftYaHei-Bold"/>
                <a:cs typeface="KTOUGQ+ITSEIU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KTOUGQ+ITSEIU+MicrosoftYaHei-Bold"/>
                <a:cs typeface="KTOUGQ+ITSEIU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品特点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TOUGQ+ITSEIU+MicrosoftYaHei-Bold"/>
                <a:cs typeface="KTOUGQ+ITSEI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TOUGQ+ITSEIU+MicrosoftYaHei-Bold"/>
                <a:cs typeface="KTOUGQ+ITSEI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TOUGQ+ITSEIU+MicrosoftYaHei-Bold"/>
                <a:cs typeface="KTOUGQ+ITSEI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27536"/>
                </a:solidFill>
                <a:latin typeface="SETOFN+MS-UIGothic"/>
                <a:cs typeface="SETOFN+MS-UIGothic"/>
              </a:rPr>
              <a:t>高效率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27536"/>
                </a:solidFill>
                <a:latin typeface="SETOFN+MS-UIGothic"/>
                <a:cs typeface="SETOFN+MS-UIGothic"/>
              </a:rPr>
              <a:t>智能化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27536"/>
                </a:solidFill>
                <a:latin typeface="SETOFN+MS-UIGothic"/>
                <a:cs typeface="SETOFN+MS-UIGothic"/>
              </a:rPr>
              <a:t>人性化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用</a:t>
            </a: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领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工作流程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主要</a:t>
            </a: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件及功能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WPSC+WEQPKH+MicrosoftYaHei"/>
                <a:cs typeface="MEWPSC+WEQPKH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WPSC+WEQPKH+MicrosoftYaHei"/>
                <a:cs typeface="MEWPSC+WEQPKH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WPSC+WEQPKH+MicrosoftYaHei"/>
                <a:cs typeface="MEWPSC+WEQPKH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EWPSC+WEQPKH+MicrosoftYaHei"/>
                <a:cs typeface="MEWPSC+WEQPKH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76729" y="4788530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透析器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83125" y="4788530"/>
            <a:ext cx="492125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E27536"/>
                </a:solidFill>
                <a:latin typeface="SimSun"/>
                <a:cs typeface="SimSun"/>
              </a:rPr>
              <a:t>泵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imSun"/>
                <a:cs typeface="SimSun"/>
              </a:rPr>
              <a:t>监</a:t>
            </a: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控系</a:t>
            </a:r>
            <a:r>
              <a:rPr sz="1550">
                <a:solidFill>
                  <a:srgbClr val="E27536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3483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imSun"/>
                <a:cs typeface="SimSun"/>
              </a:rPr>
              <a:t>连</a:t>
            </a: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接管路和附件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操作注意事</a:t>
            </a: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 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1004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KTOUGQ+ITSEIU+MicrosoftYaHei-Bold"/>
                <a:cs typeface="KTOUGQ+ITSEI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6759" y="37194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KTOUGQ+ITSEIU+MicrosoftYaHei-Bold"/>
                <a:cs typeface="KTOUGQ+ITSEI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01559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KTOUGQ+ITSEIU+MicrosoftYaHei-Bold"/>
                <a:cs typeface="KTOUGQ+ITSEI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50805" y="372328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KTOUGQ+ITSEIU+MicrosoftYaHei-Bold"/>
                <a:cs typeface="KTOUGQ+ITSEIU+MicrosoftYaHei-Bold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97015" y="4668258"/>
            <a:ext cx="219075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注意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察机器的各种参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数，如流量、温度、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力等，及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异常情况。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格遵守操作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程，确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保机器的正常运行和患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者的安全。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5856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定期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机器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2626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注意个人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生，遵守消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范，防止交叉感染。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758565" y="5354058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ETOFN+MS-UIGothic"/>
                <a:cs typeface="SETOFN+MS-UIGothic"/>
              </a:rPr>
              <a:t>保养，确保其性能良好。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安装步</a:t>
            </a: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 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准</a:t>
            </a:r>
            <a:r>
              <a:rPr sz="1550" spc="25">
                <a:solidFill>
                  <a:srgbClr val="E27536"/>
                </a:solidFill>
                <a:latin typeface="SimSun"/>
                <a:cs typeface="SimSun"/>
              </a:rPr>
              <a:t>备阶</a:t>
            </a:r>
            <a:r>
              <a:rPr sz="1550">
                <a:solidFill>
                  <a:srgbClr val="E27536"/>
                </a:solidFill>
                <a:latin typeface="SETOFN+MS-UIGothic"/>
                <a:cs typeface="SETOFN+MS-UIGothic"/>
              </a:rPr>
              <a:t>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imSun"/>
                <a:cs typeface="SimSun"/>
              </a:rPr>
              <a:t>连</a:t>
            </a: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接管路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15516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ETOFN+MS-UIGothic"/>
                <a:cs typeface="SETOFN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安装基座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27536"/>
                </a:solidFill>
                <a:latin typeface="SimSun"/>
                <a:cs typeface="SimSun"/>
              </a:rPr>
              <a:t>检查</a:t>
            </a:r>
            <a:r>
              <a:rPr sz="1550" spc="25">
                <a:solidFill>
                  <a:srgbClr val="E27536"/>
                </a:solidFill>
                <a:latin typeface="SETOFN+MS-UIGothic"/>
                <a:cs typeface="SETOFN+MS-UIGothic"/>
              </a:rPr>
              <a:t>气路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调试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5135" y="16400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27536"/>
                </a:solidFill>
                <a:latin typeface="SETOFN+MS-UIGothic"/>
                <a:cs typeface="SETOFN+MS-UIGothic"/>
              </a:rPr>
              <a:t>开机自</a:t>
            </a:r>
            <a:r>
              <a:rPr sz="2300">
                <a:solidFill>
                  <a:srgbClr val="E27536"/>
                </a:solidFill>
                <a:latin typeface="SimSun"/>
                <a:cs typeface="SimSun"/>
              </a:rPr>
              <a:t>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6715" y="164000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27536"/>
                </a:solidFill>
                <a:latin typeface="SETOFN+MS-UIGothic"/>
                <a:cs typeface="SETOFN+MS-UIGothic"/>
              </a:rPr>
              <a:t>参数</a:t>
            </a:r>
            <a:r>
              <a:rPr sz="2300" spc="25">
                <a:solidFill>
                  <a:srgbClr val="E27536"/>
                </a:solidFill>
                <a:latin typeface="SimSun"/>
                <a:cs typeface="SimSun"/>
              </a:rPr>
              <a:t>设</a:t>
            </a:r>
            <a:r>
              <a:rPr sz="2300">
                <a:solidFill>
                  <a:srgbClr val="E27536"/>
                </a:solidFill>
                <a:latin typeface="SETOFN+MS-UIGothic"/>
                <a:cs typeface="SETOFN+MS-UIGothic"/>
              </a:rPr>
              <a:t>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4179" y="44117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27536"/>
                </a:solidFill>
                <a:latin typeface="SETOFN+MS-UIGothic"/>
                <a:cs typeface="SETOFN+MS-UIGothic"/>
              </a:rPr>
              <a:t>运行</a:t>
            </a:r>
            <a:r>
              <a:rPr sz="2300" spc="25">
                <a:solidFill>
                  <a:srgbClr val="E27536"/>
                </a:solidFill>
                <a:latin typeface="SimSun"/>
                <a:cs typeface="SimSun"/>
              </a:rPr>
              <a:t>测试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28759" y="441178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27536"/>
                </a:solidFill>
                <a:latin typeface="SimSun"/>
                <a:cs typeface="SimSun"/>
              </a:rPr>
              <a:t>长时间</a:t>
            </a:r>
            <a:r>
              <a:rPr sz="2300" spc="23">
                <a:solidFill>
                  <a:srgbClr val="E27536"/>
                </a:solidFill>
                <a:latin typeface="SETOFN+MS-UIGothic"/>
                <a:cs typeface="SETOFN+MS-UIGothic"/>
              </a:rPr>
              <a:t>运行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常</a:t>
            </a:r>
            <a:r>
              <a:rPr sz="3000">
                <a:solidFill>
                  <a:srgbClr val="E27536"/>
                </a:solidFill>
                <a:latin typeface="SimSun"/>
                <a:cs typeface="SimSun"/>
              </a:rPr>
              <a:t>见问题</a:t>
            </a:r>
            <a:r>
              <a:rPr sz="3000">
                <a:solidFill>
                  <a:srgbClr val="E27536"/>
                </a:solidFill>
                <a:latin typeface="SETOFN+MS-UIGothic"/>
                <a:cs typeface="SETOFN+MS-UIGothic"/>
              </a:rPr>
              <a:t>及解决方案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173106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ETOFN+MS-UIGothic"/>
                <a:cs typeface="SETOFN+MS-UIGothic"/>
              </a:rPr>
              <a:t>透析液流量不足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173106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ETOFN+MS-UIGothic"/>
                <a:cs typeface="SETOFN+MS-UIGothic"/>
              </a:rPr>
              <a:t>温度控制不准确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透析液管路是否通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滤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网是否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泵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是否正常。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5770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元件、温度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感器是否正常，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确保散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良好。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0365" y="4123689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ETOFN+MS-UIGothic"/>
                <a:cs typeface="SETOFN+MS-UIGothic"/>
              </a:rPr>
              <a:t>超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滤</a:t>
            </a:r>
            <a:r>
              <a:rPr sz="1600">
                <a:solidFill>
                  <a:srgbClr val="FFFFFF"/>
                </a:solidFill>
                <a:latin typeface="SETOFN+MS-UIGothic"/>
                <a:cs typeface="SETOFN+MS-UIGothic"/>
              </a:rPr>
              <a:t>量异常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10550" y="4123689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600">
                <a:solidFill>
                  <a:srgbClr val="FFFFFF"/>
                </a:solidFill>
                <a:latin typeface="SETOFN+MS-UIGothic"/>
                <a:cs typeface="SETOFN+MS-UIGothic"/>
              </a:rPr>
              <a:t>警系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统误报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178300" y="4851138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滤泵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、流量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感器及管路，确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98484" y="485431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校准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感器或重置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阈值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路是否正常。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178300" y="5125458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ETOFN+MS-UIGothic"/>
                <a:cs typeface="SETOFN+MS-UIGothic"/>
              </a:rPr>
              <a:t>保无堵塞或泄漏。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https://d.book118.com/965031112024011111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FONHOB+FHTRAT+ArialMT</vt:lpstr>
      <vt:lpstr>Times New Roman</vt:lpstr>
      <vt:lpstr>SimSun</vt:lpstr>
      <vt:lpstr>SETOFN+MS-UIGothic</vt:lpstr>
      <vt:lpstr>KTOUGQ+ITSEIU+MicrosoftYaHei-Bold</vt:lpstr>
      <vt:lpstr>MEWPSC+WEQPKH+MicrosoftYaHei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2024-09-16T19:13:14.546</cp:lastPrinted>
  <dcterms:created xsi:type="dcterms:W3CDTF">2024-09-16T11:13:14Z</dcterms:created>
  <dcterms:modified xsi:type="dcterms:W3CDTF">2024-09-16T11:13:15Z</dcterms:modified>
</cp:coreProperties>
</file>