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18.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19900202751159668"/>
          <c:y val="0.10364355891942978"/>
        </c:manualLayout>
      </c:layout>
      <c:overlay val="0"/>
    </c:title>
    <c:autoTitleDeleted val="0"/>
    <c:plotArea>
      <c:lineChart>
        <c:grouping/>
        <c:varyColors val="0"/>
        <c:ser>
          <c:idx val="0"/>
          <c:order val="0"/>
          <c:tx>
            <c:strRef>
              <c:f>Sheet1!$B$1</c:f>
              <c:strCache>
                <c:ptCount val="1"/>
                <c:pt idx="0">
                  <c:v>国内2009-2012年表观消费量增量</c:v>
                </c:pt>
              </c:strCache>
            </c:strRef>
          </c:tx>
          <c:spPr>
            <a:ln>
              <a:solidFill>
                <a:srgbClr val="CC9900"/>
              </a:solidFill>
            </a:ln>
          </c:spPr>
          <c:dLbls>
            <c:showLegendKey val="0"/>
            <c:showVal val="1"/>
            <c:showCatName val="0"/>
            <c:showSerName val="0"/>
            <c:showPercent val="0"/>
            <c:showBubbleSize val="0"/>
            <c:showLeaderLines val="0"/>
            <c:extLst/>
          </c:dLbls>
          <c:cat>
            <c:strRef>
              <c:f>Sheet1!$A$2:$A$5</c:f>
              <c:strCache>
                <c:ptCount val="4"/>
                <c:pt idx="0">
                  <c:v>2009</c:v>
                </c:pt>
                <c:pt idx="1">
                  <c:v>2010</c:v>
                </c:pt>
                <c:pt idx="2">
                  <c:v>2011</c:v>
                </c:pt>
                <c:pt idx="3">
                  <c:v>2012E</c:v>
                </c:pt>
              </c:strCache>
            </c:strRef>
          </c:cat>
          <c:val>
            <c:numRef>
              <c:f>Sheet1!$B$2:$B$5</c:f>
              <c:numCache>
                <c:formatCode>0%</c:formatCode>
                <c:ptCount val="4"/>
                <c:pt idx="0" formatCode="0.00%">
                  <c:v>0.188</c:v>
                </c:pt>
                <c:pt idx="1">
                  <c:v>0.1</c:v>
                </c:pt>
                <c:pt idx="2">
                  <c:v>0.1</c:v>
                </c:pt>
                <c:pt idx="3">
                  <c:v>0.04</c:v>
                </c:pt>
              </c:numCache>
            </c:numRef>
          </c:val>
          <c:smooth val="0"/>
        </c:ser>
        <c:dLbls>
          <c:showLegendKey val="0"/>
          <c:showVal val="0"/>
          <c:showCatName val="0"/>
          <c:showSerName val="0"/>
          <c:showPercent val="0"/>
          <c:showBubbleSize val="0"/>
          <c:showLeaderLines val="0"/>
        </c:dLbls>
        <c:axId val="152132992"/>
        <c:axId val="157104000"/>
      </c:lineChart>
      <c:catAx>
        <c:axId val="152132992"/>
        <c:scaling>
          <c:orientation/>
        </c:scaling>
        <c:delete val="0"/>
        <c:axPos val="b"/>
        <c:majorTickMark val="out"/>
        <c:minorTickMark val="none"/>
        <c:crossAx val="157104000"/>
        <c:crosses val="autoZero"/>
        <c:auto val="0"/>
        <c:lblAlgn val="ctr"/>
        <c:lblOffset/>
        <c:noMultiLvlLbl val="0"/>
      </c:catAx>
      <c:valAx>
        <c:axId val="157104000"/>
        <c:scaling>
          <c:orientation/>
        </c:scaling>
        <c:delete val="0"/>
        <c:axPos val="l"/>
        <c:majorGridlines/>
        <c:numFmt formatCode="0.00%" sourceLinked="1"/>
        <c:majorTickMark val="out"/>
        <c:minorTickMark val="none"/>
        <c:crossAx val="152132992"/>
        <c:crosses val="autoZero"/>
        <c:crossBetween val="between"/>
      </c:valAx>
    </c:plotArea>
    <c:plotVisOnly val="1"/>
    <c:dispBlanksAs/>
    <c:showDLblsOverMax val="1"/>
  </c:chart>
  <c:txPr>
    <a:bodyPr/>
    <a:p>
      <a:pPr>
        <a:defRPr sz="800" smtId="4294967295">
          <a:latin typeface="微软雅黑" pitchFamily="34" charset="-122"/>
          <a:ea typeface="微软雅黑" pitchFamily="34" charset="-122"/>
        </a:defRPr>
      </a:pPr>
      <a:endParaRPr sz="800" smtId="4294967295">
        <a:latin typeface="微软雅黑" pitchFamily="34" charset="-122"/>
        <a:ea typeface="微软雅黑" pitchFamily="34" charset="-122"/>
      </a:endParaRPr>
    </a:p>
  </c:txPr>
  <c:externalData r:id="rId1"/>
</c:chartSpace>
</file>

<file path=ppt/diagrams/colors1.xml><?xml version="1.0" encoding="utf-8"?>
<dgm:colorsDef xmlns:a="http://schemas.openxmlformats.org/drawingml/2006/main" xmlns:dgm="http://schemas.openxmlformats.org/drawingml/2006/diagram"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C56EF9D-25D4-4BD3-A6DF-94D0C1330E07}" type="doc">
      <dgm:prSet loTypeId="urn:microsoft.com/office/officeart/2005/8/layout/matrix1" loCatId="matrix" qsTypeId="urn:microsoft.com/office/officeart/2005/8/quickstyle/simple1" qsCatId="simple" csTypeId="urn:microsoft.com/office/officeart/2005/8/colors/accent6_1" csCatId="accent6" phldr="1"/>
      <dgm:spPr/>
      <dgm:t>
        <a:bodyPr/>
        <a:lstStyle/>
        <a:p>
          <a:endParaRPr lang="en-US"/>
        </a:p>
      </dgm:t>
    </dgm:pt>
    <dgm:pt modelId="{5E35E689-2A7E-4EB4-A9AB-725C86A695F5}" type="parTrans" cxnId="{C6AC6166-39CB-458F-9FD1-350CBD79CE70}">
      <dgm:prSet custT="1"/>
      <dgm:spPr/>
      <dgm:t>
        <a:bodyPr/>
        <a:lstStyle/>
        <a:p>
          <a:endParaRPr lang="en-US" sz="1400"/>
        </a:p>
      </dgm:t>
    </dgm:pt>
    <dgm:pt modelId="{31DB5C8A-BF0F-460A-AE52-6BAE9DD16531}">
      <dgm:prSet phldrT="[Text]" custT="1"/>
      <dgm:spPr>
        <a:solidFill>
          <a:srgbClr val="CC9900"/>
        </a:solidFill>
        <a:ln w="25400" cap="flat" cmpd="sng" algn="ctr">
          <a:solidFill>
            <a:schemeClr val="lt1">
              <a:hueOff val="0"/>
              <a:satOff val="0"/>
              <a:lumOff val="0"/>
              <a:alphaOff val="0"/>
            </a:schemeClr>
          </a:solidFill>
          <a:prstDash val="solid"/>
        </a:ln>
      </dgm:spPr>
      <dgm:t>
        <a:bodyPr/>
        <a:lstStyle/>
        <a:p>
          <a:r>
            <a:rPr lang="zh-CN" altLang="en-US" sz="1400" b="1" smtClean="0">
              <a:solidFill>
                <a:schemeClr val="bg1"/>
              </a:solidFill>
              <a:latin typeface="微软雅黑" pitchFamily="34" charset="-122"/>
              <a:ea typeface="微软雅黑" pitchFamily="34" charset="-122"/>
            </a:rPr>
            <a:t>建设面向行业的电子商务平台</a:t>
          </a:r>
          <a:endParaRPr lang="en-US" sz="1400" b="1">
            <a:solidFill>
              <a:schemeClr val="bg1"/>
            </a:solidFill>
            <a:latin typeface="微软雅黑" pitchFamily="34" charset="-122"/>
            <a:ea typeface="微软雅黑" pitchFamily="34" charset="-122"/>
          </a:endParaRPr>
        </a:p>
      </dgm:t>
    </dgm:pt>
    <dgm:pt modelId="{EABD7E50-9909-4F6D-9ACA-35B93B1AF6D7}" type="parTrans" cxnId="{1FF0DC41-CE2B-4747-B68F-A891D3640B3A}">
      <dgm:prSet custT="1"/>
      <dgm:spPr/>
      <dgm:t>
        <a:bodyPr/>
        <a:lstStyle/>
        <a:p>
          <a:endParaRPr lang="en-US" sz="1400"/>
        </a:p>
      </dgm:t>
    </dgm:pt>
    <dgm:pt modelId="{252852E2-5739-4026-AA74-2963B901E517}">
      <dgm:prSet phldrT="[Text]" custT="1"/>
      <dgm:spPr>
        <a:ln>
          <a:solidFill>
            <a:srgbClr val="CC9900"/>
          </a:solidFill>
        </a:ln>
      </dgm:spPr>
      <dgm:t>
        <a:bodyPr/>
        <a:lstStyle/>
        <a:p>
          <a:pPr algn="l"/>
          <a:endParaRPr lang="en-US" sz="1400"/>
        </a:p>
      </dgm:t>
    </dgm:pt>
    <dgm:pt modelId="{0203FAB0-9019-4E74-BBAF-F257D5EF1320}" type="sibTrans" cxnId="{1FF0DC41-CE2B-4747-B68F-A891D3640B3A}">
      <dgm:prSet custT="1"/>
      <dgm:spPr/>
      <dgm:t>
        <a:bodyPr/>
        <a:lstStyle/>
        <a:p>
          <a:endParaRPr lang="en-US" sz="1400"/>
        </a:p>
      </dgm:t>
    </dgm:pt>
    <dgm:pt modelId="{93D6FE1C-FA6E-41A3-A9A6-E72F6E1F4128}" type="parTrans" cxnId="{EEA0553C-D0A2-4926-98C9-4ACF7189DAF0}">
      <dgm:prSet custT="1"/>
      <dgm:spPr/>
      <dgm:t>
        <a:bodyPr/>
        <a:lstStyle/>
        <a:p>
          <a:endParaRPr lang="en-US" sz="1400"/>
        </a:p>
      </dgm:t>
    </dgm:pt>
    <dgm:pt modelId="{1C41A279-45E2-4F3A-BDF3-2E173EC1D62A}">
      <dgm:prSet phldrT="[Text]" custT="1"/>
      <dgm:spPr>
        <a:ln>
          <a:solidFill>
            <a:srgbClr val="CC9900"/>
          </a:solidFill>
        </a:ln>
      </dgm:spPr>
      <dgm:t>
        <a:bodyPr/>
        <a:lstStyle/>
        <a:p>
          <a:pPr algn="l"/>
          <a:endParaRPr lang="en-US" sz="1400"/>
        </a:p>
      </dgm:t>
    </dgm:pt>
    <dgm:pt modelId="{C1BADAFF-1913-4A98-93D2-A6C7DDC82123}" type="sibTrans" cxnId="{EEA0553C-D0A2-4926-98C9-4ACF7189DAF0}">
      <dgm:prSet custT="1"/>
      <dgm:spPr/>
      <dgm:t>
        <a:bodyPr/>
        <a:lstStyle/>
        <a:p>
          <a:endParaRPr lang="en-US" sz="1400"/>
        </a:p>
      </dgm:t>
    </dgm:pt>
    <dgm:pt modelId="{ABB9EB5C-BB30-45A2-A8F9-536DC1A6267A}" type="parTrans" cxnId="{3276657F-9882-4435-B367-488E21777169}">
      <dgm:prSet custT="1"/>
      <dgm:spPr/>
      <dgm:t>
        <a:bodyPr/>
        <a:lstStyle/>
        <a:p>
          <a:endParaRPr lang="en-US" sz="1400"/>
        </a:p>
      </dgm:t>
    </dgm:pt>
    <dgm:pt modelId="{E8BFF6F0-867F-4B9E-BE37-D6F7A85CEE02}">
      <dgm:prSet phldrT="[Text]" custT="1"/>
      <dgm:spPr>
        <a:ln>
          <a:solidFill>
            <a:srgbClr val="CC9900"/>
          </a:solidFill>
        </a:ln>
      </dgm:spPr>
      <dgm:t>
        <a:bodyPr/>
        <a:lstStyle/>
        <a:p>
          <a:pPr algn="l"/>
          <a:endParaRPr lang="en-US" sz="1400"/>
        </a:p>
      </dgm:t>
    </dgm:pt>
    <dgm:pt modelId="{AA6A695E-E16B-477D-A906-0418040FA418}" type="sibTrans" cxnId="{3276657F-9882-4435-B367-488E21777169}">
      <dgm:prSet custT="1"/>
      <dgm:spPr/>
      <dgm:t>
        <a:bodyPr/>
        <a:lstStyle/>
        <a:p>
          <a:endParaRPr lang="en-US" sz="1400"/>
        </a:p>
      </dgm:t>
    </dgm:pt>
    <dgm:pt modelId="{0796E850-4E1B-44D9-AA3C-C22DFBE2B71B}" type="parTrans" cxnId="{C3971F3E-3651-4DB1-8FBC-9EB9E2C2A00C}">
      <dgm:prSet custT="1"/>
      <dgm:spPr/>
      <dgm:t>
        <a:bodyPr/>
        <a:lstStyle/>
        <a:p>
          <a:endParaRPr lang="en-US" sz="1400"/>
        </a:p>
      </dgm:t>
    </dgm:pt>
    <dgm:pt modelId="{7855F0CE-BE81-4C07-8C37-23B119498FC6}">
      <dgm:prSet phldrT="[Text]" custT="1"/>
      <dgm:spPr>
        <a:ln>
          <a:solidFill>
            <a:srgbClr val="CC9900"/>
          </a:solidFill>
        </a:ln>
      </dgm:spPr>
      <dgm:t>
        <a:bodyPr anchor="t"/>
        <a:lstStyle/>
        <a:p>
          <a:pPr algn="r"/>
          <a:endParaRPr lang="en-US" altLang="zh-CN" sz="1400" smtClean="0">
            <a:latin typeface="微软雅黑" pitchFamily="34" charset="-122"/>
            <a:ea typeface="微软雅黑" pitchFamily="34" charset="-122"/>
          </a:endParaRPr>
        </a:p>
        <a:p>
          <a:pPr algn="r"/>
          <a:endParaRPr lang="en-US" altLang="zh-CN" sz="1400" smtClean="0">
            <a:latin typeface="微软雅黑" pitchFamily="34" charset="-122"/>
            <a:ea typeface="微软雅黑" pitchFamily="34" charset="-122"/>
          </a:endParaRPr>
        </a:p>
      </dgm:t>
    </dgm:pt>
    <dgm:pt modelId="{4A395254-7C94-4DE2-8E8D-4EA6590989F4}" type="sibTrans" cxnId="{C3971F3E-3651-4DB1-8FBC-9EB9E2C2A00C}">
      <dgm:prSet custT="1"/>
      <dgm:spPr/>
      <dgm:t>
        <a:bodyPr/>
        <a:lstStyle/>
        <a:p>
          <a:endParaRPr lang="en-US" sz="1400"/>
        </a:p>
      </dgm:t>
    </dgm:pt>
    <dgm:pt modelId="{94A15EAD-067F-46AE-9FCC-44B6AEB1D839}" type="sibTrans" cxnId="{C6AC6166-39CB-458F-9FD1-350CBD79CE70}">
      <dgm:prSet custT="1"/>
      <dgm:spPr/>
      <dgm:t>
        <a:bodyPr/>
        <a:lstStyle/>
        <a:p>
          <a:endParaRPr lang="en-US" sz="1400"/>
        </a:p>
      </dgm:t>
    </dgm:pt>
    <dgm:pt modelId="{CE843DDC-F101-4BE2-834B-093302FC2C9D}" type="pres">
      <dgm:prSet presAssocID="{DC56EF9D-25D4-4BD3-A6DF-94D0C1330E07}" presName="diagram">
        <dgm:presLayoutVars>
          <dgm:chMax val="1"/>
          <dgm:dir/>
          <dgm:animLvl val="ctr"/>
          <dgm:resizeHandles val="exact"/>
        </dgm:presLayoutVars>
      </dgm:prSet>
      <dgm:spPr/>
      <dgm:t>
        <a:bodyPr/>
        <a:lstStyle/>
        <a:p>
          <a:endParaRPr lang="en-US"/>
        </a:p>
      </dgm:t>
    </dgm:pt>
    <dgm:pt modelId="{8DDDF955-3127-477C-8F64-CD67ABBB6D79}" type="pres">
      <dgm:prSet presAssocID="{DC56EF9D-25D4-4BD3-A6DF-94D0C1330E07}" presName="matrix"/>
      <dgm:spPr/>
      <dgm:t>
        <a:bodyPr/>
        <a:lstStyle/>
        <a:p/>
      </dgm:t>
    </dgm:pt>
    <dgm:pt modelId="{9EEAC2F7-687E-4134-B601-7C5299DBE243}" type="pres">
      <dgm:prSet presAssocID="{DC56EF9D-25D4-4BD3-A6DF-94D0C1330E07}" presName="tile1" presStyleLbl="node1" presStyleCnt="4"/>
      <dgm:spPr/>
      <dgm:t>
        <a:bodyPr/>
        <a:lstStyle/>
        <a:p>
          <a:endParaRPr lang="en-US"/>
        </a:p>
      </dgm:t>
    </dgm:pt>
    <dgm:pt modelId="{49757EED-E8C3-41C0-B10D-634B0E290FBC}" type="pres">
      <dgm:prSet presAssocID="{DC56EF9D-25D4-4BD3-A6DF-94D0C1330E07}" presName="tile1text" presStyleLbl="node1" presStyleCnt="4">
        <dgm:presLayoutVars>
          <dgm:chMax val="0"/>
          <dgm:chPref val="0"/>
          <dgm:bulletEnabled val="1"/>
        </dgm:presLayoutVars>
      </dgm:prSet>
      <dgm:spPr/>
      <dgm:t>
        <a:bodyPr/>
        <a:lstStyle/>
        <a:p>
          <a:endParaRPr lang="en-US"/>
        </a:p>
      </dgm:t>
    </dgm:pt>
    <dgm:pt modelId="{AEA1E11F-BB64-435E-B0B2-39DD308E32EB}" type="pres">
      <dgm:prSet presAssocID="{DC56EF9D-25D4-4BD3-A6DF-94D0C1330E07}" presName="tile2" presStyleLbl="node1" presStyleIdx="1" presStyleCnt="4"/>
      <dgm:spPr/>
      <dgm:t>
        <a:bodyPr/>
        <a:lstStyle/>
        <a:p>
          <a:endParaRPr lang="en-US"/>
        </a:p>
      </dgm:t>
    </dgm:pt>
    <dgm:pt modelId="{B38C860B-A680-41CE-89EF-99C5C024C17A}" type="pres">
      <dgm:prSet presAssocID="{DC56EF9D-25D4-4BD3-A6DF-94D0C1330E07}" presName="tile2text" presStyleLbl="node1" presStyleIdx="1" presStyleCnt="4">
        <dgm:presLayoutVars>
          <dgm:chMax val="0"/>
          <dgm:chPref val="0"/>
          <dgm:bulletEnabled val="1"/>
        </dgm:presLayoutVars>
      </dgm:prSet>
      <dgm:spPr/>
      <dgm:t>
        <a:bodyPr/>
        <a:lstStyle/>
        <a:p>
          <a:endParaRPr lang="en-US"/>
        </a:p>
      </dgm:t>
    </dgm:pt>
    <dgm:pt modelId="{10AE926B-C290-402F-BD32-61299FC2F479}" type="pres">
      <dgm:prSet presAssocID="{DC56EF9D-25D4-4BD3-A6DF-94D0C1330E07}" presName="tile3" presStyleLbl="node1" presStyleIdx="2" presStyleCnt="4"/>
      <dgm:spPr/>
      <dgm:t>
        <a:bodyPr/>
        <a:lstStyle/>
        <a:p>
          <a:endParaRPr lang="en-US"/>
        </a:p>
      </dgm:t>
    </dgm:pt>
    <dgm:pt modelId="{D62F8B0A-9EDE-49EE-BB91-62FE6132006D}" type="pres">
      <dgm:prSet presAssocID="{DC56EF9D-25D4-4BD3-A6DF-94D0C1330E07}" presName="tile3text" presStyleLbl="node1" presStyleIdx="2" presStyleCnt="4">
        <dgm:presLayoutVars>
          <dgm:chMax val="0"/>
          <dgm:chPref val="0"/>
          <dgm:bulletEnabled val="1"/>
        </dgm:presLayoutVars>
      </dgm:prSet>
      <dgm:spPr/>
      <dgm:t>
        <a:bodyPr/>
        <a:lstStyle/>
        <a:p>
          <a:endParaRPr lang="en-US"/>
        </a:p>
      </dgm:t>
    </dgm:pt>
    <dgm:pt modelId="{9FA3D349-D804-4879-9320-6AFB918E4B0A}" type="pres">
      <dgm:prSet presAssocID="{DC56EF9D-25D4-4BD3-A6DF-94D0C1330E07}" presName="tile4" presStyleLbl="node1" presStyleIdx="3" presStyleCnt="4"/>
      <dgm:spPr/>
      <dgm:t>
        <a:bodyPr/>
        <a:lstStyle/>
        <a:p>
          <a:endParaRPr lang="en-US"/>
        </a:p>
      </dgm:t>
    </dgm:pt>
    <dgm:pt modelId="{39ACB167-DED7-4080-8835-1843BE960095}" type="pres">
      <dgm:prSet presAssocID="{DC56EF9D-25D4-4BD3-A6DF-94D0C1330E07}" presName="tile4text" presStyleLbl="node1" presStyleIdx="3" presStyleCnt="4">
        <dgm:presLayoutVars>
          <dgm:chMax val="0"/>
          <dgm:chPref val="0"/>
          <dgm:bulletEnabled val="1"/>
        </dgm:presLayoutVars>
      </dgm:prSet>
      <dgm:spPr/>
      <dgm:t>
        <a:bodyPr/>
        <a:lstStyle/>
        <a:p>
          <a:endParaRPr lang="en-US"/>
        </a:p>
      </dgm:t>
    </dgm:pt>
    <dgm:pt modelId="{C8BA67D2-0B84-41D4-B66F-6DFAF780A5CE}" type="pres">
      <dgm:prSet presAssocID="{DC56EF9D-25D4-4BD3-A6DF-94D0C1330E07}" presName="centerTile" presStyleLbl="fgShp" presStyleCnt="1" custScaleX="112140" custScaleY="96032">
        <dgm:presLayoutVars>
          <dgm:chMax val="0"/>
          <dgm:chPref val="0"/>
        </dgm:presLayoutVars>
      </dgm:prSet>
      <dgm:spPr/>
      <dgm:t>
        <a:bodyPr/>
        <a:lstStyle/>
        <a:p>
          <a:endParaRPr lang="en-US"/>
        </a:p>
      </dgm:t>
    </dgm:pt>
  </dgm:ptLst>
  <dgm:cxnLst>
    <dgm:cxn modelId="{C6AC6166-39CB-458F-9FD1-350CBD79CE70}" srcId="{DC56EF9D-25D4-4BD3-A6DF-94D0C1330E07}" destId="{31DB5C8A-BF0F-460A-AE52-6BAE9DD16531}" srcOrd="0" destOrd="0" parTransId="{5E35E689-2A7E-4EB4-A9AB-725C86A695F5}" sibTransId="{94A15EAD-067F-46AE-9FCC-44B6AEB1D839}"/>
    <dgm:cxn modelId="{1FF0DC41-CE2B-4747-B68F-A891D3640B3A}" srcId="{31DB5C8A-BF0F-460A-AE52-6BAE9DD16531}" destId="{252852E2-5739-4026-AA74-2963B901E517}" srcOrd="0" destOrd="0" parTransId="{EABD7E50-9909-4F6D-9ACA-35B93B1AF6D7}" sibTransId="{0203FAB0-9019-4E74-BBAF-F257D5EF1320}"/>
    <dgm:cxn modelId="{EEA0553C-D0A2-4926-98C9-4ACF7189DAF0}" srcId="{31DB5C8A-BF0F-460A-AE52-6BAE9DD16531}" destId="{1C41A279-45E2-4F3A-BDF3-2E173EC1D62A}" srcOrd="1" destOrd="0" parTransId="{93D6FE1C-FA6E-41A3-A9A6-E72F6E1F4128}" sibTransId="{C1BADAFF-1913-4A98-93D2-A6C7DDC82123}"/>
    <dgm:cxn modelId="{3276657F-9882-4435-B367-488E21777169}" srcId="{31DB5C8A-BF0F-460A-AE52-6BAE9DD16531}" destId="{E8BFF6F0-867F-4B9E-BE37-D6F7A85CEE02}" srcOrd="2" destOrd="0" parTransId="{ABB9EB5C-BB30-45A2-A8F9-536DC1A6267A}" sibTransId="{AA6A695E-E16B-477D-A906-0418040FA418}"/>
    <dgm:cxn modelId="{C3971F3E-3651-4DB1-8FBC-9EB9E2C2A00C}" srcId="{31DB5C8A-BF0F-460A-AE52-6BAE9DD16531}" destId="{7855F0CE-BE81-4C07-8C37-23B119498FC6}" srcOrd="3" destOrd="0" parTransId="{0796E850-4E1B-44D9-AA3C-C22DFBE2B71B}" sibTransId="{4A395254-7C94-4DE2-8E8D-4EA6590989F4}"/>
    <dgm:cxn modelId="{7C65CF19-FB37-430E-A235-E3C7AE46A829}" type="presOf" srcId="{DC56EF9D-25D4-4BD3-A6DF-94D0C1330E07}" destId="{CE843DDC-F101-4BE2-834B-093302FC2C9D}" srcOrd="0" destOrd="0" presId="urn:microsoft.com/office/officeart/2005/8/layout/matrix1"/>
    <dgm:cxn modelId="{9E359277-5372-4096-AE1E-71E7BBF872DF}" type="presParOf" srcId="{CE843DDC-F101-4BE2-834B-093302FC2C9D}" destId="{8DDDF955-3127-477C-8F64-CD67ABBB6D79}" srcOrd="0" destOrd="0" presId="urn:microsoft.com/office/officeart/2005/8/layout/matrix1"/>
    <dgm:cxn modelId="{E9C3F348-5993-42A9-9129-D5C7DDD654BE}" type="presParOf" srcId="{8DDDF955-3127-477C-8F64-CD67ABBB6D79}" destId="{9EEAC2F7-687E-4134-B601-7C5299DBE243}" srcOrd="0" destOrd="0" presId="urn:microsoft.com/office/officeart/2005/8/layout/matrix1"/>
    <dgm:cxn modelId="{950E9A89-E3E9-47DD-953F-3595D06AD20C}" type="presOf" srcId="{252852E2-5739-4026-AA74-2963B901E517}" destId="{9EEAC2F7-687E-4134-B601-7C5299DBE243}" srcOrd="0" destOrd="0" presId="urn:microsoft.com/office/officeart/2005/8/layout/matrix1"/>
    <dgm:cxn modelId="{0CDCC5F0-6035-45A6-A94E-21DBDA46DF45}" type="presParOf" srcId="{8DDDF955-3127-477C-8F64-CD67ABBB6D79}" destId="{49757EED-E8C3-41C0-B10D-634B0E290FBC}" srcOrd="1" destOrd="0" presId="urn:microsoft.com/office/officeart/2005/8/layout/matrix1"/>
    <dgm:cxn modelId="{C081056D-B7BC-4633-B7D5-9D019932BDE2}" type="presOf" srcId="{252852E2-5739-4026-AA74-2963B901E517}" destId="{49757EED-E8C3-41C0-B10D-634B0E290FBC}" srcOrd="1" destOrd="0" presId="urn:microsoft.com/office/officeart/2005/8/layout/matrix1"/>
    <dgm:cxn modelId="{7065615B-0C4E-454B-9391-4C23EEDB32CD}" type="presParOf" srcId="{8DDDF955-3127-477C-8F64-CD67ABBB6D79}" destId="{AEA1E11F-BB64-435E-B0B2-39DD308E32EB}" srcOrd="2" destOrd="0" presId="urn:microsoft.com/office/officeart/2005/8/layout/matrix1"/>
    <dgm:cxn modelId="{6DDB729B-6B28-4417-BA81-5F2B4E242961}" type="presOf" srcId="{1C41A279-45E2-4F3A-BDF3-2E173EC1D62A}" destId="{AEA1E11F-BB64-435E-B0B2-39DD308E32EB}" srcOrd="0" destOrd="0" presId="urn:microsoft.com/office/officeart/2005/8/layout/matrix1"/>
    <dgm:cxn modelId="{130B4D0F-B3C2-4830-B0B4-6B9584221988}" type="presParOf" srcId="{8DDDF955-3127-477C-8F64-CD67ABBB6D79}" destId="{B38C860B-A680-41CE-89EF-99C5C024C17A}" srcOrd="3" destOrd="0" presId="urn:microsoft.com/office/officeart/2005/8/layout/matrix1"/>
    <dgm:cxn modelId="{B193F958-4C11-4747-875A-F40A2BF932A7}" type="presOf" srcId="{1C41A279-45E2-4F3A-BDF3-2E173EC1D62A}" destId="{B38C860B-A680-41CE-89EF-99C5C024C17A}" srcOrd="1" destOrd="0" presId="urn:microsoft.com/office/officeart/2005/8/layout/matrix1"/>
    <dgm:cxn modelId="{564C21D6-3EC8-48B0-A443-64A1DDE3EF01}" type="presParOf" srcId="{8DDDF955-3127-477C-8F64-CD67ABBB6D79}" destId="{10AE926B-C290-402F-BD32-61299FC2F479}" srcOrd="4" destOrd="0" presId="urn:microsoft.com/office/officeart/2005/8/layout/matrix1"/>
    <dgm:cxn modelId="{73F78BCE-35C0-42BF-9E53-021A108DF3EC}" type="presOf" srcId="{E8BFF6F0-867F-4B9E-BE37-D6F7A85CEE02}" destId="{10AE926B-C290-402F-BD32-61299FC2F479}" srcOrd="0" destOrd="0" presId="urn:microsoft.com/office/officeart/2005/8/layout/matrix1"/>
    <dgm:cxn modelId="{C75C8FB4-D6A0-4111-B679-EBA7664D1298}" type="presParOf" srcId="{8DDDF955-3127-477C-8F64-CD67ABBB6D79}" destId="{D62F8B0A-9EDE-49EE-BB91-62FE6132006D}" srcOrd="5" destOrd="0" presId="urn:microsoft.com/office/officeart/2005/8/layout/matrix1"/>
    <dgm:cxn modelId="{6381B250-EB65-4245-A474-33FDC32851D8}" type="presOf" srcId="{E8BFF6F0-867F-4B9E-BE37-D6F7A85CEE02}" destId="{D62F8B0A-9EDE-49EE-BB91-62FE6132006D}" srcOrd="1" destOrd="0" presId="urn:microsoft.com/office/officeart/2005/8/layout/matrix1"/>
    <dgm:cxn modelId="{3D039A5D-B725-4F60-8405-67A9FA6792FA}" type="presParOf" srcId="{8DDDF955-3127-477C-8F64-CD67ABBB6D79}" destId="{9FA3D349-D804-4879-9320-6AFB918E4B0A}" srcOrd="6" destOrd="0" presId="urn:microsoft.com/office/officeart/2005/8/layout/matrix1"/>
    <dgm:cxn modelId="{600425E2-E44C-4E3A-B32D-FE97219BFE13}" type="presOf" srcId="{7855F0CE-BE81-4C07-8C37-23B119498FC6}" destId="{9FA3D349-D804-4879-9320-6AFB918E4B0A}" srcOrd="0" destOrd="0" presId="urn:microsoft.com/office/officeart/2005/8/layout/matrix1"/>
    <dgm:cxn modelId="{DD65F9A9-DC2D-413B-96BC-34491DB463F7}" type="presParOf" srcId="{8DDDF955-3127-477C-8F64-CD67ABBB6D79}" destId="{39ACB167-DED7-4080-8835-1843BE960095}" srcOrd="7" destOrd="0" presId="urn:microsoft.com/office/officeart/2005/8/layout/matrix1"/>
    <dgm:cxn modelId="{91835E82-E2BE-40C6-BD9A-277B8F2896FC}" type="presOf" srcId="{7855F0CE-BE81-4C07-8C37-23B119498FC6}" destId="{39ACB167-DED7-4080-8835-1843BE960095}" srcOrd="1" destOrd="0" presId="urn:microsoft.com/office/officeart/2005/8/layout/matrix1"/>
    <dgm:cxn modelId="{D7F1CF13-DC0E-4495-97E1-11003D84069B}" type="presParOf" srcId="{CE843DDC-F101-4BE2-834B-093302FC2C9D}" destId="{C8BA67D2-0B84-41D4-B66F-6DFAF780A5CE}" srcOrd="1" destOrd="0" presId="urn:microsoft.com/office/officeart/2005/8/layout/matrix1"/>
    <dgm:cxn modelId="{775D0FB8-3A26-45FE-99A7-AC68FD32215C}" type="presOf" srcId="{31DB5C8A-BF0F-460A-AE52-6BAE9DD16531}" destId="{C8BA67D2-0B84-41D4-B66F-6DFAF780A5CE}" srcOrd="0" destOrd="0" presId="urn:microsoft.com/office/officeart/2005/8/layout/matrix1"/>
  </dgm:cxnLst>
  <dgm:bg/>
  <dgm:whole>
    <a:ln>
      <a:noFill/>
    </a:ln>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271E4408-5CAF-435A-8CFF-A13006E03710}"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8486ACE4-2444-4DE0-9428-AA19AE0C9531}" type="parTrans" cxnId="{58C192FC-F048-430E-9BD0-324FEF1AEA88}">
      <dgm:prSet custT="1"/>
      <dgm:spPr/>
      <dgm:t>
        <a:bodyPr/>
        <a:lstStyle/>
        <a:p>
          <a:endParaRPr lang="en-US" sz="1200">
            <a:latin typeface="微软雅黑" pitchFamily="34" charset="-122"/>
            <a:ea typeface="微软雅黑" pitchFamily="34" charset="-122"/>
          </a:endParaRPr>
        </a:p>
      </dgm:t>
    </dgm:pt>
    <dgm:pt modelId="{5BC229E2-1AC1-48DC-BC73-9F160FB2217A}">
      <dgm:prSet phldrT="[Text]" custT="1"/>
      <dgm:spPr>
        <a:solidFill>
          <a:srgbClr val="CCECFF"/>
        </a:solidFill>
      </dgm:spPr>
      <dgm:t>
        <a:bodyPr/>
        <a:lstStyle/>
        <a:p>
          <a:r>
            <a:rPr lang="zh-CN" altLang="en-US" sz="1200" smtClean="0">
              <a:solidFill>
                <a:schemeClr val="tx1"/>
              </a:solidFill>
              <a:latin typeface="微软雅黑" pitchFamily="34" charset="-122"/>
              <a:ea typeface="微软雅黑" pitchFamily="34" charset="-122"/>
            </a:rPr>
            <a:t>银行</a:t>
          </a:r>
          <a:endParaRPr lang="en-US" sz="1200">
            <a:solidFill>
              <a:schemeClr val="tx1"/>
            </a:solidFill>
            <a:latin typeface="微软雅黑" pitchFamily="34" charset="-122"/>
            <a:ea typeface="微软雅黑" pitchFamily="34" charset="-122"/>
          </a:endParaRPr>
        </a:p>
      </dgm:t>
    </dgm:pt>
    <dgm:pt modelId="{C8977D21-3CA4-45DF-9DAB-B6ED0E86A978}" type="sibTrans" cxnId="{58C192FC-F048-430E-9BD0-324FEF1AEA88}">
      <dgm:prSet custT="1"/>
      <dgm:spPr/>
      <dgm:t>
        <a:bodyPr/>
        <a:lstStyle/>
        <a:p>
          <a:endParaRPr lang="en-US" sz="1200">
            <a:latin typeface="微软雅黑" pitchFamily="34" charset="-122"/>
            <a:ea typeface="微软雅黑" pitchFamily="34" charset="-122"/>
          </a:endParaRPr>
        </a:p>
      </dgm:t>
    </dgm:pt>
    <dgm:pt modelId="{38222953-B3F5-42B1-B740-7BFED421B46B}" type="parTrans" cxnId="{8CAAFC0E-E5E2-48E5-B300-759367B43C17}">
      <dgm:prSet custT="1"/>
      <dgm:spPr/>
      <dgm:t>
        <a:bodyPr/>
        <a:lstStyle/>
        <a:p>
          <a:endParaRPr lang="en-US" sz="1200">
            <a:latin typeface="微软雅黑" pitchFamily="34" charset="-122"/>
            <a:ea typeface="微软雅黑" pitchFamily="34" charset="-122"/>
          </a:endParaRPr>
        </a:p>
      </dgm:t>
    </dgm:pt>
    <dgm:pt modelId="{6B015923-EA55-4900-ADEE-DECA2B2F0E56}">
      <dgm:prSet phldrT="[Text]" custT="1"/>
      <dgm:spPr>
        <a:solidFill>
          <a:srgbClr val="CCECFF"/>
        </a:solidFill>
      </dgm:spPr>
      <dgm:t>
        <a:bodyPr/>
        <a:lstStyle/>
        <a:p>
          <a:r>
            <a:rPr lang="zh-CN" altLang="en-US" sz="1200" smtClean="0">
              <a:solidFill>
                <a:schemeClr val="tx1"/>
              </a:solidFill>
              <a:latin typeface="微软雅黑" pitchFamily="34" charset="-122"/>
              <a:ea typeface="微软雅黑" pitchFamily="34" charset="-122"/>
            </a:rPr>
            <a:t>卖家</a:t>
          </a:r>
          <a:endParaRPr lang="en-US" sz="1200">
            <a:solidFill>
              <a:schemeClr val="tx1"/>
            </a:solidFill>
            <a:latin typeface="微软雅黑" pitchFamily="34" charset="-122"/>
            <a:ea typeface="微软雅黑" pitchFamily="34" charset="-122"/>
          </a:endParaRPr>
        </a:p>
      </dgm:t>
    </dgm:pt>
    <dgm:pt modelId="{1F796EC0-FA22-4222-B0A0-9F3588DFC3FB}" type="sibTrans" cxnId="{8CAAFC0E-E5E2-48E5-B300-759367B43C17}">
      <dgm:prSet custT="1"/>
      <dgm:spPr/>
      <dgm:t>
        <a:bodyPr/>
        <a:lstStyle/>
        <a:p>
          <a:endParaRPr lang="en-US" sz="1200">
            <a:latin typeface="微软雅黑" pitchFamily="34" charset="-122"/>
            <a:ea typeface="微软雅黑" pitchFamily="34" charset="-122"/>
          </a:endParaRPr>
        </a:p>
      </dgm:t>
    </dgm:pt>
    <dgm:pt modelId="{19E41253-A121-490B-9A73-F8D4DB6FF549}" type="parTrans" cxnId="{4E24DEDE-11CD-4978-9AEE-F9C0EA9F5749}">
      <dgm:prSet custT="1"/>
      <dgm:spPr/>
      <dgm:t>
        <a:bodyPr/>
        <a:lstStyle/>
        <a:p>
          <a:endParaRPr lang="en-US" sz="1200">
            <a:latin typeface="微软雅黑" pitchFamily="34" charset="-122"/>
            <a:ea typeface="微软雅黑" pitchFamily="34" charset="-122"/>
          </a:endParaRPr>
        </a:p>
      </dgm:t>
    </dgm:pt>
    <dgm:pt modelId="{0DAE0A33-2AAE-4B92-9C90-FAAB11D3646C}">
      <dgm:prSet phldrT="[Text]" custT="1"/>
      <dgm:spPr>
        <a:solidFill>
          <a:srgbClr val="CCECFF"/>
        </a:solidFill>
      </dgm:spPr>
      <dgm:t>
        <a:bodyPr/>
        <a:lstStyle/>
        <a:p>
          <a:pPr marL="0" marR="0" indent="0" defTabSz="914400" eaLnBrk="1" fontAlgn="auto" latinLnBrk="0" hangingPunct="1">
            <a:lnSpc>
              <a:spcPct val="100000"/>
            </a:lnSpc>
            <a:spcBef>
              <a:spcPct val="0"/>
            </a:spcBef>
            <a:spcAft>
              <a:spcPct val="0"/>
            </a:spcAft>
            <a:buClrTx/>
            <a:buSzTx/>
            <a:buFontTx/>
            <a:buNone/>
            <a:defRPr/>
          </a:pPr>
          <a:r>
            <a:rPr lang="zh-CN" altLang="en-US" sz="1200" smtClean="0">
              <a:solidFill>
                <a:schemeClr val="tx1"/>
              </a:solidFill>
              <a:latin typeface="微软雅黑" pitchFamily="34" charset="-122"/>
              <a:ea typeface="微软雅黑" pitchFamily="34" charset="-122"/>
            </a:rPr>
            <a:t>仓储</a:t>
          </a:r>
          <a:endParaRPr lang="en-US" sz="1200" smtClean="0">
            <a:solidFill>
              <a:schemeClr val="tx1"/>
            </a:solidFill>
            <a:latin typeface="微软雅黑" pitchFamily="34" charset="-122"/>
            <a:ea typeface="微软雅黑" pitchFamily="34" charset="-122"/>
          </a:endParaRPr>
        </a:p>
      </dgm:t>
    </dgm:pt>
    <dgm:pt modelId="{55E0D094-3C4E-490B-A3BD-E0CDACE8E150}" type="sibTrans" cxnId="{4E24DEDE-11CD-4978-9AEE-F9C0EA9F5749}">
      <dgm:prSet custT="1"/>
      <dgm:spPr/>
      <dgm:t>
        <a:bodyPr/>
        <a:lstStyle/>
        <a:p>
          <a:endParaRPr lang="en-US" sz="1200">
            <a:latin typeface="微软雅黑" pitchFamily="34" charset="-122"/>
            <a:ea typeface="微软雅黑" pitchFamily="34" charset="-122"/>
          </a:endParaRPr>
        </a:p>
      </dgm:t>
    </dgm:pt>
    <dgm:pt modelId="{564F6A91-5B07-42C9-A120-5206D6A08F33}" type="parTrans" cxnId="{AECA5051-DEF5-47F6-985A-32F94AC9B60E}">
      <dgm:prSet custT="1"/>
      <dgm:spPr/>
      <dgm:t>
        <a:bodyPr/>
        <a:lstStyle/>
        <a:p>
          <a:endParaRPr lang="en-US" sz="1200">
            <a:latin typeface="微软雅黑" pitchFamily="34" charset="-122"/>
            <a:ea typeface="微软雅黑" pitchFamily="34" charset="-122"/>
          </a:endParaRPr>
        </a:p>
      </dgm:t>
    </dgm:pt>
    <dgm:pt modelId="{3C0F5A81-D9FE-4831-AF6C-C9CA807707D5}">
      <dgm:prSet custT="1"/>
      <dgm:spPr>
        <a:solidFill>
          <a:srgbClr val="CCECFF"/>
        </a:solidFill>
      </dgm:spPr>
      <dgm:t>
        <a:bodyPr/>
        <a:lstStyle/>
        <a:p>
          <a:r>
            <a:rPr lang="zh-CN" altLang="en-US" sz="1200" smtClean="0">
              <a:solidFill>
                <a:schemeClr val="tx1"/>
              </a:solidFill>
              <a:latin typeface="微软雅黑" pitchFamily="34" charset="-122"/>
              <a:ea typeface="微软雅黑" pitchFamily="34" charset="-122"/>
            </a:rPr>
            <a:t>剪切加工</a:t>
          </a:r>
          <a:endParaRPr lang="en-US" sz="1200">
            <a:solidFill>
              <a:schemeClr val="tx1"/>
            </a:solidFill>
            <a:latin typeface="微软雅黑" pitchFamily="34" charset="-122"/>
            <a:ea typeface="微软雅黑" pitchFamily="34" charset="-122"/>
          </a:endParaRPr>
        </a:p>
      </dgm:t>
    </dgm:pt>
    <dgm:pt modelId="{71429A2A-4254-4427-8DC2-E997F6E16F36}" type="sibTrans" cxnId="{AECA5051-DEF5-47F6-985A-32F94AC9B60E}">
      <dgm:prSet custT="1"/>
      <dgm:spPr/>
      <dgm:t>
        <a:bodyPr/>
        <a:lstStyle/>
        <a:p>
          <a:endParaRPr lang="en-US" sz="1200">
            <a:latin typeface="微软雅黑" pitchFamily="34" charset="-122"/>
            <a:ea typeface="微软雅黑" pitchFamily="34" charset="-122"/>
          </a:endParaRPr>
        </a:p>
      </dgm:t>
    </dgm:pt>
    <dgm:pt modelId="{FC350499-7EC4-4275-A7C2-5F784188826D}" type="parTrans" cxnId="{43D822FF-9D90-46F2-9402-E526971D0FE4}">
      <dgm:prSet custT="1"/>
      <dgm:spPr/>
      <dgm:t>
        <a:bodyPr/>
        <a:lstStyle/>
        <a:p>
          <a:endParaRPr lang="en-US" sz="1200">
            <a:latin typeface="微软雅黑" pitchFamily="34" charset="-122"/>
            <a:ea typeface="微软雅黑" pitchFamily="34" charset="-122"/>
          </a:endParaRPr>
        </a:p>
      </dgm:t>
    </dgm:pt>
    <dgm:pt modelId="{E00C33CA-5F19-4D02-8C50-9BDE207ED0F6}">
      <dgm:prSet phldrT="[Text]" custT="1"/>
      <dgm:spPr>
        <a:solidFill>
          <a:srgbClr val="CCECFF"/>
        </a:solidFill>
      </dgm:spPr>
      <dgm:t>
        <a:bodyPr/>
        <a:lstStyle/>
        <a:p>
          <a:pPr marL="0" marR="0" indent="0" defTabSz="914400" eaLnBrk="1" fontAlgn="auto" latinLnBrk="0" hangingPunct="1">
            <a:lnSpc>
              <a:spcPct val="100000"/>
            </a:lnSpc>
            <a:spcBef>
              <a:spcPct val="0"/>
            </a:spcBef>
            <a:spcAft>
              <a:spcPct val="0"/>
            </a:spcAft>
            <a:buClrTx/>
            <a:buSzTx/>
            <a:buFontTx/>
            <a:buNone/>
            <a:defRPr/>
          </a:pPr>
          <a:r>
            <a:rPr lang="zh-CN" altLang="en-US" sz="1200" smtClean="0">
              <a:solidFill>
                <a:schemeClr val="tx1"/>
              </a:solidFill>
              <a:latin typeface="微软雅黑" pitchFamily="34" charset="-122"/>
              <a:ea typeface="微软雅黑" pitchFamily="34" charset="-122"/>
            </a:rPr>
            <a:t>物流</a:t>
          </a:r>
          <a:endParaRPr lang="en-US" sz="1200">
            <a:solidFill>
              <a:schemeClr val="tx1"/>
            </a:solidFill>
            <a:latin typeface="微软雅黑" pitchFamily="34" charset="-122"/>
            <a:ea typeface="微软雅黑" pitchFamily="34" charset="-122"/>
          </a:endParaRPr>
        </a:p>
      </dgm:t>
    </dgm:pt>
    <dgm:pt modelId="{5E40332D-C952-4CC7-866A-A5D135960B71}" type="sibTrans" cxnId="{43D822FF-9D90-46F2-9402-E526971D0FE4}">
      <dgm:prSet custT="1"/>
      <dgm:spPr/>
      <dgm:t>
        <a:bodyPr/>
        <a:lstStyle/>
        <a:p>
          <a:endParaRPr lang="en-US" sz="1200">
            <a:latin typeface="微软雅黑" pitchFamily="34" charset="-122"/>
            <a:ea typeface="微软雅黑" pitchFamily="34" charset="-122"/>
          </a:endParaRPr>
        </a:p>
      </dgm:t>
    </dgm:pt>
    <dgm:pt modelId="{FCC95126-31CF-40C3-8850-F08A3942C858}" type="parTrans" cxnId="{6C58CEA8-2816-49A7-8D57-57E9A0E8A0C9}">
      <dgm:prSet custT="1"/>
      <dgm:spPr/>
      <dgm:t>
        <a:bodyPr/>
        <a:lstStyle/>
        <a:p>
          <a:endParaRPr lang="en-US" sz="1200">
            <a:latin typeface="微软雅黑" pitchFamily="34" charset="-122"/>
            <a:ea typeface="微软雅黑" pitchFamily="34" charset="-122"/>
          </a:endParaRPr>
        </a:p>
      </dgm:t>
    </dgm:pt>
    <dgm:pt modelId="{A616E3A5-1C3F-4A6B-8708-E21E37CC7EDF}">
      <dgm:prSet phldrT="[Text]" custT="1"/>
      <dgm:spPr>
        <a:solidFill>
          <a:srgbClr val="CCECFF"/>
        </a:solidFill>
      </dgm:spPr>
      <dgm:t>
        <a:bodyPr/>
        <a:lstStyle/>
        <a:p>
          <a:r>
            <a:rPr lang="zh-CN" altLang="en-US" sz="1200" smtClean="0">
              <a:solidFill>
                <a:schemeClr val="tx1"/>
              </a:solidFill>
              <a:latin typeface="微软雅黑" pitchFamily="34" charset="-122"/>
              <a:ea typeface="微软雅黑" pitchFamily="34" charset="-122"/>
            </a:rPr>
            <a:t>买家</a:t>
          </a:r>
          <a:endParaRPr lang="en-US" sz="1200">
            <a:solidFill>
              <a:schemeClr val="tx1"/>
            </a:solidFill>
            <a:latin typeface="微软雅黑" pitchFamily="34" charset="-122"/>
            <a:ea typeface="微软雅黑" pitchFamily="34" charset="-122"/>
          </a:endParaRPr>
        </a:p>
      </dgm:t>
    </dgm:pt>
    <dgm:pt modelId="{230172E6-7DCE-4358-8F3E-6F1DD8286E18}" type="sibTrans" cxnId="{6C58CEA8-2816-49A7-8D57-57E9A0E8A0C9}">
      <dgm:prSet custT="1"/>
      <dgm:spPr/>
      <dgm:t>
        <a:bodyPr/>
        <a:lstStyle/>
        <a:p>
          <a:endParaRPr lang="en-US" sz="1200">
            <a:latin typeface="微软雅黑" pitchFamily="34" charset="-122"/>
            <a:ea typeface="微软雅黑" pitchFamily="34" charset="-122"/>
          </a:endParaRPr>
        </a:p>
      </dgm:t>
    </dgm:pt>
    <dgm:pt modelId="{B38E6F81-F106-4116-83A9-1B958FA10648}" type="pres">
      <dgm:prSet presAssocID="{271E4408-5CAF-435A-8CFF-A13006E03710}" presName="cycle">
        <dgm:presLayoutVars>
          <dgm:dir/>
          <dgm:resizeHandles val="exact"/>
        </dgm:presLayoutVars>
      </dgm:prSet>
      <dgm:spPr/>
      <dgm:t>
        <a:bodyPr/>
        <a:lstStyle/>
        <a:p>
          <a:endParaRPr lang="en-US"/>
        </a:p>
      </dgm:t>
    </dgm:pt>
    <dgm:pt modelId="{5399AF0D-B5BA-454E-A562-453A33CC713B}" type="pres">
      <dgm:prSet presAssocID="{5BC229E2-1AC1-48DC-BC73-9F160FB2217A}" presName="node" presStyleLbl="node1" presStyleCnt="6">
        <dgm:presLayoutVars>
          <dgm:bulletEnabled val="1"/>
        </dgm:presLayoutVars>
      </dgm:prSet>
      <dgm:spPr/>
      <dgm:t>
        <a:bodyPr/>
        <a:lstStyle/>
        <a:p>
          <a:endParaRPr lang="en-US"/>
        </a:p>
      </dgm:t>
    </dgm:pt>
    <dgm:pt modelId="{197D0B34-E88B-4558-90A8-A847E2AEB40D}" type="pres">
      <dgm:prSet presAssocID="{5BC229E2-1AC1-48DC-BC73-9F160FB2217A}" presName="spNode"/>
      <dgm:spPr/>
      <dgm:t>
        <a:bodyPr/>
        <a:lstStyle/>
        <a:p/>
      </dgm:t>
    </dgm:pt>
    <dgm:pt modelId="{019095CD-BCC6-4610-BFF8-538A86603A3D}" type="pres">
      <dgm:prSet presAssocID="{C8977D21-3CA4-45DF-9DAB-B6ED0E86A978}" presName="sibTrans" presStyleLbl="sibTrans1D1" presStyleCnt="6"/>
      <dgm:spPr/>
      <dgm:t>
        <a:bodyPr/>
        <a:lstStyle/>
        <a:p>
          <a:endParaRPr lang="en-US"/>
        </a:p>
      </dgm:t>
    </dgm:pt>
    <dgm:pt modelId="{7DD5B8A4-C3D4-4EB3-826B-8C34E03F60B8}" type="pres">
      <dgm:prSet presAssocID="{6B015923-EA55-4900-ADEE-DECA2B2F0E56}" presName="node" presStyleLbl="node1" presStyleIdx="1" presStyleCnt="6">
        <dgm:presLayoutVars>
          <dgm:bulletEnabled val="1"/>
        </dgm:presLayoutVars>
      </dgm:prSet>
      <dgm:spPr/>
      <dgm:t>
        <a:bodyPr/>
        <a:lstStyle/>
        <a:p>
          <a:endParaRPr lang="en-US"/>
        </a:p>
      </dgm:t>
    </dgm:pt>
    <dgm:pt modelId="{E5B1ABCD-468B-4677-ABB2-D2556F2D343D}" type="pres">
      <dgm:prSet presAssocID="{6B015923-EA55-4900-ADEE-DECA2B2F0E56}" presName="spNode"/>
      <dgm:spPr/>
      <dgm:t>
        <a:bodyPr/>
        <a:lstStyle/>
        <a:p/>
      </dgm:t>
    </dgm:pt>
    <dgm:pt modelId="{F9098B56-172F-4837-BA25-2B339BBD210B}" type="pres">
      <dgm:prSet presAssocID="{1F796EC0-FA22-4222-B0A0-9F3588DFC3FB}" presName="sibTrans" presStyleLbl="sibTrans1D1" presStyleIdx="1" presStyleCnt="6"/>
      <dgm:spPr/>
      <dgm:t>
        <a:bodyPr/>
        <a:lstStyle/>
        <a:p>
          <a:endParaRPr lang="en-US"/>
        </a:p>
      </dgm:t>
    </dgm:pt>
    <dgm:pt modelId="{19E63A48-3FB5-488D-8C09-3106AF924C3A}" type="pres">
      <dgm:prSet presAssocID="{0DAE0A33-2AAE-4B92-9C90-FAAB11D3646C}" presName="node" presStyleLbl="node1" presStyleIdx="2" presStyleCnt="6">
        <dgm:presLayoutVars>
          <dgm:bulletEnabled val="1"/>
        </dgm:presLayoutVars>
      </dgm:prSet>
      <dgm:spPr/>
      <dgm:t>
        <a:bodyPr/>
        <a:lstStyle/>
        <a:p>
          <a:endParaRPr lang="en-US"/>
        </a:p>
      </dgm:t>
    </dgm:pt>
    <dgm:pt modelId="{0CC7F611-643A-4BA0-ABC2-07276F5A88CF}" type="pres">
      <dgm:prSet presAssocID="{0DAE0A33-2AAE-4B92-9C90-FAAB11D3646C}" presName="spNode"/>
      <dgm:spPr/>
      <dgm:t>
        <a:bodyPr/>
        <a:lstStyle/>
        <a:p/>
      </dgm:t>
    </dgm:pt>
    <dgm:pt modelId="{3DDA0301-8708-47D7-AC52-C0AE5C6D6ADD}" type="pres">
      <dgm:prSet presAssocID="{55E0D094-3C4E-490B-A3BD-E0CDACE8E150}" presName="sibTrans" presStyleLbl="sibTrans1D1" presStyleIdx="2" presStyleCnt="6"/>
      <dgm:spPr/>
      <dgm:t>
        <a:bodyPr/>
        <a:lstStyle/>
        <a:p>
          <a:endParaRPr lang="en-US"/>
        </a:p>
      </dgm:t>
    </dgm:pt>
    <dgm:pt modelId="{A10B7E6C-26E4-4948-B42E-68E1083BB5C7}" type="pres">
      <dgm:prSet presAssocID="{3C0F5A81-D9FE-4831-AF6C-C9CA807707D5}" presName="node" presStyleLbl="node1" presStyleIdx="3" presStyleCnt="6">
        <dgm:presLayoutVars>
          <dgm:bulletEnabled val="1"/>
        </dgm:presLayoutVars>
      </dgm:prSet>
      <dgm:spPr/>
      <dgm:t>
        <a:bodyPr/>
        <a:lstStyle/>
        <a:p>
          <a:endParaRPr lang="en-US"/>
        </a:p>
      </dgm:t>
    </dgm:pt>
    <dgm:pt modelId="{F61BDFCA-E175-46C6-9302-EBDF1BECE1F0}" type="pres">
      <dgm:prSet presAssocID="{3C0F5A81-D9FE-4831-AF6C-C9CA807707D5}" presName="spNode"/>
      <dgm:spPr/>
      <dgm:t>
        <a:bodyPr/>
        <a:lstStyle/>
        <a:p/>
      </dgm:t>
    </dgm:pt>
    <dgm:pt modelId="{B90B542A-2805-4C26-853E-B68F1234B32E}" type="pres">
      <dgm:prSet presAssocID="{71429A2A-4254-4427-8DC2-E997F6E16F36}" presName="sibTrans" presStyleLbl="sibTrans1D1" presStyleIdx="3" presStyleCnt="6"/>
      <dgm:spPr/>
      <dgm:t>
        <a:bodyPr/>
        <a:lstStyle/>
        <a:p>
          <a:endParaRPr lang="en-US"/>
        </a:p>
      </dgm:t>
    </dgm:pt>
    <dgm:pt modelId="{FE2E8779-3D8E-4A62-9088-A891A5D8BD8C}" type="pres">
      <dgm:prSet presAssocID="{E00C33CA-5F19-4D02-8C50-9BDE207ED0F6}" presName="node" presStyleLbl="node1" presStyleIdx="4" presStyleCnt="6">
        <dgm:presLayoutVars>
          <dgm:bulletEnabled val="1"/>
        </dgm:presLayoutVars>
      </dgm:prSet>
      <dgm:spPr/>
      <dgm:t>
        <a:bodyPr/>
        <a:lstStyle/>
        <a:p>
          <a:endParaRPr lang="en-US"/>
        </a:p>
      </dgm:t>
    </dgm:pt>
    <dgm:pt modelId="{76FF444D-73CA-46A4-A21E-7E48C3DF1E59}" type="pres">
      <dgm:prSet presAssocID="{E00C33CA-5F19-4D02-8C50-9BDE207ED0F6}" presName="spNode"/>
      <dgm:spPr/>
      <dgm:t>
        <a:bodyPr/>
        <a:lstStyle/>
        <a:p/>
      </dgm:t>
    </dgm:pt>
    <dgm:pt modelId="{9500F12F-404F-414D-8D00-E823A1F72E3D}" type="pres">
      <dgm:prSet presAssocID="{5E40332D-C952-4CC7-866A-A5D135960B71}" presName="sibTrans" presStyleLbl="sibTrans1D1" presStyleIdx="4" presStyleCnt="6"/>
      <dgm:spPr/>
      <dgm:t>
        <a:bodyPr/>
        <a:lstStyle/>
        <a:p>
          <a:endParaRPr lang="en-US"/>
        </a:p>
      </dgm:t>
    </dgm:pt>
    <dgm:pt modelId="{2169A5B6-B1A1-4A20-AB13-15C37206F6DE}" type="pres">
      <dgm:prSet presAssocID="{A616E3A5-1C3F-4A6B-8708-E21E37CC7EDF}" presName="node" presStyleLbl="node1" presStyleIdx="5" presStyleCnt="6">
        <dgm:presLayoutVars>
          <dgm:bulletEnabled val="1"/>
        </dgm:presLayoutVars>
      </dgm:prSet>
      <dgm:spPr/>
      <dgm:t>
        <a:bodyPr/>
        <a:lstStyle/>
        <a:p>
          <a:endParaRPr lang="en-US"/>
        </a:p>
      </dgm:t>
    </dgm:pt>
    <dgm:pt modelId="{A77DA954-9C01-40AC-BD5C-864186FC2438}" type="pres">
      <dgm:prSet presAssocID="{A616E3A5-1C3F-4A6B-8708-E21E37CC7EDF}" presName="spNode"/>
      <dgm:spPr/>
      <dgm:t>
        <a:bodyPr/>
        <a:lstStyle/>
        <a:p/>
      </dgm:t>
    </dgm:pt>
    <dgm:pt modelId="{CA9FF70D-32ED-42F2-A39F-9991E1EBFD3C}" type="pres">
      <dgm:prSet presAssocID="{230172E6-7DCE-4358-8F3E-6F1DD8286E18}" presName="sibTrans" presStyleLbl="sibTrans1D1" presStyleIdx="5" presStyleCnt="6"/>
      <dgm:spPr/>
      <dgm:t>
        <a:bodyPr/>
        <a:lstStyle/>
        <a:p>
          <a:endParaRPr lang="en-US"/>
        </a:p>
      </dgm:t>
    </dgm:pt>
  </dgm:ptLst>
  <dgm:cxnLst>
    <dgm:cxn modelId="{58C192FC-F048-430E-9BD0-324FEF1AEA88}" srcId="{271E4408-5CAF-435A-8CFF-A13006E03710}" destId="{5BC229E2-1AC1-48DC-BC73-9F160FB2217A}" srcOrd="0" destOrd="0" parTransId="{8486ACE4-2444-4DE0-9428-AA19AE0C9531}" sibTransId="{C8977D21-3CA4-45DF-9DAB-B6ED0E86A978}"/>
    <dgm:cxn modelId="{8CAAFC0E-E5E2-48E5-B300-759367B43C17}" srcId="{271E4408-5CAF-435A-8CFF-A13006E03710}" destId="{6B015923-EA55-4900-ADEE-DECA2B2F0E56}" srcOrd="1" destOrd="0" parTransId="{38222953-B3F5-42B1-B740-7BFED421B46B}" sibTransId="{1F796EC0-FA22-4222-B0A0-9F3588DFC3FB}"/>
    <dgm:cxn modelId="{4E24DEDE-11CD-4978-9AEE-F9C0EA9F5749}" srcId="{271E4408-5CAF-435A-8CFF-A13006E03710}" destId="{0DAE0A33-2AAE-4B92-9C90-FAAB11D3646C}" srcOrd="2" destOrd="0" parTransId="{19E41253-A121-490B-9A73-F8D4DB6FF549}" sibTransId="{55E0D094-3C4E-490B-A3BD-E0CDACE8E150}"/>
    <dgm:cxn modelId="{AECA5051-DEF5-47F6-985A-32F94AC9B60E}" srcId="{271E4408-5CAF-435A-8CFF-A13006E03710}" destId="{3C0F5A81-D9FE-4831-AF6C-C9CA807707D5}" srcOrd="3" destOrd="0" parTransId="{564F6A91-5B07-42C9-A120-5206D6A08F33}" sibTransId="{71429A2A-4254-4427-8DC2-E997F6E16F36}"/>
    <dgm:cxn modelId="{43D822FF-9D90-46F2-9402-E526971D0FE4}" srcId="{271E4408-5CAF-435A-8CFF-A13006E03710}" destId="{E00C33CA-5F19-4D02-8C50-9BDE207ED0F6}" srcOrd="4" destOrd="0" parTransId="{FC350499-7EC4-4275-A7C2-5F784188826D}" sibTransId="{5E40332D-C952-4CC7-866A-A5D135960B71}"/>
    <dgm:cxn modelId="{6C58CEA8-2816-49A7-8D57-57E9A0E8A0C9}" srcId="{271E4408-5CAF-435A-8CFF-A13006E03710}" destId="{A616E3A5-1C3F-4A6B-8708-E21E37CC7EDF}" srcOrd="5" destOrd="0" parTransId="{FCC95126-31CF-40C3-8850-F08A3942C858}" sibTransId="{230172E6-7DCE-4358-8F3E-6F1DD8286E18}"/>
    <dgm:cxn modelId="{A8ABE0F6-63AB-43D5-A1C0-A9A17498B339}" type="presOf" srcId="{271E4408-5CAF-435A-8CFF-A13006E03710}" destId="{B38E6F81-F106-4116-83A9-1B958FA10648}" srcOrd="0" destOrd="0" presId="urn:microsoft.com/office/officeart/2005/8/layout/cycle6"/>
    <dgm:cxn modelId="{B03D9CE4-9588-4F00-B030-F9487A68F96B}" type="presParOf" srcId="{B38E6F81-F106-4116-83A9-1B958FA10648}" destId="{5399AF0D-B5BA-454E-A562-453A33CC713B}" srcOrd="0" destOrd="0" presId="urn:microsoft.com/office/officeart/2005/8/layout/cycle6"/>
    <dgm:cxn modelId="{7BCF9144-B3B4-4666-9793-534483CB3DF3}" type="presOf" srcId="{5BC229E2-1AC1-48DC-BC73-9F160FB2217A}" destId="{5399AF0D-B5BA-454E-A562-453A33CC713B}" srcOrd="0" destOrd="0" presId="urn:microsoft.com/office/officeart/2005/8/layout/cycle6"/>
    <dgm:cxn modelId="{D21A6BC0-4065-4687-9689-2819607B45B9}" type="presParOf" srcId="{B38E6F81-F106-4116-83A9-1B958FA10648}" destId="{197D0B34-E88B-4558-90A8-A847E2AEB40D}" srcOrd="1" destOrd="0" presId="urn:microsoft.com/office/officeart/2005/8/layout/cycle6"/>
    <dgm:cxn modelId="{1E0D05DD-6DB4-4E92-BC02-9224B076B966}" type="presParOf" srcId="{B38E6F81-F106-4116-83A9-1B958FA10648}" destId="{019095CD-BCC6-4610-BFF8-538A86603A3D}" srcOrd="2" destOrd="0" presId="urn:microsoft.com/office/officeart/2005/8/layout/cycle6"/>
    <dgm:cxn modelId="{7808295A-89B2-4E77-A979-E05BBDF7BBD7}" type="presOf" srcId="{C8977D21-3CA4-45DF-9DAB-B6ED0E86A978}" destId="{019095CD-BCC6-4610-BFF8-538A86603A3D}" srcOrd="0" destOrd="0" presId="urn:microsoft.com/office/officeart/2005/8/layout/cycle6"/>
    <dgm:cxn modelId="{F0F5E5D1-741F-4ADD-95BF-1905529985D2}" type="presParOf" srcId="{B38E6F81-F106-4116-83A9-1B958FA10648}" destId="{7DD5B8A4-C3D4-4EB3-826B-8C34E03F60B8}" srcOrd="3" destOrd="0" presId="urn:microsoft.com/office/officeart/2005/8/layout/cycle6"/>
    <dgm:cxn modelId="{CBFB842C-12D9-4FAE-B616-0D8F926CAF20}" type="presOf" srcId="{6B015923-EA55-4900-ADEE-DECA2B2F0E56}" destId="{7DD5B8A4-C3D4-4EB3-826B-8C34E03F60B8}" srcOrd="0" destOrd="0" presId="urn:microsoft.com/office/officeart/2005/8/layout/cycle6"/>
    <dgm:cxn modelId="{683EEF9B-7C11-4B9D-9EEA-6303682F304A}" type="presParOf" srcId="{B38E6F81-F106-4116-83A9-1B958FA10648}" destId="{E5B1ABCD-468B-4677-ABB2-D2556F2D343D}" srcOrd="4" destOrd="0" presId="urn:microsoft.com/office/officeart/2005/8/layout/cycle6"/>
    <dgm:cxn modelId="{1F0F6A25-5810-4A46-B3A3-4E32EF7205F4}" type="presParOf" srcId="{B38E6F81-F106-4116-83A9-1B958FA10648}" destId="{F9098B56-172F-4837-BA25-2B339BBD210B}" srcOrd="5" destOrd="0" presId="urn:microsoft.com/office/officeart/2005/8/layout/cycle6"/>
    <dgm:cxn modelId="{818BE520-2861-4B39-9CF3-18D56CA7B682}" type="presOf" srcId="{1F796EC0-FA22-4222-B0A0-9F3588DFC3FB}" destId="{F9098B56-172F-4837-BA25-2B339BBD210B}" srcOrd="0" destOrd="0" presId="urn:microsoft.com/office/officeart/2005/8/layout/cycle6"/>
    <dgm:cxn modelId="{71FF0CCF-AF84-4CCE-A4FE-3A735092717D}" type="presParOf" srcId="{B38E6F81-F106-4116-83A9-1B958FA10648}" destId="{19E63A48-3FB5-488D-8C09-3106AF924C3A}" srcOrd="6" destOrd="0" presId="urn:microsoft.com/office/officeart/2005/8/layout/cycle6"/>
    <dgm:cxn modelId="{54591D5A-12A1-4DF8-8F3C-9FCF2083C093}" type="presOf" srcId="{0DAE0A33-2AAE-4B92-9C90-FAAB11D3646C}" destId="{19E63A48-3FB5-488D-8C09-3106AF924C3A}" srcOrd="0" destOrd="0" presId="urn:microsoft.com/office/officeart/2005/8/layout/cycle6"/>
    <dgm:cxn modelId="{3ECAE28A-7C47-4761-833B-EF280749ECE4}" type="presParOf" srcId="{B38E6F81-F106-4116-83A9-1B958FA10648}" destId="{0CC7F611-643A-4BA0-ABC2-07276F5A88CF}" srcOrd="7" destOrd="0" presId="urn:microsoft.com/office/officeart/2005/8/layout/cycle6"/>
    <dgm:cxn modelId="{517EA6B4-62D1-448F-BF5C-F605A4FE3AFC}" type="presParOf" srcId="{B38E6F81-F106-4116-83A9-1B958FA10648}" destId="{3DDA0301-8708-47D7-AC52-C0AE5C6D6ADD}" srcOrd="8" destOrd="0" presId="urn:microsoft.com/office/officeart/2005/8/layout/cycle6"/>
    <dgm:cxn modelId="{20489744-7CD7-4FF8-AD43-5335FB52FD4E}" type="presOf" srcId="{55E0D094-3C4E-490B-A3BD-E0CDACE8E150}" destId="{3DDA0301-8708-47D7-AC52-C0AE5C6D6ADD}" srcOrd="0" destOrd="0" presId="urn:microsoft.com/office/officeart/2005/8/layout/cycle6"/>
    <dgm:cxn modelId="{1B65B58A-35BA-41E4-B59D-F4EEE53A2F2F}" type="presParOf" srcId="{B38E6F81-F106-4116-83A9-1B958FA10648}" destId="{A10B7E6C-26E4-4948-B42E-68E1083BB5C7}" srcOrd="9" destOrd="0" presId="urn:microsoft.com/office/officeart/2005/8/layout/cycle6"/>
    <dgm:cxn modelId="{D508D027-CAE6-4F38-A312-FB4C790F08BE}" type="presOf" srcId="{3C0F5A81-D9FE-4831-AF6C-C9CA807707D5}" destId="{A10B7E6C-26E4-4948-B42E-68E1083BB5C7}" srcOrd="0" destOrd="0" presId="urn:microsoft.com/office/officeart/2005/8/layout/cycle6"/>
    <dgm:cxn modelId="{36A04251-EF62-488C-BF79-FEACC375CE7A}" type="presParOf" srcId="{B38E6F81-F106-4116-83A9-1B958FA10648}" destId="{F61BDFCA-E175-46C6-9302-EBDF1BECE1F0}" srcOrd="10" destOrd="0" presId="urn:microsoft.com/office/officeart/2005/8/layout/cycle6"/>
    <dgm:cxn modelId="{0FB6A841-856B-4BFC-B08F-7414BE5F6B65}" type="presParOf" srcId="{B38E6F81-F106-4116-83A9-1B958FA10648}" destId="{B90B542A-2805-4C26-853E-B68F1234B32E}" srcOrd="11" destOrd="0" presId="urn:microsoft.com/office/officeart/2005/8/layout/cycle6"/>
    <dgm:cxn modelId="{FAA53D3A-5486-405D-AC0F-D617B124176C}" type="presOf" srcId="{71429A2A-4254-4427-8DC2-E997F6E16F36}" destId="{B90B542A-2805-4C26-853E-B68F1234B32E}" srcOrd="0" destOrd="0" presId="urn:microsoft.com/office/officeart/2005/8/layout/cycle6"/>
    <dgm:cxn modelId="{700CF0B6-AD5E-4E4D-BA92-98F555C98E42}" type="presParOf" srcId="{B38E6F81-F106-4116-83A9-1B958FA10648}" destId="{FE2E8779-3D8E-4A62-9088-A891A5D8BD8C}" srcOrd="12" destOrd="0" presId="urn:microsoft.com/office/officeart/2005/8/layout/cycle6"/>
    <dgm:cxn modelId="{0A0DAB28-7DAC-48F3-9198-221784A394C0}" type="presOf" srcId="{E00C33CA-5F19-4D02-8C50-9BDE207ED0F6}" destId="{FE2E8779-3D8E-4A62-9088-A891A5D8BD8C}" srcOrd="0" destOrd="0" presId="urn:microsoft.com/office/officeart/2005/8/layout/cycle6"/>
    <dgm:cxn modelId="{C2BBC16F-4877-4E75-9A6C-B028EF45B2E2}" type="presParOf" srcId="{B38E6F81-F106-4116-83A9-1B958FA10648}" destId="{76FF444D-73CA-46A4-A21E-7E48C3DF1E59}" srcOrd="13" destOrd="0" presId="urn:microsoft.com/office/officeart/2005/8/layout/cycle6"/>
    <dgm:cxn modelId="{6853C904-4E24-4997-BBB1-A23DB37048D0}" type="presParOf" srcId="{B38E6F81-F106-4116-83A9-1B958FA10648}" destId="{9500F12F-404F-414D-8D00-E823A1F72E3D}" srcOrd="14" destOrd="0" presId="urn:microsoft.com/office/officeart/2005/8/layout/cycle6"/>
    <dgm:cxn modelId="{604CCB70-DF23-40A1-872A-AFB771DE41AE}" type="presOf" srcId="{5E40332D-C952-4CC7-866A-A5D135960B71}" destId="{9500F12F-404F-414D-8D00-E823A1F72E3D}" srcOrd="0" destOrd="0" presId="urn:microsoft.com/office/officeart/2005/8/layout/cycle6"/>
    <dgm:cxn modelId="{B5FEAFA1-EB83-438C-A328-561C18082D15}" type="presParOf" srcId="{B38E6F81-F106-4116-83A9-1B958FA10648}" destId="{2169A5B6-B1A1-4A20-AB13-15C37206F6DE}" srcOrd="15" destOrd="0" presId="urn:microsoft.com/office/officeart/2005/8/layout/cycle6"/>
    <dgm:cxn modelId="{C992CCBC-7C3F-432A-A6AE-096594B45BD7}" type="presOf" srcId="{A616E3A5-1C3F-4A6B-8708-E21E37CC7EDF}" destId="{2169A5B6-B1A1-4A20-AB13-15C37206F6DE}" srcOrd="0" destOrd="0" presId="urn:microsoft.com/office/officeart/2005/8/layout/cycle6"/>
    <dgm:cxn modelId="{AD317DFF-C994-45FE-841B-5AF323EB16E0}" type="presParOf" srcId="{B38E6F81-F106-4116-83A9-1B958FA10648}" destId="{A77DA954-9C01-40AC-BD5C-864186FC2438}" srcOrd="16" destOrd="0" presId="urn:microsoft.com/office/officeart/2005/8/layout/cycle6"/>
    <dgm:cxn modelId="{1B635AC2-70F0-4731-B573-AFE0EB9A09EB}" type="presParOf" srcId="{B38E6F81-F106-4116-83A9-1B958FA10648}" destId="{CA9FF70D-32ED-42F2-A39F-9991E1EBFD3C}" srcOrd="17" destOrd="0" presId="urn:microsoft.com/office/officeart/2005/8/layout/cycle6"/>
    <dgm:cxn modelId="{99349DEA-B26E-4B97-817B-91321BFA5A51}" type="presOf" srcId="{230172E6-7DCE-4358-8F3E-6F1DD8286E18}" destId="{CA9FF70D-32ED-42F2-A39F-9991E1EBFD3C}" srcOrd="0" destOrd="0" presId="urn:microsoft.com/office/officeart/2005/8/layout/cycle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2" name=""/>
      <dsp:cNvGrpSpPr/>
    </dsp:nvGrpSpPr>
    <dsp:grpSpPr/>
    <dsp:sp modelId="{9EEAC2F7-687E-4134-B601-7C5299DBE243}">
      <dsp:nvSpPr>
        <dsp:cNvPr id="13" name=""/>
        <dsp:cNvSpPr/>
      </dsp:nvSpPr>
      <dsp:spPr>
        <a:xfrm rot="16200000">
          <a:off x="803798" y="-803798"/>
          <a:ext cx="2150771" cy="3758367"/>
        </a:xfrm>
        <a:prstGeom prst="round1Rect">
          <a:avLst/>
        </a:prstGeom>
        <a:solidFill>
          <a:schemeClr val="lt1">
            <a:hueOff val="0"/>
            <a:satOff val="0"/>
            <a:lumOff val="0"/>
            <a:alphaOff val="0"/>
          </a:schemeClr>
        </a:solidFill>
        <a:ln w="25400" cap="flat" cmpd="sng" algn="ctr">
          <a:solidFill>
            <a:srgbClr val="CC9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endParaRPr lang="en-US" sz="1400" kern="1200"/>
        </a:p>
      </dsp:txBody>
      <dsp:txXfrm rot="16200000">
        <a:off x="1072644" y="-1072644"/>
        <a:ext cx="1613078" cy="3758367"/>
      </dsp:txXfrm>
    </dsp:sp>
    <dsp:sp modelId="{AEA1E11F-BB64-435E-B0B2-39DD308E32EB}">
      <dsp:nvSpPr>
        <dsp:cNvPr id="14" name=""/>
        <dsp:cNvSpPr/>
      </dsp:nvSpPr>
      <dsp:spPr>
        <a:xfrm>
          <a:off x="3758367" y="0"/>
          <a:ext cx="3758367" cy="2150771"/>
        </a:xfrm>
        <a:prstGeom prst="round1Rect">
          <a:avLst/>
        </a:prstGeom>
        <a:solidFill>
          <a:schemeClr val="lt1">
            <a:hueOff val="0"/>
            <a:satOff val="0"/>
            <a:lumOff val="0"/>
            <a:alphaOff val="0"/>
          </a:schemeClr>
        </a:solidFill>
        <a:ln w="25400" cap="flat" cmpd="sng" algn="ctr">
          <a:solidFill>
            <a:srgbClr val="CC9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endParaRPr lang="en-US" sz="1400" kern="1200"/>
        </a:p>
      </dsp:txBody>
      <dsp:txXfrm>
        <a:off x="3758367" y="0"/>
        <a:ext cx="3758367" cy="1613078"/>
      </dsp:txXfrm>
    </dsp:sp>
    <dsp:sp modelId="{10AE926B-C290-402F-BD32-61299FC2F479}">
      <dsp:nvSpPr>
        <dsp:cNvPr id="15" name=""/>
        <dsp:cNvSpPr/>
      </dsp:nvSpPr>
      <dsp:spPr>
        <a:xfrm rot="10800000">
          <a:off x="0" y="2150771"/>
          <a:ext cx="3758367" cy="2150771"/>
        </a:xfrm>
        <a:prstGeom prst="round1Rect">
          <a:avLst/>
        </a:prstGeom>
        <a:solidFill>
          <a:schemeClr val="lt1">
            <a:hueOff val="0"/>
            <a:satOff val="0"/>
            <a:lumOff val="0"/>
            <a:alphaOff val="0"/>
          </a:schemeClr>
        </a:solidFill>
        <a:ln w="25400" cap="flat" cmpd="sng" algn="ctr">
          <a:solidFill>
            <a:srgbClr val="CC9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endParaRPr lang="en-US" sz="1400" kern="1200"/>
        </a:p>
      </dsp:txBody>
      <dsp:txXfrm rot="10800000">
        <a:off x="0" y="2688464"/>
        <a:ext cx="3758367" cy="1613078"/>
      </dsp:txXfrm>
    </dsp:sp>
    <dsp:sp modelId="{9FA3D349-D804-4879-9320-6AFB918E4B0A}">
      <dsp:nvSpPr>
        <dsp:cNvPr id="16" name=""/>
        <dsp:cNvSpPr/>
      </dsp:nvSpPr>
      <dsp:spPr>
        <a:xfrm rot="5400000">
          <a:off x="4562166" y="1346973"/>
          <a:ext cx="2150771" cy="3758367"/>
        </a:xfrm>
        <a:prstGeom prst="round1Rect">
          <a:avLst/>
        </a:prstGeom>
        <a:solidFill>
          <a:schemeClr val="lt1">
            <a:hueOff val="0"/>
            <a:satOff val="0"/>
            <a:lumOff val="0"/>
            <a:alphaOff val="0"/>
          </a:schemeClr>
        </a:solidFill>
        <a:ln w="25400" cap="flat" cmpd="sng" algn="ctr">
          <a:solidFill>
            <a:srgbClr val="CC9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lvl="0" algn="r" defTabSz="622300">
            <a:lnSpc>
              <a:spcPct val="90000"/>
            </a:lnSpc>
            <a:spcBef>
              <a:spcPct val="0"/>
            </a:spcBef>
            <a:spcAft>
              <a:spcPct val="35000"/>
            </a:spcAft>
          </a:pPr>
          <a:endParaRPr lang="en-US" altLang="zh-CN" sz="1400" kern="1200" smtClean="0">
            <a:latin typeface="微软雅黑" pitchFamily="34" charset="-122"/>
            <a:ea typeface="微软雅黑" pitchFamily="34" charset="-122"/>
          </a:endParaRPr>
        </a:p>
        <a:p>
          <a:pPr lvl="0" algn="r" defTabSz="622300">
            <a:lnSpc>
              <a:spcPct val="90000"/>
            </a:lnSpc>
            <a:spcBef>
              <a:spcPct val="0"/>
            </a:spcBef>
            <a:spcAft>
              <a:spcPct val="35000"/>
            </a:spcAft>
          </a:pPr>
          <a:endParaRPr lang="en-US" altLang="zh-CN" sz="1400" kern="1200" smtClean="0">
            <a:latin typeface="微软雅黑" pitchFamily="34" charset="-122"/>
            <a:ea typeface="微软雅黑" pitchFamily="34" charset="-122"/>
          </a:endParaRPr>
        </a:p>
      </dsp:txBody>
      <dsp:txXfrm rot="5400000">
        <a:off x="4831012" y="1615819"/>
        <a:ext cx="1613078" cy="3758367"/>
      </dsp:txXfrm>
    </dsp:sp>
    <dsp:sp modelId="{C8BA67D2-0B84-41D4-B66F-6DFAF780A5CE}">
      <dsp:nvSpPr>
        <dsp:cNvPr id="17" name=""/>
        <dsp:cNvSpPr/>
      </dsp:nvSpPr>
      <dsp:spPr>
        <a:xfrm>
          <a:off x="2493977" y="1634414"/>
          <a:ext cx="2528780" cy="1032714"/>
        </a:xfrm>
        <a:prstGeom prst="roundRect">
          <a:avLst/>
        </a:prstGeom>
        <a:solidFill>
          <a:srgbClr val="CC99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bg1"/>
              </a:solidFill>
              <a:latin typeface="微软雅黑" pitchFamily="34" charset="-122"/>
              <a:ea typeface="微软雅黑" pitchFamily="34" charset="-122"/>
            </a:rPr>
            <a:t>建设面向行业的电子商务平台</a:t>
          </a:r>
          <a:endParaRPr lang="en-US" sz="1400" b="1" kern="1200">
            <a:solidFill>
              <a:schemeClr val="bg1"/>
            </a:solidFill>
            <a:latin typeface="微软雅黑" pitchFamily="34" charset="-122"/>
            <a:ea typeface="微软雅黑" pitchFamily="34" charset="-122"/>
          </a:endParaRPr>
        </a:p>
      </dsp:txBody>
      <dsp:txXfrm>
        <a:off x="2544390" y="1684827"/>
        <a:ext cx="2427954" cy="931888"/>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6"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dgm:ruleLst>
          </dgm:layoutNode>
          <dgm:layoutNode name="tile2" styleLbl="node1">
            <dgm:alg type="sp"/>
            <dgm:shape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dgm:ruleLst>
          </dgm:layoutNode>
          <dgm:layoutNode name="tile3" styleLbl="node1">
            <dgm:alg type="sp"/>
            <dgm:shape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dgm:ruleLst>
          </dgm:layoutNode>
          <dgm:layoutNode name="tile4" styleLbl="node1">
            <dgm:alg type="sp"/>
            <dgm:shape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dgm:ruleLst>
          </dgm:layoutNode>
        </dgm:layoutNode>
        <dgm:layoutNode name="centerTile" styleLbl="fgShp">
          <dgm:varLst>
            <dgm:chMax val="0"/>
            <dgm:chPref val="0"/>
          </dgm:varLst>
          <dgm:alg type="tx"/>
          <dgm:shape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dgm:ruleLst>
        </dgm:layoutNode>
      </dgm:if>
      <dgm:else name="Name38"/>
    </dgm:choos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dgm:ruleLst>
      </dgm:layoutNode>
      <dgm:choose name="Name13">
        <dgm:if name="Name14" axis="par ch" ptType="doc node" func="cnt" op="gt" val="1">
          <dgm:layoutNode name="spNode">
            <dgm:alg type="sp"/>
            <dgm:shape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27086" cy="493316"/>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26165" y="0"/>
            <a:ext cx="2927086" cy="493316"/>
          </a:xfrm>
          <a:prstGeom prst="rect">
            <a:avLst/>
          </a:prstGeom>
        </p:spPr>
        <p:txBody>
          <a:bodyPr vert="horz" lIns="91440" tIns="45720" rIns="91440" bIns="45720" rtlCol="0"/>
          <a:lstStyle>
            <a:lvl1pPr algn="r" fontAlgn="auto">
              <a:spcBef>
                <a:spcPct val="0"/>
              </a:spcBef>
              <a:spcAft>
                <a:spcPct val="0"/>
              </a:spcAft>
              <a:defRPr sz="1200" smtClean="0">
                <a:latin typeface="+mn-lt"/>
                <a:ea typeface="+mn-ea"/>
              </a:defRPr>
            </a:lvl1pPr>
          </a:lstStyle>
          <a:p>
            <a:pPr>
              <a:defRPr/>
            </a:pPr>
            <a:fld id="{C87BA8AC-BEC3-4BFE-8AF7-5A29A529D7CF}" type="datetimeFigureOut">
              <a:rPr lang="zh-CN" altLang="en-US"/>
              <a:pPr>
                <a:defRPr/>
              </a:pPr>
              <a:t>2012-10-31</a:t>
            </a:fld>
            <a:endParaRPr lang="zh-CN" altLang="en-US"/>
          </a:p>
        </p:txBody>
      </p:sp>
      <p:sp>
        <p:nvSpPr>
          <p:cNvPr id="4" name="幻灯片图像占位符 3"/>
          <p:cNvSpPr>
            <a:spLocks noGrp="1" noRot="1" noChangeAspect="1"/>
          </p:cNvSpPr>
          <p:nvPr>
            <p:ph type="sldImg" idx="2"/>
          </p:nvPr>
        </p:nvSpPr>
        <p:spPr>
          <a:xfrm>
            <a:off x="909638" y="739775"/>
            <a:ext cx="4935537" cy="3700463"/>
          </a:xfrm>
          <a:prstGeom prst="rect">
            <a:avLst/>
          </a:prstGeom>
          <a:noFill/>
          <a:ln w="12700">
            <a:solidFill>
              <a:prstClr val="black"/>
            </a:solidFill>
          </a:ln>
        </p:spPr>
      </p:sp>
      <p:sp>
        <p:nvSpPr>
          <p:cNvPr id="5" name="备注占位符 4"/>
          <p:cNvSpPr>
            <a:spLocks noGrp="1"/>
          </p:cNvSpPr>
          <p:nvPr>
            <p:ph type="body" sz="quarter" idx="3"/>
          </p:nvPr>
        </p:nvSpPr>
        <p:spPr>
          <a:xfrm>
            <a:off x="675482" y="4686499"/>
            <a:ext cx="5403850" cy="4439841"/>
          </a:xfrm>
          <a:prstGeom prst="rect">
            <a:avLst/>
          </a:prstGeom>
        </p:spPr>
        <p:txBody>
          <a:bodyPr vert="horz" lIns="91440" tIns="45720" rIns="91440" bIns="45720" rtlCol="0"/>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9371285"/>
            <a:ext cx="2927086" cy="493316"/>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26165" y="9371285"/>
            <a:ext cx="2927086" cy="493316"/>
          </a:xfrm>
          <a:prstGeom prst="rect">
            <a:avLst/>
          </a:prstGeom>
        </p:spPr>
        <p:txBody>
          <a:bodyPr vert="horz" lIns="91440" tIns="45720" rIns="91440" bIns="45720" rtlCol="0" anchor="b"/>
          <a:lstStyle>
            <a:lvl1pPr algn="r" fontAlgn="auto">
              <a:spcBef>
                <a:spcPct val="0"/>
              </a:spcBef>
              <a:spcAft>
                <a:spcPct val="0"/>
              </a:spcAft>
              <a:defRPr sz="1200" smtClean="0">
                <a:latin typeface="+mn-lt"/>
                <a:ea typeface="+mn-ea"/>
              </a:defRPr>
            </a:lvl1pPr>
          </a:lstStyle>
          <a:p>
            <a:pPr>
              <a:defRPr/>
            </a:pPr>
            <a:fld id="{619E727C-8375-4CBC-B9E5-C2F17DD8FCCE}" type="slidenum">
              <a:rPr lang="zh-CN" altLang="en-US"/>
              <a:pPr>
                <a:defRPr/>
              </a:pPr>
              <a:t>‹#›</a:t>
            </a:fld>
            <a:endParaRPr lang="zh-CN" altLang="en-US"/>
          </a:p>
        </p:txBody>
      </p:sp>
    </p:spTree>
    <p:extLst>
      <p:ext uri="{BB962C8B-B14F-4D97-AF65-F5344CB8AC3E}">
        <p14:creationId xmlns="" xmlns:p14="http://schemas.microsoft.com/office/powerpoint/2010/main" val="339170097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619E727C-8375-4CBC-B9E5-C2F17DD8FCCE}" type="slidenum">
              <a:rPr lang="zh-CN" altLang="en-US" smtClean="0"/>
              <a:pPr>
                <a:defRPr/>
              </a:pPr>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oleObject" Target="../embeddings/oleObject1.bin" TargetMode="Internal" /><Relationship Id="rId3" Type="http://schemas.openxmlformats.org/officeDocument/2006/relationships/image" Target="../media/image2.emf"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vmlDrawing" Target="../drawings/vmlDrawing1.v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xml" /><Relationship Id="rId3" Type="http://schemas.openxmlformats.org/officeDocument/2006/relationships/image" Target="../media/image6.jpe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312D51-99C0-47B0-96BD-C3CE0D215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8BD75-737A-4115-BAF4-2A5796DFF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1DDFE7-D62E-44E8-B916-435732B63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C7B81C-58E4-491E-9254-5D5B050B0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3F976C-436C-4458-9832-28E95569DB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1B8087-92C7-4C95-9050-36920A41E9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936AFE-7B69-4FD0-82A1-27678BCF5C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1A8D17-7533-4AAC-B782-D448234FF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300EF-FC7A-454E-BE64-0F62718CD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CA08F-0318-44D1-B87C-CCF72D037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BE2300-59BD-469C-B7FB-E3C3F6149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12" name="图片 8" descr="111.jpg"/>
          <p:cNvPicPr>
            <a:picLocks noChangeAspect="1"/>
          </p:cNvPicPr>
          <p:nvPr userDrawn="1"/>
        </p:nvPicPr>
        <p:blipFill>
          <a:blip r:embed="rId1"/>
          <a:stretch>
            <a:fillRect/>
          </a:stretch>
        </p:blipFill>
        <p:spPr>
          <a:xfrm>
            <a:off x="0" y="0"/>
            <a:ext cx="9144000" cy="6858000"/>
          </a:xfrm>
          <a:prstGeom prst="rect">
            <a:avLst/>
          </a:prstGeom>
        </p:spPr>
      </p:pic>
      <p:graphicFrame>
        <p:nvGraphicFramePr>
          <p:cNvPr id="4" name="Object 13" hidden="1"/>
          <p:cNvGraphicFramePr>
            <a:graphicFrameLocks noChangeAspect="1"/>
          </p:cNvGraphicFramePr>
          <p:nvPr/>
        </p:nvGraphicFramePr>
        <p:xfrm>
          <a:off x="0" y="0"/>
          <a:ext cx="158750" cy="158750"/>
        </p:xfrm>
        <a:graphic>
          <a:graphicData uri="http://schemas.openxmlformats.org/presentationml/2006/ole">
            <mc:AlternateContent>
              <mc:Choice xmlns:v="urn:schemas-microsoft-com:vml" Requires="v">
                <p:oleObj spid="_x0000_s1038" name="think-cell Slide" r:id="rId2" imgW="158750" imgH="158750" progId="">
                  <p:embed/>
                </p:oleObj>
              </mc:Choice>
              <mc:Fallback>
                <p:oleObj name="think-cell Slide" r:id="rId2" imgW="158750" imgH="158750" progId="">
                  <p:embed/>
                  <p:pic>
                    <p:nvPicPr>
                      <p:cNvPr id="0" name="OLE substitute image"/>
                      <p:cNvPicPr/>
                      <p:nvPr/>
                    </p:nvPicPr>
                    <p:blipFill>
                      <a:blip r:embed="rId3"/>
                      <a:stretch>
                        <a:fillRect/>
                      </a:stretch>
                    </p:blipFill>
                    <p:spPr>
                      <a:xfrm>
                        <a:off x="0" y="0"/>
                        <a:ext cx="158750" cy="158750"/>
                      </a:xfrm>
                      <a:prstGeom prst="rect">
                        <a:avLst/>
                      </a:prstGeom>
                      <a:noFill/>
                    </p:spPr>
                  </p:pic>
                </p:oleObj>
              </mc:Fallback>
            </mc:AlternateContent>
          </a:graphicData>
        </a:graphic>
      </p:graphicFrame>
      <p:sp>
        <p:nvSpPr>
          <p:cNvPr id="949251" name="Rectangle 3"/>
          <p:cNvSpPr>
            <a:spLocks noGrp="1" noChangeArrowheads="1"/>
          </p:cNvSpPr>
          <p:nvPr>
            <p:ph type="subTitle" idx="1"/>
          </p:nvPr>
        </p:nvSpPr>
        <p:spPr>
          <a:xfrm>
            <a:off x="895351" y="5808665"/>
            <a:ext cx="6018213" cy="669925"/>
          </a:xfrm>
          <a:ln w="12700"/>
        </p:spPr>
        <p:txBody>
          <a:bodyPr lIns="90488" tIns="44450" rIns="90488" bIns="44450"/>
          <a:lstStyle>
            <a:lvl1pPr marL="0" indent="0" algn="l">
              <a:buFontTx/>
              <a:buNone/>
              <a:defRPr sz="2000">
                <a:solidFill>
                  <a:schemeClr val="tx1"/>
                </a:solidFill>
              </a:defRPr>
            </a:lvl1pPr>
          </a:lstStyle>
          <a:p>
            <a:r>
              <a:rPr lang="en-US"/>
              <a:t>Click to edit Master subtitle style</a:t>
            </a:r>
          </a:p>
        </p:txBody>
      </p:sp>
      <p:sp>
        <p:nvSpPr>
          <p:cNvPr id="949252" name="Rectangle 4"/>
          <p:cNvSpPr>
            <a:spLocks noGrp="1" noChangeArrowheads="1"/>
          </p:cNvSpPr>
          <p:nvPr>
            <p:ph type="ctrTitle"/>
          </p:nvPr>
        </p:nvSpPr>
        <p:spPr>
          <a:xfrm>
            <a:off x="895351" y="4732340"/>
            <a:ext cx="6018213" cy="1023937"/>
          </a:xfrm>
        </p:spPr>
        <p:txBody>
          <a:bodyPr lIns="90488" tIns="44450" rIns="90488" bIns="44450" anchor="t"/>
          <a:lstStyle>
            <a:lvl1pPr algn="l">
              <a:defRPr sz="2800">
                <a:solidFill>
                  <a:schemeClr val="tx1"/>
                </a:solidFill>
              </a:defRPr>
            </a:lvl1pPr>
          </a:lstStyle>
          <a:p>
            <a:r>
              <a:rPr lang="en-US"/>
              <a:t>Click to edit Master title style</a:t>
            </a:r>
          </a:p>
        </p:txBody>
      </p:sp>
      <p:sp>
        <p:nvSpPr>
          <p:cNvPr id="11" name="Rectangle 6"/>
          <p:cNvSpPr>
            <a:spLocks noGrp="1" noChangeArrowheads="1"/>
          </p:cNvSpPr>
          <p:nvPr>
            <p:ph type="ftr" sz="quarter" idx="3"/>
          </p:nvPr>
        </p:nvSpPr>
        <p:spPr bwMode="gray">
          <a:xfrm>
            <a:off x="304800" y="6553200"/>
            <a:ext cx="5522913" cy="228600"/>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lvl1pPr eaLnBrk="0" hangingPunct="0">
              <a:defRPr sz="900" baseline="0" smtClean="0">
                <a:solidFill>
                  <a:srgbClr val="000000"/>
                </a:solidFill>
                <a:latin typeface="Arial" pitchFamily="34" charset="0"/>
                <a:ea typeface="华文楷体" pitchFamily="2" charset="-122"/>
                <a:sym typeface="Symbol" pitchFamily="18" charset="2"/>
              </a:defRPr>
            </a:lvl1pPr>
          </a:lstStyle>
          <a:p>
            <a:pPr>
              <a:defRPr/>
            </a:pPr>
            <a:r>
              <a:rPr lang="en-US" smtClean="0"/>
              <a:t>Copyright © 2012 Accenture All Rights Reserved.</a:t>
            </a:r>
            <a:endParaRPr lang="en-US"/>
          </a:p>
        </p:txBody>
      </p:sp>
      <p:pic>
        <p:nvPicPr>
          <p:cNvPr id="14" name="图片 12" descr="logo 2x.png"/>
          <p:cNvPicPr>
            <a:picLocks noChangeAspect="1"/>
          </p:cNvPicPr>
          <p:nvPr userDrawn="1"/>
        </p:nvPicPr>
        <p:blipFill>
          <a:blip r:embed="rId4"/>
          <a:stretch>
            <a:fillRect/>
          </a:stretch>
        </p:blipFill>
        <p:spPr>
          <a:xfrm>
            <a:off x="330200" y="2476500"/>
            <a:ext cx="2926736" cy="1625600"/>
          </a:xfrm>
          <a:prstGeom prst="rect">
            <a:avLst/>
          </a:prstGeom>
        </p:spPr>
      </p:pic>
      <p:pic>
        <p:nvPicPr>
          <p:cNvPr id="15" name="图片 9" descr="StrategyLine白.png"/>
          <p:cNvPicPr>
            <a:picLocks noChangeAspect="1"/>
          </p:cNvPicPr>
          <p:nvPr userDrawn="1"/>
        </p:nvPicPr>
        <p:blipFill>
          <a:blip r:embed="rId5"/>
          <a:stretch>
            <a:fillRect/>
          </a:stretch>
        </p:blipFill>
        <p:spPr>
          <a:xfrm>
            <a:off x="5092700" y="3756818"/>
            <a:ext cx="3987800" cy="270483"/>
          </a:xfrm>
          <a:prstGeom prst="rect">
            <a:avLst/>
          </a:prstGeom>
        </p:spPr>
      </p:pic>
      <p:cxnSp>
        <p:nvCxnSpPr>
          <p:cNvPr id="18" name="Straight Connector 17"/>
          <p:cNvCxnSpPr/>
          <p:nvPr userDrawn="1"/>
        </p:nvCxnSpPr>
        <p:spPr bwMode="auto">
          <a:xfrm rot="10800000" flipH="1">
            <a:off x="0" y="3530600"/>
            <a:ext cx="9144000" cy="0"/>
          </a:xfrm>
          <a:prstGeom prst="line">
            <a:avLst/>
          </a:prstGeom>
          <a:solidFill>
            <a:schemeClr val="bg1"/>
          </a:solidFill>
          <a:ln w="9525" cap="flat" cmpd="sng" algn="ctr">
            <a:solidFill>
              <a:srgbClr val="FF0000"/>
            </a:solidFill>
            <a:prstDash val="solid"/>
            <a:round/>
            <a:headEnd type="none" w="med" len="med"/>
            <a:tailEnd type="none" w="med" len="med"/>
          </a:ln>
          <a:effectLst/>
        </p:spPr>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spTree>
      <p:nvGrpSpPr>
        <p:cNvPr id="1" name=""/>
        <p:cNvGrpSpPr/>
        <p:nvPr/>
      </p:nvGrpSpPr>
      <p:grpSpPr>
        <a:xfrm>
          <a:off x="0" y="0"/>
          <a:ext cx="0" cy="0"/>
        </a:xfrm>
      </p:grpSpPr>
      <p:sp>
        <p:nvSpPr>
          <p:cNvPr id="3" name="Footer Placeholder 2"/>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a:t>
            </a:fld>
            <a:br>
              <a:rPr lang="en-US" altLang="zh-CN" smtClean="0"/>
            </a:br>
            <a:endParaRPr lang="en-US" altLang="zh-CN"/>
          </a:p>
        </p:txBody>
      </p:sp>
      <p:sp>
        <p:nvSpPr>
          <p:cNvPr id="6" name="AC Banner Title"/>
          <p:cNvSpPr>
            <a:spLocks noGrp="1" noChangeArrowheads="1"/>
          </p:cNvSpPr>
          <p:nvPr>
            <p:ph type="title"/>
          </p:nvPr>
        </p:nvSpPr>
        <p:spPr bwMode="gray">
          <a:xfrm>
            <a:off x="304801" y="76201"/>
            <a:ext cx="6716486" cy="965200"/>
          </a:xfrm>
          <a:prstGeom prst="rect">
            <a:avLst/>
          </a:prstGeom>
          <a:noFill/>
          <a:ln w="12700">
            <a:noFill/>
            <a:miter lim="800000"/>
          </a:ln>
        </p:spPr>
        <p:txBody>
          <a:bodyPr vert="horz" wrap="square" lIns="0" tIns="0" rIns="0" bIns="0" numCol="1" anchor="ctr" anchorCtr="0" compatLnSpc="1">
            <a:prstTxWarp prst="textNoShape">
              <a:avLst/>
            </a:prstTxWarp>
          </a:bodyPr>
          <a:lstStyle>
            <a:lvl1pPr>
              <a:defRPr>
                <a:solidFill>
                  <a:schemeClr val="bg1"/>
                </a:solidFill>
                <a:latin typeface="微软雅黑" pitchFamily="34" charset="-122"/>
                <a:ea typeface="微软雅黑" pitchFamily="34" charset="-122"/>
              </a:defRPr>
            </a:lvl1pPr>
          </a:lstStyle>
          <a:p>
            <a:pPr lvl="0"/>
            <a:r>
              <a:rPr lang="en-US" altLang="zh-CN" smtClean="0"/>
              <a:t>Click to edit Master title style</a:t>
            </a:r>
          </a:p>
        </p:txBody>
      </p:sp>
      <p:sp>
        <p:nvSpPr>
          <p:cNvPr id="10" name="Content Placeholder 9"/>
          <p:cNvSpPr>
            <a:spLocks noGrp="1"/>
          </p:cNvSpPr>
          <p:nvPr>
            <p:ph sz="quarter" idx="12"/>
          </p:nvPr>
        </p:nvSpPr>
        <p:spPr>
          <a:xfrm>
            <a:off x="317500" y="1155700"/>
            <a:ext cx="8445500" cy="382772"/>
          </a:xfrm>
        </p:spPr>
        <p:txBody>
          <a:bodyPr/>
          <a:lstStyle>
            <a:lvl1pPr>
              <a:buNone/>
              <a:defRPr b="1">
                <a:latin typeface="微软雅黑" pitchFamily="34" charset="-122"/>
                <a:ea typeface="微软雅黑" pitchFamily="34" charset="-122"/>
              </a:defRPr>
            </a:lvl1pPr>
            <a:lvl2pPr>
              <a:defRPr b="1">
                <a:latin typeface="微软雅黑" pitchFamily="34" charset="-122"/>
                <a:ea typeface="微软雅黑" pitchFamily="34" charset="-122"/>
              </a:defRPr>
            </a:lvl2pPr>
            <a:lvl3pPr>
              <a:defRPr b="1">
                <a:latin typeface="微软雅黑" pitchFamily="34" charset="-122"/>
                <a:ea typeface="微软雅黑" pitchFamily="34" charset="-122"/>
              </a:defRPr>
            </a:lvl3pPr>
          </a:lstStyle>
          <a:p>
            <a:pPr lvl="0"/>
            <a:r>
              <a:rPr lang="en-US" smtClean="0"/>
              <a:t>Click to edit Master text styles</a:t>
            </a:r>
          </a:p>
          <a:p>
            <a:pPr lvl="1"/>
            <a:r>
              <a:rPr lang="en-US" smtClean="0"/>
              <a:t>Second level</a:t>
            </a:r>
          </a:p>
          <a:p>
            <a:pPr lvl="2"/>
            <a:r>
              <a:rPr lang="en-US" smtClean="0"/>
              <a:t>Third level</a:t>
            </a:r>
          </a:p>
        </p:txBody>
      </p:sp>
      <p:pic>
        <p:nvPicPr>
          <p:cNvPr id="8" name="Picture 67"/>
          <p:cNvPicPr>
            <a:picLocks noChangeAspect="1" noChangeArrowheads="1"/>
          </p:cNvPicPr>
          <p:nvPr userDrawn="1">
            <p:custDataLst>
              <p:tags r:id="rId2"/>
            </p:custDataLst>
          </p:nvPr>
        </p:nvPicPr>
        <p:blipFill>
          <a:blip r:embed="rId1"/>
          <a:stretch>
            <a:fillRect/>
          </a:stretch>
        </p:blipFill>
        <p:spPr bwMode="auto">
          <a:xfrm>
            <a:off x="7945178" y="349161"/>
            <a:ext cx="1166169" cy="575674"/>
          </a:xfrm>
          <a:prstGeom prst="rect">
            <a:avLst/>
          </a:prstGeom>
          <a:noFill/>
          <a:ln w="9525">
            <a:noFill/>
            <a:miter lim="800000"/>
          </a:ln>
        </p:spPr>
      </p:pic>
      <p:pic>
        <p:nvPicPr>
          <p:cNvPr id="9" name="Picture 8" descr="20081009211454505477.jpg"/>
          <p:cNvPicPr>
            <a:picLocks noChangeAspect="1"/>
          </p:cNvPicPr>
          <p:nvPr userDrawn="1"/>
        </p:nvPicPr>
        <p:blipFill>
          <a:blip r:embed="rId3"/>
          <a:stretch>
            <a:fillRect/>
          </a:stretch>
        </p:blipFill>
        <p:spPr>
          <a:xfrm>
            <a:off x="7057556" y="163286"/>
            <a:ext cx="885043" cy="933444"/>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051" name="AC Banner"/>
          <p:cNvSpPr>
            <a:spLocks noChangeArrowheads="1"/>
          </p:cNvSpPr>
          <p:nvPr/>
        </p:nvSpPr>
        <p:spPr bwMode="gray">
          <a:xfrm>
            <a:off x="0" y="0"/>
            <a:ext cx="9144000" cy="1130300"/>
          </a:xfrm>
          <a:prstGeom prst="rect">
            <a:avLst/>
          </a:prstGeom>
          <a:solidFill>
            <a:srgbClr val="996633"/>
          </a:solidFill>
          <a:ln w="6350">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en-GB" altLang="zh-CN" sz="1400" baseline="0">
              <a:solidFill>
                <a:srgbClr val="000000"/>
              </a:solidFill>
              <a:latin typeface="Arial" pitchFamily="34" charset="0"/>
              <a:ea typeface="华文楷体" pitchFamily="2" charset="-122"/>
            </a:endParaRPr>
          </a:p>
        </p:txBody>
      </p:sp>
      <p:sp>
        <p:nvSpPr>
          <p:cNvPr id="2052" name="AC Banner Title"/>
          <p:cNvSpPr>
            <a:spLocks noGrp="1" noChangeArrowheads="1"/>
          </p:cNvSpPr>
          <p:nvPr>
            <p:ph type="title"/>
          </p:nvPr>
        </p:nvSpPr>
        <p:spPr bwMode="gray">
          <a:xfrm>
            <a:off x="304800" y="76201"/>
            <a:ext cx="8416925" cy="965200"/>
          </a:xfrm>
          <a:prstGeom prst="rect">
            <a:avLst/>
          </a:prstGeom>
          <a:noFill/>
          <a:ln w="12700">
            <a:noFill/>
            <a:miter lim="800000"/>
          </a:ln>
        </p:spPr>
        <p:txBody>
          <a:bodyPr vert="horz" wrap="square" lIns="0" tIns="0" rIns="0" bIns="0" numCol="1" anchor="t" anchorCtr="0" compatLnSpc="1">
            <a:prstTxWarp prst="textNoShape">
              <a:avLst/>
            </a:prstTxWarp>
          </a:bodyPr>
          <a:lstStyle/>
          <a:p>
            <a:pPr lvl="0"/>
            <a:r>
              <a:rPr lang="en-US" altLang="zh-CN" smtClean="0"/>
              <a:t>Click to edit Master title style</a:t>
            </a:r>
          </a:p>
        </p:txBody>
      </p:sp>
      <p:sp>
        <p:nvSpPr>
          <p:cNvPr id="948230" name="Rectangle 6"/>
          <p:cNvSpPr>
            <a:spLocks noGrp="1" noChangeArrowheads="1"/>
          </p:cNvSpPr>
          <p:nvPr>
            <p:ph type="ftr" sz="quarter" idx="3"/>
          </p:nvPr>
        </p:nvSpPr>
        <p:spPr bwMode="gray">
          <a:xfrm>
            <a:off x="304800" y="6553200"/>
            <a:ext cx="5522913" cy="228600"/>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eaLnBrk="0" fontAlgn="base" hangingPunct="0">
              <a:spcBef>
                <a:spcPct val="0"/>
              </a:spcBef>
              <a:spcAft>
                <a:spcPct val="0"/>
              </a:spcAft>
              <a:defRPr sz="900" kern="1200" baseline="0">
                <a:solidFill>
                  <a:srgbClr val="000000"/>
                </a:solidFill>
                <a:latin typeface="Arial" pitchFamily="34" charset="0"/>
                <a:ea typeface="华文楷体" pitchFamily="2" charset="-122"/>
                <a:cs typeface="+mn-cs"/>
                <a:sym typeface="Symbol" pitchFamily="18" charset="2"/>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smtClean="0"/>
              <a:t>Copyright © 201</a:t>
            </a:r>
            <a:r>
              <a:rPr lang="en-US" altLang="zh-CN" smtClean="0"/>
              <a:t>2</a:t>
            </a:r>
            <a:r>
              <a:rPr lang="en-US" smtClean="0"/>
              <a:t> Accenture All Rights Reserved.</a:t>
            </a:r>
            <a:endParaRPr lang="en-US"/>
          </a:p>
        </p:txBody>
      </p:sp>
      <p:sp>
        <p:nvSpPr>
          <p:cNvPr id="2054" name="Rectangle 8"/>
          <p:cNvSpPr>
            <a:spLocks noGrp="1" noChangeArrowheads="1"/>
          </p:cNvSpPr>
          <p:nvPr>
            <p:ph type="body" idx="1"/>
          </p:nvPr>
        </p:nvSpPr>
        <p:spPr bwMode="gray">
          <a:xfrm>
            <a:off x="304800" y="1371601"/>
            <a:ext cx="8416925" cy="1943100"/>
          </a:xfrm>
          <a:prstGeom prst="rect">
            <a:avLst/>
          </a:prstGeom>
          <a:noFill/>
          <a:ln w="3175">
            <a:noFill/>
            <a:miter lim="800000"/>
          </a:ln>
        </p:spPr>
        <p:txBody>
          <a:bodyPr vert="horz" wrap="square" lIns="0" tIns="45720" rIns="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p:txBody>
      </p:sp>
      <p:sp>
        <p:nvSpPr>
          <p:cNvPr id="948231" name="Rectangle 7"/>
          <p:cNvSpPr>
            <a:spLocks noGrp="1" noChangeArrowheads="1"/>
          </p:cNvSpPr>
          <p:nvPr>
            <p:ph type="sldNum" sz="quarter" idx="4"/>
          </p:nvPr>
        </p:nvSpPr>
        <p:spPr bwMode="gray">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r" rtl="0" eaLnBrk="0" fontAlgn="base" hangingPunct="0">
              <a:lnSpc>
                <a:spcPct val="70000"/>
              </a:lnSpc>
              <a:spcBef>
                <a:spcPct val="0"/>
              </a:spcBef>
              <a:spcAft>
                <a:spcPct val="0"/>
              </a:spcAft>
              <a:tabLst>
                <a:tab pos="2473325"/>
              </a:tabLst>
              <a:defRPr sz="900" kern="1200" baseline="0">
                <a:solidFill>
                  <a:srgbClr val="000000"/>
                </a:solidFill>
                <a:latin typeface="Arial" pitchFamily="34" charset="0"/>
                <a:ea typeface="华文楷体" pitchFamily="2" charset="-122"/>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fld id="{916D2383-AA66-4E37-A027-B5DEB07741A2}" type="slidenum">
              <a:rPr lang="en-US" altLang="zh-CN" smtClean="0"/>
              <a:t>‹#›</a:t>
            </a:fld>
            <a:br>
              <a:rPr lang="en-US" altLang="zh-CN" smtClean="0"/>
            </a:br>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690" r:id="rId2"/>
  </p:sldLayoutIdLst>
  <p:transition/>
  <p:timing/>
  <p:hf hdr="0" dt="0"/>
  <p:txStyles>
    <p:titleStyle>
      <a:lvl1pPr algn="l" rtl="0" eaLnBrk="0" fontAlgn="base" hangingPunct="0">
        <a:lnSpc>
          <a:spcPct val="100000"/>
        </a:lnSpc>
        <a:spcBef>
          <a:spcPct val="0"/>
        </a:spcBef>
        <a:spcAft>
          <a:spcPct val="0"/>
        </a:spcAft>
        <a:defRPr sz="1800" b="1" baseline="0">
          <a:solidFill>
            <a:srgbClr val="FFFFFF"/>
          </a:solidFill>
          <a:latin typeface="Arial" pitchFamily="34" charset="0"/>
          <a:ea typeface="华文楷体" pitchFamily="2" charset="-122"/>
          <a:cs typeface="+mj-cs"/>
        </a:defRPr>
      </a:lvl1pPr>
      <a:lvl2pPr algn="l" rtl="0" eaLnBrk="0" fontAlgn="base" hangingPunct="0">
        <a:spcBef>
          <a:spcPct val="0"/>
        </a:spcBef>
        <a:spcAft>
          <a:spcPct val="0"/>
        </a:spcAft>
        <a:defRPr sz="2200" b="1">
          <a:solidFill>
            <a:srgbClr val="FFFFFF"/>
          </a:solidFill>
          <a:latin typeface="Arial"/>
        </a:defRPr>
      </a:lvl2pPr>
      <a:lvl3pPr algn="l" rtl="0" eaLnBrk="0" fontAlgn="base" hangingPunct="0">
        <a:spcBef>
          <a:spcPct val="0"/>
        </a:spcBef>
        <a:spcAft>
          <a:spcPct val="0"/>
        </a:spcAft>
        <a:defRPr sz="2200" b="1">
          <a:solidFill>
            <a:srgbClr val="FFFFFF"/>
          </a:solidFill>
          <a:latin typeface="Arial"/>
        </a:defRPr>
      </a:lvl3pPr>
      <a:lvl4pPr algn="l" rtl="0" eaLnBrk="0" fontAlgn="base" hangingPunct="0">
        <a:spcBef>
          <a:spcPct val="0"/>
        </a:spcBef>
        <a:spcAft>
          <a:spcPct val="0"/>
        </a:spcAft>
        <a:defRPr sz="2200" b="1">
          <a:solidFill>
            <a:srgbClr val="FFFFFF"/>
          </a:solidFill>
          <a:latin typeface="Arial"/>
        </a:defRPr>
      </a:lvl4pPr>
      <a:lvl5pPr algn="l" rtl="0" eaLnBrk="0" fontAlgn="base" hangingPunct="0">
        <a:spcBef>
          <a:spcPct val="0"/>
        </a:spcBef>
        <a:spcAft>
          <a:spcPct val="0"/>
        </a:spcAft>
        <a:defRPr sz="2200" b="1">
          <a:solidFill>
            <a:srgbClr val="FFFFFF"/>
          </a:solidFill>
          <a:latin typeface="Arial"/>
        </a:defRPr>
      </a:lvl5pPr>
      <a:lvl6pPr marL="457200" algn="l" rtl="0" fontAlgn="base">
        <a:spcBef>
          <a:spcPct val="0"/>
        </a:spcBef>
        <a:spcAft>
          <a:spcPct val="0"/>
        </a:spcAft>
        <a:defRPr sz="2600" b="1">
          <a:solidFill>
            <a:srgbClr val="FFFFFF"/>
          </a:solidFill>
          <a:latin typeface="Arial"/>
        </a:defRPr>
      </a:lvl6pPr>
      <a:lvl7pPr marL="914400" algn="l" rtl="0" fontAlgn="base">
        <a:spcBef>
          <a:spcPct val="0"/>
        </a:spcBef>
        <a:spcAft>
          <a:spcPct val="0"/>
        </a:spcAft>
        <a:defRPr sz="2600" b="1">
          <a:solidFill>
            <a:srgbClr val="FFFFFF"/>
          </a:solidFill>
          <a:latin typeface="Arial"/>
        </a:defRPr>
      </a:lvl7pPr>
      <a:lvl8pPr marL="1371600" algn="l" rtl="0" fontAlgn="base">
        <a:spcBef>
          <a:spcPct val="0"/>
        </a:spcBef>
        <a:spcAft>
          <a:spcPct val="0"/>
        </a:spcAft>
        <a:defRPr sz="2600" b="1">
          <a:solidFill>
            <a:srgbClr val="FFFFFF"/>
          </a:solidFill>
          <a:latin typeface="Arial"/>
        </a:defRPr>
      </a:lvl8pPr>
      <a:lvl9pPr marL="1828800" algn="l" rtl="0" fontAlgn="base">
        <a:spcBef>
          <a:spcPct val="0"/>
        </a:spcBef>
        <a:spcAft>
          <a:spcPct val="0"/>
        </a:spcAft>
        <a:defRPr sz="2600" b="1">
          <a:solidFill>
            <a:srgbClr val="FFFFFF"/>
          </a:solidFill>
          <a:latin typeface="Arial"/>
        </a:defRPr>
      </a:lvl9pPr>
    </p:titleStyle>
    <p:bodyStyle>
      <a:lvl1pPr marL="190500" indent="-190500" algn="l" rtl="0" eaLnBrk="0" fontAlgn="base" hangingPunct="0">
        <a:lnSpc>
          <a:spcPct val="120000"/>
        </a:lnSpc>
        <a:spcBef>
          <a:spcPct val="50000"/>
        </a:spcBef>
        <a:spcAft>
          <a:spcPct val="0"/>
        </a:spcAft>
        <a:buClr>
          <a:schemeClr val="tx1"/>
        </a:buClr>
        <a:buFont typeface="Wingdings" pitchFamily="2" charset="2"/>
        <a:buChar char="§"/>
        <a:defRPr sz="1600" baseline="0">
          <a:solidFill>
            <a:schemeClr val="tx1"/>
          </a:solidFill>
          <a:latin typeface="Arial" pitchFamily="34" charset="0"/>
          <a:ea typeface="华文楷体" pitchFamily="2" charset="-122"/>
          <a:cs typeface="+mn-cs"/>
        </a:defRPr>
      </a:lvl1pPr>
      <a:lvl2pPr marL="457200" indent="-266700" algn="l" rtl="0" eaLnBrk="0" fontAlgn="base" hangingPunct="0">
        <a:lnSpc>
          <a:spcPct val="120000"/>
        </a:lnSpc>
        <a:spcBef>
          <a:spcPct val="50000"/>
        </a:spcBef>
        <a:spcAft>
          <a:spcPct val="0"/>
        </a:spcAft>
        <a:buClr>
          <a:schemeClr val="tx1"/>
        </a:buClr>
        <a:buFont typeface="Arial" pitchFamily="34" charset="0"/>
        <a:buChar char="•"/>
        <a:defRPr sz="1600" baseline="0">
          <a:solidFill>
            <a:schemeClr val="tx1"/>
          </a:solidFill>
          <a:latin typeface="Arial" pitchFamily="34" charset="0"/>
          <a:ea typeface="华文楷体" pitchFamily="2" charset="-122"/>
        </a:defRPr>
      </a:lvl2pPr>
      <a:lvl3pPr marL="514350" indent="-160338" algn="l" rtl="0" eaLnBrk="0" fontAlgn="base" hangingPunct="0">
        <a:lnSpc>
          <a:spcPct val="120000"/>
        </a:lnSpc>
        <a:spcBef>
          <a:spcPct val="50000"/>
        </a:spcBef>
        <a:spcAft>
          <a:spcPct val="0"/>
        </a:spcAft>
        <a:buClr>
          <a:schemeClr val="tx1"/>
        </a:buClr>
        <a:buChar char="•"/>
        <a:defRPr sz="1600" baseline="0">
          <a:solidFill>
            <a:schemeClr val="tx1"/>
          </a:solidFill>
          <a:latin typeface="Arial" pitchFamily="34" charset="0"/>
          <a:ea typeface="华文楷体" pitchFamily="2" charset="-122"/>
        </a:defRPr>
      </a:lvl3pPr>
      <a:lvl4pPr marL="4270375" indent="-228600" algn="l" rtl="0" eaLnBrk="0" fontAlgn="base" hangingPunct="0">
        <a:spcBef>
          <a:spcPct val="20000"/>
        </a:spcBef>
        <a:spcAft>
          <a:spcPct val="0"/>
        </a:spcAft>
        <a:buClr>
          <a:schemeClr val="tx1"/>
        </a:buClr>
        <a:buChar char="•"/>
        <a:defRPr sz="2000">
          <a:solidFill>
            <a:schemeClr val="tx1"/>
          </a:solidFill>
          <a:latin typeface="+mn-lt"/>
        </a:defRPr>
      </a:lvl4pPr>
      <a:lvl5pPr marL="4500563" indent="-228600" algn="l" rtl="0" eaLnBrk="0" fontAlgn="base" hangingPunct="0">
        <a:spcBef>
          <a:spcPct val="20000"/>
        </a:spcBef>
        <a:spcAft>
          <a:spcPct val="0"/>
        </a:spcAft>
        <a:buClr>
          <a:schemeClr val="tx1"/>
        </a:buClr>
        <a:buChar char="•"/>
        <a:defRPr sz="2000">
          <a:solidFill>
            <a:schemeClr val="tx1"/>
          </a:solidFill>
          <a:latin typeface="+mn-lt"/>
        </a:defRPr>
      </a:lvl5pPr>
      <a:lvl6pPr marL="4957763" indent="-228600" algn="l" rtl="0" fontAlgn="base">
        <a:spcBef>
          <a:spcPct val="20000"/>
        </a:spcBef>
        <a:spcAft>
          <a:spcPct val="0"/>
        </a:spcAft>
        <a:buClr>
          <a:schemeClr val="tx1"/>
        </a:buClr>
        <a:buChar char="•"/>
        <a:defRPr sz="2000">
          <a:solidFill>
            <a:schemeClr val="tx1"/>
          </a:solidFill>
          <a:latin typeface="+mn-lt"/>
        </a:defRPr>
      </a:lvl6pPr>
      <a:lvl7pPr marL="5414963" indent="-228600" algn="l" rtl="0" fontAlgn="base">
        <a:spcBef>
          <a:spcPct val="20000"/>
        </a:spcBef>
        <a:spcAft>
          <a:spcPct val="0"/>
        </a:spcAft>
        <a:buClr>
          <a:schemeClr val="tx1"/>
        </a:buClr>
        <a:buChar char="•"/>
        <a:defRPr sz="2000">
          <a:solidFill>
            <a:schemeClr val="tx1"/>
          </a:solidFill>
          <a:latin typeface="+mn-lt"/>
        </a:defRPr>
      </a:lvl7pPr>
      <a:lvl8pPr marL="5872163" indent="-228600" algn="l" rtl="0" fontAlgn="base">
        <a:spcBef>
          <a:spcPct val="20000"/>
        </a:spcBef>
        <a:spcAft>
          <a:spcPct val="0"/>
        </a:spcAft>
        <a:buClr>
          <a:schemeClr val="tx1"/>
        </a:buClr>
        <a:buChar char="•"/>
        <a:defRPr sz="2000">
          <a:solidFill>
            <a:schemeClr val="tx1"/>
          </a:solidFill>
          <a:latin typeface="+mn-lt"/>
        </a:defRPr>
      </a:lvl8pPr>
      <a:lvl9pPr marL="6329363" indent="-228600" algn="l" rtl="0" fontAlgn="base">
        <a:spcBef>
          <a:spcPct val="20000"/>
        </a:spcBef>
        <a:spcAft>
          <a:spcPct val="0"/>
        </a:spcAft>
        <a:buClr>
          <a:schemeClr val="tx1"/>
        </a:buClr>
        <a:buChar char="•"/>
        <a:defRPr sz="2000">
          <a:solidFill>
            <a:schemeClr val="tx1"/>
          </a:solidFill>
          <a:latin typeface="+mn-lt"/>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chart" Target="../charts/chart1.xml" /><Relationship Id="rId7"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oleObject" Target="../embeddings/oleObject2.bin" TargetMode="Internal" /><Relationship Id="rId4" Type="http://schemas.openxmlformats.org/officeDocument/2006/relationships/image" Target="../media/image9.png" /><Relationship Id="rId5" Type="http://schemas.openxmlformats.org/officeDocument/2006/relationships/vmlDrawing" Target="../drawings/vmlDrawing2.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tags" Target="../tags/tag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tags" Target="../tags/tag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1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4.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 Id="rId7" Type="http://schemas.openxmlformats.org/officeDocument/2006/relationships/image" Target="../media/image1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emf" /><Relationship Id="rId3" Type="http://schemas.openxmlformats.org/officeDocument/2006/relationships/image" Target="../media/image1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emf" /><Relationship Id="rId3" Type="http://schemas.openxmlformats.org/officeDocument/2006/relationships/image" Target="../media/image1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 Id="rId3" Type="http://schemas.openxmlformats.org/officeDocument/2006/relationships/image" Target="../media/image1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wmf" /><Relationship Id="rId5" Type="http://schemas.openxmlformats.org/officeDocument/2006/relationships/image" Target="../media/image23.jpeg" /><Relationship Id="rId6" Type="http://schemas.openxmlformats.org/officeDocument/2006/relationships/image" Target="../media/image19.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3423203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Subtitle 1"/>
          <p:cNvSpPr>
            <a:spLocks noGrp="1"/>
          </p:cNvSpPr>
          <p:nvPr>
            <p:ph type="subTitle" idx="1"/>
          </p:nvPr>
        </p:nvSpPr>
        <p:spPr/>
        <p:txBody>
          <a:bodyPr anchor="ctr"/>
          <a:lstStyle/>
          <a:p>
            <a:r>
              <a:rPr lang="en-US" altLang="zh-CN" sz="1800" smtClean="0">
                <a:latin typeface="微软雅黑" pitchFamily="34" charset="-122"/>
                <a:ea typeface="微软雅黑" pitchFamily="34" charset="-122"/>
              </a:rPr>
              <a:t>2012</a:t>
            </a:r>
            <a:r>
              <a:rPr lang="zh-CN" altLang="en-US" sz="1800" smtClean="0">
                <a:latin typeface="微软雅黑" pitchFamily="34" charset="-122"/>
                <a:ea typeface="微软雅黑" pitchFamily="34" charset="-122"/>
              </a:rPr>
              <a:t>年</a:t>
            </a:r>
            <a:r>
              <a:rPr lang="en-US" altLang="zh-CN" sz="1800" smtClean="0">
                <a:latin typeface="微软雅黑" pitchFamily="34" charset="-122"/>
                <a:ea typeface="微软雅黑" pitchFamily="34" charset="-122"/>
              </a:rPr>
              <a:t>9</a:t>
            </a:r>
            <a:r>
              <a:rPr lang="zh-CN" altLang="en-US" sz="1800" smtClean="0">
                <a:latin typeface="微软雅黑" pitchFamily="34" charset="-122"/>
                <a:ea typeface="微软雅黑" pitchFamily="34" charset="-122"/>
              </a:rPr>
              <a:t>月，北京</a:t>
            </a:r>
            <a:endParaRPr lang="en-US" sz="1800">
              <a:latin typeface="微软雅黑" pitchFamily="34" charset="-122"/>
              <a:ea typeface="微软雅黑" pitchFamily="34" charset="-122"/>
            </a:endParaRPr>
          </a:p>
        </p:txBody>
      </p:sp>
      <p:sp>
        <p:nvSpPr>
          <p:cNvPr id="3" name="Title 2"/>
          <p:cNvSpPr>
            <a:spLocks noGrp="1"/>
          </p:cNvSpPr>
          <p:nvPr>
            <p:ph type="ctrTitle"/>
          </p:nvPr>
        </p:nvSpPr>
        <p:spPr>
          <a:xfrm>
            <a:off x="565151" y="4516440"/>
            <a:ext cx="6018213" cy="1023937"/>
          </a:xfrm>
        </p:spPr>
        <p:txBody>
          <a:bodyPr/>
          <a:lstStyle/>
          <a:p>
            <a:r>
              <a:rPr lang="zh-CN" altLang="en-US" sz="2400" smtClean="0">
                <a:latin typeface="微软雅黑" pitchFamily="34" charset="-122"/>
                <a:ea typeface="微软雅黑" pitchFamily="34" charset="-122"/>
              </a:rPr>
              <a:t>五矿集团钢铁流通</a:t>
            </a:r>
            <a:r>
              <a:rPr lang="en-US" altLang="zh-CN" sz="2400" smtClean="0">
                <a:latin typeface="微软雅黑" pitchFamily="34" charset="-122"/>
                <a:ea typeface="微软雅黑" pitchFamily="34" charset="-122"/>
              </a:rPr>
              <a:t>e</a:t>
            </a:r>
            <a:r>
              <a:rPr lang="zh-CN" altLang="en-US" sz="2400" smtClean="0">
                <a:latin typeface="微软雅黑" pitchFamily="34" charset="-122"/>
                <a:ea typeface="微软雅黑" pitchFamily="34" charset="-122"/>
              </a:rPr>
              <a:t>联盟</a:t>
            </a:r>
            <a:br>
              <a:rPr lang="en-US" altLang="zh-CN" sz="2400" smtClean="0">
                <a:latin typeface="微软雅黑" pitchFamily="34" charset="-122"/>
                <a:ea typeface="微软雅黑" pitchFamily="34" charset="-122"/>
              </a:rPr>
            </a:br>
            <a:r>
              <a:rPr lang="zh-CN" altLang="en-US" sz="2400" smtClean="0">
                <a:latin typeface="微软雅黑" pitchFamily="34" charset="-122"/>
                <a:ea typeface="微软雅黑" pitchFamily="34" charset="-122"/>
              </a:rPr>
              <a:t>项目建议书</a:t>
            </a:r>
            <a:br>
              <a:rPr lang="en-US" altLang="zh-CN" sz="2400" smtClean="0">
                <a:latin typeface="微软雅黑" pitchFamily="34" charset="-122"/>
                <a:ea typeface="微软雅黑" pitchFamily="34" charset="-122"/>
              </a:rPr>
            </a:br>
            <a:r>
              <a:rPr lang="zh-CN" altLang="en-US" sz="1800" b="0" smtClean="0">
                <a:latin typeface="微软雅黑" pitchFamily="34" charset="-122"/>
                <a:ea typeface="微软雅黑" pitchFamily="34" charset="-122"/>
              </a:rPr>
              <a:t>（讨论稿）</a:t>
            </a:r>
            <a:endParaRPr lang="en-US" sz="2400" b="0">
              <a:latin typeface="微软雅黑" pitchFamily="34" charset="-122"/>
              <a:ea typeface="微软雅黑" pitchFamily="34" charset="-122"/>
            </a:endParaRPr>
          </a:p>
        </p:txBody>
      </p:sp>
      <p:sp>
        <p:nvSpPr>
          <p:cNvPr id="6" name="Footer Placeholder 1"/>
          <p:cNvSpPr>
            <a:spLocks noGrp="1"/>
          </p:cNvSpPr>
          <p:nvPr>
            <p:ph type="ftr" sz="quarter" idx="4294967295"/>
          </p:nvPr>
        </p:nvSpPr>
        <p:spPr>
          <a:xfrm>
            <a:off x="304800" y="6553200"/>
            <a:ext cx="5522913" cy="228600"/>
          </a:xfrm>
          <a:prstGeom prst="rect">
            <a:avLst/>
          </a:prstGeom>
        </p:spPr>
        <p:txBody>
          <a:bodyPr/>
          <a:lstStyle/>
          <a:p>
            <a:pPr>
              <a:defRPr/>
            </a:pPr>
            <a:r>
              <a:rPr lang="en-US" sz="900" smtClean="0"/>
              <a:t>Copyright © 201</a:t>
            </a:r>
            <a:r>
              <a:rPr lang="en-US" altLang="zh-CN" sz="900" smtClean="0"/>
              <a:t>2</a:t>
            </a:r>
            <a:r>
              <a:rPr lang="en-US" sz="900" smtClean="0"/>
              <a:t> Accenture All Rights Reserved.</a:t>
            </a:r>
            <a:endParaRPr lang="en-US" sz="9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3"/>
          <p:cNvSpPr>
            <a:spLocks noGrp="1"/>
          </p:cNvSpPr>
          <p:nvPr>
            <p:ph type="title"/>
          </p:nvPr>
        </p:nvSpPr>
        <p:spPr/>
        <p:txBody>
          <a:bodyPr anchor="ctr"/>
          <a:lstStyle/>
          <a:p>
            <a:r>
              <a:rPr lang="zh-CN" altLang="en-US" sz="1800" smtClean="0"/>
              <a:t>摘    要</a:t>
            </a:r>
            <a:endParaRPr lang="en-US" sz="1800"/>
          </a:p>
        </p:txBody>
      </p:sp>
      <p:sp>
        <p:nvSpPr>
          <p:cNvPr id="40" name="Footer Placeholder 1"/>
          <p:cNvSpPr>
            <a:spLocks noGrp="1"/>
          </p:cNvSpPr>
          <p:nvPr>
            <p:ph type="ftr" sz="quarter" idx="10"/>
          </p:nvPr>
        </p:nvSpPr>
        <p:spPr>
          <a:xfrm>
            <a:off x="304800" y="6553200"/>
            <a:ext cx="5522913" cy="228600"/>
          </a:xfrm>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41" name="Slide Number Placeholder 2"/>
          <p:cNvSpPr>
            <a:spLocks noGrp="1"/>
          </p:cNvSpPr>
          <p:nvPr>
            <p:ph type="sldNum" sz="quarter" idx="11"/>
          </p:nvPr>
        </p:nvSpPr>
        <p:spPr>
          <a:xfrm>
            <a:off x="8243888" y="6553200"/>
            <a:ext cx="666750" cy="228600"/>
          </a:xfrm>
        </p:spPr>
        <p:txBody>
          <a:bodyPr/>
          <a:lstStyle/>
          <a:p>
            <a:fld id="{916D2383-AA66-4E37-A027-B5DEB07741A2}" type="slidenum">
              <a:rPr lang="en-US" altLang="zh-CN" smtClean="0">
                <a:latin typeface="微软雅黑" pitchFamily="34" charset="-122"/>
                <a:ea typeface="微软雅黑" pitchFamily="34" charset="-122"/>
              </a:rPr>
              <a:t>2</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sp>
        <p:nvSpPr>
          <p:cNvPr id="44" name="Text Placeholder 6"/>
          <p:cNvSpPr txBox="1"/>
          <p:nvPr/>
        </p:nvSpPr>
        <p:spPr bwMode="gray">
          <a:xfrm>
            <a:off x="210534" y="1321228"/>
            <a:ext cx="8722933" cy="5161765"/>
          </a:xfrm>
          <a:prstGeom prst="rect">
            <a:avLst/>
          </a:prstGeom>
          <a:noFill/>
          <a:ln w="12700" cmpd="dbl">
            <a:solidFill>
              <a:schemeClr val="tx1"/>
            </a:solidFill>
            <a:miter lim="800000"/>
          </a:ln>
        </p:spPr>
        <p:txBody>
          <a:bodyPr vert="horz" wrap="square" lIns="91440" tIns="0" rIns="91440" bIns="0" numCol="1"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R="0" lvl="0" algn="l" defTabSz="914400" rtl="0" eaLnBrk="0" fontAlgn="base" latinLnBrk="0" hangingPunct="0">
              <a:lnSpc>
                <a:spcPct val="150000"/>
              </a:lnSpc>
              <a:spcBef>
                <a:spcPts val="500"/>
              </a:spcBef>
              <a:spcAft>
                <a:spcPct val="0"/>
              </a:spcAft>
              <a:buClr>
                <a:srgbClr val="000000"/>
              </a:buClr>
              <a:buSzTx/>
              <a:defRPr/>
            </a:pPr>
            <a:r>
              <a:rPr lang="zh-CN" altLang="en-US" sz="1500" kern="0" smtClean="0">
                <a:solidFill>
                  <a:srgbClr val="000000"/>
                </a:solidFill>
                <a:latin typeface="微软雅黑"/>
                <a:ea typeface="微软雅黑"/>
              </a:rPr>
              <a:t>非常感谢五矿的各位领导能够安排时间与我们就本项目建议书进行专题的讨论，并提出相关的要求！</a:t>
            </a:r>
            <a:endParaRPr lang="en-US" altLang="zh-CN" sz="1500" kern="0" smtClean="0">
              <a:solidFill>
                <a:srgbClr val="000000"/>
              </a:solidFill>
              <a:latin typeface="微软雅黑"/>
              <a:ea typeface="微软雅黑"/>
            </a:endParaRPr>
          </a:p>
          <a:p>
            <a:pPr marR="0" lvl="0" algn="l" defTabSz="914400" rtl="0" eaLnBrk="0" fontAlgn="base" latinLnBrk="0" hangingPunct="0">
              <a:lnSpc>
                <a:spcPct val="150000"/>
              </a:lnSpc>
              <a:spcBef>
                <a:spcPts val="500"/>
              </a:spcBef>
              <a:spcAft>
                <a:spcPct val="0"/>
              </a:spcAft>
              <a:buClr>
                <a:srgbClr val="000000"/>
              </a:buClr>
              <a:buSzTx/>
              <a:defRPr/>
            </a:pPr>
            <a:r>
              <a:rPr lang="zh-CN" altLang="en-US" sz="1500" kern="0" smtClean="0">
                <a:solidFill>
                  <a:srgbClr val="000000"/>
                </a:solidFill>
                <a:latin typeface="微软雅黑"/>
                <a:ea typeface="微软雅黑"/>
              </a:rPr>
              <a:t>针对这些要求，我们内部组织了多次讨论，对建议书进行了补充完善并再次提交。</a:t>
            </a:r>
            <a:endParaRPr lang="en-US" altLang="zh-CN" sz="1500" kern="0" smtClean="0">
              <a:solidFill>
                <a:srgbClr val="000000"/>
              </a:solidFill>
              <a:latin typeface="微软雅黑"/>
              <a:ea typeface="微软雅黑"/>
            </a:endParaRPr>
          </a:p>
          <a:p>
            <a:pPr marR="0" lvl="0" algn="l" defTabSz="914400" rtl="0" eaLnBrk="0" fontAlgn="base" latinLnBrk="0" hangingPunct="0">
              <a:lnSpc>
                <a:spcPct val="150000"/>
              </a:lnSpc>
              <a:spcBef>
                <a:spcPts val="500"/>
              </a:spcBef>
              <a:spcAft>
                <a:spcPct val="0"/>
              </a:spcAft>
              <a:buClr>
                <a:srgbClr val="000000"/>
              </a:buClr>
              <a:buSzTx/>
              <a:defRPr/>
            </a:pPr>
            <a:r>
              <a:rPr lang="zh-CN" altLang="en-US" sz="1500" kern="0" smtClean="0">
                <a:solidFill>
                  <a:srgbClr val="000000"/>
                </a:solidFill>
                <a:latin typeface="微软雅黑"/>
                <a:ea typeface="微软雅黑"/>
              </a:rPr>
              <a:t>本次项目建议书主要调整了如下内容：</a:t>
            </a:r>
            <a:endParaRPr lang="en-US" altLang="zh-CN" sz="1500" kern="0" smtClean="0">
              <a:solidFill>
                <a:srgbClr val="000000"/>
              </a:solidFill>
              <a:latin typeface="微软雅黑"/>
              <a:ea typeface="微软雅黑"/>
            </a:endParaRPr>
          </a:p>
          <a:p>
            <a:pPr marL="690563" lvl="1" indent="-342900" eaLnBrk="0" hangingPunct="0">
              <a:lnSpc>
                <a:spcPct val="150000"/>
              </a:lnSpc>
              <a:spcBef>
                <a:spcPts val="500"/>
              </a:spcBef>
              <a:buClr>
                <a:srgbClr val="000000"/>
              </a:buClr>
              <a:buSzTx/>
              <a:buFont typeface="+mj-lt"/>
              <a:buAutoNum type="arabicPeriod"/>
              <a:defRPr/>
            </a:pPr>
            <a:r>
              <a:rPr lang="zh-CN" altLang="en-US" sz="1500" kern="0" smtClean="0">
                <a:solidFill>
                  <a:srgbClr val="000000"/>
                </a:solidFill>
                <a:latin typeface="微软雅黑"/>
                <a:ea typeface="微软雅黑"/>
              </a:rPr>
              <a:t>在“业务模式设计”、“运营模式设计”中，我们将以埃森哲方法论及项目实践为核心，结合五矿</a:t>
            </a:r>
            <a:r>
              <a:rPr lang="en-US" altLang="zh-CN" sz="1500" kern="0" smtClean="0">
                <a:solidFill>
                  <a:srgbClr val="000000"/>
                </a:solidFill>
                <a:latin typeface="微软雅黑"/>
                <a:ea typeface="微软雅黑"/>
              </a:rPr>
              <a:t>-</a:t>
            </a:r>
            <a:r>
              <a:rPr lang="zh-CN" altLang="en-US" sz="1500" kern="0" smtClean="0">
                <a:solidFill>
                  <a:srgbClr val="000000"/>
                </a:solidFill>
                <a:latin typeface="微软雅黑"/>
                <a:ea typeface="微软雅黑"/>
              </a:rPr>
              <a:t>中建、龙文钢材网的业务现状，分别设计“网上自营”、“网上平台”的业务模式及相应的运营模式。其中“网上自营”模式高阶流程设计中，将以五矿</a:t>
            </a:r>
            <a:r>
              <a:rPr lang="en-US" altLang="zh-CN" sz="1500" kern="0" smtClean="0">
                <a:solidFill>
                  <a:srgbClr val="000000"/>
                </a:solidFill>
                <a:latin typeface="微软雅黑"/>
                <a:ea typeface="微软雅黑"/>
              </a:rPr>
              <a:t>-</a:t>
            </a:r>
            <a:r>
              <a:rPr lang="zh-CN" altLang="en-US" sz="1500" kern="0" smtClean="0">
                <a:solidFill>
                  <a:srgbClr val="000000"/>
                </a:solidFill>
                <a:latin typeface="微软雅黑"/>
                <a:ea typeface="微软雅黑"/>
              </a:rPr>
              <a:t>中建为实例进行详细流程设计。</a:t>
            </a:r>
            <a:r>
              <a:rPr lang="en-US" altLang="zh-CN" sz="1500" kern="0" smtClean="0">
                <a:solidFill>
                  <a:srgbClr val="000000"/>
                </a:solidFill>
                <a:latin typeface="微软雅黑"/>
                <a:ea typeface="微软雅黑"/>
              </a:rPr>
              <a:t>(</a:t>
            </a:r>
            <a:r>
              <a:rPr lang="zh-CN" altLang="en-US" sz="1500" kern="0" smtClean="0">
                <a:solidFill>
                  <a:srgbClr val="000000"/>
                </a:solidFill>
                <a:latin typeface="微软雅黑"/>
                <a:ea typeface="微软雅黑"/>
              </a:rPr>
              <a:t>此部分调整内容请见第</a:t>
            </a:r>
            <a:r>
              <a:rPr lang="en-US" altLang="zh-CN" sz="1500" kern="0" smtClean="0">
                <a:solidFill>
                  <a:srgbClr val="000000"/>
                </a:solidFill>
                <a:latin typeface="微软雅黑"/>
                <a:ea typeface="微软雅黑"/>
              </a:rPr>
              <a:t>20</a:t>
            </a:r>
            <a:r>
              <a:rPr lang="zh-CN" altLang="en-US" sz="1500" kern="0" smtClean="0">
                <a:solidFill>
                  <a:srgbClr val="000000"/>
                </a:solidFill>
                <a:latin typeface="微软雅黑"/>
                <a:ea typeface="微软雅黑"/>
              </a:rPr>
              <a:t>、</a:t>
            </a:r>
            <a:r>
              <a:rPr lang="en-US" altLang="zh-CN" sz="1500" kern="0" smtClean="0">
                <a:solidFill>
                  <a:srgbClr val="000000"/>
                </a:solidFill>
                <a:latin typeface="微软雅黑"/>
                <a:ea typeface="微软雅黑"/>
              </a:rPr>
              <a:t>24</a:t>
            </a:r>
            <a:r>
              <a:rPr lang="zh-CN" altLang="en-US" sz="1500" kern="0" smtClean="0">
                <a:solidFill>
                  <a:srgbClr val="000000"/>
                </a:solidFill>
                <a:latin typeface="微软雅黑"/>
                <a:ea typeface="微软雅黑"/>
              </a:rPr>
              <a:t>页</a:t>
            </a:r>
            <a:r>
              <a:rPr lang="en-US" altLang="zh-CN" sz="1500" kern="0" smtClean="0">
                <a:solidFill>
                  <a:srgbClr val="000000"/>
                </a:solidFill>
                <a:latin typeface="微软雅黑"/>
                <a:ea typeface="微软雅黑"/>
              </a:rPr>
              <a:t>)</a:t>
            </a:r>
          </a:p>
          <a:p>
            <a:pPr marL="690563" lvl="1" indent="-342900" eaLnBrk="0" hangingPunct="0">
              <a:lnSpc>
                <a:spcPct val="150000"/>
              </a:lnSpc>
              <a:spcBef>
                <a:spcPts val="500"/>
              </a:spcBef>
              <a:buClr>
                <a:srgbClr val="000000"/>
              </a:buClr>
              <a:buSzTx/>
              <a:buFont typeface="+mj-lt"/>
              <a:buAutoNum type="arabicPeriod"/>
              <a:defRPr/>
            </a:pPr>
            <a:r>
              <a:rPr lang="zh-CN" altLang="en-US" sz="1500" kern="0" smtClean="0">
                <a:solidFill>
                  <a:srgbClr val="000000"/>
                </a:solidFill>
                <a:latin typeface="微软雅黑"/>
                <a:ea typeface="微软雅黑"/>
              </a:rPr>
              <a:t>将“数码仓库标准化提升”作为本项目中的一项重点任务，从仓库环境、设施设备、流程与制度、组织结构、</a:t>
            </a:r>
            <a:r>
              <a:rPr lang="en-US" altLang="zh-CN" sz="1500" kern="0" smtClean="0">
                <a:solidFill>
                  <a:srgbClr val="000000"/>
                </a:solidFill>
                <a:latin typeface="微软雅黑"/>
                <a:ea typeface="微软雅黑"/>
              </a:rPr>
              <a:t>IT</a:t>
            </a:r>
            <a:r>
              <a:rPr lang="zh-CN" altLang="en-US" sz="1500" kern="0" smtClean="0">
                <a:solidFill>
                  <a:srgbClr val="000000"/>
                </a:solidFill>
                <a:latin typeface="微软雅黑"/>
                <a:ea typeface="微软雅黑"/>
              </a:rPr>
              <a:t>系统等方面对数码仓库的标准化提升提出建议。</a:t>
            </a:r>
            <a:r>
              <a:rPr lang="en-US" altLang="zh-CN" sz="1500" kern="0" smtClean="0">
                <a:solidFill>
                  <a:srgbClr val="000000"/>
                </a:solidFill>
                <a:latin typeface="微软雅黑"/>
                <a:ea typeface="微软雅黑"/>
              </a:rPr>
              <a:t>(</a:t>
            </a:r>
            <a:r>
              <a:rPr lang="zh-CN" altLang="en-US" sz="1500" kern="0" smtClean="0">
                <a:solidFill>
                  <a:srgbClr val="000000"/>
                </a:solidFill>
                <a:latin typeface="微软雅黑"/>
                <a:ea typeface="微软雅黑"/>
              </a:rPr>
              <a:t>此部分调整内容请见第</a:t>
            </a:r>
            <a:r>
              <a:rPr lang="en-US" altLang="zh-CN" sz="1500" kern="0" smtClean="0">
                <a:solidFill>
                  <a:srgbClr val="000000"/>
                </a:solidFill>
                <a:latin typeface="微软雅黑"/>
                <a:ea typeface="微软雅黑"/>
              </a:rPr>
              <a:t>12</a:t>
            </a:r>
            <a:r>
              <a:rPr lang="zh-CN" altLang="en-US" sz="1500" kern="0" smtClean="0">
                <a:solidFill>
                  <a:srgbClr val="000000"/>
                </a:solidFill>
                <a:latin typeface="微软雅黑"/>
                <a:ea typeface="微软雅黑"/>
              </a:rPr>
              <a:t>、</a:t>
            </a:r>
            <a:r>
              <a:rPr lang="en-US" altLang="zh-CN" sz="1500" kern="0" smtClean="0">
                <a:solidFill>
                  <a:srgbClr val="000000"/>
                </a:solidFill>
                <a:latin typeface="微软雅黑"/>
                <a:ea typeface="微软雅黑"/>
              </a:rPr>
              <a:t>32</a:t>
            </a:r>
            <a:r>
              <a:rPr lang="zh-CN" altLang="en-US" sz="1500" kern="0" smtClean="0">
                <a:solidFill>
                  <a:srgbClr val="000000"/>
                </a:solidFill>
                <a:latin typeface="微软雅黑"/>
                <a:ea typeface="微软雅黑"/>
              </a:rPr>
              <a:t>、</a:t>
            </a:r>
            <a:r>
              <a:rPr lang="en-US" altLang="zh-CN" sz="1500" kern="0" smtClean="0">
                <a:solidFill>
                  <a:srgbClr val="000000"/>
                </a:solidFill>
                <a:latin typeface="微软雅黑"/>
                <a:ea typeface="微软雅黑"/>
              </a:rPr>
              <a:t>33</a:t>
            </a:r>
            <a:r>
              <a:rPr lang="zh-CN" altLang="en-US" sz="1500" kern="0" smtClean="0">
                <a:solidFill>
                  <a:srgbClr val="000000"/>
                </a:solidFill>
                <a:latin typeface="微软雅黑"/>
                <a:ea typeface="微软雅黑"/>
              </a:rPr>
              <a:t>页</a:t>
            </a:r>
            <a:r>
              <a:rPr lang="en-US" altLang="zh-CN" sz="1500" kern="0" smtClean="0">
                <a:solidFill>
                  <a:srgbClr val="000000"/>
                </a:solidFill>
                <a:latin typeface="微软雅黑"/>
                <a:ea typeface="微软雅黑"/>
              </a:rPr>
              <a:t>)</a:t>
            </a:r>
          </a:p>
          <a:p>
            <a:pPr marL="690563" lvl="1" indent="-342900" eaLnBrk="0" hangingPunct="0">
              <a:lnSpc>
                <a:spcPct val="150000"/>
              </a:lnSpc>
              <a:spcBef>
                <a:spcPts val="500"/>
              </a:spcBef>
              <a:buClr>
                <a:srgbClr val="000000"/>
              </a:buClr>
              <a:buSzTx/>
              <a:buFont typeface="+mj-lt"/>
              <a:buAutoNum type="arabicPeriod"/>
              <a:defRPr/>
            </a:pPr>
            <a:r>
              <a:rPr lang="zh-CN" altLang="en-US" sz="1500" kern="0" smtClean="0">
                <a:solidFill>
                  <a:srgbClr val="000000"/>
                </a:solidFill>
                <a:latin typeface="微软雅黑"/>
                <a:ea typeface="微软雅黑"/>
              </a:rPr>
              <a:t>在“试点计划”阶段增加了</a:t>
            </a:r>
            <a:r>
              <a:rPr lang="en-US" altLang="zh-CN" sz="1500" kern="0" smtClean="0">
                <a:solidFill>
                  <a:srgbClr val="000000"/>
                </a:solidFill>
                <a:latin typeface="微软雅黑"/>
                <a:ea typeface="微软雅黑"/>
              </a:rPr>
              <a:t>2-3</a:t>
            </a:r>
            <a:r>
              <a:rPr lang="zh-CN" altLang="en-US" sz="1500" kern="0" smtClean="0">
                <a:solidFill>
                  <a:srgbClr val="000000"/>
                </a:solidFill>
                <a:latin typeface="微软雅黑"/>
                <a:ea typeface="微软雅黑"/>
              </a:rPr>
              <a:t>年实施路线图设计的工作内容，并对相关内外部约束条件进行分析。</a:t>
            </a:r>
            <a:r>
              <a:rPr lang="en-US" altLang="zh-CN" sz="1500" kern="0" smtClean="0">
                <a:solidFill>
                  <a:srgbClr val="000000"/>
                </a:solidFill>
                <a:latin typeface="微软雅黑"/>
                <a:ea typeface="微软雅黑"/>
              </a:rPr>
              <a:t>(</a:t>
            </a:r>
            <a:r>
              <a:rPr lang="zh-CN" altLang="en-US" sz="1500" kern="0" smtClean="0">
                <a:solidFill>
                  <a:srgbClr val="000000"/>
                </a:solidFill>
                <a:latin typeface="微软雅黑"/>
                <a:ea typeface="微软雅黑"/>
              </a:rPr>
              <a:t>此部分调整内容请见第</a:t>
            </a:r>
            <a:r>
              <a:rPr lang="en-US" altLang="zh-CN" sz="1500" kern="0" smtClean="0">
                <a:solidFill>
                  <a:srgbClr val="000000"/>
                </a:solidFill>
                <a:latin typeface="微软雅黑"/>
                <a:ea typeface="微软雅黑"/>
              </a:rPr>
              <a:t>29</a:t>
            </a:r>
            <a:r>
              <a:rPr lang="zh-CN" altLang="en-US" sz="1500" kern="0" smtClean="0">
                <a:solidFill>
                  <a:srgbClr val="000000"/>
                </a:solidFill>
                <a:latin typeface="微软雅黑"/>
                <a:ea typeface="微软雅黑"/>
              </a:rPr>
              <a:t>、</a:t>
            </a:r>
            <a:r>
              <a:rPr lang="en-US" altLang="zh-CN" sz="1500" kern="0" smtClean="0">
                <a:solidFill>
                  <a:srgbClr val="000000"/>
                </a:solidFill>
                <a:latin typeface="微软雅黑"/>
                <a:ea typeface="微软雅黑"/>
              </a:rPr>
              <a:t>31</a:t>
            </a:r>
            <a:r>
              <a:rPr lang="zh-CN" altLang="en-US" sz="1500" kern="0" smtClean="0">
                <a:solidFill>
                  <a:srgbClr val="000000"/>
                </a:solidFill>
                <a:latin typeface="微软雅黑"/>
                <a:ea typeface="微软雅黑"/>
              </a:rPr>
              <a:t>页</a:t>
            </a:r>
            <a:r>
              <a:rPr lang="en-US" altLang="zh-CN" sz="1500" kern="0" smtClean="0">
                <a:solidFill>
                  <a:srgbClr val="000000"/>
                </a:solidFill>
                <a:latin typeface="微软雅黑"/>
                <a:ea typeface="微软雅黑"/>
              </a:rPr>
              <a:t>)</a:t>
            </a:r>
          </a:p>
          <a:p>
            <a:pPr marL="0" lvl="1" eaLnBrk="0" hangingPunct="0">
              <a:lnSpc>
                <a:spcPct val="150000"/>
              </a:lnSpc>
              <a:spcBef>
                <a:spcPts val="500"/>
              </a:spcBef>
              <a:buClr>
                <a:srgbClr val="000000"/>
              </a:buClr>
              <a:buSzTx/>
              <a:defRPr/>
            </a:pPr>
            <a:r>
              <a:rPr lang="zh-CN" altLang="en-US" sz="1500" kern="0" smtClean="0">
                <a:solidFill>
                  <a:srgbClr val="000000"/>
                </a:solidFill>
                <a:latin typeface="微软雅黑"/>
                <a:ea typeface="微软雅黑"/>
              </a:rPr>
              <a:t>此外，我们也在同步编写本项目的工作任务说明书</a:t>
            </a:r>
            <a:r>
              <a:rPr lang="en-US" altLang="zh-CN" sz="1500" kern="0" smtClean="0">
                <a:solidFill>
                  <a:srgbClr val="000000"/>
                </a:solidFill>
                <a:latin typeface="微软雅黑"/>
                <a:ea typeface="微软雅黑"/>
              </a:rPr>
              <a:t>(SOW)</a:t>
            </a:r>
            <a:r>
              <a:rPr lang="zh-CN" altLang="en-US" sz="1500" kern="0" smtClean="0">
                <a:solidFill>
                  <a:srgbClr val="000000"/>
                </a:solidFill>
                <a:latin typeface="微软雅黑"/>
                <a:ea typeface="微软雅黑"/>
              </a:rPr>
              <a:t>，并积极组建项目团队，为保质、保量、如期交付项目做好准备。</a:t>
            </a:r>
            <a:endParaRPr kumimoji="0" lang="en-US" altLang="zh-CN" sz="1500" i="0" u="none" strike="noStrike" kern="0" cap="none" spc="0" normalizeH="0" baseline="0" noProof="0" smtClean="0">
              <a:ln>
                <a:noFill/>
              </a:ln>
              <a:solidFill>
                <a:srgbClr val="000000"/>
              </a:solidFill>
              <a:effectLst/>
              <a:uLnTx/>
              <a:uFillTx/>
              <a:latin typeface="微软雅黑"/>
              <a:ea typeface="微软雅黑"/>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latin typeface="微软雅黑" pitchFamily="34" charset="-122"/>
                <a:ea typeface="微软雅黑" pitchFamily="34" charset="-122"/>
              </a:rPr>
              <a:t>3</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sp>
        <p:nvSpPr>
          <p:cNvPr id="4" name="Title 3"/>
          <p:cNvSpPr>
            <a:spLocks noGrp="1"/>
          </p:cNvSpPr>
          <p:nvPr>
            <p:ph type="title"/>
          </p:nvPr>
        </p:nvSpPr>
        <p:spPr>
          <a:xfrm>
            <a:off x="304800" y="158089"/>
            <a:ext cx="8416925" cy="965200"/>
          </a:xfrm>
        </p:spPr>
        <p:txBody>
          <a:bodyPr/>
          <a:lstStyle/>
          <a:p>
            <a:br>
              <a:rPr lang="en-US" altLang="zh-CN" smtClean="0">
                <a:latin typeface="微软雅黑" pitchFamily="34" charset="-122"/>
                <a:ea typeface="微软雅黑" pitchFamily="34" charset="-122"/>
              </a:rPr>
            </a:br>
            <a:br>
              <a:rPr lang="en-US" altLang="zh-CN" smtClean="0">
                <a:latin typeface="微软雅黑" pitchFamily="34" charset="-122"/>
                <a:ea typeface="微软雅黑" pitchFamily="34" charset="-122"/>
              </a:rPr>
            </a:br>
            <a:r>
              <a:rPr lang="zh-CN" altLang="en-US" smtClean="0">
                <a:latin typeface="微软雅黑" pitchFamily="34" charset="-122"/>
                <a:ea typeface="微软雅黑" pitchFamily="34" charset="-122"/>
              </a:rPr>
              <a:t>目录</a:t>
            </a:r>
            <a:endParaRPr lang="en-US">
              <a:latin typeface="微软雅黑" pitchFamily="34" charset="-122"/>
              <a:ea typeface="微软雅黑" pitchFamily="34" charset="-122"/>
            </a:endParaRPr>
          </a:p>
        </p:txBody>
      </p:sp>
      <p:sp>
        <p:nvSpPr>
          <p:cNvPr id="9" name="Rectangle 8"/>
          <p:cNvSpPr/>
          <p:nvPr/>
        </p:nvSpPr>
        <p:spPr bwMode="auto">
          <a:xfrm>
            <a:off x="859981" y="1709057"/>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0" name="Rectangle 9"/>
          <p:cNvSpPr/>
          <p:nvPr/>
        </p:nvSpPr>
        <p:spPr bwMode="auto">
          <a:xfrm>
            <a:off x="1411912" y="1709057"/>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1" name="TextBox 10"/>
          <p:cNvSpPr txBox="1"/>
          <p:nvPr/>
        </p:nvSpPr>
        <p:spPr>
          <a:xfrm>
            <a:off x="1510032" y="180242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solidFill>
                  <a:srgbClr val="FF0000"/>
                </a:solidFill>
                <a:latin typeface="微软雅黑" pitchFamily="34" charset="-122"/>
                <a:ea typeface="微软雅黑" pitchFamily="34" charset="-122"/>
              </a:rPr>
              <a:t>项目的背景</a:t>
            </a:r>
            <a:endParaRPr lang="zh-CN" altLang="en-US" sz="2000">
              <a:solidFill>
                <a:srgbClr val="FF0000"/>
              </a:solidFill>
              <a:latin typeface="微软雅黑" pitchFamily="34" charset="-122"/>
              <a:ea typeface="微软雅黑" pitchFamily="34" charset="-122"/>
            </a:endParaRPr>
          </a:p>
        </p:txBody>
      </p:sp>
      <p:sp>
        <p:nvSpPr>
          <p:cNvPr id="12" name="Rectangle 11"/>
          <p:cNvSpPr/>
          <p:nvPr/>
        </p:nvSpPr>
        <p:spPr bwMode="auto">
          <a:xfrm>
            <a:off x="859976" y="2546856"/>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3" name="Rectangle 12"/>
          <p:cNvSpPr/>
          <p:nvPr/>
        </p:nvSpPr>
        <p:spPr bwMode="auto">
          <a:xfrm>
            <a:off x="1411907" y="2546856"/>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4" name="TextBox 13"/>
          <p:cNvSpPr txBox="1"/>
          <p:nvPr/>
        </p:nvSpPr>
        <p:spPr>
          <a:xfrm>
            <a:off x="1510028" y="2640226"/>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埃森哲对项目的理解</a:t>
            </a:r>
            <a:endParaRPr lang="zh-CN" altLang="en-US" sz="2000">
              <a:latin typeface="微软雅黑" pitchFamily="34" charset="-122"/>
              <a:ea typeface="微软雅黑" pitchFamily="34" charset="-122"/>
            </a:endParaRPr>
          </a:p>
        </p:txBody>
      </p:sp>
      <p:sp>
        <p:nvSpPr>
          <p:cNvPr id="16" name="Rectangle 15"/>
          <p:cNvSpPr/>
          <p:nvPr/>
        </p:nvSpPr>
        <p:spPr bwMode="auto">
          <a:xfrm>
            <a:off x="859976" y="3454339"/>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7" name="Rectangle 16"/>
          <p:cNvSpPr/>
          <p:nvPr/>
        </p:nvSpPr>
        <p:spPr bwMode="auto">
          <a:xfrm>
            <a:off x="1411907" y="3443453"/>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8" name="TextBox 17"/>
          <p:cNvSpPr txBox="1"/>
          <p:nvPr/>
        </p:nvSpPr>
        <p:spPr>
          <a:xfrm>
            <a:off x="1510028" y="3536823"/>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项目的方法论、实施步骤和交付物</a:t>
            </a:r>
            <a:endParaRPr lang="zh-CN" altLang="en-US" sz="2000">
              <a:latin typeface="微软雅黑" pitchFamily="34" charset="-122"/>
              <a:ea typeface="微软雅黑" pitchFamily="34" charset="-122"/>
            </a:endParaRPr>
          </a:p>
        </p:txBody>
      </p:sp>
      <p:sp>
        <p:nvSpPr>
          <p:cNvPr id="20" name="Rectangle 19"/>
          <p:cNvSpPr/>
          <p:nvPr/>
        </p:nvSpPr>
        <p:spPr bwMode="auto">
          <a:xfrm>
            <a:off x="859976" y="4325352"/>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1" name="Rectangle 20"/>
          <p:cNvSpPr/>
          <p:nvPr/>
        </p:nvSpPr>
        <p:spPr bwMode="auto">
          <a:xfrm>
            <a:off x="1411907" y="4325352"/>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2" name="TextBox 21"/>
          <p:cNvSpPr txBox="1"/>
          <p:nvPr/>
        </p:nvSpPr>
        <p:spPr>
          <a:xfrm>
            <a:off x="1510028" y="4418722"/>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案例分享</a:t>
            </a:r>
            <a:endParaRPr lang="zh-CN" altLang="en-US" sz="2000">
              <a:latin typeface="微软雅黑" pitchFamily="34" charset="-122"/>
              <a:ea typeface="微软雅黑" pitchFamily="34" charset="-122"/>
            </a:endParaRPr>
          </a:p>
        </p:txBody>
      </p:sp>
      <p:sp>
        <p:nvSpPr>
          <p:cNvPr id="25" name="Rectangle 24"/>
          <p:cNvSpPr/>
          <p:nvPr/>
        </p:nvSpPr>
        <p:spPr>
          <a:xfrm>
            <a:off x="860103" y="178526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kumimoji="0" lang="en-US" altLang="zh-CN" sz="2000" b="1" i="0" u="none" strike="noStrike" normalizeH="0"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1</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6" name="Rectangle 25"/>
          <p:cNvSpPr/>
          <p:nvPr/>
        </p:nvSpPr>
        <p:spPr>
          <a:xfrm>
            <a:off x="860103" y="263436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2</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7" name="Rectangle 26"/>
          <p:cNvSpPr/>
          <p:nvPr/>
        </p:nvSpPr>
        <p:spPr>
          <a:xfrm>
            <a:off x="860103" y="3537902"/>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3</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8" name="Rectangle 27"/>
          <p:cNvSpPr/>
          <p:nvPr/>
        </p:nvSpPr>
        <p:spPr>
          <a:xfrm>
            <a:off x="860103" y="443055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4</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3" name="Rectangle 22"/>
          <p:cNvSpPr/>
          <p:nvPr/>
        </p:nvSpPr>
        <p:spPr bwMode="auto">
          <a:xfrm>
            <a:off x="857829" y="5198968"/>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4" name="Rectangle 23"/>
          <p:cNvSpPr/>
          <p:nvPr/>
        </p:nvSpPr>
        <p:spPr bwMode="auto">
          <a:xfrm>
            <a:off x="1409760" y="5198968"/>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9" name="TextBox 28"/>
          <p:cNvSpPr txBox="1"/>
          <p:nvPr/>
        </p:nvSpPr>
        <p:spPr>
          <a:xfrm>
            <a:off x="1507881" y="529233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附录</a:t>
            </a:r>
            <a:endParaRPr lang="zh-CN" altLang="en-US" sz="2000">
              <a:latin typeface="微软雅黑" pitchFamily="34" charset="-122"/>
              <a:ea typeface="微软雅黑" pitchFamily="34" charset="-122"/>
            </a:endParaRPr>
          </a:p>
        </p:txBody>
      </p:sp>
      <p:sp>
        <p:nvSpPr>
          <p:cNvPr id="30" name="Rectangle 29"/>
          <p:cNvSpPr/>
          <p:nvPr/>
        </p:nvSpPr>
        <p:spPr>
          <a:xfrm>
            <a:off x="857956" y="530417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5</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xmlns="" val="1527223312"/>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3"/>
          <p:cNvSpPr>
            <a:spLocks noGrp="1"/>
          </p:cNvSpPr>
          <p:nvPr>
            <p:ph type="title"/>
          </p:nvPr>
        </p:nvSpPr>
        <p:spPr/>
        <p:txBody>
          <a:bodyPr anchor="ctr"/>
          <a:lstStyle/>
          <a:p>
            <a:r>
              <a:rPr lang="zh-CN" altLang="en-US" sz="1800" smtClean="0"/>
              <a:t>受制于国内钢铁产量及消费的增长乏力、钢材价格的持续下滑，同时面临着来自产业链上下游的压力，钢铁流通行业亟待突破传统的盈利模式，实现行业的转型与升级</a:t>
            </a:r>
            <a:endParaRPr lang="en-US" sz="1800"/>
          </a:p>
        </p:txBody>
      </p:sp>
      <p:sp>
        <p:nvSpPr>
          <p:cNvPr id="8" name="Content Placeholder 7"/>
          <p:cNvSpPr>
            <a:spLocks noGrp="1"/>
          </p:cNvSpPr>
          <p:nvPr>
            <p:ph sz="quarter" idx="12"/>
          </p:nvPr>
        </p:nvSpPr>
        <p:spPr/>
        <p:txBody>
          <a:bodyPr/>
          <a:lstStyle/>
          <a:p>
            <a:r>
              <a:rPr lang="zh-CN" altLang="en-US" smtClean="0"/>
              <a:t>我国钢铁流通行业发展现状</a:t>
            </a:r>
            <a:endParaRPr lang="en-US"/>
          </a:p>
        </p:txBody>
      </p:sp>
      <p:sp>
        <p:nvSpPr>
          <p:cNvPr id="29" name="Rectangle 12"/>
          <p:cNvSpPr>
            <a:spLocks noChangeArrowheads="1"/>
          </p:cNvSpPr>
          <p:nvPr>
            <p:custDataLst>
              <p:tags r:id="rId2"/>
            </p:custDataLst>
          </p:nvPr>
        </p:nvSpPr>
        <p:spPr bwMode="auto">
          <a:xfrm>
            <a:off x="544512" y="1488025"/>
            <a:ext cx="3849688" cy="325437"/>
          </a:xfrm>
          <a:prstGeom prst="rect">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eaLnBrk="0" hangingPunct="0">
              <a:defRPr/>
            </a:pPr>
            <a:r>
              <a:rPr lang="zh-CN" altLang="en-US" sz="1400" b="1" smtClean="0">
                <a:solidFill>
                  <a:srgbClr val="FFFFFF"/>
                </a:solidFill>
                <a:latin typeface="微软雅黑" pitchFamily="34" charset="-122"/>
                <a:ea typeface="微软雅黑" pitchFamily="34" charset="-122"/>
              </a:rPr>
              <a:t>国内钢铁产量</a:t>
            </a:r>
            <a:r>
              <a:rPr lang="en-US" altLang="zh-CN" sz="1400" b="1" smtClean="0">
                <a:solidFill>
                  <a:srgbClr val="FFFFFF"/>
                </a:solidFill>
                <a:latin typeface="微软雅黑" pitchFamily="34" charset="-122"/>
                <a:ea typeface="微软雅黑" pitchFamily="34" charset="-122"/>
              </a:rPr>
              <a:t>,</a:t>
            </a:r>
            <a:r>
              <a:rPr lang="zh-CN" altLang="en-US" sz="1400" b="1" smtClean="0">
                <a:solidFill>
                  <a:srgbClr val="FFFFFF"/>
                </a:solidFill>
                <a:latin typeface="微软雅黑" pitchFamily="34" charset="-122"/>
                <a:ea typeface="微软雅黑" pitchFamily="34" charset="-122"/>
              </a:rPr>
              <a:t>消费增长乏力</a:t>
            </a:r>
            <a:r>
              <a:rPr lang="en-US" altLang="zh-CN" sz="1400" b="1" smtClean="0">
                <a:solidFill>
                  <a:srgbClr val="FFFFFF"/>
                </a:solidFill>
                <a:latin typeface="微软雅黑" pitchFamily="34" charset="-122"/>
                <a:ea typeface="微软雅黑" pitchFamily="34" charset="-122"/>
              </a:rPr>
              <a:t>,</a:t>
            </a:r>
            <a:r>
              <a:rPr lang="zh-CN" altLang="en-US" sz="1400" b="1" smtClean="0">
                <a:solidFill>
                  <a:srgbClr val="FFFFFF"/>
                </a:solidFill>
                <a:latin typeface="微软雅黑" pitchFamily="34" charset="-122"/>
                <a:ea typeface="微软雅黑" pitchFamily="34" charset="-122"/>
              </a:rPr>
              <a:t>钢材价格持续下滑</a:t>
            </a:r>
            <a:endParaRPr lang="en-US" altLang="en-US" sz="1400" b="1">
              <a:solidFill>
                <a:srgbClr val="FFFFFF"/>
              </a:solidFill>
              <a:latin typeface="微软雅黑" pitchFamily="34" charset="-122"/>
              <a:ea typeface="微软雅黑" pitchFamily="34" charset="-122"/>
            </a:endParaRPr>
          </a:p>
        </p:txBody>
      </p:sp>
      <p:sp>
        <p:nvSpPr>
          <p:cNvPr id="30" name="Rectangle 13"/>
          <p:cNvSpPr>
            <a:spLocks noChangeArrowheads="1"/>
          </p:cNvSpPr>
          <p:nvPr>
            <p:custDataLst>
              <p:tags r:id="rId3"/>
            </p:custDataLst>
          </p:nvPr>
        </p:nvSpPr>
        <p:spPr bwMode="auto">
          <a:xfrm>
            <a:off x="544512" y="1880135"/>
            <a:ext cx="3862388" cy="4174437"/>
          </a:xfrm>
          <a:prstGeom prst="rect">
            <a:avLst/>
          </a:prstGeom>
          <a:solidFill>
            <a:schemeClr val="bg1"/>
          </a:solidFill>
          <a:ln w="3175">
            <a:solidFill>
              <a:schemeClr val="tx1"/>
            </a:solidFill>
            <a:miter lim="800000"/>
          </a:ln>
          <a:effectLst/>
        </p:spPr>
        <p:txBody>
          <a:bodyPr wrap="none" lIns="72000" tIns="72000" rIns="72000" bIns="7200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77800" indent="-177800" algn="l" eaLnBrk="0" hangingPunct="0">
              <a:buClr>
                <a:schemeClr val="tx1"/>
              </a:buClr>
            </a:pPr>
            <a:endParaRPr lang="en-US">
              <a:solidFill>
                <a:schemeClr val="tx1"/>
              </a:solidFill>
            </a:endParaRPr>
          </a:p>
        </p:txBody>
      </p:sp>
      <p:sp>
        <p:nvSpPr>
          <p:cNvPr id="31" name="Rectangle 12"/>
          <p:cNvSpPr>
            <a:spLocks noChangeArrowheads="1"/>
          </p:cNvSpPr>
          <p:nvPr>
            <p:custDataLst>
              <p:tags r:id="rId4"/>
            </p:custDataLst>
          </p:nvPr>
        </p:nvSpPr>
        <p:spPr bwMode="auto">
          <a:xfrm>
            <a:off x="4735512" y="1488025"/>
            <a:ext cx="3786188" cy="325437"/>
          </a:xfrm>
          <a:prstGeom prst="rect">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eaLnBrk="0" hangingPunct="0">
              <a:defRPr/>
            </a:pPr>
            <a:r>
              <a:rPr lang="zh-CN" altLang="en-US" sz="1400" b="1" smtClean="0">
                <a:solidFill>
                  <a:srgbClr val="FFFFFF"/>
                </a:solidFill>
                <a:latin typeface="微软雅黑" pitchFamily="34" charset="-122"/>
                <a:ea typeface="微软雅黑" pitchFamily="34" charset="-122"/>
              </a:rPr>
              <a:t>钢铁流通行业受到产业链上下游的挤压</a:t>
            </a:r>
            <a:endParaRPr lang="en-US" altLang="en-US" sz="1400" b="1">
              <a:solidFill>
                <a:srgbClr val="FFFFFF"/>
              </a:solidFill>
              <a:latin typeface="微软雅黑" pitchFamily="34" charset="-122"/>
              <a:ea typeface="微软雅黑" pitchFamily="34" charset="-122"/>
            </a:endParaRPr>
          </a:p>
        </p:txBody>
      </p:sp>
      <p:sp>
        <p:nvSpPr>
          <p:cNvPr id="32" name="Rectangle 13"/>
          <p:cNvSpPr>
            <a:spLocks noChangeArrowheads="1"/>
          </p:cNvSpPr>
          <p:nvPr>
            <p:custDataLst>
              <p:tags r:id="rId5"/>
            </p:custDataLst>
          </p:nvPr>
        </p:nvSpPr>
        <p:spPr bwMode="auto">
          <a:xfrm>
            <a:off x="4722812" y="1880136"/>
            <a:ext cx="3798888" cy="4161068"/>
          </a:xfrm>
          <a:prstGeom prst="rect">
            <a:avLst/>
          </a:prstGeom>
          <a:noFill/>
          <a:ln w="6350">
            <a:solidFill>
              <a:schemeClr val="tx1"/>
            </a:solidFill>
            <a:miter lim="800000"/>
          </a:ln>
          <a:effectLst/>
        </p:spPr>
        <p:txBody>
          <a:bodyPr wrap="none" lIns="72000" tIns="72000" rIns="72000" bIns="7200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77800" indent="-177800" algn="l" eaLnBrk="0" hangingPunct="0">
              <a:buClr>
                <a:schemeClr val="tx1"/>
              </a:buClr>
              <a:buFontTx/>
              <a:buChar char="•"/>
            </a:pPr>
            <a:endParaRPr lang="en-US">
              <a:solidFill>
                <a:schemeClr val="tx1"/>
              </a:solidFill>
            </a:endParaRPr>
          </a:p>
        </p:txBody>
      </p:sp>
      <p:sp>
        <p:nvSpPr>
          <p:cNvPr id="74" name="Rounded Rectangle 73"/>
          <p:cNvSpPr/>
          <p:nvPr/>
        </p:nvSpPr>
        <p:spPr bwMode="auto">
          <a:xfrm>
            <a:off x="714196" y="2165954"/>
            <a:ext cx="914400" cy="203200"/>
          </a:xfrm>
          <a:prstGeom prst="roundRect">
            <a:avLst/>
          </a:prstGeom>
          <a:solidFill>
            <a:srgbClr val="996633"/>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smtClean="0">
                <a:solidFill>
                  <a:schemeClr val="bg1"/>
                </a:solidFill>
                <a:latin typeface="微软雅黑" pitchFamily="34" charset="-122"/>
                <a:ea typeface="微软雅黑" pitchFamily="34" charset="-122"/>
              </a:rPr>
              <a:t>产量</a:t>
            </a:r>
            <a:endParaRPr kumimoji="0" lang="en-US" sz="1400" b="0" i="0" u="none" strike="noStrike" cap="none" normalizeH="0" smtClean="0">
              <a:ln>
                <a:noFill/>
              </a:ln>
              <a:solidFill>
                <a:schemeClr val="bg1"/>
              </a:solidFill>
              <a:effectLst/>
              <a:latin typeface="微软雅黑" pitchFamily="34" charset="-122"/>
              <a:ea typeface="微软雅黑" pitchFamily="34" charset="-122"/>
            </a:endParaRPr>
          </a:p>
        </p:txBody>
      </p:sp>
      <p:sp>
        <p:nvSpPr>
          <p:cNvPr id="76" name="Rectangle 50"/>
          <p:cNvSpPr>
            <a:spLocks noChangeArrowheads="1"/>
          </p:cNvSpPr>
          <p:nvPr/>
        </p:nvSpPr>
        <p:spPr bwMode="auto">
          <a:xfrm>
            <a:off x="2259163" y="1854135"/>
            <a:ext cx="1666459" cy="3302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000" b="1" u="sng" smtClean="0">
                <a:latin typeface="微软雅黑" pitchFamily="34" charset="-122"/>
                <a:ea typeface="微软雅黑" pitchFamily="34" charset="-122"/>
              </a:rPr>
              <a:t>2012</a:t>
            </a:r>
            <a:r>
              <a:rPr lang="zh-CN" altLang="en-US" sz="1000" b="1" u="sng" smtClean="0">
                <a:latin typeface="微软雅黑" pitchFamily="34" charset="-122"/>
                <a:ea typeface="微软雅黑" pitchFamily="34" charset="-122"/>
              </a:rPr>
              <a:t>上半年产量同比</a:t>
            </a:r>
            <a:endParaRPr lang="zh-CN" altLang="en-US" sz="1000" b="1" u="sng">
              <a:latin typeface="微软雅黑" pitchFamily="34" charset="-122"/>
              <a:ea typeface="微软雅黑" pitchFamily="34" charset="-122"/>
            </a:endParaRPr>
          </a:p>
        </p:txBody>
      </p:sp>
      <p:cxnSp>
        <p:nvCxnSpPr>
          <p:cNvPr id="78" name="Straight Connector 77"/>
          <p:cNvCxnSpPr>
            <a:endCxn id="80" idx="1"/>
          </p:cNvCxnSpPr>
          <p:nvPr/>
        </p:nvCxnSpPr>
        <p:spPr bwMode="auto">
          <a:xfrm rot="5400000">
            <a:off x="2144442" y="2233169"/>
            <a:ext cx="175260" cy="0"/>
          </a:xfrm>
          <a:prstGeom prst="line">
            <a:avLst/>
          </a:prstGeom>
          <a:solidFill>
            <a:schemeClr val="bg1"/>
          </a:solidFill>
          <a:ln w="9525" cap="flat" cmpd="sng" algn="ctr">
            <a:solidFill>
              <a:schemeClr val="tx1"/>
            </a:solidFill>
            <a:prstDash val="solid"/>
            <a:round/>
            <a:headEnd type="none" w="med" len="med"/>
            <a:tailEnd type="none" w="med" len="med"/>
          </a:ln>
          <a:effectLst/>
        </p:spPr>
      </p:cxnSp>
      <p:sp>
        <p:nvSpPr>
          <p:cNvPr id="79" name="Rectangle 78"/>
          <p:cNvSpPr/>
          <p:nvPr/>
        </p:nvSpPr>
        <p:spPr bwMode="auto">
          <a:xfrm>
            <a:off x="2232072" y="2145539"/>
            <a:ext cx="736600" cy="63500"/>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0" name="Rectangle 79"/>
          <p:cNvSpPr/>
          <p:nvPr/>
        </p:nvSpPr>
        <p:spPr bwMode="auto">
          <a:xfrm>
            <a:off x="2232072" y="2297939"/>
            <a:ext cx="965200" cy="45719"/>
          </a:xfrm>
          <a:prstGeom prst="rect">
            <a:avLst/>
          </a:prstGeom>
          <a:solidFill>
            <a:srgbClr val="00B05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1" name="Oval 80"/>
          <p:cNvSpPr/>
          <p:nvPr/>
        </p:nvSpPr>
        <p:spPr bwMode="auto">
          <a:xfrm>
            <a:off x="3489372" y="2069339"/>
            <a:ext cx="579191" cy="292100"/>
          </a:xfrm>
          <a:prstGeom prst="ellipse">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en-US" altLang="zh-CN" sz="1000" smtClean="0">
                <a:ea typeface="华文楷体" pitchFamily="2" charset="-122"/>
              </a:rPr>
              <a:t>+2.2%</a:t>
            </a:r>
            <a:endParaRPr kumimoji="0" lang="en-US" sz="1000" b="0" i="0" u="none" strike="noStrike" cap="none" normalizeH="0" smtClean="0">
              <a:ln>
                <a:noFill/>
              </a:ln>
              <a:solidFill>
                <a:schemeClr val="tx1"/>
              </a:solidFill>
              <a:effectLst/>
              <a:latin typeface="Arial"/>
              <a:ea typeface="华文楷体" pitchFamily="2" charset="-122"/>
            </a:endParaRPr>
          </a:p>
        </p:txBody>
      </p:sp>
      <p:cxnSp>
        <p:nvCxnSpPr>
          <p:cNvPr id="82" name="Straight Arrow Connector 81"/>
          <p:cNvCxnSpPr>
            <a:stCxn id="81" idx="2"/>
          </p:cNvCxnSpPr>
          <p:nvPr/>
        </p:nvCxnSpPr>
        <p:spPr bwMode="auto">
          <a:xfrm rot="10800000" flipV="1">
            <a:off x="3248072" y="2215389"/>
            <a:ext cx="241300" cy="6350"/>
          </a:xfrm>
          <a:prstGeom prst="straightConnector1">
            <a:avLst/>
          </a:prstGeom>
          <a:solidFill>
            <a:schemeClr val="bg1"/>
          </a:solidFill>
          <a:ln w="9525" cap="flat" cmpd="sng" algn="ctr">
            <a:solidFill>
              <a:schemeClr val="tx1"/>
            </a:solidFill>
            <a:prstDash val="solid"/>
            <a:round/>
            <a:headEnd type="none" w="med" len="med"/>
            <a:tailEnd type="arrow"/>
          </a:ln>
          <a:effectLst/>
        </p:spPr>
      </p:cxnSp>
      <p:sp>
        <p:nvSpPr>
          <p:cNvPr id="84" name="Rectangular Callout 83"/>
          <p:cNvSpPr/>
          <p:nvPr/>
        </p:nvSpPr>
        <p:spPr bwMode="auto">
          <a:xfrm>
            <a:off x="2021625" y="2465794"/>
            <a:ext cx="2202966" cy="200277"/>
          </a:xfrm>
          <a:prstGeom prst="wedgeRectCallout">
            <a:avLst>
              <a:gd name="adj1" fmla="val 16010"/>
              <a:gd name="adj2" fmla="val -104155"/>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000" i="1" smtClean="0">
                <a:solidFill>
                  <a:srgbClr val="C00000"/>
                </a:solidFill>
                <a:latin typeface="微软雅黑" pitchFamily="34" charset="-122"/>
                <a:ea typeface="微软雅黑" pitchFamily="34" charset="-122"/>
              </a:rPr>
              <a:t>远低于本世纪以来近</a:t>
            </a:r>
            <a:r>
              <a:rPr lang="en-US" altLang="zh-CN" sz="1000" i="1" smtClean="0">
                <a:solidFill>
                  <a:srgbClr val="C00000"/>
                </a:solidFill>
                <a:latin typeface="微软雅黑" pitchFamily="34" charset="-122"/>
                <a:ea typeface="微软雅黑" pitchFamily="34" charset="-122"/>
              </a:rPr>
              <a:t>15%</a:t>
            </a:r>
            <a:r>
              <a:rPr lang="zh-CN" altLang="en-US" sz="1000" i="1" smtClean="0">
                <a:solidFill>
                  <a:srgbClr val="C00000"/>
                </a:solidFill>
                <a:latin typeface="微软雅黑" pitchFamily="34" charset="-122"/>
                <a:ea typeface="微软雅黑" pitchFamily="34" charset="-122"/>
              </a:rPr>
              <a:t>的年均增速</a:t>
            </a:r>
            <a:endParaRPr kumimoji="0" lang="en-US" sz="1000" b="0" i="1" u="none" strike="noStrike" cap="none" normalizeH="0" smtClean="0">
              <a:ln>
                <a:noFill/>
              </a:ln>
              <a:solidFill>
                <a:srgbClr val="C00000"/>
              </a:solidFill>
              <a:effectLst/>
              <a:latin typeface="微软雅黑" pitchFamily="34" charset="-122"/>
              <a:ea typeface="微软雅黑" pitchFamily="34" charset="-122"/>
            </a:endParaRPr>
          </a:p>
        </p:txBody>
      </p:sp>
      <p:sp>
        <p:nvSpPr>
          <p:cNvPr id="85" name="Rectangle 84"/>
          <p:cNvSpPr/>
          <p:nvPr/>
        </p:nvSpPr>
        <p:spPr>
          <a:xfrm>
            <a:off x="490323" y="5801972"/>
            <a:ext cx="4426232" cy="246221"/>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000" smtClean="0">
                <a:latin typeface="微软雅黑" pitchFamily="34" charset="-122"/>
                <a:ea typeface="微软雅黑" pitchFamily="34" charset="-122"/>
              </a:rPr>
              <a:t>数据来源： 中国钢铁工业协会，我的钢铁网</a:t>
            </a:r>
            <a:endParaRPr lang="en-US" sz="1000">
              <a:latin typeface="微软雅黑" pitchFamily="34" charset="-122"/>
              <a:ea typeface="微软雅黑" pitchFamily="34" charset="-122"/>
            </a:endParaRPr>
          </a:p>
        </p:txBody>
      </p:sp>
      <p:sp>
        <p:nvSpPr>
          <p:cNvPr id="86" name="Isosceles Triangle 85"/>
          <p:cNvSpPr/>
          <p:nvPr/>
        </p:nvSpPr>
        <p:spPr bwMode="auto">
          <a:xfrm rot="10800000">
            <a:off x="1574800" y="6056026"/>
            <a:ext cx="6007100" cy="139700"/>
          </a:xfrm>
          <a:prstGeom prst="triangle">
            <a:avLst/>
          </a:prstGeom>
          <a:solidFill>
            <a:srgbClr val="996633"/>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en-US" altLang="en-US" sz="1400" smtClean="0">
              <a:solidFill>
                <a:schemeClr val="bg1"/>
              </a:solidFill>
              <a:latin typeface="微软雅黑" pitchFamily="34" charset="-122"/>
              <a:ea typeface="微软雅黑" pitchFamily="34" charset="-122"/>
            </a:endParaRPr>
          </a:p>
        </p:txBody>
      </p:sp>
      <p:sp>
        <p:nvSpPr>
          <p:cNvPr id="88" name="AutoShape 4"/>
          <p:cNvSpPr>
            <a:spLocks noChangeArrowheads="1"/>
          </p:cNvSpPr>
          <p:nvPr/>
        </p:nvSpPr>
        <p:spPr bwMode="auto">
          <a:xfrm rot="16200000" flipH="1">
            <a:off x="4555914" y="4566398"/>
            <a:ext cx="1447800" cy="907628"/>
          </a:xfrm>
          <a:prstGeom prst="homePlate">
            <a:avLst>
              <a:gd name="adj" fmla="val 33333"/>
            </a:avLst>
          </a:prstGeom>
          <a:solidFill>
            <a:schemeClr val="tx2">
              <a:lumMod val="95000"/>
            </a:schemeClr>
          </a:solidFill>
          <a:ln w="6350">
            <a:solidFill>
              <a:schemeClr val="tx2">
                <a:lumMod val="85000"/>
              </a:schemeClr>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30000"/>
              </a:spcBef>
              <a:buClr>
                <a:schemeClr val="bg1"/>
              </a:buClr>
            </a:pPr>
            <a:endParaRPr lang="zh-CN" altLang="en-US" sz="1400" b="1" smtClean="0">
              <a:latin typeface="微软雅黑" pitchFamily="34" charset="-122"/>
              <a:ea typeface="微软雅黑" pitchFamily="34" charset="-122"/>
            </a:endParaRPr>
          </a:p>
        </p:txBody>
      </p:sp>
      <p:sp>
        <p:nvSpPr>
          <p:cNvPr id="89" name="AutoShape 5"/>
          <p:cNvSpPr>
            <a:spLocks noChangeArrowheads="1"/>
          </p:cNvSpPr>
          <p:nvPr/>
        </p:nvSpPr>
        <p:spPr bwMode="auto">
          <a:xfrm rot="16200000" flipH="1">
            <a:off x="4433505" y="3313692"/>
            <a:ext cx="1692618" cy="907628"/>
          </a:xfrm>
          <a:prstGeom prst="homePlate">
            <a:avLst>
              <a:gd name="adj" fmla="val 33333"/>
            </a:avLst>
          </a:prstGeom>
          <a:solidFill>
            <a:srgbClr val="996633"/>
          </a:solidFill>
          <a:ln w="6350">
            <a:solidFill>
              <a:schemeClr val="tx2">
                <a:lumMod val="85000"/>
              </a:schemeClr>
            </a:solidFill>
            <a:miter lim="800000"/>
          </a:ln>
          <a:effectLst/>
        </p:spPr>
        <p:txBody>
          <a:bodyPr vert="eaVert" wrap="none" lIns="45720" rIns="45720" anchor="b"/>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30000"/>
              </a:spcBef>
              <a:buClr>
                <a:schemeClr val="bg1"/>
              </a:buClr>
            </a:pPr>
            <a:endParaRPr lang="en-US" altLang="zh-CN" sz="1400" b="1" smtClean="0">
              <a:solidFill>
                <a:schemeClr val="bg1"/>
              </a:solidFill>
              <a:latin typeface="微软雅黑" pitchFamily="34" charset="-122"/>
              <a:ea typeface="微软雅黑" pitchFamily="34" charset="-122"/>
            </a:endParaRPr>
          </a:p>
        </p:txBody>
      </p:sp>
      <p:sp>
        <p:nvSpPr>
          <p:cNvPr id="90" name="Rectangle 6"/>
          <p:cNvSpPr>
            <a:spLocks noChangeArrowheads="1"/>
          </p:cNvSpPr>
          <p:nvPr/>
        </p:nvSpPr>
        <p:spPr bwMode="auto">
          <a:xfrm>
            <a:off x="6066719" y="1984912"/>
            <a:ext cx="2393069" cy="952499"/>
          </a:xfrm>
          <a:prstGeom prst="rect">
            <a:avLst/>
          </a:prstGeom>
          <a:solidFill>
            <a:schemeClr val="bg1"/>
          </a:solidFill>
          <a:ln w="6350">
            <a:solidFill>
              <a:schemeClr val="accent6"/>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eaLnBrk="0" hangingPunct="0">
              <a:spcBef>
                <a:spcPct val="30000"/>
              </a:spcBef>
              <a:buClr>
                <a:schemeClr val="bg1"/>
              </a:buClr>
            </a:pPr>
            <a:r>
              <a:rPr lang="en-GB" sz="1200" b="1">
                <a:solidFill>
                  <a:schemeClr val="bg1"/>
                </a:solidFill>
              </a:rPr>
              <a:t> 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p:txBody>
      </p:sp>
      <p:sp>
        <p:nvSpPr>
          <p:cNvPr id="91" name="Rectangle 7"/>
          <p:cNvSpPr>
            <a:spLocks noChangeArrowheads="1"/>
          </p:cNvSpPr>
          <p:nvPr/>
        </p:nvSpPr>
        <p:spPr bwMode="auto">
          <a:xfrm>
            <a:off x="6066719" y="3013611"/>
            <a:ext cx="2393069" cy="1620451"/>
          </a:xfrm>
          <a:prstGeom prst="rect">
            <a:avLst/>
          </a:prstGeom>
          <a:solidFill>
            <a:schemeClr val="bg1"/>
          </a:solidFill>
          <a:ln w="6350">
            <a:solidFill>
              <a:srgbClr val="996633"/>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eaLnBrk="0" hangingPunct="0">
              <a:spcBef>
                <a:spcPct val="30000"/>
              </a:spcBef>
              <a:buClr>
                <a:schemeClr val="bg1"/>
              </a:buCl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p:txBody>
      </p:sp>
      <p:sp>
        <p:nvSpPr>
          <p:cNvPr id="92" name="Rectangle 8"/>
          <p:cNvSpPr>
            <a:spLocks noChangeArrowheads="1"/>
          </p:cNvSpPr>
          <p:nvPr/>
        </p:nvSpPr>
        <p:spPr bwMode="auto">
          <a:xfrm>
            <a:off x="6066719" y="4677312"/>
            <a:ext cx="2393069" cy="1003300"/>
          </a:xfrm>
          <a:prstGeom prst="rect">
            <a:avLst/>
          </a:prstGeom>
          <a:solidFill>
            <a:schemeClr val="bg1"/>
          </a:solidFill>
          <a:ln w="6350">
            <a:solidFill>
              <a:schemeClr val="accent6"/>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eaLnBrk="0" hangingPunct="0">
              <a:spcBef>
                <a:spcPct val="30000"/>
              </a:spcBef>
              <a:buClr>
                <a:schemeClr val="bg1"/>
              </a:buCl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a:p>
            <a:pPr marL="114300" indent="-114300" eaLnBrk="0" hangingPunct="0">
              <a:spcBef>
                <a:spcPct val="30000"/>
              </a:spcBef>
              <a:buClr>
                <a:schemeClr val="bg1"/>
              </a:buClr>
              <a:buFontTx/>
              <a:buChar char="•"/>
            </a:pPr>
            <a:r>
              <a:rPr lang="en-GB" sz="1200" b="1">
                <a:solidFill>
                  <a:schemeClr val="bg1"/>
                </a:solidFill>
              </a:rPr>
              <a:t>Text</a:t>
            </a:r>
          </a:p>
        </p:txBody>
      </p:sp>
      <p:sp>
        <p:nvSpPr>
          <p:cNvPr id="93" name="AutoShape 9"/>
          <p:cNvSpPr>
            <a:spLocks noChangeArrowheads="1"/>
          </p:cNvSpPr>
          <p:nvPr/>
        </p:nvSpPr>
        <p:spPr bwMode="auto">
          <a:xfrm rot="16200000" flipH="1">
            <a:off x="4606716" y="2204199"/>
            <a:ext cx="1346198" cy="907628"/>
          </a:xfrm>
          <a:prstGeom prst="homePlate">
            <a:avLst>
              <a:gd name="adj" fmla="val 33521"/>
            </a:avLst>
          </a:prstGeom>
          <a:solidFill>
            <a:schemeClr val="tx2">
              <a:lumMod val="95000"/>
            </a:schemeClr>
          </a:solidFill>
          <a:ln w="6350">
            <a:solidFill>
              <a:schemeClr val="tx2">
                <a:lumMod val="85000"/>
              </a:schemeClr>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30000"/>
              </a:spcBef>
              <a:buClr>
                <a:schemeClr val="bg1"/>
              </a:buClr>
            </a:pPr>
            <a:endParaRPr lang="en-US" altLang="zh-CN" sz="1400" b="1" smtClean="0">
              <a:latin typeface="微软雅黑" pitchFamily="34" charset="-122"/>
              <a:ea typeface="微软雅黑" pitchFamily="34" charset="-122"/>
            </a:endParaRPr>
          </a:p>
        </p:txBody>
      </p:sp>
      <p:sp>
        <p:nvSpPr>
          <p:cNvPr id="94" name="Rectangle 50"/>
          <p:cNvSpPr>
            <a:spLocks noChangeArrowheads="1"/>
          </p:cNvSpPr>
          <p:nvPr/>
        </p:nvSpPr>
        <p:spPr bwMode="auto">
          <a:xfrm>
            <a:off x="4597400" y="2480212"/>
            <a:ext cx="1320800" cy="3302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微软雅黑" pitchFamily="34" charset="-122"/>
                <a:ea typeface="微软雅黑" pitchFamily="34" charset="-122"/>
              </a:rPr>
              <a:t>上游</a:t>
            </a:r>
            <a:endParaRPr lang="en-US" altLang="zh-CN" sz="1200" smtClean="0">
              <a:latin typeface="微软雅黑" pitchFamily="34" charset="-122"/>
              <a:ea typeface="微软雅黑" pitchFamily="34" charset="-122"/>
            </a:endParaRPr>
          </a:p>
          <a:p>
            <a:pPr algn="ctr" eaLnBrk="0" hangingPunct="0"/>
            <a:r>
              <a:rPr lang="zh-CN" altLang="en-US" sz="1200" smtClean="0">
                <a:latin typeface="微软雅黑" pitchFamily="34" charset="-122"/>
                <a:ea typeface="微软雅黑" pitchFamily="34" charset="-122"/>
              </a:rPr>
              <a:t>（钢厂）</a:t>
            </a:r>
            <a:endParaRPr lang="zh-CN" altLang="en-US" sz="1200">
              <a:latin typeface="微软雅黑" pitchFamily="34" charset="-122"/>
              <a:ea typeface="微软雅黑" pitchFamily="34" charset="-122"/>
            </a:endParaRPr>
          </a:p>
        </p:txBody>
      </p:sp>
      <p:sp>
        <p:nvSpPr>
          <p:cNvPr id="95" name="Rectangle 50"/>
          <p:cNvSpPr>
            <a:spLocks noChangeArrowheads="1"/>
          </p:cNvSpPr>
          <p:nvPr/>
        </p:nvSpPr>
        <p:spPr bwMode="auto">
          <a:xfrm>
            <a:off x="4648200" y="3648612"/>
            <a:ext cx="1282700" cy="3302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solidFill>
                  <a:schemeClr val="bg1"/>
                </a:solidFill>
                <a:latin typeface="微软雅黑" pitchFamily="34" charset="-122"/>
                <a:ea typeface="微软雅黑" pitchFamily="34" charset="-122"/>
              </a:rPr>
              <a:t>中游</a:t>
            </a:r>
            <a:endParaRPr lang="en-US" altLang="zh-CN" sz="1200" smtClean="0">
              <a:solidFill>
                <a:schemeClr val="bg1"/>
              </a:solidFill>
              <a:latin typeface="微软雅黑" pitchFamily="34" charset="-122"/>
              <a:ea typeface="微软雅黑" pitchFamily="34" charset="-122"/>
            </a:endParaRPr>
          </a:p>
          <a:p>
            <a:pPr algn="ctr" eaLnBrk="0" hangingPunct="0"/>
            <a:r>
              <a:rPr lang="zh-CN" altLang="en-US" sz="1200" smtClean="0">
                <a:solidFill>
                  <a:schemeClr val="bg1"/>
                </a:solidFill>
                <a:latin typeface="微软雅黑" pitchFamily="34" charset="-122"/>
                <a:ea typeface="微软雅黑" pitchFamily="34" charset="-122"/>
              </a:rPr>
              <a:t>（钢铁流通商）</a:t>
            </a:r>
            <a:endParaRPr lang="zh-CN" altLang="en-US" sz="1200">
              <a:solidFill>
                <a:schemeClr val="bg1"/>
              </a:solidFill>
              <a:latin typeface="微软雅黑" pitchFamily="34" charset="-122"/>
              <a:ea typeface="微软雅黑" pitchFamily="34" charset="-122"/>
            </a:endParaRPr>
          </a:p>
        </p:txBody>
      </p:sp>
      <p:sp>
        <p:nvSpPr>
          <p:cNvPr id="96" name="Rectangle 50"/>
          <p:cNvSpPr>
            <a:spLocks noChangeArrowheads="1"/>
          </p:cNvSpPr>
          <p:nvPr/>
        </p:nvSpPr>
        <p:spPr bwMode="auto">
          <a:xfrm>
            <a:off x="4584700" y="4753512"/>
            <a:ext cx="1397000" cy="3302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微软雅黑" pitchFamily="34" charset="-122"/>
                <a:ea typeface="微软雅黑" pitchFamily="34" charset="-122"/>
              </a:rPr>
              <a:t>下游</a:t>
            </a:r>
            <a:endParaRPr lang="en-US" altLang="zh-CN" sz="1200" smtClean="0">
              <a:latin typeface="微软雅黑" pitchFamily="34" charset="-122"/>
              <a:ea typeface="微软雅黑" pitchFamily="34" charset="-122"/>
            </a:endParaRPr>
          </a:p>
          <a:p>
            <a:pPr algn="ctr" eaLnBrk="0" hangingPunct="0"/>
            <a:r>
              <a:rPr lang="zh-CN" altLang="en-US" sz="1200" smtClean="0">
                <a:latin typeface="微软雅黑" pitchFamily="34" charset="-122"/>
                <a:ea typeface="微软雅黑" pitchFamily="34" charset="-122"/>
              </a:rPr>
              <a:t>（终端用户）</a:t>
            </a:r>
            <a:endParaRPr lang="zh-CN" altLang="en-US" sz="1200">
              <a:latin typeface="微软雅黑" pitchFamily="34" charset="-122"/>
              <a:ea typeface="微软雅黑" pitchFamily="34" charset="-122"/>
            </a:endParaRPr>
          </a:p>
        </p:txBody>
      </p:sp>
      <p:sp>
        <p:nvSpPr>
          <p:cNvPr id="99" name="TextBox 33"/>
          <p:cNvSpPr txBox="1">
            <a:spLocks noChangeArrowheads="1"/>
          </p:cNvSpPr>
          <p:nvPr/>
        </p:nvSpPr>
        <p:spPr bwMode="auto">
          <a:xfrm>
            <a:off x="6004200" y="2946903"/>
            <a:ext cx="2546675" cy="1754326"/>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150000"/>
              </a:lnSpc>
              <a:buFont typeface="Arial" pitchFamily="34" charset="0"/>
              <a:buChar char="•"/>
              <a:defRPr/>
            </a:pPr>
            <a:r>
              <a:rPr lang="zh-CN" altLang="en-US" sz="1200" smtClean="0">
                <a:solidFill>
                  <a:schemeClr val="accent2">
                    <a:lumMod val="50000"/>
                  </a:schemeClr>
                </a:solidFill>
                <a:latin typeface="微软雅黑" pitchFamily="34" charset="-122"/>
                <a:ea typeface="微软雅黑" pitchFamily="34" charset="-122"/>
              </a:rPr>
              <a:t>市场价格的波动对传统“靠天吃饭”的盈利模式提出挑战</a:t>
            </a:r>
            <a:endParaRPr lang="en-US" altLang="zh-CN" sz="1200" smtClean="0">
              <a:solidFill>
                <a:schemeClr val="accent2">
                  <a:lumMod val="50000"/>
                </a:schemeClr>
              </a:solidFill>
              <a:latin typeface="微软雅黑" pitchFamily="34" charset="-122"/>
              <a:ea typeface="微软雅黑" pitchFamily="34" charset="-122"/>
            </a:endParaRPr>
          </a:p>
          <a:p>
            <a:pPr marL="63500" indent="-63500" eaLnBrk="0" hangingPunct="0">
              <a:lnSpc>
                <a:spcPct val="150000"/>
              </a:lnSpc>
              <a:buFont typeface="Arial" pitchFamily="34" charset="0"/>
              <a:buChar char="•"/>
              <a:defRPr/>
            </a:pPr>
            <a:r>
              <a:rPr lang="zh-CN" altLang="en-US" sz="1200" smtClean="0">
                <a:solidFill>
                  <a:schemeClr val="accent2">
                    <a:lumMod val="50000"/>
                  </a:schemeClr>
                </a:solidFill>
                <a:latin typeface="微软雅黑" pitchFamily="34" charset="-122"/>
                <a:ea typeface="微软雅黑" pitchFamily="34" charset="-122"/>
              </a:rPr>
              <a:t>流通行业整体呈现“散、乱、差”的状况，产业集中度，协同度差</a:t>
            </a:r>
            <a:endParaRPr lang="en-US" altLang="zh-CN" sz="1200" smtClean="0">
              <a:solidFill>
                <a:schemeClr val="accent2">
                  <a:lumMod val="50000"/>
                </a:schemeClr>
              </a:solidFill>
              <a:latin typeface="微软雅黑" pitchFamily="34" charset="-122"/>
              <a:ea typeface="微软雅黑" pitchFamily="34" charset="-122"/>
            </a:endParaRPr>
          </a:p>
          <a:p>
            <a:pPr marL="63500" indent="-63500" eaLnBrk="0" hangingPunct="0">
              <a:lnSpc>
                <a:spcPct val="150000"/>
              </a:lnSpc>
              <a:buFont typeface="Arial" pitchFamily="34" charset="0"/>
              <a:buChar char="•"/>
              <a:defRPr/>
            </a:pPr>
            <a:r>
              <a:rPr lang="zh-CN" altLang="en-US" sz="1200" smtClean="0">
                <a:solidFill>
                  <a:schemeClr val="accent2">
                    <a:lumMod val="50000"/>
                  </a:schemeClr>
                </a:solidFill>
                <a:latin typeface="微软雅黑" pitchFamily="34" charset="-122"/>
                <a:ea typeface="微软雅黑" pitchFamily="34" charset="-122"/>
              </a:rPr>
              <a:t>面临着上游企业的挤压，流通行业生存空间日益狭窄</a:t>
            </a:r>
            <a:endParaRPr lang="en-US" altLang="zh-CN" sz="1200" smtClean="0"/>
          </a:p>
        </p:txBody>
      </p:sp>
      <p:sp>
        <p:nvSpPr>
          <p:cNvPr id="100" name="TextBox 33"/>
          <p:cNvSpPr txBox="1">
            <a:spLocks noChangeArrowheads="1"/>
          </p:cNvSpPr>
          <p:nvPr/>
        </p:nvSpPr>
        <p:spPr bwMode="auto">
          <a:xfrm>
            <a:off x="5994753" y="4696073"/>
            <a:ext cx="2533631" cy="923330"/>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150000"/>
              </a:lnSpc>
              <a:buFont typeface="Arial" pitchFamily="34" charset="0"/>
              <a:buChar char="•"/>
              <a:defRPr/>
            </a:pPr>
            <a:r>
              <a:rPr lang="zh-CN" altLang="en-US" sz="1200" b="0" smtClean="0">
                <a:solidFill>
                  <a:schemeClr val="accent2">
                    <a:lumMod val="50000"/>
                  </a:schemeClr>
                </a:solidFill>
                <a:latin typeface="微软雅黑" pitchFamily="34" charset="-122"/>
                <a:ea typeface="微软雅黑" pitchFamily="34" charset="-122"/>
              </a:rPr>
              <a:t>终端用户日益成熟，议价能力增强</a:t>
            </a:r>
            <a:endParaRPr lang="en-US" altLang="zh-CN" sz="1200" smtClean="0">
              <a:solidFill>
                <a:schemeClr val="accent2">
                  <a:lumMod val="50000"/>
                </a:schemeClr>
              </a:solidFill>
              <a:latin typeface="微软雅黑" pitchFamily="34" charset="-122"/>
              <a:ea typeface="微软雅黑" pitchFamily="34" charset="-122"/>
            </a:endParaRPr>
          </a:p>
          <a:p>
            <a:pPr marL="63500" indent="-63500" eaLnBrk="0" hangingPunct="0">
              <a:lnSpc>
                <a:spcPct val="150000"/>
              </a:lnSpc>
              <a:buFont typeface="Arial" pitchFamily="34" charset="0"/>
              <a:buChar char="•"/>
              <a:defRPr/>
            </a:pPr>
            <a:r>
              <a:rPr lang="zh-CN" altLang="en-US" sz="1200" smtClean="0">
                <a:solidFill>
                  <a:schemeClr val="accent2">
                    <a:lumMod val="50000"/>
                  </a:schemeClr>
                </a:solidFill>
                <a:latin typeface="微软雅黑" pitchFamily="34" charset="-122"/>
                <a:ea typeface="微软雅黑" pitchFamily="34" charset="-122"/>
              </a:rPr>
              <a:t>终端用户对一体化供应链服务的需求日渐迫切</a:t>
            </a:r>
            <a:endParaRPr lang="en-US" altLang="zh-CN" sz="1200" smtClean="0"/>
          </a:p>
        </p:txBody>
      </p:sp>
      <p:sp>
        <p:nvSpPr>
          <p:cNvPr id="101" name="Rectangle 8"/>
          <p:cNvSpPr>
            <a:spLocks noChangeArrowheads="1"/>
          </p:cNvSpPr>
          <p:nvPr/>
        </p:nvSpPr>
        <p:spPr bwMode="auto">
          <a:xfrm>
            <a:off x="5803900" y="1984912"/>
            <a:ext cx="177800" cy="3708400"/>
          </a:xfrm>
          <a:prstGeom prst="rect">
            <a:avLst/>
          </a:prstGeom>
          <a:solidFill>
            <a:schemeClr val="bg1"/>
          </a:solidFill>
          <a:ln w="6350">
            <a:solidFill>
              <a:schemeClr val="accent6"/>
            </a:solidFill>
            <a:miter lim="800000"/>
          </a:ln>
          <a:effectLst/>
        </p:spPr>
        <p:txBody>
          <a:bodyPr vert="eaVert" wrap="none" lIns="45720" rIns="4572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eaLnBrk="0" hangingPunct="0">
              <a:spcBef>
                <a:spcPct val="30000"/>
              </a:spcBef>
              <a:buClr>
                <a:schemeClr val="bg1"/>
              </a:buClr>
            </a:pPr>
            <a:r>
              <a:rPr lang="en-GB" sz="1200" b="1">
                <a:solidFill>
                  <a:schemeClr val="bg1"/>
                </a:solidFill>
              </a:rPr>
              <a:t>Text</a:t>
            </a:r>
          </a:p>
          <a:p>
            <a:pPr marL="114300" indent="-114300" eaLnBrk="0" hangingPunct="0">
              <a:spcBef>
                <a:spcPct val="30000"/>
              </a:spcBef>
              <a:buClr>
                <a:schemeClr val="bg1"/>
              </a:buClr>
            </a:pPr>
            <a:endParaRPr lang="en-GB" sz="1200" b="1">
              <a:solidFill>
                <a:schemeClr val="bg1"/>
              </a:solidFill>
            </a:endParaRPr>
          </a:p>
          <a:p>
            <a:pPr marL="114300" indent="-114300" eaLnBrk="0" hangingPunct="0">
              <a:spcBef>
                <a:spcPct val="30000"/>
              </a:spcBef>
              <a:buClr>
                <a:schemeClr val="bg1"/>
              </a:buClr>
              <a:buFontTx/>
              <a:buChar char="•"/>
            </a:pPr>
            <a:endParaRPr lang="en-GB" sz="1200" b="1">
              <a:solidFill>
                <a:schemeClr val="bg1"/>
              </a:solidFill>
            </a:endParaRPr>
          </a:p>
          <a:p>
            <a:pPr marL="114300" indent="-114300" eaLnBrk="0" hangingPunct="0">
              <a:spcBef>
                <a:spcPct val="30000"/>
              </a:spcBef>
              <a:buClr>
                <a:schemeClr val="bg1"/>
              </a:buClr>
            </a:pPr>
            <a:endParaRPr lang="en-GB" sz="1200" b="1">
              <a:solidFill>
                <a:schemeClr val="bg1"/>
              </a:solidFill>
            </a:endParaRPr>
          </a:p>
        </p:txBody>
      </p:sp>
      <p:sp>
        <p:nvSpPr>
          <p:cNvPr id="102" name="Rectangle 50"/>
          <p:cNvSpPr>
            <a:spLocks noChangeArrowheads="1"/>
          </p:cNvSpPr>
          <p:nvPr/>
        </p:nvSpPr>
        <p:spPr bwMode="auto">
          <a:xfrm>
            <a:off x="5727700" y="3318412"/>
            <a:ext cx="358775" cy="11684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微软雅黑" pitchFamily="34" charset="-122"/>
                <a:ea typeface="微软雅黑" pitchFamily="34" charset="-122"/>
              </a:rPr>
              <a:t>产业链上下游缺乏协同</a:t>
            </a:r>
            <a:endParaRPr lang="zh-CN" altLang="en-US" sz="1200">
              <a:latin typeface="微软雅黑" pitchFamily="34" charset="-122"/>
              <a:ea typeface="微软雅黑" pitchFamily="34" charset="-122"/>
            </a:endParaRPr>
          </a:p>
        </p:txBody>
      </p:sp>
      <p:sp>
        <p:nvSpPr>
          <p:cNvPr id="103" name="Content Placeholder 7"/>
          <p:cNvSpPr txBox="1"/>
          <p:nvPr/>
        </p:nvSpPr>
        <p:spPr bwMode="gray">
          <a:xfrm>
            <a:off x="180560" y="6159634"/>
            <a:ext cx="8978900"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ctr" defTabSz="914400" rtl="0" eaLnBrk="0" fontAlgn="base" latinLnBrk="0" hangingPunct="0">
              <a:lnSpc>
                <a:spcPct val="120000"/>
              </a:lnSpc>
              <a:spcBef>
                <a:spcPct val="50000"/>
              </a:spcBef>
              <a:spcAft>
                <a:spcPct val="0"/>
              </a:spcAft>
              <a:buClr>
                <a:schemeClr val="tx1"/>
              </a:buClr>
              <a:buSzTx/>
              <a:defRPr/>
            </a:pPr>
            <a:r>
              <a:rPr lang="zh-CN" altLang="en-US" b="1" i="1" kern="0" smtClean="0">
                <a:solidFill>
                  <a:srgbClr val="C00000"/>
                </a:solidFill>
                <a:latin typeface="微软雅黑" pitchFamily="34" charset="-122"/>
                <a:ea typeface="微软雅黑" pitchFamily="34" charset="-122"/>
              </a:rPr>
              <a:t>钢铁流通行业亟待转型与升级</a:t>
            </a:r>
            <a:endParaRPr kumimoji="0" lang="en-US" b="1" i="1" u="none" strike="noStrike" kern="0" cap="none" spc="0" normalizeH="0" baseline="0" noProof="0">
              <a:ln>
                <a:noFill/>
              </a:ln>
              <a:solidFill>
                <a:srgbClr val="C00000"/>
              </a:solidFill>
              <a:effectLst/>
              <a:uLnTx/>
              <a:uFillTx/>
              <a:latin typeface="微软雅黑" pitchFamily="34" charset="-122"/>
              <a:ea typeface="微软雅黑" pitchFamily="34" charset="-122"/>
            </a:endParaRPr>
          </a:p>
        </p:txBody>
      </p:sp>
      <p:sp>
        <p:nvSpPr>
          <p:cNvPr id="98" name="TextBox 33"/>
          <p:cNvSpPr txBox="1">
            <a:spLocks noChangeArrowheads="1"/>
          </p:cNvSpPr>
          <p:nvPr/>
        </p:nvSpPr>
        <p:spPr bwMode="auto">
          <a:xfrm>
            <a:off x="6012876" y="2016372"/>
            <a:ext cx="2435120" cy="923330"/>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150000"/>
              </a:lnSpc>
              <a:buFont typeface="Arial" pitchFamily="34" charset="0"/>
              <a:buChar char="•"/>
              <a:defRPr/>
            </a:pPr>
            <a:r>
              <a:rPr lang="zh-CN" altLang="en-US" sz="1200" smtClean="0">
                <a:solidFill>
                  <a:schemeClr val="accent2">
                    <a:lumMod val="50000"/>
                  </a:schemeClr>
                </a:solidFill>
                <a:latin typeface="微软雅黑" pitchFamily="34" charset="-122"/>
                <a:ea typeface="微软雅黑" pitchFamily="34" charset="-122"/>
              </a:rPr>
              <a:t>产业集中度有待提升</a:t>
            </a:r>
            <a:endParaRPr lang="en-US" altLang="zh-CN" sz="1200" smtClean="0">
              <a:solidFill>
                <a:schemeClr val="accent2">
                  <a:lumMod val="50000"/>
                </a:schemeClr>
              </a:solidFill>
              <a:latin typeface="微软雅黑" pitchFamily="34" charset="-122"/>
              <a:ea typeface="微软雅黑" pitchFamily="34" charset="-122"/>
            </a:endParaRPr>
          </a:p>
          <a:p>
            <a:pPr eaLnBrk="0" hangingPunct="0">
              <a:lnSpc>
                <a:spcPct val="150000"/>
              </a:lnSpc>
              <a:buFont typeface="Arial" pitchFamily="34" charset="0"/>
              <a:buChar char="•"/>
              <a:defRPr/>
            </a:pPr>
            <a:r>
              <a:rPr lang="zh-CN" altLang="en-US" sz="1200" b="0" smtClean="0">
                <a:solidFill>
                  <a:schemeClr val="accent2">
                    <a:lumMod val="50000"/>
                  </a:schemeClr>
                </a:solidFill>
                <a:latin typeface="微软雅黑" pitchFamily="34" charset="-122"/>
                <a:ea typeface="微软雅黑" pitchFamily="34" charset="-122"/>
              </a:rPr>
              <a:t>产品同质化竞争越来越激烈</a:t>
            </a:r>
            <a:endParaRPr lang="en-US" altLang="zh-CN" sz="1200" b="0" smtClean="0">
              <a:solidFill>
                <a:schemeClr val="accent2">
                  <a:lumMod val="50000"/>
                </a:schemeClr>
              </a:solidFill>
              <a:latin typeface="微软雅黑" pitchFamily="34" charset="-122"/>
              <a:ea typeface="微软雅黑" pitchFamily="34" charset="-122"/>
            </a:endParaRPr>
          </a:p>
          <a:p>
            <a:pPr eaLnBrk="0" hangingPunct="0">
              <a:lnSpc>
                <a:spcPct val="150000"/>
              </a:lnSpc>
              <a:buFont typeface="Arial" pitchFamily="34" charset="0"/>
              <a:buChar char="•"/>
              <a:defRPr/>
            </a:pPr>
            <a:r>
              <a:rPr lang="zh-CN" altLang="en-US" sz="1200" b="0" smtClean="0">
                <a:solidFill>
                  <a:schemeClr val="accent2">
                    <a:lumMod val="50000"/>
                  </a:schemeClr>
                </a:solidFill>
                <a:latin typeface="微软雅黑" pitchFamily="34" charset="-122"/>
                <a:ea typeface="微软雅黑" pitchFamily="34" charset="-122"/>
              </a:rPr>
              <a:t>大型钢厂向下游延伸趋势明显</a:t>
            </a:r>
            <a:endParaRPr lang="en-US" altLang="zh-CN" sz="1200" smtClean="0">
              <a:solidFill>
                <a:schemeClr val="accent2">
                  <a:lumMod val="50000"/>
                </a:schemeClr>
              </a:solidFill>
              <a:latin typeface="微软雅黑" pitchFamily="34" charset="-122"/>
              <a:ea typeface="微软雅黑" pitchFamily="34" charset="-122"/>
            </a:endParaRPr>
          </a:p>
        </p:txBody>
      </p:sp>
      <p:graphicFrame>
        <p:nvGraphicFramePr>
          <p:cNvPr id="77" name="Chart 76"/>
          <p:cNvGraphicFramePr/>
          <p:nvPr/>
        </p:nvGraphicFramePr>
        <p:xfrm>
          <a:off x="1643864" y="2599368"/>
          <a:ext cx="2593853" cy="1810783"/>
        </p:xfrm>
        <a:graphic>
          <a:graphicData uri="http://schemas.openxmlformats.org/drawingml/2006/chart">
            <c:chart xmlns:c="http://schemas.openxmlformats.org/drawingml/2006/chart" r:id="rId6"/>
          </a:graphicData>
        </a:graphic>
      </p:graphicFrame>
      <p:sp>
        <p:nvSpPr>
          <p:cNvPr id="83" name="Rounded Rectangle 82"/>
          <p:cNvSpPr/>
          <p:nvPr/>
        </p:nvSpPr>
        <p:spPr bwMode="auto">
          <a:xfrm>
            <a:off x="679728" y="3213236"/>
            <a:ext cx="914400" cy="203200"/>
          </a:xfrm>
          <a:prstGeom prst="roundRect">
            <a:avLst/>
          </a:prstGeom>
          <a:solidFill>
            <a:srgbClr val="996633"/>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smtClean="0">
                <a:solidFill>
                  <a:schemeClr val="bg1"/>
                </a:solidFill>
                <a:latin typeface="微软雅黑" pitchFamily="34" charset="-122"/>
                <a:ea typeface="微软雅黑" pitchFamily="34" charset="-122"/>
              </a:rPr>
              <a:t>销量</a:t>
            </a:r>
            <a:endParaRPr kumimoji="0" lang="en-US" sz="1400" b="0" i="0" u="none" strike="noStrike" cap="none" normalizeH="0" smtClean="0">
              <a:ln>
                <a:noFill/>
              </a:ln>
              <a:solidFill>
                <a:schemeClr val="bg1"/>
              </a:solidFill>
              <a:effectLst/>
              <a:latin typeface="微软雅黑" pitchFamily="34" charset="-122"/>
              <a:ea typeface="微软雅黑" pitchFamily="34" charset="-122"/>
            </a:endParaRPr>
          </a:p>
        </p:txBody>
      </p:sp>
      <p:sp>
        <p:nvSpPr>
          <p:cNvPr id="37" name="Rounded Rectangle 36"/>
          <p:cNvSpPr/>
          <p:nvPr/>
        </p:nvSpPr>
        <p:spPr bwMode="auto">
          <a:xfrm>
            <a:off x="679728" y="4990661"/>
            <a:ext cx="914400" cy="203200"/>
          </a:xfrm>
          <a:prstGeom prst="roundRect">
            <a:avLst/>
          </a:prstGeom>
          <a:solidFill>
            <a:srgbClr val="996633"/>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smtClean="0">
                <a:ln>
                  <a:noFill/>
                </a:ln>
                <a:solidFill>
                  <a:schemeClr val="bg1"/>
                </a:solidFill>
                <a:effectLst/>
                <a:latin typeface="微软雅黑" pitchFamily="34" charset="-122"/>
                <a:ea typeface="微软雅黑" pitchFamily="34" charset="-122"/>
              </a:rPr>
              <a:t>钢材价格</a:t>
            </a:r>
            <a:endParaRPr kumimoji="0" lang="en-US" sz="1400" b="0" i="0" u="none" strike="noStrike" cap="none" normalizeH="0" smtClean="0">
              <a:ln>
                <a:noFill/>
              </a:ln>
              <a:solidFill>
                <a:schemeClr val="bg1"/>
              </a:solidFill>
              <a:effectLst/>
              <a:latin typeface="微软雅黑" pitchFamily="34" charset="-122"/>
              <a:ea typeface="微软雅黑" pitchFamily="34" charset="-122"/>
            </a:endParaRPr>
          </a:p>
        </p:txBody>
      </p:sp>
      <p:sp>
        <p:nvSpPr>
          <p:cNvPr id="39" name="TextBox 38"/>
          <p:cNvSpPr txBox="1"/>
          <p:nvPr/>
        </p:nvSpPr>
        <p:spPr>
          <a:xfrm>
            <a:off x="2138327" y="4315145"/>
            <a:ext cx="2002157"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b="1" smtClean="0">
                <a:latin typeface="微软雅黑" pitchFamily="34" charset="-122"/>
                <a:ea typeface="微软雅黑" pitchFamily="34" charset="-122"/>
              </a:rPr>
              <a:t>螺纹钢价格指数</a:t>
            </a:r>
            <a:endParaRPr lang="en-US" sz="1000" b="1">
              <a:latin typeface="微软雅黑" pitchFamily="34" charset="-122"/>
              <a:ea typeface="微软雅黑" pitchFamily="34" charset="-122"/>
            </a:endParaRPr>
          </a:p>
        </p:txBody>
      </p:sp>
      <p:sp>
        <p:nvSpPr>
          <p:cNvPr id="40" name="Footer Placeholder 1"/>
          <p:cNvSpPr>
            <a:spLocks noGrp="1"/>
          </p:cNvSpPr>
          <p:nvPr>
            <p:ph type="ftr" sz="quarter" idx="10"/>
          </p:nvPr>
        </p:nvSpPr>
        <p:spPr>
          <a:xfrm>
            <a:off x="304800" y="6553200"/>
            <a:ext cx="5522913" cy="228600"/>
          </a:xfrm>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41" name="Slide Number Placeholder 2"/>
          <p:cNvSpPr>
            <a:spLocks noGrp="1"/>
          </p:cNvSpPr>
          <p:nvPr>
            <p:ph type="sldNum" sz="quarter" idx="11"/>
          </p:nvPr>
        </p:nvSpPr>
        <p:spPr>
          <a:xfrm>
            <a:off x="8243888" y="6553200"/>
            <a:ext cx="666750" cy="228600"/>
          </a:xfrm>
        </p:spPr>
        <p:txBody>
          <a:bodyPr/>
          <a:lstStyle/>
          <a:p>
            <a:fld id="{916D2383-AA66-4E37-A027-B5DEB07741A2}" type="slidenum">
              <a:rPr lang="en-US" altLang="zh-CN" smtClean="0">
                <a:latin typeface="微软雅黑" pitchFamily="34" charset="-122"/>
                <a:ea typeface="微软雅黑" pitchFamily="34" charset="-122"/>
              </a:rPr>
              <a:t>4</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pic>
        <p:nvPicPr>
          <p:cNvPr id="79874" name="Picture 2"/>
          <p:cNvPicPr>
            <a:picLocks noChangeAspect="1" noChangeArrowheads="1"/>
          </p:cNvPicPr>
          <p:nvPr/>
        </p:nvPicPr>
        <p:blipFill>
          <a:blip r:embed="rId7"/>
          <a:stretch>
            <a:fillRect/>
          </a:stretch>
        </p:blipFill>
        <p:spPr bwMode="auto">
          <a:xfrm>
            <a:off x="2242457" y="4508233"/>
            <a:ext cx="1805514" cy="1282967"/>
          </a:xfrm>
          <a:prstGeom prst="rect">
            <a:avLst/>
          </a:prstGeom>
          <a:noFill/>
          <a:ln w="9525">
            <a:solidFill>
              <a:schemeClr val="tx1"/>
            </a:solidFill>
            <a:miter lim="800000"/>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7" name="Straight Connector 26"/>
          <p:cNvCxnSpPr>
            <a:stCxn id="9" idx="3"/>
            <a:endCxn id="15" idx="1"/>
          </p:cNvCxnSpPr>
          <p:nvPr/>
        </p:nvCxnSpPr>
        <p:spPr bwMode="auto">
          <a:xfrm>
            <a:off x="1727200" y="2607273"/>
            <a:ext cx="5956300" cy="0"/>
          </a:xfrm>
          <a:prstGeom prst="line">
            <a:avLst/>
          </a:prstGeom>
          <a:solidFill>
            <a:schemeClr val="bg1"/>
          </a:solidFill>
          <a:ln w="9525" cap="flat" cmpd="sng" algn="ctr">
            <a:solidFill>
              <a:schemeClr val="tx1"/>
            </a:solidFill>
            <a:prstDash val="solid"/>
            <a:round/>
            <a:headEnd type="none" w="med" len="med"/>
            <a:tailEnd type="none" w="med" len="med"/>
          </a:ln>
          <a:effectLst/>
        </p:spPr>
      </p:cxnSp>
      <p:cxnSp>
        <p:nvCxnSpPr>
          <p:cNvPr id="8" name="Elbow Connector 7"/>
          <p:cNvCxnSpPr/>
          <p:nvPr/>
        </p:nvCxnSpPr>
        <p:spPr bwMode="auto">
          <a:xfrm flipV="1">
            <a:off x="533400" y="1908773"/>
            <a:ext cx="8318500" cy="12700"/>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sp>
        <p:nvSpPr>
          <p:cNvPr id="2" name="Footer Placeholder 1"/>
          <p:cNvSpPr>
            <a:spLocks noGrp="1"/>
          </p:cNvSpPr>
          <p:nvPr>
            <p:ph type="ftr" sz="quarter" idx="10"/>
          </p:nvPr>
        </p:nvSpPr>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latin typeface="微软雅黑" pitchFamily="34" charset="-122"/>
                <a:ea typeface="微软雅黑" pitchFamily="34" charset="-122"/>
              </a:rPr>
              <a:t>5</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sp>
        <p:nvSpPr>
          <p:cNvPr id="5" name="Content Placeholder 4"/>
          <p:cNvSpPr>
            <a:spLocks noGrp="1"/>
          </p:cNvSpPr>
          <p:nvPr>
            <p:ph sz="quarter" idx="12"/>
          </p:nvPr>
        </p:nvSpPr>
        <p:spPr/>
        <p:txBody>
          <a:bodyPr/>
          <a:lstStyle/>
          <a:p>
            <a:r>
              <a:rPr lang="zh-CN" altLang="en-US" smtClean="0"/>
              <a:t>黑流中心的战略愿景</a:t>
            </a:r>
            <a:endParaRPr lang="en-US"/>
          </a:p>
        </p:txBody>
      </p:sp>
      <p:sp>
        <p:nvSpPr>
          <p:cNvPr id="6" name="Oval 5"/>
          <p:cNvSpPr/>
          <p:nvPr/>
        </p:nvSpPr>
        <p:spPr bwMode="auto">
          <a:xfrm>
            <a:off x="3073400" y="1553859"/>
            <a:ext cx="3263900" cy="723900"/>
          </a:xfrm>
          <a:prstGeom prst="ellipse">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eaLnBrk="0" hangingPunct="0">
              <a:defRPr/>
            </a:pPr>
            <a:r>
              <a:rPr lang="zh-CN" altLang="en-US" sz="1400" b="1">
                <a:solidFill>
                  <a:srgbClr val="FFFFFF"/>
                </a:solidFill>
                <a:latin typeface="微软雅黑" pitchFamily="34" charset="-122"/>
                <a:ea typeface="微软雅黑" pitchFamily="34" charset="-122"/>
              </a:rPr>
              <a:t>全球</a:t>
            </a:r>
            <a:r>
              <a:rPr lang="zh-CN" altLang="en-US" sz="1400" b="1" smtClean="0">
                <a:solidFill>
                  <a:srgbClr val="FFFFFF"/>
                </a:solidFill>
                <a:latin typeface="微软雅黑" pitchFamily="34" charset="-122"/>
                <a:ea typeface="微软雅黑" pitchFamily="34" charset="-122"/>
              </a:rPr>
              <a:t>最大的综合性</a:t>
            </a:r>
            <a:r>
              <a:rPr lang="zh-CN" altLang="en-US" sz="1400" b="1">
                <a:solidFill>
                  <a:srgbClr val="FFFFFF"/>
                </a:solidFill>
                <a:latin typeface="微软雅黑" pitchFamily="34" charset="-122"/>
                <a:ea typeface="微软雅黑" pitchFamily="34" charset="-122"/>
              </a:rPr>
              <a:t>钢铁流通服务商</a:t>
            </a:r>
            <a:endParaRPr lang="en-US" altLang="en-US" sz="1400" b="1">
              <a:solidFill>
                <a:srgbClr val="FFFFFF"/>
              </a:solidFill>
              <a:latin typeface="微软雅黑" pitchFamily="34" charset="-122"/>
              <a:ea typeface="微软雅黑" pitchFamily="34" charset="-122"/>
            </a:endParaRPr>
          </a:p>
        </p:txBody>
      </p:sp>
      <p:sp>
        <p:nvSpPr>
          <p:cNvPr id="9" name="Rounded Rectangle 8"/>
          <p:cNvSpPr/>
          <p:nvPr/>
        </p:nvSpPr>
        <p:spPr bwMode="auto">
          <a:xfrm>
            <a:off x="60960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200" smtClean="0">
                <a:latin typeface="微软雅黑" pitchFamily="34" charset="-122"/>
                <a:ea typeface="微软雅黑" pitchFamily="34" charset="-122"/>
              </a:rPr>
              <a:t>聚焦主业</a:t>
            </a:r>
            <a:endParaRPr lang="en-US" altLang="en-US" sz="1200" smtClean="0">
              <a:latin typeface="微软雅黑" pitchFamily="34" charset="-122"/>
              <a:ea typeface="微软雅黑" pitchFamily="34" charset="-122"/>
            </a:endParaRPr>
          </a:p>
        </p:txBody>
      </p:sp>
      <p:sp>
        <p:nvSpPr>
          <p:cNvPr id="11" name="Rounded Rectangle 10"/>
          <p:cNvSpPr/>
          <p:nvPr/>
        </p:nvSpPr>
        <p:spPr bwMode="auto">
          <a:xfrm>
            <a:off x="202438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200" smtClean="0">
                <a:latin typeface="微软雅黑" pitchFamily="34" charset="-122"/>
                <a:ea typeface="微软雅黑" pitchFamily="34" charset="-122"/>
              </a:rPr>
              <a:t>服务多元</a:t>
            </a:r>
            <a:endParaRPr lang="en-US" altLang="en-US" sz="1200" smtClean="0">
              <a:latin typeface="微软雅黑" pitchFamily="34" charset="-122"/>
              <a:ea typeface="微软雅黑" pitchFamily="34" charset="-122"/>
            </a:endParaRPr>
          </a:p>
        </p:txBody>
      </p:sp>
      <p:sp>
        <p:nvSpPr>
          <p:cNvPr id="12" name="Rounded Rectangle 11"/>
          <p:cNvSpPr/>
          <p:nvPr/>
        </p:nvSpPr>
        <p:spPr bwMode="auto">
          <a:xfrm>
            <a:off x="343916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200" smtClean="0">
                <a:latin typeface="微软雅黑" pitchFamily="34" charset="-122"/>
                <a:ea typeface="微软雅黑" pitchFamily="34" charset="-122"/>
              </a:rPr>
              <a:t>网络完备</a:t>
            </a:r>
            <a:endParaRPr lang="en-US" altLang="en-US" sz="1200" smtClean="0">
              <a:latin typeface="微软雅黑" pitchFamily="34" charset="-122"/>
              <a:ea typeface="微软雅黑" pitchFamily="34" charset="-122"/>
            </a:endParaRPr>
          </a:p>
        </p:txBody>
      </p:sp>
      <p:sp>
        <p:nvSpPr>
          <p:cNvPr id="13" name="Rounded Rectangle 12"/>
          <p:cNvSpPr/>
          <p:nvPr/>
        </p:nvSpPr>
        <p:spPr bwMode="auto">
          <a:xfrm>
            <a:off x="485394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200" smtClean="0">
                <a:latin typeface="微软雅黑" pitchFamily="34" charset="-122"/>
                <a:ea typeface="微软雅黑" pitchFamily="34" charset="-122"/>
              </a:rPr>
              <a:t>规模优势</a:t>
            </a:r>
            <a:endParaRPr lang="en-US" altLang="en-US" sz="1200" smtClean="0">
              <a:latin typeface="微软雅黑" pitchFamily="34" charset="-122"/>
              <a:ea typeface="微软雅黑" pitchFamily="34" charset="-122"/>
            </a:endParaRPr>
          </a:p>
        </p:txBody>
      </p:sp>
      <p:sp>
        <p:nvSpPr>
          <p:cNvPr id="14" name="Rounded Rectangle 13"/>
          <p:cNvSpPr/>
          <p:nvPr/>
        </p:nvSpPr>
        <p:spPr bwMode="auto">
          <a:xfrm>
            <a:off x="626872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200" smtClean="0">
                <a:latin typeface="微软雅黑" pitchFamily="34" charset="-122"/>
                <a:ea typeface="微软雅黑" pitchFamily="34" charset="-122"/>
              </a:rPr>
              <a:t>引领发展</a:t>
            </a:r>
            <a:endParaRPr lang="en-US" altLang="en-US" sz="1200" smtClean="0">
              <a:latin typeface="微软雅黑" pitchFamily="34" charset="-122"/>
              <a:ea typeface="微软雅黑" pitchFamily="34" charset="-122"/>
            </a:endParaRPr>
          </a:p>
        </p:txBody>
      </p:sp>
      <p:sp>
        <p:nvSpPr>
          <p:cNvPr id="15" name="Rounded Rectangle 14"/>
          <p:cNvSpPr/>
          <p:nvPr/>
        </p:nvSpPr>
        <p:spPr bwMode="auto">
          <a:xfrm>
            <a:off x="7683500" y="2404073"/>
            <a:ext cx="1117600" cy="406400"/>
          </a:xfrm>
          <a:prstGeom prst="round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200" smtClean="0">
                <a:latin typeface="微软雅黑" pitchFamily="34" charset="-122"/>
                <a:ea typeface="微软雅黑" pitchFamily="34" charset="-122"/>
              </a:rPr>
              <a:t>文化先进</a:t>
            </a:r>
            <a:endParaRPr lang="en-US" altLang="en-US" sz="1200" smtClean="0">
              <a:latin typeface="微软雅黑" pitchFamily="34" charset="-122"/>
              <a:ea typeface="微软雅黑" pitchFamily="34" charset="-122"/>
            </a:endParaRPr>
          </a:p>
        </p:txBody>
      </p:sp>
      <p:cxnSp>
        <p:nvCxnSpPr>
          <p:cNvPr id="19" name="Shape 18"/>
          <p:cNvCxnSpPr>
            <a:endCxn id="9" idx="1"/>
          </p:cNvCxnSpPr>
          <p:nvPr/>
        </p:nvCxnSpPr>
        <p:spPr bwMode="auto">
          <a:xfrm rot="16200000" flipH="1">
            <a:off x="228600" y="2226273"/>
            <a:ext cx="685800" cy="76200"/>
          </a:xfrm>
          <a:prstGeom prst="bentConnector2">
            <a:avLst/>
          </a:prstGeom>
          <a:solidFill>
            <a:schemeClr val="bg1"/>
          </a:solidFill>
          <a:ln w="9525" cap="flat" cmpd="sng" algn="ctr">
            <a:solidFill>
              <a:schemeClr val="tx1"/>
            </a:solidFill>
            <a:prstDash val="solid"/>
            <a:round/>
            <a:headEnd type="none" w="med" len="med"/>
            <a:tailEnd type="none" w="med" len="med"/>
          </a:ln>
          <a:effectLst/>
        </p:spPr>
      </p:cxnSp>
      <p:cxnSp>
        <p:nvCxnSpPr>
          <p:cNvPr id="21" name="Shape 20"/>
          <p:cNvCxnSpPr>
            <a:endCxn id="15" idx="3"/>
          </p:cNvCxnSpPr>
          <p:nvPr/>
        </p:nvCxnSpPr>
        <p:spPr bwMode="auto">
          <a:xfrm rot="5400000">
            <a:off x="8483600" y="2238973"/>
            <a:ext cx="685800" cy="50800"/>
          </a:xfrm>
          <a:prstGeom prst="bentConnector2">
            <a:avLst/>
          </a:prstGeom>
          <a:solidFill>
            <a:schemeClr val="bg1"/>
          </a:solidFill>
          <a:ln w="9525" cap="flat" cmpd="sng" algn="ctr">
            <a:solidFill>
              <a:schemeClr val="tx1"/>
            </a:solidFill>
            <a:prstDash val="solid"/>
            <a:round/>
            <a:headEnd type="none" w="med" len="med"/>
            <a:tailEnd type="none" w="med" len="med"/>
          </a:ln>
          <a:effectLst/>
        </p:spPr>
      </p:cxnSp>
      <p:sp>
        <p:nvSpPr>
          <p:cNvPr id="20" name="Rectangle 19"/>
          <p:cNvSpPr/>
          <p:nvPr/>
        </p:nvSpPr>
        <p:spPr bwMode="auto">
          <a:xfrm>
            <a:off x="635000" y="3115273"/>
            <a:ext cx="3886200" cy="457200"/>
          </a:xfrm>
          <a:prstGeom prst="rect">
            <a:avLst/>
          </a:prstGeom>
          <a:solidFill>
            <a:schemeClr val="bg2"/>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smtClean="0">
                <a:latin typeface="微软雅黑" pitchFamily="34" charset="-122"/>
                <a:ea typeface="微软雅黑" pitchFamily="34" charset="-122"/>
              </a:rPr>
              <a:t>提升供应链管理</a:t>
            </a:r>
            <a:endParaRPr lang="en-US" altLang="en-US" sz="1400" smtClean="0">
              <a:latin typeface="微软雅黑" pitchFamily="34" charset="-122"/>
              <a:ea typeface="微软雅黑" pitchFamily="34" charset="-122"/>
            </a:endParaRPr>
          </a:p>
        </p:txBody>
      </p:sp>
      <p:sp>
        <p:nvSpPr>
          <p:cNvPr id="22" name="Rectangle 21"/>
          <p:cNvSpPr/>
          <p:nvPr/>
        </p:nvSpPr>
        <p:spPr bwMode="auto">
          <a:xfrm>
            <a:off x="4889500" y="3115273"/>
            <a:ext cx="3886200" cy="457200"/>
          </a:xfrm>
          <a:prstGeom prst="rect">
            <a:avLst/>
          </a:prstGeom>
          <a:solidFill>
            <a:schemeClr val="bg2"/>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400" smtClean="0">
                <a:latin typeface="微软雅黑" pitchFamily="34" charset="-122"/>
                <a:ea typeface="微软雅黑" pitchFamily="34" charset="-122"/>
              </a:rPr>
              <a:t>强化价值链整合</a:t>
            </a:r>
            <a:endParaRPr lang="en-US" altLang="en-US" sz="1400" smtClean="0">
              <a:latin typeface="微软雅黑" pitchFamily="34" charset="-122"/>
              <a:ea typeface="微软雅黑" pitchFamily="34" charset="-122"/>
            </a:endParaRPr>
          </a:p>
        </p:txBody>
      </p:sp>
      <p:cxnSp>
        <p:nvCxnSpPr>
          <p:cNvPr id="24" name="Elbow Connector 23"/>
          <p:cNvCxnSpPr>
            <a:stCxn id="9" idx="2"/>
            <a:endCxn id="20" idx="0"/>
          </p:cNvCxnSpPr>
          <p:nvPr/>
        </p:nvCxnSpPr>
        <p:spPr bwMode="auto">
          <a:xfrm rot="16200000" flipH="1">
            <a:off x="1720850" y="2258023"/>
            <a:ext cx="304800" cy="140970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26" name="Elbow Connector 25"/>
          <p:cNvCxnSpPr>
            <a:stCxn id="11" idx="2"/>
            <a:endCxn id="20" idx="0"/>
          </p:cNvCxnSpPr>
          <p:nvPr/>
        </p:nvCxnSpPr>
        <p:spPr bwMode="auto">
          <a:xfrm rot="5400000">
            <a:off x="2428240" y="2960333"/>
            <a:ext cx="304800" cy="508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32" name="Elbow Connector 31"/>
          <p:cNvCxnSpPr>
            <a:stCxn id="12" idx="2"/>
            <a:endCxn id="20" idx="0"/>
          </p:cNvCxnSpPr>
          <p:nvPr/>
        </p:nvCxnSpPr>
        <p:spPr bwMode="auto">
          <a:xfrm rot="5400000">
            <a:off x="3135630" y="2252943"/>
            <a:ext cx="304800" cy="141986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34" name="Elbow Connector 33"/>
          <p:cNvCxnSpPr>
            <a:stCxn id="13" idx="2"/>
            <a:endCxn id="22" idx="0"/>
          </p:cNvCxnSpPr>
          <p:nvPr/>
        </p:nvCxnSpPr>
        <p:spPr bwMode="auto">
          <a:xfrm rot="16200000" flipH="1">
            <a:off x="5970270" y="2252943"/>
            <a:ext cx="304800" cy="141986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36" name="Elbow Connector 35"/>
          <p:cNvCxnSpPr>
            <a:stCxn id="14" idx="2"/>
            <a:endCxn id="20" idx="0"/>
          </p:cNvCxnSpPr>
          <p:nvPr/>
        </p:nvCxnSpPr>
        <p:spPr bwMode="auto">
          <a:xfrm rot="5400000">
            <a:off x="4550410" y="838163"/>
            <a:ext cx="304800" cy="424942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38" name="Elbow Connector 37"/>
          <p:cNvCxnSpPr>
            <a:stCxn id="15" idx="2"/>
            <a:endCxn id="22" idx="0"/>
          </p:cNvCxnSpPr>
          <p:nvPr/>
        </p:nvCxnSpPr>
        <p:spPr bwMode="auto">
          <a:xfrm rot="5400000">
            <a:off x="7385050" y="2258023"/>
            <a:ext cx="304800" cy="1409700"/>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sp>
        <p:nvSpPr>
          <p:cNvPr id="39" name="Rectangle 38"/>
          <p:cNvSpPr/>
          <p:nvPr/>
        </p:nvSpPr>
        <p:spPr bwMode="auto">
          <a:xfrm>
            <a:off x="647700" y="3572473"/>
            <a:ext cx="3848100" cy="10795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t"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150000"/>
              </a:lnSpc>
            </a:pPr>
            <a:r>
              <a:rPr lang="zh-CN" altLang="en-US" sz="1200" smtClean="0">
                <a:latin typeface="微软雅黑" pitchFamily="34" charset="-122"/>
                <a:ea typeface="微软雅黑" pitchFamily="34" charset="-122"/>
              </a:rPr>
              <a:t>依托在供应链条上提供的原料供应、生产加工、钢材贸易、剪切配送、物流服务、金融服务等多种增值服务，提升供应链管理水平和运行效率，节约供应链运营成本，为客户提供一站式供应链管理服务。</a:t>
            </a:r>
          </a:p>
          <a:p>
            <a:pPr marL="0" marR="0" indent="0" algn="l" defTabSz="914400" rtl="0" eaLnBrk="0" fontAlgn="base" latinLnBrk="0" hangingPunct="0">
              <a:lnSpc>
                <a:spcPct val="150000"/>
              </a:lnSpc>
              <a:spcBef>
                <a:spcPct val="0"/>
              </a:spcBef>
              <a:spcAft>
                <a:spcPct val="0"/>
              </a:spcAft>
              <a:buClrTx/>
              <a:buSzTx/>
              <a:buFontTx/>
              <a:buNone/>
            </a:pP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1" name="Rectangle 40"/>
          <p:cNvSpPr/>
          <p:nvPr/>
        </p:nvSpPr>
        <p:spPr bwMode="auto">
          <a:xfrm>
            <a:off x="4902200" y="3572473"/>
            <a:ext cx="3848100" cy="10922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150000"/>
              </a:lnSpc>
            </a:pPr>
            <a:r>
              <a:rPr lang="zh-CN" altLang="en-US" sz="1200" smtClean="0">
                <a:latin typeface="微软雅黑" pitchFamily="34" charset="-122"/>
                <a:ea typeface="微软雅黑" pitchFamily="34" charset="-122"/>
              </a:rPr>
              <a:t>依托中心的现有竞争优势，通过搭建运营平台与体系，强化行业价值链整合，为行业、客户创造增量价值。</a:t>
            </a:r>
          </a:p>
          <a:p>
            <a:pPr marL="0" marR="0" indent="0" defTabSz="914400" eaLnBrk="0" latinLnBrk="0" hangingPunct="0">
              <a:lnSpc>
                <a:spcPct val="150000"/>
              </a:lnSpc>
              <a:buClrTx/>
              <a:buSzTx/>
              <a:buFontTx/>
              <a:buNone/>
            </a:pPr>
            <a:endParaRPr lang="en-US" altLang="en-US" sz="1200" smtClean="0">
              <a:latin typeface="微软雅黑" pitchFamily="34" charset="-122"/>
              <a:ea typeface="微软雅黑" pitchFamily="34" charset="-122"/>
            </a:endParaRPr>
          </a:p>
        </p:txBody>
      </p:sp>
      <p:sp>
        <p:nvSpPr>
          <p:cNvPr id="44" name="Rectangle 43"/>
          <p:cNvSpPr/>
          <p:nvPr/>
        </p:nvSpPr>
        <p:spPr bwMode="auto">
          <a:xfrm>
            <a:off x="584200" y="5124617"/>
            <a:ext cx="8255000" cy="508000"/>
          </a:xfrm>
          <a:prstGeom prst="rect">
            <a:avLst/>
          </a:prstGeom>
          <a:solidFill>
            <a:schemeClr val="bg2"/>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5" name="Rectangle 44"/>
          <p:cNvSpPr/>
          <p:nvPr/>
        </p:nvSpPr>
        <p:spPr bwMode="auto">
          <a:xfrm>
            <a:off x="736600"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200" b="0" i="0" u="none" strike="noStrike" cap="none" normalizeH="0" smtClean="0">
                <a:ln>
                  <a:noFill/>
                </a:ln>
                <a:solidFill>
                  <a:schemeClr val="tx1"/>
                </a:solidFill>
                <a:effectLst/>
                <a:latin typeface="微软雅黑" pitchFamily="34" charset="-122"/>
                <a:ea typeface="微软雅黑" pitchFamily="34" charset="-122"/>
              </a:rPr>
              <a:t>生产商</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6" name="Rectangle 45"/>
          <p:cNvSpPr/>
          <p:nvPr/>
        </p:nvSpPr>
        <p:spPr bwMode="auto">
          <a:xfrm>
            <a:off x="1883833"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200" b="0" i="0" u="none" strike="noStrike" cap="none" normalizeH="0" smtClean="0">
                <a:ln>
                  <a:noFill/>
                </a:ln>
                <a:solidFill>
                  <a:schemeClr val="tx1"/>
                </a:solidFill>
                <a:effectLst/>
                <a:latin typeface="微软雅黑" pitchFamily="34" charset="-122"/>
                <a:ea typeface="微软雅黑" pitchFamily="34" charset="-122"/>
              </a:rPr>
              <a:t>零售商</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7" name="Rectangle 46"/>
          <p:cNvSpPr/>
          <p:nvPr/>
        </p:nvSpPr>
        <p:spPr bwMode="auto">
          <a:xfrm>
            <a:off x="3031066"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200" smtClean="0">
                <a:latin typeface="微软雅黑" pitchFamily="34" charset="-122"/>
                <a:ea typeface="微软雅黑" pitchFamily="34" charset="-122"/>
              </a:rPr>
              <a:t>供货商</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8" name="Rectangle 47"/>
          <p:cNvSpPr/>
          <p:nvPr/>
        </p:nvSpPr>
        <p:spPr bwMode="auto">
          <a:xfrm>
            <a:off x="4178299"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200" b="0" i="0" u="none" strike="noStrike" cap="none" normalizeH="0" smtClean="0">
                <a:ln>
                  <a:noFill/>
                </a:ln>
                <a:solidFill>
                  <a:schemeClr val="tx1"/>
                </a:solidFill>
                <a:effectLst/>
                <a:latin typeface="微软雅黑" pitchFamily="34" charset="-122"/>
                <a:ea typeface="微软雅黑" pitchFamily="34" charset="-122"/>
              </a:rPr>
              <a:t>银行</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49" name="Rectangle 48"/>
          <p:cNvSpPr/>
          <p:nvPr/>
        </p:nvSpPr>
        <p:spPr bwMode="auto">
          <a:xfrm>
            <a:off x="5325532" y="5200817"/>
            <a:ext cx="1066800" cy="2794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200" smtClean="0">
                <a:latin typeface="微软雅黑" pitchFamily="34" charset="-122"/>
                <a:ea typeface="微软雅黑" pitchFamily="34" charset="-122"/>
              </a:rPr>
              <a:t>物流服务商</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50" name="Rectangle 49"/>
          <p:cNvSpPr/>
          <p:nvPr/>
        </p:nvSpPr>
        <p:spPr bwMode="auto">
          <a:xfrm>
            <a:off x="6688665"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200" b="0" i="0" u="none" strike="noStrike" cap="none" normalizeH="0" smtClean="0">
                <a:ln>
                  <a:noFill/>
                </a:ln>
                <a:solidFill>
                  <a:schemeClr val="tx1"/>
                </a:solidFill>
                <a:effectLst/>
                <a:latin typeface="微软雅黑" pitchFamily="34" charset="-122"/>
                <a:ea typeface="微软雅黑" pitchFamily="34" charset="-122"/>
              </a:rPr>
              <a:t>客户</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51" name="Rectangle 50"/>
          <p:cNvSpPr/>
          <p:nvPr/>
        </p:nvSpPr>
        <p:spPr bwMode="auto">
          <a:xfrm>
            <a:off x="7835900"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en-US" sz="1200" smtClean="0">
                <a:latin typeface="微软雅黑" pitchFamily="34" charset="-122"/>
                <a:ea typeface="微软雅黑" pitchFamily="34" charset="-122"/>
              </a:rPr>
              <a:t>…</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52" name="Oval 51"/>
          <p:cNvSpPr/>
          <p:nvPr/>
        </p:nvSpPr>
        <p:spPr bwMode="auto">
          <a:xfrm>
            <a:off x="657546" y="5497770"/>
            <a:ext cx="8157681" cy="553710"/>
          </a:xfrm>
          <a:prstGeom prst="ellipse">
            <a:avLst/>
          </a:prstGeom>
          <a:solidFill>
            <a:srgbClr val="996633"/>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defRPr/>
            </a:pPr>
            <a:r>
              <a:rPr lang="zh-CN" altLang="en-US" sz="1400" b="1" smtClean="0">
                <a:solidFill>
                  <a:schemeClr val="bg1"/>
                </a:solidFill>
                <a:latin typeface="微软雅黑" pitchFamily="34" charset="-122"/>
                <a:ea typeface="微软雅黑" pitchFamily="34" charset="-122"/>
              </a:rPr>
              <a:t>电子商务平台</a:t>
            </a:r>
            <a:endParaRPr lang="en-US" altLang="en-US" sz="1400" b="1">
              <a:solidFill>
                <a:schemeClr val="bg1"/>
              </a:solidFill>
              <a:latin typeface="微软雅黑" pitchFamily="34" charset="-122"/>
              <a:ea typeface="微软雅黑" pitchFamily="34" charset="-122"/>
            </a:endParaRPr>
          </a:p>
        </p:txBody>
      </p:sp>
      <p:sp>
        <p:nvSpPr>
          <p:cNvPr id="53" name="Right Arrow 52"/>
          <p:cNvSpPr/>
          <p:nvPr/>
        </p:nvSpPr>
        <p:spPr bwMode="auto">
          <a:xfrm rot="16200000">
            <a:off x="2419350" y="3810167"/>
            <a:ext cx="368300" cy="2082800"/>
          </a:xfrm>
          <a:prstGeom prst="rightArrow">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54" name="Right Arrow 53"/>
          <p:cNvSpPr/>
          <p:nvPr/>
        </p:nvSpPr>
        <p:spPr bwMode="auto">
          <a:xfrm rot="16200000">
            <a:off x="6750050" y="3810167"/>
            <a:ext cx="368300" cy="2082800"/>
          </a:xfrm>
          <a:prstGeom prst="rightArrow">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55" name="Isosceles Triangle 54"/>
          <p:cNvSpPr/>
          <p:nvPr/>
        </p:nvSpPr>
        <p:spPr bwMode="auto">
          <a:xfrm rot="10800000">
            <a:off x="3610960" y="6127799"/>
            <a:ext cx="2378873" cy="118889"/>
          </a:xfrm>
          <a:prstGeom prst="triangle">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57" name="Content Placeholder 7"/>
          <p:cNvSpPr txBox="1"/>
          <p:nvPr/>
        </p:nvSpPr>
        <p:spPr bwMode="gray">
          <a:xfrm>
            <a:off x="3143896" y="6214386"/>
            <a:ext cx="3215812"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ctr" defTabSz="914400" rtl="0" eaLnBrk="0" fontAlgn="base" latinLnBrk="0" hangingPunct="0">
              <a:lnSpc>
                <a:spcPct val="120000"/>
              </a:lnSpc>
              <a:spcBef>
                <a:spcPct val="50000"/>
              </a:spcBef>
              <a:spcAft>
                <a:spcPct val="0"/>
              </a:spcAft>
              <a:buClr>
                <a:schemeClr val="tx1"/>
              </a:buClr>
              <a:buSzTx/>
              <a:defRPr/>
            </a:pPr>
            <a:r>
              <a:rPr kumimoji="0" lang="zh-CN" altLang="en-US" b="1" i="1" u="none" strike="noStrike" kern="0" cap="none" spc="0" normalizeH="0" baseline="0" noProof="0" smtClean="0">
                <a:ln>
                  <a:noFill/>
                </a:ln>
                <a:solidFill>
                  <a:srgbClr val="C00000"/>
                </a:solidFill>
                <a:effectLst/>
                <a:uLnTx/>
                <a:uFillTx/>
                <a:latin typeface="微软雅黑" pitchFamily="34" charset="-122"/>
                <a:ea typeface="微软雅黑" pitchFamily="34" charset="-122"/>
              </a:rPr>
              <a:t>资源整合引领行业变革</a:t>
            </a:r>
            <a:endParaRPr kumimoji="0" lang="en-US" b="1" i="1" u="none" strike="noStrike" kern="0" cap="none" spc="0" normalizeH="0" baseline="0" noProof="0">
              <a:ln>
                <a:noFill/>
              </a:ln>
              <a:solidFill>
                <a:srgbClr val="C00000"/>
              </a:solidFill>
              <a:effectLst/>
              <a:uLnTx/>
              <a:uFillTx/>
              <a:latin typeface="微软雅黑" pitchFamily="34" charset="-122"/>
              <a:ea typeface="微软雅黑" pitchFamily="34" charset="-122"/>
            </a:endParaRPr>
          </a:p>
        </p:txBody>
      </p:sp>
      <p:sp>
        <p:nvSpPr>
          <p:cNvPr id="58" name="Rectangle 50"/>
          <p:cNvSpPr>
            <a:spLocks noChangeArrowheads="1"/>
          </p:cNvSpPr>
          <p:nvPr/>
        </p:nvSpPr>
        <p:spPr bwMode="auto">
          <a:xfrm>
            <a:off x="76200" y="1730973"/>
            <a:ext cx="358775" cy="11684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微软雅黑" pitchFamily="34" charset="-122"/>
                <a:ea typeface="微软雅黑" pitchFamily="34" charset="-122"/>
              </a:rPr>
              <a:t>战略愿景</a:t>
            </a:r>
            <a:endParaRPr lang="zh-CN" altLang="en-US" sz="1200">
              <a:latin typeface="微软雅黑" pitchFamily="34" charset="-122"/>
              <a:ea typeface="微软雅黑" pitchFamily="34" charset="-122"/>
            </a:endParaRPr>
          </a:p>
        </p:txBody>
      </p:sp>
      <p:sp>
        <p:nvSpPr>
          <p:cNvPr id="59" name="Rectangle 50"/>
          <p:cNvSpPr>
            <a:spLocks noChangeArrowheads="1"/>
          </p:cNvSpPr>
          <p:nvPr/>
        </p:nvSpPr>
        <p:spPr bwMode="auto">
          <a:xfrm>
            <a:off x="88900" y="3204173"/>
            <a:ext cx="358775" cy="1168400"/>
          </a:xfrm>
          <a:prstGeom prst="rect">
            <a:avLst/>
          </a:prstGeom>
          <a:noFill/>
          <a:ln w="12700">
            <a:noFill/>
            <a:miter lim="800000"/>
          </a:ln>
        </p:spPr>
        <p:txBody>
          <a:bodyPr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微软雅黑" pitchFamily="34" charset="-122"/>
                <a:ea typeface="微软雅黑" pitchFamily="34" charset="-122"/>
              </a:rPr>
              <a:t>发展战略</a:t>
            </a:r>
            <a:endParaRPr lang="zh-CN" altLang="en-US" sz="1200">
              <a:latin typeface="微软雅黑" pitchFamily="34" charset="-122"/>
              <a:ea typeface="微软雅黑" pitchFamily="34" charset="-122"/>
            </a:endParaRPr>
          </a:p>
        </p:txBody>
      </p:sp>
      <p:sp>
        <p:nvSpPr>
          <p:cNvPr id="60" name="Rectangle 59"/>
          <p:cNvSpPr/>
          <p:nvPr/>
        </p:nvSpPr>
        <p:spPr bwMode="auto">
          <a:xfrm>
            <a:off x="1879600" y="5200817"/>
            <a:ext cx="850900" cy="2921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200" smtClean="0">
                <a:latin typeface="微软雅黑" pitchFamily="34" charset="-122"/>
                <a:ea typeface="微软雅黑" pitchFamily="34" charset="-122"/>
              </a:rPr>
              <a:t>贸易商</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62" name="Title 3"/>
          <p:cNvSpPr>
            <a:spLocks noGrp="1"/>
          </p:cNvSpPr>
          <p:nvPr>
            <p:ph type="title"/>
          </p:nvPr>
        </p:nvSpPr>
        <p:spPr>
          <a:xfrm>
            <a:off x="304801" y="76201"/>
            <a:ext cx="6716486" cy="965200"/>
          </a:xfrm>
        </p:spPr>
        <p:txBody>
          <a:bodyPr anchor="ctr"/>
          <a:lstStyle/>
          <a:p>
            <a:pPr lvl="0"/>
            <a:r>
              <a:rPr lang="zh-CN" altLang="en-US" smtClean="0"/>
              <a:t>为了应对钢铁流通行业发展的不利局面，五矿黑流中心制定了新一轮规划，并积极探索建设面向行业服务的电子商务平台，来有效地支撑其服务转型，实现资源整合并引领行业变革</a:t>
            </a:r>
            <a:endParaRPr lang="en-US"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latin typeface="微软雅黑" pitchFamily="34" charset="-122"/>
                <a:ea typeface="微软雅黑" pitchFamily="34" charset="-122"/>
              </a:rPr>
              <a:t>6</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sp>
        <p:nvSpPr>
          <p:cNvPr id="4" name="Title 3"/>
          <p:cNvSpPr>
            <a:spLocks noGrp="1"/>
          </p:cNvSpPr>
          <p:nvPr>
            <p:ph type="title"/>
          </p:nvPr>
        </p:nvSpPr>
        <p:spPr>
          <a:xfrm>
            <a:off x="304800" y="158089"/>
            <a:ext cx="8416925" cy="965200"/>
          </a:xfrm>
        </p:spPr>
        <p:txBody>
          <a:bodyPr/>
          <a:lstStyle/>
          <a:p>
            <a:br>
              <a:rPr lang="en-US" altLang="zh-CN" smtClean="0">
                <a:latin typeface="微软雅黑" pitchFamily="34" charset="-122"/>
                <a:ea typeface="微软雅黑" pitchFamily="34" charset="-122"/>
              </a:rPr>
            </a:br>
            <a:br>
              <a:rPr lang="en-US" altLang="zh-CN" smtClean="0">
                <a:latin typeface="微软雅黑" pitchFamily="34" charset="-122"/>
                <a:ea typeface="微软雅黑" pitchFamily="34" charset="-122"/>
              </a:rPr>
            </a:br>
            <a:r>
              <a:rPr lang="zh-CN" altLang="en-US" smtClean="0">
                <a:latin typeface="微软雅黑" pitchFamily="34" charset="-122"/>
                <a:ea typeface="微软雅黑" pitchFamily="34" charset="-122"/>
              </a:rPr>
              <a:t>目录</a:t>
            </a:r>
            <a:endParaRPr lang="en-US">
              <a:latin typeface="微软雅黑" pitchFamily="34" charset="-122"/>
              <a:ea typeface="微软雅黑" pitchFamily="34" charset="-122"/>
            </a:endParaRPr>
          </a:p>
        </p:txBody>
      </p:sp>
      <p:sp>
        <p:nvSpPr>
          <p:cNvPr id="9" name="Rectangle 8"/>
          <p:cNvSpPr/>
          <p:nvPr/>
        </p:nvSpPr>
        <p:spPr bwMode="auto">
          <a:xfrm>
            <a:off x="859981" y="1709057"/>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0" name="Rectangle 9"/>
          <p:cNvSpPr/>
          <p:nvPr/>
        </p:nvSpPr>
        <p:spPr bwMode="auto">
          <a:xfrm>
            <a:off x="1411912" y="1709057"/>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1" name="TextBox 10"/>
          <p:cNvSpPr txBox="1"/>
          <p:nvPr/>
        </p:nvSpPr>
        <p:spPr>
          <a:xfrm>
            <a:off x="1510032" y="180242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项目的背景</a:t>
            </a:r>
            <a:endParaRPr lang="zh-CN" altLang="en-US" sz="2000">
              <a:latin typeface="微软雅黑" pitchFamily="34" charset="-122"/>
              <a:ea typeface="微软雅黑" pitchFamily="34" charset="-122"/>
            </a:endParaRPr>
          </a:p>
        </p:txBody>
      </p:sp>
      <p:sp>
        <p:nvSpPr>
          <p:cNvPr id="12" name="Rectangle 11"/>
          <p:cNvSpPr/>
          <p:nvPr/>
        </p:nvSpPr>
        <p:spPr bwMode="auto">
          <a:xfrm>
            <a:off x="859976" y="2546856"/>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3" name="Rectangle 12"/>
          <p:cNvSpPr/>
          <p:nvPr/>
        </p:nvSpPr>
        <p:spPr bwMode="auto">
          <a:xfrm>
            <a:off x="1411907" y="2546856"/>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4" name="TextBox 13"/>
          <p:cNvSpPr txBox="1"/>
          <p:nvPr/>
        </p:nvSpPr>
        <p:spPr>
          <a:xfrm>
            <a:off x="1510028" y="2640226"/>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solidFill>
                  <a:srgbClr val="FF0000"/>
                </a:solidFill>
                <a:latin typeface="微软雅黑" pitchFamily="34" charset="-122"/>
                <a:ea typeface="微软雅黑" pitchFamily="34" charset="-122"/>
              </a:rPr>
              <a:t>埃森哲对项目的理解</a:t>
            </a:r>
            <a:endParaRPr lang="zh-CN" altLang="en-US" sz="2000">
              <a:solidFill>
                <a:srgbClr val="FF0000"/>
              </a:solidFill>
              <a:latin typeface="微软雅黑" pitchFamily="34" charset="-122"/>
              <a:ea typeface="微软雅黑" pitchFamily="34" charset="-122"/>
            </a:endParaRPr>
          </a:p>
        </p:txBody>
      </p:sp>
      <p:sp>
        <p:nvSpPr>
          <p:cNvPr id="16" name="Rectangle 15"/>
          <p:cNvSpPr/>
          <p:nvPr/>
        </p:nvSpPr>
        <p:spPr bwMode="auto">
          <a:xfrm>
            <a:off x="859976" y="3454339"/>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7" name="Rectangle 16"/>
          <p:cNvSpPr/>
          <p:nvPr/>
        </p:nvSpPr>
        <p:spPr bwMode="auto">
          <a:xfrm>
            <a:off x="1411907" y="3443453"/>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8" name="TextBox 17"/>
          <p:cNvSpPr txBox="1"/>
          <p:nvPr/>
        </p:nvSpPr>
        <p:spPr>
          <a:xfrm>
            <a:off x="1510028" y="3536823"/>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项目的方法论、实施步骤和交付物</a:t>
            </a:r>
            <a:endParaRPr lang="zh-CN" altLang="en-US" sz="2000">
              <a:latin typeface="微软雅黑" pitchFamily="34" charset="-122"/>
              <a:ea typeface="微软雅黑" pitchFamily="34" charset="-122"/>
            </a:endParaRPr>
          </a:p>
        </p:txBody>
      </p:sp>
      <p:sp>
        <p:nvSpPr>
          <p:cNvPr id="20" name="Rectangle 19"/>
          <p:cNvSpPr/>
          <p:nvPr/>
        </p:nvSpPr>
        <p:spPr bwMode="auto">
          <a:xfrm>
            <a:off x="859976" y="4325352"/>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1" name="Rectangle 20"/>
          <p:cNvSpPr/>
          <p:nvPr/>
        </p:nvSpPr>
        <p:spPr bwMode="auto">
          <a:xfrm>
            <a:off x="1411907" y="4325352"/>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2" name="TextBox 21"/>
          <p:cNvSpPr txBox="1"/>
          <p:nvPr/>
        </p:nvSpPr>
        <p:spPr>
          <a:xfrm>
            <a:off x="1510028" y="4418722"/>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案例分享</a:t>
            </a:r>
            <a:endParaRPr lang="zh-CN" altLang="en-US" sz="2000">
              <a:latin typeface="微软雅黑" pitchFamily="34" charset="-122"/>
              <a:ea typeface="微软雅黑" pitchFamily="34" charset="-122"/>
            </a:endParaRPr>
          </a:p>
        </p:txBody>
      </p:sp>
      <p:sp>
        <p:nvSpPr>
          <p:cNvPr id="25" name="Rectangle 24"/>
          <p:cNvSpPr/>
          <p:nvPr/>
        </p:nvSpPr>
        <p:spPr>
          <a:xfrm>
            <a:off x="860103" y="178526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kumimoji="0" lang="en-US" altLang="zh-CN" sz="2000" b="1" i="0" u="none" strike="noStrike" normalizeH="0"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1</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6" name="Rectangle 25"/>
          <p:cNvSpPr/>
          <p:nvPr/>
        </p:nvSpPr>
        <p:spPr>
          <a:xfrm>
            <a:off x="860103" y="263436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2</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7" name="Rectangle 26"/>
          <p:cNvSpPr/>
          <p:nvPr/>
        </p:nvSpPr>
        <p:spPr>
          <a:xfrm>
            <a:off x="860103" y="3537902"/>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3</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8" name="Rectangle 27"/>
          <p:cNvSpPr/>
          <p:nvPr/>
        </p:nvSpPr>
        <p:spPr>
          <a:xfrm>
            <a:off x="860103" y="443055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4</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3" name="Rectangle 22"/>
          <p:cNvSpPr/>
          <p:nvPr/>
        </p:nvSpPr>
        <p:spPr bwMode="auto">
          <a:xfrm>
            <a:off x="857829" y="5198968"/>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4" name="Rectangle 23"/>
          <p:cNvSpPr/>
          <p:nvPr/>
        </p:nvSpPr>
        <p:spPr bwMode="auto">
          <a:xfrm>
            <a:off x="1409760" y="5198968"/>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9" name="TextBox 28"/>
          <p:cNvSpPr txBox="1"/>
          <p:nvPr/>
        </p:nvSpPr>
        <p:spPr>
          <a:xfrm>
            <a:off x="1507881" y="529233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附录</a:t>
            </a:r>
            <a:endParaRPr lang="zh-CN" altLang="en-US" sz="2000">
              <a:latin typeface="微软雅黑" pitchFamily="34" charset="-122"/>
              <a:ea typeface="微软雅黑" pitchFamily="34" charset="-122"/>
            </a:endParaRPr>
          </a:p>
        </p:txBody>
      </p:sp>
      <p:sp>
        <p:nvSpPr>
          <p:cNvPr id="30" name="Rectangle 29"/>
          <p:cNvSpPr/>
          <p:nvPr/>
        </p:nvSpPr>
        <p:spPr>
          <a:xfrm>
            <a:off x="857956" y="530417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5</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xmlns="" val="152722331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 name="Isosceles Triangle 103"/>
          <p:cNvSpPr/>
          <p:nvPr/>
        </p:nvSpPr>
        <p:spPr bwMode="auto">
          <a:xfrm>
            <a:off x="4032414" y="5292809"/>
            <a:ext cx="4695568" cy="358346"/>
          </a:xfrm>
          <a:prstGeom prst="triangle">
            <a:avLst>
              <a:gd name="adj" fmla="val 50000"/>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5400000" scaled="1"/>
          </a:gra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4" name="Isosceles Triangle 73"/>
          <p:cNvSpPr/>
          <p:nvPr/>
        </p:nvSpPr>
        <p:spPr bwMode="auto">
          <a:xfrm>
            <a:off x="-61789" y="5263977"/>
            <a:ext cx="4695568" cy="358346"/>
          </a:xfrm>
          <a:prstGeom prst="triangle">
            <a:avLst>
              <a:gd name="adj" fmla="val 50000"/>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5400000" scaled="1"/>
          </a:gra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01" name="Rectangle 2"/>
          <p:cNvSpPr>
            <a:spLocks noChangeArrowheads="1"/>
          </p:cNvSpPr>
          <p:nvPr/>
        </p:nvSpPr>
        <p:spPr bwMode="auto">
          <a:xfrm>
            <a:off x="5502884" y="3675543"/>
            <a:ext cx="1462743" cy="1761430"/>
          </a:xfrm>
          <a:prstGeom prst="rect">
            <a:avLst/>
          </a:prstGeom>
          <a:solidFill>
            <a:srgbClr val="CC9900"/>
          </a:solidFill>
          <a:ln w="12700">
            <a:noFill/>
            <a:miter lim="800000"/>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3200">
              <a:latin typeface="Calibri" pitchFamily="34" charset="0"/>
              <a:ea typeface="微软雅黑" pitchFamily="34" charset="-122"/>
            </a:endParaRPr>
          </a:p>
        </p:txBody>
      </p:sp>
      <p:sp>
        <p:nvSpPr>
          <p:cNvPr id="114" name="AutoShape 12"/>
          <p:cNvSpPr>
            <a:spLocks noChangeArrowheads="1"/>
          </p:cNvSpPr>
          <p:nvPr/>
        </p:nvSpPr>
        <p:spPr bwMode="auto">
          <a:xfrm>
            <a:off x="7105052" y="2228092"/>
            <a:ext cx="716853"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200" smtClean="0">
                <a:latin typeface="Calibri" pitchFamily="34" charset="0"/>
                <a:ea typeface="微软雅黑" pitchFamily="34" charset="-122"/>
              </a:rPr>
              <a:t>……</a:t>
            </a:r>
            <a:endParaRPr lang="zh-CN" altLang="en-US" sz="1200">
              <a:latin typeface="Calibri" pitchFamily="34" charset="0"/>
              <a:ea typeface="微软雅黑" pitchFamily="34" charset="-122"/>
            </a:endParaRPr>
          </a:p>
        </p:txBody>
      </p:sp>
      <p:sp>
        <p:nvSpPr>
          <p:cNvPr id="2" name="Footer Placeholder 1"/>
          <p:cNvSpPr>
            <a:spLocks noGrp="1"/>
          </p:cNvSpPr>
          <p:nvPr>
            <p:ph type="ftr" sz="quarter" idx="10"/>
          </p:nvPr>
        </p:nvSpPr>
        <p:spPr/>
        <p:txBody>
          <a:bodyPr/>
          <a:lstStyle/>
          <a:p>
            <a:pPr>
              <a:defRPr/>
            </a:pPr>
            <a:r>
              <a:rPr lang="en-US" smtClean="0">
                <a:latin typeface="Calibri" pitchFamily="34" charset="0"/>
                <a:ea typeface="微软雅黑" pitchFamily="34" charset="-122"/>
              </a:rPr>
              <a:t>Copyright © 201</a:t>
            </a:r>
            <a:r>
              <a:rPr lang="en-US" altLang="zh-CN" smtClean="0">
                <a:latin typeface="Calibri" pitchFamily="34" charset="0"/>
                <a:ea typeface="微软雅黑" pitchFamily="34" charset="-122"/>
              </a:rPr>
              <a:t>2</a:t>
            </a:r>
            <a:r>
              <a:rPr lang="en-US" smtClean="0">
                <a:latin typeface="Calibri" pitchFamily="34" charset="0"/>
                <a:ea typeface="微软雅黑" pitchFamily="34" charset="-122"/>
              </a:rPr>
              <a:t> Accenture All Rights Reserved.</a:t>
            </a:r>
            <a:endParaRPr lang="en-US">
              <a:latin typeface="Calibri" pitchFamily="34" charset="0"/>
              <a:ea typeface="微软雅黑" pitchFamily="34" charset="-122"/>
            </a:endParaRPr>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latin typeface="Calibri" pitchFamily="34" charset="0"/>
                <a:ea typeface="微软雅黑" pitchFamily="34" charset="-122"/>
              </a:rPr>
              <a:t>7</a:t>
            </a:fld>
            <a:br>
              <a:rPr lang="en-US" altLang="zh-CN" smtClean="0">
                <a:latin typeface="Calibri" pitchFamily="34" charset="0"/>
                <a:ea typeface="微软雅黑" pitchFamily="34" charset="-122"/>
              </a:rPr>
            </a:br>
            <a:endParaRPr lang="en-US" altLang="zh-CN">
              <a:latin typeface="Calibri" pitchFamily="34" charset="0"/>
              <a:ea typeface="微软雅黑" pitchFamily="34" charset="-122"/>
            </a:endParaRPr>
          </a:p>
        </p:txBody>
      </p:sp>
      <p:sp>
        <p:nvSpPr>
          <p:cNvPr id="4" name="Title 3"/>
          <p:cNvSpPr>
            <a:spLocks noGrp="1"/>
          </p:cNvSpPr>
          <p:nvPr>
            <p:ph type="title"/>
          </p:nvPr>
        </p:nvSpPr>
        <p:spPr/>
        <p:txBody>
          <a:bodyPr/>
          <a:lstStyle/>
          <a:p>
            <a:pPr lvl="0"/>
            <a:r>
              <a:rPr lang="zh-CN" altLang="en-US" smtClean="0">
                <a:latin typeface="Calibri" pitchFamily="34" charset="0"/>
              </a:rPr>
              <a:t>对于传统钢铁贸易业务，电子商务可以在钢铁贸易价值链的不同位置承担不同的角色</a:t>
            </a:r>
            <a:endParaRPr lang="en-US">
              <a:latin typeface="Calibri" pitchFamily="34" charset="0"/>
            </a:endParaRPr>
          </a:p>
        </p:txBody>
      </p:sp>
      <p:sp>
        <p:nvSpPr>
          <p:cNvPr id="5" name="Content Placeholder 4"/>
          <p:cNvSpPr>
            <a:spLocks noGrp="1"/>
          </p:cNvSpPr>
          <p:nvPr>
            <p:ph sz="quarter" idx="12"/>
          </p:nvPr>
        </p:nvSpPr>
        <p:spPr/>
        <p:txBody>
          <a:bodyPr/>
          <a:lstStyle/>
          <a:p>
            <a:r>
              <a:rPr lang="zh-CN" altLang="en-US" smtClean="0">
                <a:latin typeface="Calibri" pitchFamily="34" charset="0"/>
              </a:rPr>
              <a:t>传统的钢铁贸易价值链</a:t>
            </a:r>
          </a:p>
          <a:p>
            <a:endParaRPr lang="en-US">
              <a:latin typeface="Calibri" pitchFamily="34" charset="0"/>
            </a:endParaRPr>
          </a:p>
        </p:txBody>
      </p:sp>
      <p:sp>
        <p:nvSpPr>
          <p:cNvPr id="11" name="AutoShape 7"/>
          <p:cNvSpPr>
            <a:spLocks noChangeArrowheads="1"/>
          </p:cNvSpPr>
          <p:nvPr/>
        </p:nvSpPr>
        <p:spPr bwMode="auto">
          <a:xfrm>
            <a:off x="123556" y="2228092"/>
            <a:ext cx="887087" cy="762000"/>
          </a:xfrm>
          <a:prstGeom prst="chevron">
            <a:avLst>
              <a:gd name="adj" fmla="val 15823"/>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提前介入</a:t>
            </a:r>
            <a:endParaRPr lang="zh-CN" altLang="en-US" sz="1200">
              <a:latin typeface="Calibri" pitchFamily="34" charset="0"/>
              <a:ea typeface="微软雅黑" pitchFamily="34" charset="-122"/>
            </a:endParaRPr>
          </a:p>
        </p:txBody>
      </p:sp>
      <p:sp>
        <p:nvSpPr>
          <p:cNvPr id="12" name="AutoShape 8"/>
          <p:cNvSpPr>
            <a:spLocks noChangeArrowheads="1"/>
          </p:cNvSpPr>
          <p:nvPr/>
        </p:nvSpPr>
        <p:spPr bwMode="auto">
          <a:xfrm>
            <a:off x="889654" y="2228092"/>
            <a:ext cx="906462" cy="762000"/>
          </a:xfrm>
          <a:prstGeom prst="chevron">
            <a:avLst>
              <a:gd name="adj" fmla="val 14728"/>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选材指导</a:t>
            </a:r>
            <a:endParaRPr lang="zh-CN" altLang="en-US" sz="1200">
              <a:latin typeface="Calibri" pitchFamily="34" charset="0"/>
              <a:ea typeface="微软雅黑" pitchFamily="34" charset="-122"/>
            </a:endParaRPr>
          </a:p>
        </p:txBody>
      </p:sp>
      <p:sp>
        <p:nvSpPr>
          <p:cNvPr id="13" name="AutoShape 9"/>
          <p:cNvSpPr>
            <a:spLocks noChangeArrowheads="1"/>
          </p:cNvSpPr>
          <p:nvPr/>
        </p:nvSpPr>
        <p:spPr bwMode="auto">
          <a:xfrm>
            <a:off x="1681078" y="2228092"/>
            <a:ext cx="811213" cy="762000"/>
          </a:xfrm>
          <a:prstGeom prst="chevron">
            <a:avLst>
              <a:gd name="adj" fmla="val 1521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询单</a:t>
            </a:r>
            <a:endParaRPr lang="zh-CN" altLang="en-US" sz="1200">
              <a:latin typeface="Calibri" pitchFamily="34" charset="0"/>
              <a:ea typeface="微软雅黑" pitchFamily="34" charset="-122"/>
            </a:endParaRPr>
          </a:p>
        </p:txBody>
      </p:sp>
      <p:sp>
        <p:nvSpPr>
          <p:cNvPr id="14" name="AutoShape 10"/>
          <p:cNvSpPr>
            <a:spLocks noChangeArrowheads="1"/>
          </p:cNvSpPr>
          <p:nvPr/>
        </p:nvSpPr>
        <p:spPr bwMode="auto">
          <a:xfrm>
            <a:off x="2376403" y="2228092"/>
            <a:ext cx="812800" cy="762000"/>
          </a:xfrm>
          <a:prstGeom prst="chevron">
            <a:avLst>
              <a:gd name="adj" fmla="val 1524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订单</a:t>
            </a:r>
            <a:endParaRPr lang="zh-CN" altLang="en-US" sz="1200">
              <a:latin typeface="Calibri" pitchFamily="34" charset="0"/>
              <a:ea typeface="微软雅黑" pitchFamily="34" charset="-122"/>
            </a:endParaRPr>
          </a:p>
        </p:txBody>
      </p:sp>
      <p:sp>
        <p:nvSpPr>
          <p:cNvPr id="15" name="AutoShape 11"/>
          <p:cNvSpPr>
            <a:spLocks noChangeArrowheads="1"/>
          </p:cNvSpPr>
          <p:nvPr/>
        </p:nvSpPr>
        <p:spPr bwMode="auto">
          <a:xfrm>
            <a:off x="3380653" y="2228091"/>
            <a:ext cx="812800" cy="762000"/>
          </a:xfrm>
          <a:prstGeom prst="chevron">
            <a:avLst>
              <a:gd name="adj" fmla="val 1524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结算</a:t>
            </a:r>
            <a:endParaRPr lang="zh-CN" altLang="en-US" sz="1200">
              <a:latin typeface="Calibri" pitchFamily="34" charset="0"/>
              <a:ea typeface="微软雅黑" pitchFamily="34" charset="-122"/>
            </a:endParaRPr>
          </a:p>
        </p:txBody>
      </p:sp>
      <p:sp>
        <p:nvSpPr>
          <p:cNvPr id="16" name="AutoShape 12"/>
          <p:cNvSpPr>
            <a:spLocks noChangeArrowheads="1"/>
          </p:cNvSpPr>
          <p:nvPr/>
        </p:nvSpPr>
        <p:spPr bwMode="auto">
          <a:xfrm>
            <a:off x="4053005" y="2228092"/>
            <a:ext cx="721385"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运输</a:t>
            </a:r>
            <a:endParaRPr lang="zh-CN" altLang="en-US" sz="1200">
              <a:latin typeface="Calibri" pitchFamily="34" charset="0"/>
              <a:ea typeface="微软雅黑" pitchFamily="34" charset="-122"/>
            </a:endParaRPr>
          </a:p>
        </p:txBody>
      </p:sp>
      <p:sp>
        <p:nvSpPr>
          <p:cNvPr id="17" name="AutoShape 13"/>
          <p:cNvSpPr>
            <a:spLocks noChangeArrowheads="1"/>
          </p:cNvSpPr>
          <p:nvPr/>
        </p:nvSpPr>
        <p:spPr bwMode="auto">
          <a:xfrm>
            <a:off x="4670840" y="2228092"/>
            <a:ext cx="766693" cy="762000"/>
          </a:xfrm>
          <a:prstGeom prst="chevron">
            <a:avLst>
              <a:gd name="adj" fmla="val 13715"/>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仓储</a:t>
            </a:r>
            <a:endParaRPr lang="zh-CN" altLang="en-US" sz="1200">
              <a:latin typeface="Calibri" pitchFamily="34" charset="0"/>
              <a:ea typeface="微软雅黑" pitchFamily="34" charset="-122"/>
            </a:endParaRPr>
          </a:p>
        </p:txBody>
      </p:sp>
      <p:sp>
        <p:nvSpPr>
          <p:cNvPr id="23" name="Line 19"/>
          <p:cNvSpPr>
            <a:spLocks noChangeShapeType="1"/>
          </p:cNvSpPr>
          <p:nvPr/>
        </p:nvSpPr>
        <p:spPr bwMode="auto">
          <a:xfrm>
            <a:off x="7917175" y="2988505"/>
            <a:ext cx="838200" cy="3175"/>
          </a:xfrm>
          <a:prstGeom prst="line">
            <a:avLst/>
          </a:prstGeom>
          <a:noFill/>
          <a:ln w="12700">
            <a:solidFill>
              <a:schemeClr val="tx1"/>
            </a:solidFill>
            <a:prstDash val="dash"/>
            <a:round/>
          </a:ln>
        </p:spPr>
        <p:txBody>
          <a:bodyPr lIns="4572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44" name="AutoShape 40"/>
          <p:cNvSpPr>
            <a:spLocks noChangeArrowheads="1"/>
          </p:cNvSpPr>
          <p:nvPr/>
        </p:nvSpPr>
        <p:spPr bwMode="auto">
          <a:xfrm>
            <a:off x="8301029" y="2228092"/>
            <a:ext cx="752475" cy="762000"/>
          </a:xfrm>
          <a:prstGeom prst="chevron">
            <a:avLst>
              <a:gd name="adj" fmla="val 14287"/>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a:latin typeface="Calibri" pitchFamily="34" charset="0"/>
                <a:ea typeface="微软雅黑" pitchFamily="34" charset="-122"/>
              </a:rPr>
              <a:t>采购</a:t>
            </a:r>
          </a:p>
        </p:txBody>
      </p:sp>
      <p:sp>
        <p:nvSpPr>
          <p:cNvPr id="46" name="Line 42"/>
          <p:cNvSpPr>
            <a:spLocks noChangeShapeType="1"/>
          </p:cNvSpPr>
          <p:nvPr/>
        </p:nvSpPr>
        <p:spPr bwMode="auto">
          <a:xfrm>
            <a:off x="237311" y="3171245"/>
            <a:ext cx="3896918"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47" name="AutoShape 43"/>
          <p:cNvSpPr>
            <a:spLocks noChangeArrowheads="1"/>
          </p:cNvSpPr>
          <p:nvPr/>
        </p:nvSpPr>
        <p:spPr bwMode="auto">
          <a:xfrm rot="10800000">
            <a:off x="761489" y="3246012"/>
            <a:ext cx="2839738" cy="201478"/>
          </a:xfrm>
          <a:prstGeom prst="triangle">
            <a:avLst>
              <a:gd name="adj" fmla="val 50000"/>
            </a:avLst>
          </a:prstGeom>
          <a:solidFill>
            <a:schemeClr val="hlink"/>
          </a:solidFill>
          <a:ln w="12700">
            <a:solidFill>
              <a:schemeClr val="tx1"/>
            </a:solidFill>
            <a:miter lim="800000"/>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zh-CN" altLang="zh-CN">
              <a:latin typeface="Calibri" pitchFamily="34" charset="0"/>
              <a:ea typeface="微软雅黑" pitchFamily="34" charset="-122"/>
            </a:endParaRPr>
          </a:p>
        </p:txBody>
      </p:sp>
      <p:sp>
        <p:nvSpPr>
          <p:cNvPr id="48" name="Line 44"/>
          <p:cNvSpPr>
            <a:spLocks noChangeShapeType="1"/>
          </p:cNvSpPr>
          <p:nvPr/>
        </p:nvSpPr>
        <p:spPr bwMode="auto">
          <a:xfrm flipH="1">
            <a:off x="237311" y="3005929"/>
            <a:ext cx="0" cy="330631"/>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49" name="Line 45"/>
          <p:cNvSpPr>
            <a:spLocks noChangeShapeType="1"/>
          </p:cNvSpPr>
          <p:nvPr/>
        </p:nvSpPr>
        <p:spPr bwMode="auto">
          <a:xfrm flipH="1">
            <a:off x="4176587" y="3005929"/>
            <a:ext cx="0" cy="330631"/>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50" name="Text Box 46"/>
          <p:cNvSpPr txBox="1">
            <a:spLocks noChangeArrowheads="1"/>
          </p:cNvSpPr>
          <p:nvPr/>
        </p:nvSpPr>
        <p:spPr bwMode="auto">
          <a:xfrm>
            <a:off x="5517278" y="4306642"/>
            <a:ext cx="1419276" cy="1200329"/>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中立电子商务平台</a:t>
            </a:r>
            <a:endParaRPr lang="zh-CN" altLang="en-US" sz="1200">
              <a:latin typeface="Calibri" pitchFamily="34" charset="0"/>
              <a:ea typeface="微软雅黑" pitchFamily="34" charset="-122"/>
            </a:endParaRPr>
          </a:p>
          <a:p>
            <a:pPr eaLnBrk="0" hangingPunct="0">
              <a:buFont typeface="Arial" pitchFamily="34" charset="0"/>
              <a:buChar char="•"/>
            </a:pPr>
            <a:r>
              <a:rPr lang="zh-CN" altLang="en-US" sz="1200" smtClean="0">
                <a:latin typeface="Calibri" pitchFamily="34" charset="0"/>
                <a:ea typeface="微软雅黑" pitchFamily="34" charset="-122"/>
              </a:rPr>
              <a:t>欧浦钢网</a:t>
            </a:r>
            <a:endParaRPr lang="en-US" altLang="zh-CN" sz="1200" smtClean="0">
              <a:latin typeface="Calibri" pitchFamily="34" charset="0"/>
              <a:ea typeface="微软雅黑" pitchFamily="34" charset="-122"/>
            </a:endParaRPr>
          </a:p>
          <a:p>
            <a:pPr eaLnBrk="0" hangingPunct="0">
              <a:buFont typeface="Arial" pitchFamily="34" charset="0"/>
              <a:buChar char="•"/>
            </a:pPr>
            <a:r>
              <a:rPr lang="zh-CN" altLang="en-US" sz="1200" smtClean="0">
                <a:latin typeface="Calibri" pitchFamily="34" charset="0"/>
                <a:ea typeface="微软雅黑" pitchFamily="34" charset="-122"/>
              </a:rPr>
              <a:t>东方钢铁</a:t>
            </a:r>
            <a:endParaRPr lang="en-US" altLang="zh-CN" sz="1200" smtClean="0">
              <a:latin typeface="Calibri" pitchFamily="34" charset="0"/>
              <a:ea typeface="微软雅黑" pitchFamily="34" charset="-122"/>
            </a:endParaRPr>
          </a:p>
          <a:p>
            <a:pPr eaLnBrk="0" hangingPunct="0">
              <a:buFont typeface="Arial" pitchFamily="34" charset="0"/>
              <a:buChar char="•"/>
            </a:pPr>
            <a:r>
              <a:rPr lang="zh-CN" altLang="en-US" sz="1200" smtClean="0">
                <a:latin typeface="Calibri" pitchFamily="34" charset="0"/>
                <a:ea typeface="微软雅黑" pitchFamily="34" charset="-122"/>
              </a:rPr>
              <a:t>龙文钢材网</a:t>
            </a:r>
            <a:endParaRPr lang="en-US" altLang="zh-CN" sz="1200" smtClean="0">
              <a:latin typeface="Calibri" pitchFamily="34" charset="0"/>
              <a:ea typeface="微软雅黑" pitchFamily="34" charset="-122"/>
            </a:endParaRPr>
          </a:p>
          <a:p>
            <a:pPr eaLnBrk="0" hangingPunct="0">
              <a:buFont typeface="Arial" pitchFamily="34" charset="0"/>
              <a:buChar char="•"/>
            </a:pPr>
            <a:r>
              <a:rPr lang="zh-CN" altLang="en-US" sz="1200" smtClean="0">
                <a:latin typeface="Calibri" pitchFamily="34" charset="0"/>
                <a:ea typeface="微软雅黑" pitchFamily="34" charset="-122"/>
              </a:rPr>
              <a:t>我的钢铁</a:t>
            </a:r>
            <a:endParaRPr lang="en-US" altLang="zh-CN" sz="1200" smtClean="0">
              <a:latin typeface="Calibri" pitchFamily="34" charset="0"/>
              <a:ea typeface="微软雅黑" pitchFamily="34" charset="-122"/>
            </a:endParaRPr>
          </a:p>
          <a:p>
            <a:pPr eaLnBrk="0" hangingPunct="0">
              <a:buFont typeface="Arial" pitchFamily="34" charset="0"/>
              <a:buChar char="•"/>
            </a:pPr>
            <a:r>
              <a:rPr lang="en-US" altLang="zh-CN" sz="1200" smtClean="0">
                <a:latin typeface="Calibri" pitchFamily="34" charset="0"/>
                <a:ea typeface="微软雅黑" pitchFamily="34" charset="-122"/>
              </a:rPr>
              <a:t>……</a:t>
            </a:r>
            <a:endParaRPr lang="en-US" altLang="zh-CN" sz="1200">
              <a:latin typeface="Calibri" pitchFamily="34" charset="0"/>
              <a:ea typeface="微软雅黑" pitchFamily="34" charset="-122"/>
            </a:endParaRPr>
          </a:p>
        </p:txBody>
      </p:sp>
      <p:sp>
        <p:nvSpPr>
          <p:cNvPr id="52" name="Text Box 49"/>
          <p:cNvSpPr txBox="1">
            <a:spLocks noChangeArrowheads="1"/>
          </p:cNvSpPr>
          <p:nvPr/>
        </p:nvSpPr>
        <p:spPr bwMode="auto">
          <a:xfrm>
            <a:off x="1233651" y="3402267"/>
            <a:ext cx="2017197"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钢厂自建电子销售系统</a:t>
            </a:r>
            <a:endParaRPr lang="zh-CN" altLang="en-US" sz="1400" b="1">
              <a:latin typeface="Calibri" pitchFamily="34" charset="0"/>
              <a:ea typeface="微软雅黑" pitchFamily="34" charset="-122"/>
            </a:endParaRPr>
          </a:p>
        </p:txBody>
      </p:sp>
      <p:sp>
        <p:nvSpPr>
          <p:cNvPr id="58" name="Text Box 55"/>
          <p:cNvSpPr txBox="1">
            <a:spLocks noChangeArrowheads="1"/>
          </p:cNvSpPr>
          <p:nvPr/>
        </p:nvSpPr>
        <p:spPr bwMode="auto">
          <a:xfrm>
            <a:off x="5414842" y="3402267"/>
            <a:ext cx="1618048"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中立电子商务平台</a:t>
            </a:r>
            <a:endParaRPr lang="zh-CN" altLang="en-US" sz="1400" b="1">
              <a:latin typeface="Calibri" pitchFamily="34" charset="0"/>
              <a:ea typeface="微软雅黑" pitchFamily="34" charset="-122"/>
            </a:endParaRPr>
          </a:p>
        </p:txBody>
      </p:sp>
      <p:sp>
        <p:nvSpPr>
          <p:cNvPr id="60" name="AutoShape 57"/>
          <p:cNvSpPr>
            <a:spLocks noChangeArrowheads="1"/>
          </p:cNvSpPr>
          <p:nvPr/>
        </p:nvSpPr>
        <p:spPr bwMode="auto">
          <a:xfrm rot="10800000">
            <a:off x="4349576" y="3226271"/>
            <a:ext cx="3608174" cy="159469"/>
          </a:xfrm>
          <a:prstGeom prst="triangle">
            <a:avLst>
              <a:gd name="adj" fmla="val 50000"/>
            </a:avLst>
          </a:prstGeom>
          <a:solidFill>
            <a:schemeClr val="hlink"/>
          </a:solidFill>
          <a:ln w="12700">
            <a:solidFill>
              <a:schemeClr val="tx1"/>
            </a:solidFill>
            <a:miter lim="800000"/>
          </a:ln>
        </p:spPr>
        <p:txBody>
          <a:bodyPr rot="10800000"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3200">
              <a:latin typeface="Calibri" pitchFamily="34" charset="0"/>
              <a:ea typeface="微软雅黑" pitchFamily="34" charset="-122"/>
            </a:endParaRPr>
          </a:p>
        </p:txBody>
      </p:sp>
      <p:grpSp>
        <p:nvGrpSpPr>
          <p:cNvPr id="6" name="Group 104"/>
          <p:cNvGrpSpPr/>
          <p:nvPr/>
        </p:nvGrpSpPr>
        <p:grpSpPr>
          <a:xfrm>
            <a:off x="4065373" y="2993560"/>
            <a:ext cx="4114799" cy="342900"/>
            <a:chOff x="5408613" y="3969752"/>
            <a:chExt cx="3049587" cy="342900"/>
          </a:xfrm>
        </p:grpSpPr>
        <p:sp>
          <p:nvSpPr>
            <p:cNvPr id="57" name="Line 54"/>
            <p:cNvSpPr>
              <a:spLocks noChangeShapeType="1"/>
            </p:cNvSpPr>
            <p:nvPr/>
          </p:nvSpPr>
          <p:spPr bwMode="auto">
            <a:xfrm>
              <a:off x="5464175" y="4141202"/>
              <a:ext cx="2994025"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59" name="Line 56"/>
            <p:cNvSpPr>
              <a:spLocks noChangeShapeType="1"/>
            </p:cNvSpPr>
            <p:nvPr/>
          </p:nvSpPr>
          <p:spPr bwMode="auto">
            <a:xfrm flipH="1">
              <a:off x="8458200" y="3969752"/>
              <a:ext cx="0" cy="342900"/>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61" name="Line 58"/>
            <p:cNvSpPr>
              <a:spLocks noChangeShapeType="1"/>
            </p:cNvSpPr>
            <p:nvPr/>
          </p:nvSpPr>
          <p:spPr bwMode="auto">
            <a:xfrm flipH="1">
              <a:off x="5408613" y="3969752"/>
              <a:ext cx="0" cy="342900"/>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pic>
        <p:nvPicPr>
          <p:cNvPr id="62" name="Picture 59" descr="chain02"/>
          <p:cNvPicPr>
            <a:picLocks noChangeAspect="1" noChangeArrowheads="1"/>
          </p:cNvPicPr>
          <p:nvPr/>
        </p:nvPicPr>
        <p:blipFill>
          <a:blip r:embed="rId2"/>
          <a:stretch>
            <a:fillRect/>
          </a:stretch>
        </p:blipFill>
        <p:spPr bwMode="auto">
          <a:xfrm>
            <a:off x="5609968" y="3759422"/>
            <a:ext cx="1272648" cy="523941"/>
          </a:xfrm>
          <a:prstGeom prst="rect">
            <a:avLst/>
          </a:prstGeom>
          <a:noFill/>
          <a:ln w="9525">
            <a:noFill/>
            <a:miter lim="800000"/>
          </a:ln>
        </p:spPr>
      </p:pic>
      <p:sp>
        <p:nvSpPr>
          <p:cNvPr id="7" name="Rectangle 2"/>
          <p:cNvSpPr>
            <a:spLocks noChangeArrowheads="1"/>
          </p:cNvSpPr>
          <p:nvPr/>
        </p:nvSpPr>
        <p:spPr bwMode="auto">
          <a:xfrm>
            <a:off x="1507533" y="3671425"/>
            <a:ext cx="1462743" cy="1790261"/>
          </a:xfrm>
          <a:prstGeom prst="rect">
            <a:avLst/>
          </a:prstGeom>
          <a:solidFill>
            <a:srgbClr val="CC9900"/>
          </a:solidFill>
          <a:ln w="12700">
            <a:noFill/>
            <a:miter lim="800000"/>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3200">
              <a:latin typeface="Calibri" pitchFamily="34" charset="0"/>
              <a:ea typeface="微软雅黑" pitchFamily="34" charset="-122"/>
            </a:endParaRPr>
          </a:p>
        </p:txBody>
      </p:sp>
      <p:sp>
        <p:nvSpPr>
          <p:cNvPr id="55" name="Text Box 52"/>
          <p:cNvSpPr txBox="1">
            <a:spLocks noChangeArrowheads="1"/>
          </p:cNvSpPr>
          <p:nvPr/>
        </p:nvSpPr>
        <p:spPr bwMode="auto">
          <a:xfrm>
            <a:off x="1818824" y="4237673"/>
            <a:ext cx="758798" cy="27750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200">
                <a:latin typeface="Calibri" pitchFamily="34" charset="0"/>
                <a:ea typeface="微软雅黑" pitchFamily="34" charset="-122"/>
              </a:rPr>
              <a:t>电子销售</a:t>
            </a:r>
          </a:p>
        </p:txBody>
      </p:sp>
      <p:graphicFrame>
        <p:nvGraphicFramePr>
          <p:cNvPr id="64" name="Object 2"/>
          <p:cNvGraphicFramePr>
            <a:graphicFrameLocks noChangeAspect="1"/>
          </p:cNvGraphicFramePr>
          <p:nvPr/>
        </p:nvGraphicFramePr>
        <p:xfrm>
          <a:off x="1622967" y="3748426"/>
          <a:ext cx="1238760" cy="521329"/>
        </p:xfrm>
        <a:graphic>
          <a:graphicData uri="http://schemas.openxmlformats.org/presentationml/2006/ole">
            <mc:AlternateContent>
              <mc:Choice xmlns:v="urn:schemas-microsoft-com:vml" Requires="v">
                <p:oleObj spid="_x0000_s1039" name="Photo Editor Photo" r:id="rId3" imgW="2572109" imgH="1028844" progId="">
                  <p:embed/>
                </p:oleObj>
              </mc:Choice>
              <mc:Fallback>
                <p:oleObj name="Photo Editor Photo" r:id="rId3" imgW="2572109" imgH="1028844" progId="">
                  <p:embed/>
                  <p:pic>
                    <p:nvPicPr>
                      <p:cNvPr id="0" name="OLE substitute image"/>
                      <p:cNvPicPr/>
                      <p:nvPr/>
                    </p:nvPicPr>
                    <p:blipFill>
                      <a:blip r:embed="rId4"/>
                      <a:stretch>
                        <a:fillRect/>
                      </a:stretch>
                    </p:blipFill>
                    <p:spPr>
                      <a:xfrm>
                        <a:off x="1622967" y="3748426"/>
                        <a:ext cx="1238760" cy="521329"/>
                      </a:xfrm>
                      <a:prstGeom prst="rect">
                        <a:avLst/>
                      </a:prstGeom>
                      <a:solidFill>
                        <a:srgbClr val="FFCC00"/>
                      </a:solidFill>
                    </p:spPr>
                  </p:pic>
                </p:oleObj>
              </mc:Fallback>
            </mc:AlternateContent>
          </a:graphicData>
        </a:graphic>
      </p:graphicFrame>
      <p:sp>
        <p:nvSpPr>
          <p:cNvPr id="73" name="Text Box 71"/>
          <p:cNvSpPr txBox="1">
            <a:spLocks noChangeArrowheads="1"/>
          </p:cNvSpPr>
          <p:nvPr/>
        </p:nvSpPr>
        <p:spPr bwMode="auto">
          <a:xfrm>
            <a:off x="1893485" y="4434971"/>
            <a:ext cx="544036" cy="646331"/>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buFont typeface="Arial" pitchFamily="34" charset="0"/>
              <a:buChar char="•"/>
            </a:pPr>
            <a:r>
              <a:rPr lang="zh-CN" altLang="en-US" sz="1200" smtClean="0">
                <a:latin typeface="Calibri" pitchFamily="34" charset="0"/>
                <a:ea typeface="微软雅黑" pitchFamily="34" charset="-122"/>
              </a:rPr>
              <a:t>宝钢</a:t>
            </a:r>
            <a:endParaRPr lang="en-US" altLang="zh-CN" sz="1200" smtClean="0">
              <a:latin typeface="Calibri" pitchFamily="34" charset="0"/>
              <a:ea typeface="微软雅黑" pitchFamily="34" charset="-122"/>
            </a:endParaRPr>
          </a:p>
          <a:p>
            <a:pPr eaLnBrk="0" hangingPunct="0">
              <a:buFont typeface="Arial" pitchFamily="34" charset="0"/>
              <a:buChar char="•"/>
            </a:pPr>
            <a:r>
              <a:rPr lang="zh-CN" altLang="en-US" sz="1200" smtClean="0">
                <a:latin typeface="Calibri" pitchFamily="34" charset="0"/>
                <a:ea typeface="微软雅黑" pitchFamily="34" charset="-122"/>
              </a:rPr>
              <a:t>武钢</a:t>
            </a:r>
            <a:endParaRPr lang="en-US" altLang="zh-CN" sz="1200" smtClean="0">
              <a:latin typeface="Calibri" pitchFamily="34" charset="0"/>
              <a:ea typeface="微软雅黑" pitchFamily="34" charset="-122"/>
            </a:endParaRPr>
          </a:p>
          <a:p>
            <a:pPr eaLnBrk="0" hangingPunct="0">
              <a:buFont typeface="Arial" pitchFamily="34" charset="0"/>
              <a:buChar char="•"/>
            </a:pPr>
            <a:r>
              <a:rPr lang="en-US" altLang="zh-CN" sz="1200" smtClean="0">
                <a:latin typeface="Calibri" pitchFamily="34" charset="0"/>
                <a:ea typeface="微软雅黑" pitchFamily="34" charset="-122"/>
              </a:rPr>
              <a:t>……</a:t>
            </a:r>
            <a:endParaRPr lang="zh-CN" altLang="en-US" sz="1200">
              <a:latin typeface="Calibri" pitchFamily="34" charset="0"/>
              <a:ea typeface="微软雅黑" pitchFamily="34" charset="-122"/>
            </a:endParaRPr>
          </a:p>
        </p:txBody>
      </p:sp>
      <p:grpSp>
        <p:nvGrpSpPr>
          <p:cNvPr id="8" name="Group 101"/>
          <p:cNvGrpSpPr/>
          <p:nvPr/>
        </p:nvGrpSpPr>
        <p:grpSpPr>
          <a:xfrm>
            <a:off x="135210" y="1896660"/>
            <a:ext cx="3930164" cy="304800"/>
            <a:chOff x="518271" y="1488887"/>
            <a:chExt cx="5838462" cy="304800"/>
          </a:xfrm>
        </p:grpSpPr>
        <p:sp>
          <p:nvSpPr>
            <p:cNvPr id="75" name="Line 32"/>
            <p:cNvSpPr>
              <a:spLocks noChangeShapeType="1"/>
            </p:cNvSpPr>
            <p:nvPr/>
          </p:nvSpPr>
          <p:spPr bwMode="auto">
            <a:xfrm flipH="1">
              <a:off x="518271" y="1488887"/>
              <a:ext cx="0" cy="304800"/>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76" name="Line 33"/>
            <p:cNvSpPr>
              <a:spLocks noChangeShapeType="1"/>
            </p:cNvSpPr>
            <p:nvPr/>
          </p:nvSpPr>
          <p:spPr bwMode="auto">
            <a:xfrm flipH="1">
              <a:off x="6339768" y="1488887"/>
              <a:ext cx="0" cy="304800"/>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77" name="Line 34"/>
            <p:cNvSpPr>
              <a:spLocks noChangeShapeType="1"/>
            </p:cNvSpPr>
            <p:nvPr/>
          </p:nvSpPr>
          <p:spPr bwMode="auto">
            <a:xfrm>
              <a:off x="518271" y="1641287"/>
              <a:ext cx="5838462"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sp>
        <p:nvSpPr>
          <p:cNvPr id="78" name="Text Box 49"/>
          <p:cNvSpPr txBox="1">
            <a:spLocks noChangeArrowheads="1"/>
          </p:cNvSpPr>
          <p:nvPr/>
        </p:nvSpPr>
        <p:spPr bwMode="auto">
          <a:xfrm>
            <a:off x="1705778" y="1745333"/>
            <a:ext cx="540831"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钢厂</a:t>
            </a:r>
            <a:endParaRPr lang="zh-CN" altLang="en-US" sz="1400" b="1">
              <a:latin typeface="Calibri" pitchFamily="34" charset="0"/>
              <a:ea typeface="微软雅黑" pitchFamily="34" charset="-122"/>
            </a:endParaRPr>
          </a:p>
        </p:txBody>
      </p:sp>
      <p:grpSp>
        <p:nvGrpSpPr>
          <p:cNvPr id="9" name="Group 41"/>
          <p:cNvGrpSpPr/>
          <p:nvPr/>
        </p:nvGrpSpPr>
        <p:grpSpPr>
          <a:xfrm>
            <a:off x="4053017" y="1881614"/>
            <a:ext cx="2681416" cy="330631"/>
            <a:chOff x="1872" y="1776"/>
            <a:chExt cx="2232" cy="192"/>
          </a:xfrm>
        </p:grpSpPr>
        <p:sp>
          <p:nvSpPr>
            <p:cNvPr id="82" name="Line 42"/>
            <p:cNvSpPr>
              <a:spLocks noChangeShapeType="1"/>
            </p:cNvSpPr>
            <p:nvPr/>
          </p:nvSpPr>
          <p:spPr bwMode="auto">
            <a:xfrm>
              <a:off x="1872" y="1872"/>
              <a:ext cx="2208"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4" name="Line 44"/>
            <p:cNvSpPr>
              <a:spLocks noChangeShapeType="1"/>
            </p:cNvSpPr>
            <p:nvPr/>
          </p:nvSpPr>
          <p:spPr bwMode="auto">
            <a:xfrm flipH="1">
              <a:off x="1872"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5" name="Line 45"/>
            <p:cNvSpPr>
              <a:spLocks noChangeShapeType="1"/>
            </p:cNvSpPr>
            <p:nvPr/>
          </p:nvSpPr>
          <p:spPr bwMode="auto">
            <a:xfrm flipH="1">
              <a:off x="4104"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sp>
        <p:nvSpPr>
          <p:cNvPr id="86" name="Text Box 49"/>
          <p:cNvSpPr txBox="1">
            <a:spLocks noChangeArrowheads="1"/>
          </p:cNvSpPr>
          <p:nvPr/>
        </p:nvSpPr>
        <p:spPr bwMode="auto">
          <a:xfrm>
            <a:off x="4995962" y="1743110"/>
            <a:ext cx="720368"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流通商</a:t>
            </a:r>
            <a:endParaRPr lang="zh-CN" altLang="en-US" sz="1400" b="1">
              <a:latin typeface="Calibri" pitchFamily="34" charset="0"/>
              <a:ea typeface="微软雅黑" pitchFamily="34" charset="-122"/>
            </a:endParaRPr>
          </a:p>
        </p:txBody>
      </p:sp>
      <p:grpSp>
        <p:nvGrpSpPr>
          <p:cNvPr id="10" name="Group 41"/>
          <p:cNvGrpSpPr/>
          <p:nvPr/>
        </p:nvGrpSpPr>
        <p:grpSpPr>
          <a:xfrm>
            <a:off x="8266670" y="1877735"/>
            <a:ext cx="729049" cy="330631"/>
            <a:chOff x="1872" y="1776"/>
            <a:chExt cx="2232" cy="192"/>
          </a:xfrm>
        </p:grpSpPr>
        <p:sp>
          <p:nvSpPr>
            <p:cNvPr id="88" name="Line 42"/>
            <p:cNvSpPr>
              <a:spLocks noChangeShapeType="1"/>
            </p:cNvSpPr>
            <p:nvPr/>
          </p:nvSpPr>
          <p:spPr bwMode="auto">
            <a:xfrm>
              <a:off x="1872" y="1872"/>
              <a:ext cx="2208"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9" name="Line 44"/>
            <p:cNvSpPr>
              <a:spLocks noChangeShapeType="1"/>
            </p:cNvSpPr>
            <p:nvPr/>
          </p:nvSpPr>
          <p:spPr bwMode="auto">
            <a:xfrm flipH="1">
              <a:off x="1872"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90" name="Line 45"/>
            <p:cNvSpPr>
              <a:spLocks noChangeShapeType="1"/>
            </p:cNvSpPr>
            <p:nvPr/>
          </p:nvSpPr>
          <p:spPr bwMode="auto">
            <a:xfrm flipH="1">
              <a:off x="4104"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sp>
        <p:nvSpPr>
          <p:cNvPr id="91" name="Text Box 49"/>
          <p:cNvSpPr txBox="1">
            <a:spLocks noChangeArrowheads="1"/>
          </p:cNvSpPr>
          <p:nvPr/>
        </p:nvSpPr>
        <p:spPr bwMode="auto">
          <a:xfrm>
            <a:off x="8206652" y="1717646"/>
            <a:ext cx="899903"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终端客户</a:t>
            </a:r>
            <a:endParaRPr lang="zh-CN" altLang="en-US" sz="1400" b="1">
              <a:latin typeface="Calibri" pitchFamily="34" charset="0"/>
              <a:ea typeface="微软雅黑" pitchFamily="34" charset="-122"/>
            </a:endParaRPr>
          </a:p>
        </p:txBody>
      </p:sp>
      <p:sp>
        <p:nvSpPr>
          <p:cNvPr id="93" name="AutoShape 12"/>
          <p:cNvSpPr>
            <a:spLocks noChangeArrowheads="1"/>
          </p:cNvSpPr>
          <p:nvPr/>
        </p:nvSpPr>
        <p:spPr bwMode="auto">
          <a:xfrm>
            <a:off x="5325594" y="2228092"/>
            <a:ext cx="914563"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剪切加工</a:t>
            </a:r>
            <a:endParaRPr lang="zh-CN" altLang="en-US" sz="1200">
              <a:latin typeface="Calibri" pitchFamily="34" charset="0"/>
              <a:ea typeface="微软雅黑" pitchFamily="34" charset="-122"/>
            </a:endParaRPr>
          </a:p>
        </p:txBody>
      </p:sp>
      <p:sp>
        <p:nvSpPr>
          <p:cNvPr id="95" name="Line 14"/>
          <p:cNvSpPr>
            <a:spLocks noChangeShapeType="1"/>
          </p:cNvSpPr>
          <p:nvPr/>
        </p:nvSpPr>
        <p:spPr bwMode="auto">
          <a:xfrm>
            <a:off x="2891441" y="2221041"/>
            <a:ext cx="992187" cy="4763"/>
          </a:xfrm>
          <a:prstGeom prst="line">
            <a:avLst/>
          </a:prstGeom>
          <a:noFill/>
          <a:ln w="12700">
            <a:solidFill>
              <a:schemeClr val="tx1"/>
            </a:solidFill>
            <a:prstDash val="dash"/>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96" name="Line 15"/>
          <p:cNvSpPr>
            <a:spLocks noChangeShapeType="1"/>
          </p:cNvSpPr>
          <p:nvPr/>
        </p:nvSpPr>
        <p:spPr bwMode="auto">
          <a:xfrm>
            <a:off x="2891441" y="2983041"/>
            <a:ext cx="992187" cy="4763"/>
          </a:xfrm>
          <a:prstGeom prst="line">
            <a:avLst/>
          </a:prstGeom>
          <a:noFill/>
          <a:ln w="12700">
            <a:solidFill>
              <a:schemeClr val="tx1"/>
            </a:solidFill>
            <a:prstDash val="dash"/>
            <a:round/>
          </a:ln>
        </p:spPr>
        <p:txBody>
          <a:bodyPr lIns="90000" rIns="9000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98" name="Freeform 17"/>
          <p:cNvSpPr/>
          <p:nvPr/>
        </p:nvSpPr>
        <p:spPr bwMode="auto">
          <a:xfrm>
            <a:off x="3043841" y="2910016"/>
            <a:ext cx="230187" cy="152400"/>
          </a:xfrm>
          <a:custGeom>
            <a:gdLst>
              <a:gd name="T0" fmla="*/ 0 w 144"/>
              <a:gd name="T1" fmla="*/ 2147483647 h 96"/>
              <a:gd name="T2" fmla="*/ 2147483647 w 144"/>
              <a:gd name="T3" fmla="*/ 0 h 96"/>
              <a:gd name="T4" fmla="*/ 2147483647 w 144"/>
              <a:gd name="T5" fmla="*/ 2147483647 h 96"/>
              <a:gd name="T6" fmla="*/ 2147483647 w 144"/>
              <a:gd name="T7" fmla="*/ 0 h 96"/>
              <a:gd name="T8" fmla="*/ 0 60000 65536"/>
              <a:gd name="T9" fmla="*/ 0 60000 65536"/>
              <a:gd name="T10" fmla="*/ 0 60000 65536"/>
              <a:gd name="T11" fmla="*/ 0 60000 65536"/>
              <a:gd name="T12" fmla="*/ 0 w 144"/>
              <a:gd name="T13" fmla="*/ 0 h 96"/>
              <a:gd name="T14" fmla="*/ 144 w 144"/>
              <a:gd name="T15" fmla="*/ 96 h 96"/>
            </a:gdLst>
            <a:cxnLst>
              <a:cxn ang="T8">
                <a:pos x="T0" y="T1"/>
              </a:cxn>
              <a:cxn ang="T9">
                <a:pos x="T2" y="T3"/>
              </a:cxn>
              <a:cxn ang="T10">
                <a:pos x="T4" y="T5"/>
              </a:cxn>
              <a:cxn ang="T11">
                <a:pos x="T6" y="T7"/>
              </a:cxn>
            </a:cxnLst>
            <a:rect l="T12" t="T13" r="T14" b="T15"/>
            <a:pathLst>
              <a:path w="144" h="96">
                <a:moveTo>
                  <a:pt x="0" y="96"/>
                </a:moveTo>
                <a:lnTo>
                  <a:pt x="96" y="0"/>
                </a:lnTo>
                <a:lnTo>
                  <a:pt x="48" y="96"/>
                </a:lnTo>
                <a:lnTo>
                  <a:pt x="144" y="0"/>
                </a:lnTo>
              </a:path>
            </a:pathLst>
          </a:custGeom>
          <a:solidFill>
            <a:schemeClr val="accent1"/>
          </a:solidFill>
          <a:ln w="12700">
            <a:solidFill>
              <a:schemeClr val="tx1"/>
            </a:solidFill>
            <a:round/>
          </a:ln>
        </p:spPr>
        <p:txBody>
          <a:bodyPr lIns="90000" rIns="9000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zh-CN" altLang="en-US"/>
          </a:p>
        </p:txBody>
      </p:sp>
      <p:sp>
        <p:nvSpPr>
          <p:cNvPr id="99" name="Text Box 38"/>
          <p:cNvSpPr txBox="1">
            <a:spLocks noChangeArrowheads="1"/>
          </p:cNvSpPr>
          <p:nvPr/>
        </p:nvSpPr>
        <p:spPr bwMode="auto">
          <a:xfrm>
            <a:off x="3043841" y="2513141"/>
            <a:ext cx="644525" cy="274638"/>
          </a:xfrm>
          <a:prstGeom prst="rect">
            <a:avLst/>
          </a:prstGeom>
          <a:noFill/>
          <a:ln w="12700">
            <a:noFill/>
            <a:miter lim="800000"/>
          </a:ln>
        </p:spPr>
        <p:txBody>
          <a:bodyPr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a:latin typeface="华文楷体" pitchFamily="2" charset="-122"/>
              </a:rPr>
              <a:t>生产</a:t>
            </a:r>
          </a:p>
        </p:txBody>
      </p:sp>
      <p:sp>
        <p:nvSpPr>
          <p:cNvPr id="97" name="Freeform 16"/>
          <p:cNvSpPr/>
          <p:nvPr/>
        </p:nvSpPr>
        <p:spPr bwMode="auto">
          <a:xfrm>
            <a:off x="3121628" y="2147673"/>
            <a:ext cx="228600" cy="152400"/>
          </a:xfrm>
          <a:custGeom>
            <a:gdLst>
              <a:gd name="T0" fmla="*/ 0 w 144"/>
              <a:gd name="T1" fmla="*/ 2147483647 h 96"/>
              <a:gd name="T2" fmla="*/ 2147483647 w 144"/>
              <a:gd name="T3" fmla="*/ 0 h 96"/>
              <a:gd name="T4" fmla="*/ 2147483647 w 144"/>
              <a:gd name="T5" fmla="*/ 2147483647 h 96"/>
              <a:gd name="T6" fmla="*/ 2147483647 w 144"/>
              <a:gd name="T7" fmla="*/ 0 h 96"/>
              <a:gd name="T8" fmla="*/ 0 60000 65536"/>
              <a:gd name="T9" fmla="*/ 0 60000 65536"/>
              <a:gd name="T10" fmla="*/ 0 60000 65536"/>
              <a:gd name="T11" fmla="*/ 0 60000 65536"/>
              <a:gd name="T12" fmla="*/ 0 w 144"/>
              <a:gd name="T13" fmla="*/ 0 h 96"/>
              <a:gd name="T14" fmla="*/ 144 w 144"/>
              <a:gd name="T15" fmla="*/ 96 h 96"/>
            </a:gdLst>
            <a:cxnLst>
              <a:cxn ang="T8">
                <a:pos x="T0" y="T1"/>
              </a:cxn>
              <a:cxn ang="T9">
                <a:pos x="T2" y="T3"/>
              </a:cxn>
              <a:cxn ang="T10">
                <a:pos x="T4" y="T5"/>
              </a:cxn>
              <a:cxn ang="T11">
                <a:pos x="T6" y="T7"/>
              </a:cxn>
            </a:cxnLst>
            <a:rect l="T12" t="T13" r="T14" b="T15"/>
            <a:pathLst>
              <a:path w="144" h="96">
                <a:moveTo>
                  <a:pt x="0" y="96"/>
                </a:moveTo>
                <a:lnTo>
                  <a:pt x="96" y="0"/>
                </a:lnTo>
                <a:lnTo>
                  <a:pt x="48" y="96"/>
                </a:lnTo>
                <a:lnTo>
                  <a:pt x="144" y="0"/>
                </a:lnTo>
              </a:path>
            </a:pathLst>
          </a:cu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zh-CN" altLang="en-US"/>
          </a:p>
        </p:txBody>
      </p:sp>
      <p:sp>
        <p:nvSpPr>
          <p:cNvPr id="103" name="AutoShape 12"/>
          <p:cNvSpPr>
            <a:spLocks noChangeArrowheads="1"/>
          </p:cNvSpPr>
          <p:nvPr/>
        </p:nvSpPr>
        <p:spPr bwMode="auto">
          <a:xfrm>
            <a:off x="6128785" y="2228092"/>
            <a:ext cx="716853"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融资</a:t>
            </a:r>
            <a:endParaRPr lang="zh-CN" altLang="en-US" sz="1200">
              <a:latin typeface="Calibri" pitchFamily="34" charset="0"/>
              <a:ea typeface="微软雅黑" pitchFamily="34" charset="-122"/>
            </a:endParaRPr>
          </a:p>
        </p:txBody>
      </p:sp>
      <p:sp>
        <p:nvSpPr>
          <p:cNvPr id="106" name="Line 19"/>
          <p:cNvSpPr>
            <a:spLocks noChangeShapeType="1"/>
          </p:cNvSpPr>
          <p:nvPr/>
        </p:nvSpPr>
        <p:spPr bwMode="auto">
          <a:xfrm>
            <a:off x="7917175" y="2232660"/>
            <a:ext cx="838200" cy="3175"/>
          </a:xfrm>
          <a:prstGeom prst="line">
            <a:avLst/>
          </a:prstGeom>
          <a:noFill/>
          <a:ln w="12700">
            <a:solidFill>
              <a:schemeClr val="tx1"/>
            </a:solidFill>
            <a:prstDash val="dash"/>
            <a:round/>
          </a:ln>
        </p:spPr>
        <p:txBody>
          <a:bodyPr lIns="4572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nvGrpSpPr>
          <p:cNvPr id="18" name="Group 41"/>
          <p:cNvGrpSpPr/>
          <p:nvPr/>
        </p:nvGrpSpPr>
        <p:grpSpPr>
          <a:xfrm>
            <a:off x="6734431" y="1881614"/>
            <a:ext cx="1421028" cy="330631"/>
            <a:chOff x="1872" y="1776"/>
            <a:chExt cx="2232" cy="192"/>
          </a:xfrm>
        </p:grpSpPr>
        <p:sp>
          <p:nvSpPr>
            <p:cNvPr id="108" name="Line 42"/>
            <p:cNvSpPr>
              <a:spLocks noChangeShapeType="1"/>
            </p:cNvSpPr>
            <p:nvPr/>
          </p:nvSpPr>
          <p:spPr bwMode="auto">
            <a:xfrm>
              <a:off x="1872" y="1872"/>
              <a:ext cx="2208" cy="0"/>
            </a:xfrm>
            <a:prstGeom prst="line">
              <a:avLst/>
            </a:prstGeom>
            <a:noFill/>
            <a:ln w="12700">
              <a:solidFill>
                <a:schemeClr val="tx1"/>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109" name="Line 44"/>
            <p:cNvSpPr>
              <a:spLocks noChangeShapeType="1"/>
            </p:cNvSpPr>
            <p:nvPr/>
          </p:nvSpPr>
          <p:spPr bwMode="auto">
            <a:xfrm flipH="1">
              <a:off x="1872"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110" name="Line 45"/>
            <p:cNvSpPr>
              <a:spLocks noChangeShapeType="1"/>
            </p:cNvSpPr>
            <p:nvPr/>
          </p:nvSpPr>
          <p:spPr bwMode="auto">
            <a:xfrm flipH="1">
              <a:off x="4104" y="1776"/>
              <a:ext cx="0" cy="192"/>
            </a:xfrm>
            <a:prstGeom prst="line">
              <a:avLst/>
            </a:prstGeom>
            <a:noFill/>
            <a:ln w="12700">
              <a:solidFill>
                <a:schemeClr val="tx1"/>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sp>
        <p:nvSpPr>
          <p:cNvPr id="111" name="Text Box 49"/>
          <p:cNvSpPr txBox="1">
            <a:spLocks noChangeArrowheads="1"/>
          </p:cNvSpPr>
          <p:nvPr/>
        </p:nvSpPr>
        <p:spPr bwMode="auto">
          <a:xfrm>
            <a:off x="6997757" y="1743110"/>
            <a:ext cx="720368" cy="307777"/>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smtClean="0">
                <a:latin typeface="Calibri" pitchFamily="34" charset="0"/>
                <a:ea typeface="微软雅黑" pitchFamily="34" charset="-122"/>
              </a:rPr>
              <a:t>流通商</a:t>
            </a:r>
            <a:endParaRPr lang="zh-CN" altLang="en-US" sz="1400" b="1">
              <a:latin typeface="Calibri" pitchFamily="34" charset="0"/>
              <a:ea typeface="微软雅黑" pitchFamily="34" charset="-122"/>
            </a:endParaRPr>
          </a:p>
        </p:txBody>
      </p:sp>
      <p:sp>
        <p:nvSpPr>
          <p:cNvPr id="112" name="AutoShape 12"/>
          <p:cNvSpPr>
            <a:spLocks noChangeArrowheads="1"/>
          </p:cNvSpPr>
          <p:nvPr/>
        </p:nvSpPr>
        <p:spPr bwMode="auto">
          <a:xfrm>
            <a:off x="6734507" y="2228092"/>
            <a:ext cx="721385"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运输</a:t>
            </a:r>
            <a:endParaRPr lang="zh-CN" altLang="en-US" sz="1200">
              <a:latin typeface="Calibri" pitchFamily="34" charset="0"/>
              <a:ea typeface="微软雅黑" pitchFamily="34" charset="-122"/>
            </a:endParaRPr>
          </a:p>
        </p:txBody>
      </p:sp>
      <p:sp>
        <p:nvSpPr>
          <p:cNvPr id="113" name="AutoShape 12"/>
          <p:cNvSpPr>
            <a:spLocks noChangeArrowheads="1"/>
          </p:cNvSpPr>
          <p:nvPr/>
        </p:nvSpPr>
        <p:spPr bwMode="auto">
          <a:xfrm>
            <a:off x="7574612" y="2228092"/>
            <a:ext cx="716853" cy="762000"/>
          </a:xfrm>
          <a:prstGeom prst="chevron">
            <a:avLst>
              <a:gd name="adj" fmla="val 15150"/>
            </a:avLst>
          </a:prstGeom>
          <a:solidFill>
            <a:srgbClr val="FFFF99"/>
          </a:solidFill>
          <a:ln w="12700">
            <a:solidFill>
              <a:schemeClr val="tx1"/>
            </a:solidFill>
            <a:miter lim="800000"/>
          </a:ln>
        </p:spPr>
        <p:txBody>
          <a:bodyPr wrap="none" lIns="27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smtClean="0">
                <a:latin typeface="Calibri" pitchFamily="34" charset="0"/>
                <a:ea typeface="微软雅黑" pitchFamily="34" charset="-122"/>
              </a:rPr>
              <a:t>融资</a:t>
            </a:r>
            <a:endParaRPr lang="zh-CN" altLang="en-US" sz="1200">
              <a:latin typeface="Calibri" pitchFamily="34" charset="0"/>
              <a:ea typeface="微软雅黑" pitchFamily="34" charset="-122"/>
            </a:endParaRPr>
          </a:p>
        </p:txBody>
      </p:sp>
      <p:sp>
        <p:nvSpPr>
          <p:cNvPr id="66" name="Rectangle 12"/>
          <p:cNvSpPr>
            <a:spLocks noChangeArrowheads="1"/>
          </p:cNvSpPr>
          <p:nvPr/>
        </p:nvSpPr>
        <p:spPr bwMode="auto">
          <a:xfrm>
            <a:off x="163599" y="5692304"/>
            <a:ext cx="639590"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协同研发</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需求获取</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用材推荐</a:t>
            </a:r>
          </a:p>
          <a:p>
            <a:pPr marL="63500" indent="-63500" eaLnBrk="0" fontAlgn="auto" hangingPunct="0">
              <a:spcBef>
                <a:spcPct val="0"/>
              </a:spcBef>
              <a:spcAft>
                <a:spcPct val="0"/>
              </a:spcAft>
              <a:buSzTx/>
              <a:buFontTx/>
              <a:buChar char="•"/>
              <a:defRPr/>
            </a:pPr>
            <a:endParaRPr lang="zh-CN" altLang="en-US" sz="1000" kern="0">
              <a:solidFill>
                <a:sysClr val="windowText" lastClr="000000"/>
              </a:solidFill>
              <a:latin typeface="微软雅黑" pitchFamily="34" charset="-122"/>
              <a:ea typeface="微软雅黑" pitchFamily="34" charset="-122"/>
            </a:endParaRPr>
          </a:p>
        </p:txBody>
      </p:sp>
      <p:sp>
        <p:nvSpPr>
          <p:cNvPr id="68" name="Rectangle 14"/>
          <p:cNvSpPr>
            <a:spLocks noChangeArrowheads="1"/>
          </p:cNvSpPr>
          <p:nvPr/>
        </p:nvSpPr>
        <p:spPr bwMode="auto">
          <a:xfrm>
            <a:off x="852208" y="5692304"/>
            <a:ext cx="626502"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询单创建</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询单谈判</a:t>
            </a:r>
            <a:endParaRPr lang="zh-CN" altLang="en-US" sz="1000" kern="0">
              <a:solidFill>
                <a:sysClr val="windowText" lastClr="000000"/>
              </a:solidFill>
              <a:latin typeface="微软雅黑" pitchFamily="34" charset="-122"/>
              <a:ea typeface="微软雅黑" pitchFamily="34" charset="-122"/>
            </a:endParaRPr>
          </a:p>
        </p:txBody>
      </p:sp>
      <p:sp>
        <p:nvSpPr>
          <p:cNvPr id="69" name="Rectangle 15"/>
          <p:cNvSpPr>
            <a:spLocks noChangeArrowheads="1"/>
          </p:cNvSpPr>
          <p:nvPr/>
        </p:nvSpPr>
        <p:spPr bwMode="auto">
          <a:xfrm>
            <a:off x="2214876" y="5692304"/>
            <a:ext cx="610184"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生产过程跟踪</a:t>
            </a:r>
            <a:endParaRPr lang="en-US" altLang="zh-CN" sz="1000" kern="0" smtClean="0">
              <a:solidFill>
                <a:sysClr val="windowText" lastClr="000000"/>
              </a:solidFill>
              <a:latin typeface="微软雅黑" pitchFamily="34" charset="-122"/>
              <a:ea typeface="微软雅黑" pitchFamily="34" charset="-122"/>
            </a:endParaRPr>
          </a:p>
        </p:txBody>
      </p:sp>
      <p:sp>
        <p:nvSpPr>
          <p:cNvPr id="70" name="Rectangle 16"/>
          <p:cNvSpPr>
            <a:spLocks noChangeArrowheads="1"/>
          </p:cNvSpPr>
          <p:nvPr/>
        </p:nvSpPr>
        <p:spPr bwMode="auto">
          <a:xfrm>
            <a:off x="1527729" y="5692304"/>
            <a:ext cx="638128"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订单创建</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电子合同</a:t>
            </a:r>
            <a:endParaRPr lang="en-US" altLang="zh-CN" sz="1000" kern="0" smtClean="0">
              <a:solidFill>
                <a:sysClr val="windowText" lastClr="000000"/>
              </a:solidFill>
              <a:latin typeface="微软雅黑" pitchFamily="34" charset="-122"/>
              <a:ea typeface="微软雅黑" pitchFamily="34" charset="-122"/>
            </a:endParaRPr>
          </a:p>
        </p:txBody>
      </p:sp>
      <p:sp>
        <p:nvSpPr>
          <p:cNvPr id="71" name="Rectangle 15"/>
          <p:cNvSpPr>
            <a:spLocks noChangeArrowheads="1"/>
          </p:cNvSpPr>
          <p:nvPr/>
        </p:nvSpPr>
        <p:spPr bwMode="auto">
          <a:xfrm>
            <a:off x="2874079" y="5692304"/>
            <a:ext cx="630933"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财务对账</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运输在途跟踪</a:t>
            </a:r>
            <a:endParaRPr lang="zh-CN" altLang="en-US" sz="1000" kern="0">
              <a:solidFill>
                <a:sysClr val="windowText" lastClr="000000"/>
              </a:solidFill>
              <a:latin typeface="微软雅黑" pitchFamily="34" charset="-122"/>
              <a:ea typeface="微软雅黑" pitchFamily="34" charset="-122"/>
            </a:endParaRPr>
          </a:p>
        </p:txBody>
      </p:sp>
      <p:sp>
        <p:nvSpPr>
          <p:cNvPr id="72" name="Rectangle 15"/>
          <p:cNvSpPr>
            <a:spLocks noChangeArrowheads="1"/>
          </p:cNvSpPr>
          <p:nvPr/>
        </p:nvSpPr>
        <p:spPr bwMode="auto">
          <a:xfrm>
            <a:off x="3554032" y="5692304"/>
            <a:ext cx="671969"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质量异议</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满意度调查</a:t>
            </a:r>
            <a:endParaRPr lang="zh-CN" altLang="en-US" sz="1000" kern="0">
              <a:solidFill>
                <a:sysClr val="windowText" lastClr="000000"/>
              </a:solidFill>
              <a:latin typeface="微软雅黑" pitchFamily="34" charset="-122"/>
              <a:ea typeface="微软雅黑" pitchFamily="34" charset="-122"/>
            </a:endParaRPr>
          </a:p>
        </p:txBody>
      </p:sp>
      <p:sp>
        <p:nvSpPr>
          <p:cNvPr id="115" name="Rectangle 12"/>
          <p:cNvSpPr>
            <a:spLocks noChangeArrowheads="1"/>
          </p:cNvSpPr>
          <p:nvPr/>
        </p:nvSpPr>
        <p:spPr bwMode="auto">
          <a:xfrm>
            <a:off x="4542010" y="5696423"/>
            <a:ext cx="639590"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产品信息</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行情分析</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信息搜索</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供求信息</a:t>
            </a:r>
          </a:p>
          <a:p>
            <a:pPr marL="63500" indent="-63500" eaLnBrk="0" fontAlgn="auto" hangingPunct="0">
              <a:spcBef>
                <a:spcPct val="0"/>
              </a:spcBef>
              <a:spcAft>
                <a:spcPct val="0"/>
              </a:spcAft>
              <a:buSzTx/>
              <a:buFontTx/>
              <a:buChar char="•"/>
              <a:defRPr/>
            </a:pPr>
            <a:endParaRPr lang="zh-CN" altLang="en-US" sz="1000" kern="0">
              <a:solidFill>
                <a:sysClr val="windowText" lastClr="000000"/>
              </a:solidFill>
              <a:latin typeface="微软雅黑" pitchFamily="34" charset="-122"/>
              <a:ea typeface="微软雅黑" pitchFamily="34" charset="-122"/>
            </a:endParaRPr>
          </a:p>
        </p:txBody>
      </p:sp>
      <p:sp>
        <p:nvSpPr>
          <p:cNvPr id="116" name="Rectangle 12"/>
          <p:cNvSpPr>
            <a:spLocks noChangeArrowheads="1"/>
          </p:cNvSpPr>
          <p:nvPr/>
        </p:nvSpPr>
        <p:spPr bwMode="auto">
          <a:xfrm>
            <a:off x="6129868" y="5682077"/>
            <a:ext cx="639590"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电子支付</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质押融资</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担保融资</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p:txBody>
      </p:sp>
      <p:sp>
        <p:nvSpPr>
          <p:cNvPr id="118" name="Rectangle 12"/>
          <p:cNvSpPr>
            <a:spLocks noChangeArrowheads="1"/>
          </p:cNvSpPr>
          <p:nvPr/>
        </p:nvSpPr>
        <p:spPr bwMode="auto">
          <a:xfrm>
            <a:off x="6918159" y="5692349"/>
            <a:ext cx="639590" cy="872839"/>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 typeface="Arial" pitchFamily="34" charset="0"/>
              <a:buChar char="•"/>
              <a:defRPr/>
            </a:pPr>
            <a:r>
              <a:rPr lang="zh-CN" altLang="en-US" sz="1000" kern="0" smtClean="0">
                <a:solidFill>
                  <a:sysClr val="windowText" lastClr="000000"/>
                </a:solidFill>
                <a:latin typeface="微软雅黑" pitchFamily="34" charset="-122"/>
                <a:ea typeface="微软雅黑" pitchFamily="34" charset="-122"/>
              </a:rPr>
              <a:t>剪切加工服务</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 typeface="Arial" pitchFamily="34" charset="0"/>
              <a:buChar char="•"/>
              <a:defRPr/>
            </a:pPr>
            <a:r>
              <a:rPr lang="zh-CN" altLang="en-US" sz="1000" kern="0" smtClean="0">
                <a:solidFill>
                  <a:sysClr val="windowText" lastClr="000000"/>
                </a:solidFill>
                <a:latin typeface="微软雅黑" pitchFamily="34" charset="-122"/>
                <a:ea typeface="微软雅黑" pitchFamily="34" charset="-122"/>
              </a:rPr>
              <a:t>物流配送服务</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 typeface="Arial" pitchFamily="34" charset="0"/>
              <a:buChar char="•"/>
              <a:defRPr/>
            </a:pPr>
            <a:r>
              <a:rPr lang="zh-CN" altLang="en-US" sz="1000" kern="0" smtClean="0">
                <a:solidFill>
                  <a:sysClr val="windowText" lastClr="000000"/>
                </a:solidFill>
                <a:latin typeface="微软雅黑" pitchFamily="34" charset="-122"/>
                <a:ea typeface="微软雅黑" pitchFamily="34" charset="-122"/>
              </a:rPr>
              <a:t>仓储服务</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 typeface="Arial" pitchFamily="34" charset="0"/>
              <a:buChar char="•"/>
              <a:defRPr/>
            </a:pPr>
            <a:endParaRPr lang="zh-CN" altLang="en-US"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zh-CN" altLang="en-US" sz="1000" kern="0">
              <a:solidFill>
                <a:sysClr val="windowText" lastClr="000000"/>
              </a:solidFill>
              <a:latin typeface="微软雅黑" pitchFamily="34" charset="-122"/>
              <a:ea typeface="微软雅黑" pitchFamily="34" charset="-122"/>
            </a:endParaRPr>
          </a:p>
        </p:txBody>
      </p:sp>
      <p:sp>
        <p:nvSpPr>
          <p:cNvPr id="119" name="Rectangle 12"/>
          <p:cNvSpPr>
            <a:spLocks noChangeArrowheads="1"/>
          </p:cNvSpPr>
          <p:nvPr/>
        </p:nvSpPr>
        <p:spPr bwMode="auto">
          <a:xfrm>
            <a:off x="5362125" y="5696468"/>
            <a:ext cx="639590"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现货交易</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期货交易</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招标采购</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p:txBody>
      </p:sp>
      <p:sp>
        <p:nvSpPr>
          <p:cNvPr id="120" name="Rectangle 12"/>
          <p:cNvSpPr>
            <a:spLocks noChangeArrowheads="1"/>
          </p:cNvSpPr>
          <p:nvPr/>
        </p:nvSpPr>
        <p:spPr bwMode="auto">
          <a:xfrm>
            <a:off x="7717724" y="5700586"/>
            <a:ext cx="639590" cy="655637"/>
          </a:xfrm>
          <a:prstGeom prst="rect">
            <a:avLst/>
          </a:prstGeom>
          <a:noFill/>
          <a:ln w="12700">
            <a:noFill/>
            <a:miter lim="800000"/>
          </a:ln>
        </p:spPr>
        <p:txBody>
          <a:bodyPr lIns="36000" r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订单跟踪</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r>
              <a:rPr lang="zh-CN" altLang="en-US" sz="1000" kern="0" smtClean="0">
                <a:solidFill>
                  <a:sysClr val="windowText" lastClr="000000"/>
                </a:solidFill>
                <a:latin typeface="微软雅黑" pitchFamily="34" charset="-122"/>
                <a:ea typeface="微软雅黑" pitchFamily="34" charset="-122"/>
              </a:rPr>
              <a:t>客户支持</a:t>
            </a: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a:p>
            <a:pPr marL="63500" indent="-63500" eaLnBrk="0" fontAlgn="auto" hangingPunct="0">
              <a:spcBef>
                <a:spcPct val="0"/>
              </a:spcBef>
              <a:spcAft>
                <a:spcPct val="0"/>
              </a:spcAft>
              <a:buSzTx/>
              <a:buFontTx/>
              <a:buChar char="•"/>
              <a:defRPr/>
            </a:pPr>
            <a:endParaRPr lang="en-US" altLang="zh-CN" sz="1000" kern="0" smtClean="0">
              <a:solidFill>
                <a:sysClr val="windowText" lastClr="000000"/>
              </a:solidFill>
              <a:latin typeface="微软雅黑" pitchFamily="34" charset="-122"/>
              <a:ea typeface="微软雅黑" pitchFamily="3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8</a:t>
            </a:fld>
            <a:br>
              <a:rPr lang="en-US" altLang="zh-CN" smtClean="0"/>
            </a:br>
            <a:endParaRPr lang="en-US" altLang="zh-CN"/>
          </a:p>
        </p:txBody>
      </p:sp>
      <p:sp>
        <p:nvSpPr>
          <p:cNvPr id="4" name="Title 3"/>
          <p:cNvSpPr>
            <a:spLocks noGrp="1"/>
          </p:cNvSpPr>
          <p:nvPr>
            <p:ph type="title"/>
          </p:nvPr>
        </p:nvSpPr>
        <p:spPr/>
        <p:txBody>
          <a:bodyPr/>
          <a:lstStyle/>
          <a:p>
            <a:r>
              <a:rPr lang="zh-CN" altLang="en-US" smtClean="0"/>
              <a:t>目前中立电子商务平台正向综合性交易服务平台发展，除传统的电子商务功能外，还提供更加专业的综合性服务</a:t>
            </a:r>
            <a:endParaRPr lang="en-US"/>
          </a:p>
        </p:txBody>
      </p:sp>
      <p:sp>
        <p:nvSpPr>
          <p:cNvPr id="5" name="Content Placeholder 4"/>
          <p:cNvSpPr>
            <a:spLocks noGrp="1"/>
          </p:cNvSpPr>
          <p:nvPr>
            <p:ph sz="quarter" idx="12"/>
          </p:nvPr>
        </p:nvSpPr>
        <p:spPr/>
        <p:txBody>
          <a:bodyPr/>
          <a:lstStyle/>
          <a:p>
            <a:r>
              <a:rPr lang="zh-CN" altLang="en-US" smtClean="0"/>
              <a:t>电子商务模式的发展趋势</a:t>
            </a:r>
            <a:endParaRPr lang="en-US" smtClean="0"/>
          </a:p>
          <a:p>
            <a:endParaRPr lang="en-US"/>
          </a:p>
        </p:txBody>
      </p:sp>
      <p:cxnSp>
        <p:nvCxnSpPr>
          <p:cNvPr id="7" name="Straight Arrow Connector 6"/>
          <p:cNvCxnSpPr/>
          <p:nvPr/>
        </p:nvCxnSpPr>
        <p:spPr bwMode="auto">
          <a:xfrm>
            <a:off x="370703" y="1890575"/>
            <a:ext cx="8303740" cy="1588"/>
          </a:xfrm>
          <a:prstGeom prst="straightConnector1">
            <a:avLst/>
          </a:prstGeom>
          <a:solidFill>
            <a:schemeClr val="bg1"/>
          </a:solidFill>
          <a:ln w="38100" cap="flat" cmpd="sng" algn="ctr">
            <a:solidFill>
              <a:schemeClr val="tx2">
                <a:lumMod val="75000"/>
              </a:schemeClr>
            </a:solidFill>
            <a:prstDash val="solid"/>
            <a:round/>
            <a:headEnd type="none" w="med" len="med"/>
            <a:tailEnd type="arrow"/>
          </a:ln>
          <a:effectLst/>
        </p:spPr>
      </p:cxnSp>
      <p:sp>
        <p:nvSpPr>
          <p:cNvPr id="8" name="Oval 7"/>
          <p:cNvSpPr/>
          <p:nvPr/>
        </p:nvSpPr>
        <p:spPr bwMode="auto">
          <a:xfrm>
            <a:off x="939113" y="1791725"/>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9" name="Oval 8"/>
          <p:cNvSpPr/>
          <p:nvPr/>
        </p:nvSpPr>
        <p:spPr bwMode="auto">
          <a:xfrm>
            <a:off x="2123666" y="1795844"/>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0" name="Text Box 49"/>
          <p:cNvSpPr txBox="1">
            <a:spLocks noChangeArrowheads="1"/>
          </p:cNvSpPr>
          <p:nvPr/>
        </p:nvSpPr>
        <p:spPr bwMode="auto">
          <a:xfrm>
            <a:off x="849074" y="1980116"/>
            <a:ext cx="1525897" cy="861774"/>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latin typeface="Calibri" pitchFamily="34" charset="0"/>
                <a:ea typeface="微软雅黑" pitchFamily="34" charset="-122"/>
              </a:rPr>
              <a:t>广告服务</a:t>
            </a:r>
            <a:endParaRPr lang="en-US" altLang="zh-CN" sz="1400" b="1" smtClean="0">
              <a:latin typeface="Calibri" pitchFamily="34" charset="0"/>
              <a:ea typeface="微软雅黑" pitchFamily="34" charset="-122"/>
            </a:endParaRPr>
          </a:p>
          <a:p>
            <a:pPr eaLnBrk="0" hangingPunct="0">
              <a:buFont typeface="Wingdings" pitchFamily="2" charset="2"/>
              <a:buChar char="§"/>
            </a:pPr>
            <a:r>
              <a:rPr lang="zh-CN" altLang="en-US" sz="1200" smtClean="0">
                <a:latin typeface="Calibri" pitchFamily="34" charset="0"/>
                <a:ea typeface="微软雅黑" pitchFamily="34" charset="-122"/>
              </a:rPr>
              <a:t>企业宣传</a:t>
            </a:r>
            <a:endParaRPr lang="en-US" altLang="zh-CN" sz="1200" smtClean="0">
              <a:latin typeface="Calibri" pitchFamily="34" charset="0"/>
              <a:ea typeface="微软雅黑" pitchFamily="34" charset="-122"/>
            </a:endParaRPr>
          </a:p>
          <a:p>
            <a:pPr eaLnBrk="0" hangingPunct="0">
              <a:buFont typeface="Wingdings" pitchFamily="2" charset="2"/>
              <a:buChar char="§"/>
            </a:pPr>
            <a:r>
              <a:rPr lang="zh-CN" altLang="en-US" sz="1200" smtClean="0">
                <a:latin typeface="Calibri" pitchFamily="34" charset="0"/>
                <a:ea typeface="微软雅黑" pitchFamily="34" charset="-122"/>
              </a:rPr>
              <a:t>产品宣传</a:t>
            </a:r>
            <a:r>
              <a:rPr lang="en-US" altLang="zh-CN" sz="1200" smtClean="0">
                <a:latin typeface="Calibri" pitchFamily="34" charset="0"/>
                <a:ea typeface="微软雅黑" pitchFamily="34" charset="-122"/>
              </a:rPr>
              <a:t>(</a:t>
            </a:r>
            <a:r>
              <a:rPr lang="zh-CN" altLang="en-US" sz="1200" smtClean="0">
                <a:latin typeface="Calibri" pitchFamily="34" charset="0"/>
                <a:ea typeface="微软雅黑" pitchFamily="34" charset="-122"/>
              </a:rPr>
              <a:t>收费</a:t>
            </a:r>
            <a:r>
              <a:rPr lang="en-US" altLang="zh-CN" sz="1200" smtClean="0">
                <a:latin typeface="Calibri" pitchFamily="34" charset="0"/>
                <a:ea typeface="微软雅黑" pitchFamily="34" charset="-122"/>
              </a:rPr>
              <a:t>)</a:t>
            </a:r>
          </a:p>
          <a:p>
            <a:pPr eaLnBrk="0" hangingPunct="0">
              <a:buFont typeface="Wingdings" pitchFamily="2" charset="2"/>
              <a:buChar char="§"/>
            </a:pPr>
            <a:r>
              <a:rPr lang="zh-CN" altLang="en-US" sz="1200" smtClean="0">
                <a:latin typeface="Calibri" pitchFamily="34" charset="0"/>
                <a:ea typeface="微软雅黑" pitchFamily="34" charset="-122"/>
              </a:rPr>
              <a:t>网站链接</a:t>
            </a:r>
            <a:endParaRPr lang="zh-CN" altLang="en-US" sz="1200">
              <a:latin typeface="Calibri" pitchFamily="34" charset="0"/>
              <a:ea typeface="微软雅黑" pitchFamily="34" charset="-122"/>
            </a:endParaRPr>
          </a:p>
        </p:txBody>
      </p:sp>
      <p:sp>
        <p:nvSpPr>
          <p:cNvPr id="11" name="Text Box 49"/>
          <p:cNvSpPr txBox="1">
            <a:spLocks noChangeArrowheads="1"/>
          </p:cNvSpPr>
          <p:nvPr/>
        </p:nvSpPr>
        <p:spPr bwMode="auto">
          <a:xfrm>
            <a:off x="2043169" y="1984232"/>
            <a:ext cx="1525897" cy="861774"/>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latin typeface="Calibri" pitchFamily="34" charset="0"/>
                <a:ea typeface="微软雅黑" pitchFamily="34" charset="-122"/>
              </a:rPr>
              <a:t>行业信息</a:t>
            </a:r>
            <a:endParaRPr lang="en-US" altLang="zh-CN" sz="1400" b="1" smtClean="0">
              <a:latin typeface="Calibri" pitchFamily="34" charset="0"/>
              <a:ea typeface="微软雅黑" pitchFamily="34" charset="-122"/>
            </a:endParaRPr>
          </a:p>
          <a:p>
            <a:pPr marL="111125" indent="-111125">
              <a:buClr>
                <a:schemeClr val="tx1"/>
              </a:buClr>
              <a:buFont typeface="Wingdings" pitchFamily="2" charset="2"/>
              <a:buChar char="§"/>
            </a:pPr>
            <a:r>
              <a:rPr lang="zh-CN" altLang="en-US" sz="1200" smtClean="0">
                <a:latin typeface="微软雅黑" pitchFamily="34" charset="-122"/>
                <a:ea typeface="微软雅黑" pitchFamily="34" charset="-122"/>
              </a:rPr>
              <a:t>市场新动态</a:t>
            </a:r>
          </a:p>
          <a:p>
            <a:pPr marL="111125" indent="-111125">
              <a:buClr>
                <a:schemeClr val="tx1"/>
              </a:buClr>
              <a:buFont typeface="Wingdings" pitchFamily="2" charset="2"/>
              <a:buChar char="§"/>
            </a:pPr>
            <a:r>
              <a:rPr lang="zh-CN" altLang="en-US" sz="1200" smtClean="0">
                <a:latin typeface="微软雅黑" pitchFamily="34" charset="-122"/>
                <a:ea typeface="微软雅黑" pitchFamily="34" charset="-122"/>
              </a:rPr>
              <a:t>市场数据统计</a:t>
            </a:r>
          </a:p>
          <a:p>
            <a:pPr marL="111125" indent="-111125">
              <a:buClr>
                <a:schemeClr val="tx1"/>
              </a:buClr>
              <a:buFont typeface="Wingdings" pitchFamily="2" charset="2"/>
              <a:buChar char="§"/>
            </a:pPr>
            <a:r>
              <a:rPr lang="zh-CN" altLang="en-US" sz="1200" smtClean="0">
                <a:latin typeface="微软雅黑" pitchFamily="34" charset="-122"/>
                <a:ea typeface="微软雅黑" pitchFamily="34" charset="-122"/>
              </a:rPr>
              <a:t>行业动向</a:t>
            </a:r>
            <a:endParaRPr lang="zh-CN" altLang="en-US" sz="1200">
              <a:latin typeface="微软雅黑" pitchFamily="34" charset="-122"/>
              <a:ea typeface="微软雅黑" pitchFamily="34" charset="-122"/>
            </a:endParaRPr>
          </a:p>
        </p:txBody>
      </p:sp>
      <p:sp>
        <p:nvSpPr>
          <p:cNvPr id="12" name="Oval 11"/>
          <p:cNvSpPr/>
          <p:nvPr/>
        </p:nvSpPr>
        <p:spPr bwMode="auto">
          <a:xfrm>
            <a:off x="3236301" y="1799960"/>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3" name="Text Box 49"/>
          <p:cNvSpPr txBox="1">
            <a:spLocks noChangeArrowheads="1"/>
          </p:cNvSpPr>
          <p:nvPr/>
        </p:nvSpPr>
        <p:spPr bwMode="auto">
          <a:xfrm>
            <a:off x="3155107" y="1988348"/>
            <a:ext cx="1525897" cy="861774"/>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buClr>
                <a:schemeClr val="tx1"/>
              </a:buClr>
            </a:pPr>
            <a:r>
              <a:rPr lang="zh-CN" altLang="en-US" sz="1400" b="1" smtClean="0">
                <a:latin typeface="Calibri" pitchFamily="34" charset="0"/>
                <a:ea typeface="微软雅黑" pitchFamily="34" charset="-122"/>
              </a:rPr>
              <a:t>会员服务</a:t>
            </a:r>
            <a:endParaRPr lang="en-US" altLang="zh-CN" sz="1400" b="1" smtClean="0">
              <a:latin typeface="Calibri" pitchFamily="34" charset="0"/>
              <a:ea typeface="微软雅黑" pitchFamily="34" charset="-122"/>
            </a:endParaRPr>
          </a:p>
          <a:p>
            <a:pPr marL="111125" indent="-111125">
              <a:buClr>
                <a:schemeClr val="tx1"/>
              </a:buClr>
              <a:buFont typeface="Wingdings" pitchFamily="2" charset="2"/>
              <a:buChar char="§"/>
            </a:pPr>
            <a:r>
              <a:rPr lang="zh-CN" altLang="en-US" sz="1200" smtClean="0">
                <a:latin typeface="Calibri" pitchFamily="34" charset="0"/>
                <a:ea typeface="微软雅黑" pitchFamily="34" charset="-122"/>
              </a:rPr>
              <a:t>咨询服务</a:t>
            </a:r>
          </a:p>
          <a:p>
            <a:pPr marL="111125" indent="-111125">
              <a:buClr>
                <a:schemeClr val="tx1"/>
              </a:buClr>
              <a:buFont typeface="Wingdings" pitchFamily="2" charset="2"/>
              <a:buChar char="§"/>
            </a:pPr>
            <a:r>
              <a:rPr lang="zh-CN" altLang="en-US" sz="1200" smtClean="0">
                <a:latin typeface="Calibri" pitchFamily="34" charset="0"/>
                <a:ea typeface="微软雅黑" pitchFamily="34" charset="-122"/>
              </a:rPr>
              <a:t>深度研究报告</a:t>
            </a:r>
          </a:p>
          <a:p>
            <a:pPr marL="111125" indent="-111125">
              <a:buClr>
                <a:schemeClr val="tx1"/>
              </a:buClr>
              <a:buFont typeface="Wingdings" pitchFamily="2" charset="2"/>
              <a:buChar char="§"/>
            </a:pPr>
            <a:r>
              <a:rPr lang="zh-CN" altLang="en-US" sz="1200" smtClean="0">
                <a:latin typeface="Calibri" pitchFamily="34" charset="0"/>
                <a:ea typeface="微软雅黑" pitchFamily="34" charset="-122"/>
              </a:rPr>
              <a:t>其他</a:t>
            </a:r>
            <a:endParaRPr lang="zh-CN" altLang="en-US" sz="1200">
              <a:latin typeface="Calibri" pitchFamily="34" charset="0"/>
              <a:ea typeface="微软雅黑" pitchFamily="34" charset="-122"/>
            </a:endParaRPr>
          </a:p>
        </p:txBody>
      </p:sp>
      <p:sp>
        <p:nvSpPr>
          <p:cNvPr id="14" name="Oval 13"/>
          <p:cNvSpPr/>
          <p:nvPr/>
        </p:nvSpPr>
        <p:spPr bwMode="auto">
          <a:xfrm>
            <a:off x="4348936" y="1804076"/>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5" name="Text Box 49"/>
          <p:cNvSpPr txBox="1">
            <a:spLocks noChangeArrowheads="1"/>
          </p:cNvSpPr>
          <p:nvPr/>
        </p:nvSpPr>
        <p:spPr bwMode="auto">
          <a:xfrm>
            <a:off x="4256807" y="2004822"/>
            <a:ext cx="1525897" cy="861774"/>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nSpc>
                <a:spcPct val="100000"/>
              </a:lnSpc>
              <a:buClr>
                <a:schemeClr val="tx1"/>
              </a:buClr>
            </a:pPr>
            <a:r>
              <a:rPr lang="zh-CN" altLang="en-US" sz="1400" b="1" smtClean="0">
                <a:latin typeface="Calibri" pitchFamily="34" charset="0"/>
                <a:ea typeface="微软雅黑" pitchFamily="34" charset="-122"/>
              </a:rPr>
              <a:t>供求信息</a:t>
            </a: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供应信息发布</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需求信息发布</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在线议价</a:t>
            </a:r>
          </a:p>
        </p:txBody>
      </p:sp>
      <p:sp>
        <p:nvSpPr>
          <p:cNvPr id="16" name="Oval 15"/>
          <p:cNvSpPr/>
          <p:nvPr/>
        </p:nvSpPr>
        <p:spPr bwMode="auto">
          <a:xfrm>
            <a:off x="5482119" y="1808195"/>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7" name="Text Box 49"/>
          <p:cNvSpPr txBox="1">
            <a:spLocks noChangeArrowheads="1"/>
          </p:cNvSpPr>
          <p:nvPr/>
        </p:nvSpPr>
        <p:spPr bwMode="auto">
          <a:xfrm>
            <a:off x="5409455" y="2000747"/>
            <a:ext cx="965634" cy="1046440"/>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nSpc>
                <a:spcPct val="100000"/>
              </a:lnSpc>
              <a:buClr>
                <a:schemeClr val="tx1"/>
              </a:buClr>
            </a:pPr>
            <a:r>
              <a:rPr lang="zh-CN" altLang="en-US" sz="1400" b="1" smtClean="0">
                <a:latin typeface="Calibri" pitchFamily="34" charset="0"/>
                <a:ea typeface="微软雅黑" pitchFamily="34" charset="-122"/>
              </a:rPr>
              <a:t>交易服务</a:t>
            </a: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现货交易</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挂牌交易</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产能预售</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支付</a:t>
            </a:r>
          </a:p>
        </p:txBody>
      </p:sp>
      <p:sp>
        <p:nvSpPr>
          <p:cNvPr id="18" name="Oval 17"/>
          <p:cNvSpPr/>
          <p:nvPr/>
        </p:nvSpPr>
        <p:spPr bwMode="auto">
          <a:xfrm>
            <a:off x="7344755" y="1812314"/>
            <a:ext cx="185351" cy="185351"/>
          </a:xfrm>
          <a:prstGeom prst="ellipse">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9" name="Text Box 49"/>
          <p:cNvSpPr txBox="1">
            <a:spLocks noChangeArrowheads="1"/>
          </p:cNvSpPr>
          <p:nvPr/>
        </p:nvSpPr>
        <p:spPr bwMode="auto">
          <a:xfrm>
            <a:off x="7240640" y="2013054"/>
            <a:ext cx="1332194" cy="1231106"/>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nSpc>
                <a:spcPct val="100000"/>
              </a:lnSpc>
              <a:buClr>
                <a:schemeClr val="tx1"/>
              </a:buClr>
            </a:pPr>
            <a:r>
              <a:rPr lang="zh-CN" altLang="en-US" sz="1400" b="1" smtClean="0">
                <a:latin typeface="Calibri" pitchFamily="34" charset="0"/>
                <a:ea typeface="微软雅黑" pitchFamily="34" charset="-122"/>
              </a:rPr>
              <a:t>增值服务</a:t>
            </a: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融资服务</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运输服务</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仓储服务</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zh-CN" altLang="en-US" sz="1200" smtClean="0">
                <a:latin typeface="Calibri" pitchFamily="34" charset="0"/>
                <a:ea typeface="微软雅黑" pitchFamily="34" charset="-122"/>
              </a:rPr>
              <a:t>剪切加工服务</a:t>
            </a:r>
            <a:endParaRPr lang="en-US" altLang="zh-CN" sz="1200" smtClean="0">
              <a:latin typeface="Calibri" pitchFamily="34" charset="0"/>
              <a:ea typeface="微软雅黑" pitchFamily="34" charset="-122"/>
            </a:endParaRPr>
          </a:p>
          <a:p>
            <a:pPr marL="111125" indent="-111125">
              <a:lnSpc>
                <a:spcPct val="100000"/>
              </a:lnSpc>
              <a:buClr>
                <a:schemeClr val="tx1"/>
              </a:buClr>
              <a:buFont typeface="Wingdings" pitchFamily="2" charset="2"/>
              <a:buChar char="§"/>
            </a:pPr>
            <a:r>
              <a:rPr lang="en-US" altLang="zh-CN" sz="1200" smtClean="0">
                <a:latin typeface="Calibri" pitchFamily="34" charset="0"/>
                <a:ea typeface="微软雅黑" pitchFamily="34" charset="-122"/>
              </a:rPr>
              <a:t>……</a:t>
            </a:r>
          </a:p>
        </p:txBody>
      </p:sp>
      <p:grpSp>
        <p:nvGrpSpPr>
          <p:cNvPr id="87" name="Group 86"/>
          <p:cNvGrpSpPr/>
          <p:nvPr/>
        </p:nvGrpSpPr>
        <p:grpSpPr>
          <a:xfrm>
            <a:off x="1016747" y="3355351"/>
            <a:ext cx="1891023" cy="1767189"/>
            <a:chOff x="1016747" y="3170570"/>
            <a:chExt cx="2341564" cy="2188227"/>
          </a:xfrm>
        </p:grpSpPr>
        <p:sp>
          <p:nvSpPr>
            <p:cNvPr id="37" name="Hexagon 24"/>
            <p:cNvSpPr>
              <a:spLocks noChangeArrowheads="1"/>
            </p:cNvSpPr>
            <p:nvPr>
              <p:custDataLst>
                <p:tags r:id="rId2"/>
              </p:custDataLst>
            </p:nvPr>
          </p:nvSpPr>
          <p:spPr bwMode="auto">
            <a:xfrm>
              <a:off x="1472360" y="3654757"/>
              <a:ext cx="1463676" cy="1244600"/>
            </a:xfrm>
            <a:prstGeom prst="hexagon">
              <a:avLst>
                <a:gd name="adj" fmla="val 28383"/>
                <a:gd name="vf" fmla="val 115470"/>
              </a:avLst>
            </a:prstGeom>
            <a:solidFill>
              <a:srgbClr val="CC9900"/>
            </a:solidFill>
            <a:ln w="38100" algn="ctr">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80000"/>
                </a:lnSpc>
              </a:pPr>
              <a:r>
                <a:rPr lang="zh-CN" altLang="en-US" sz="1400" b="1" smtClean="0">
                  <a:solidFill>
                    <a:srgbClr val="FFFFFF"/>
                  </a:solidFill>
                  <a:latin typeface="微软雅黑" pitchFamily="34" charset="-122"/>
                  <a:ea typeface="微软雅黑" pitchFamily="34" charset="-122"/>
                </a:rPr>
                <a:t>传统钢铁电子商务平台</a:t>
              </a:r>
              <a:endParaRPr lang="en-US" sz="1400" b="1">
                <a:solidFill>
                  <a:srgbClr val="FFFFFF"/>
                </a:solidFill>
                <a:latin typeface="微软雅黑" pitchFamily="34" charset="-122"/>
                <a:ea typeface="微软雅黑" pitchFamily="34" charset="-122"/>
              </a:endParaRPr>
            </a:p>
          </p:txBody>
        </p:sp>
        <p:sp>
          <p:nvSpPr>
            <p:cNvPr id="38" name="Hexagon 24"/>
            <p:cNvSpPr>
              <a:spLocks noChangeArrowheads="1"/>
            </p:cNvSpPr>
            <p:nvPr>
              <p:custDataLst>
                <p:tags r:id="rId3"/>
              </p:custDataLst>
            </p:nvPr>
          </p:nvSpPr>
          <p:spPr bwMode="auto">
            <a:xfrm>
              <a:off x="1016747" y="3170570"/>
              <a:ext cx="1001713" cy="863600"/>
            </a:xfrm>
            <a:prstGeom prst="hexagon">
              <a:avLst>
                <a:gd name="adj" fmla="val 28387"/>
                <a:gd name="vf" fmla="val 115470"/>
              </a:avLst>
            </a:prstGeom>
            <a:solidFill>
              <a:schemeClr val="bg2"/>
            </a:solidFill>
            <a:ln w="38100" algn="ctr">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80000"/>
                </a:lnSpc>
              </a:pPr>
              <a:r>
                <a:rPr lang="zh-CN" altLang="en-US" sz="1100" smtClean="0">
                  <a:latin typeface="微软雅黑" pitchFamily="34" charset="-122"/>
                  <a:ea typeface="微软雅黑" pitchFamily="34" charset="-122"/>
                </a:rPr>
                <a:t>广告服务</a:t>
              </a:r>
              <a:endParaRPr lang="en-AU" sz="1100">
                <a:latin typeface="微软雅黑" pitchFamily="34" charset="-122"/>
                <a:ea typeface="微软雅黑" pitchFamily="34" charset="-122"/>
              </a:endParaRPr>
            </a:p>
          </p:txBody>
        </p:sp>
        <p:sp>
          <p:nvSpPr>
            <p:cNvPr id="39" name="Hexagon 25"/>
            <p:cNvSpPr>
              <a:spLocks noChangeArrowheads="1"/>
            </p:cNvSpPr>
            <p:nvPr>
              <p:custDataLst>
                <p:tags r:id="rId4"/>
              </p:custDataLst>
            </p:nvPr>
          </p:nvSpPr>
          <p:spPr bwMode="auto">
            <a:xfrm>
              <a:off x="2408985" y="3183271"/>
              <a:ext cx="949326" cy="823912"/>
            </a:xfrm>
            <a:prstGeom prst="hexagon">
              <a:avLst>
                <a:gd name="adj" fmla="val 28386"/>
                <a:gd name="vf" fmla="val 115470"/>
              </a:avLst>
            </a:prstGeom>
            <a:solidFill>
              <a:schemeClr val="bg2"/>
            </a:solidFill>
            <a:ln w="38100" algn="ctr">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80000"/>
                </a:lnSpc>
              </a:pPr>
              <a:r>
                <a:rPr lang="zh-CN" altLang="en-US" sz="1100" smtClean="0">
                  <a:latin typeface="微软雅黑" pitchFamily="34" charset="-122"/>
                  <a:ea typeface="微软雅黑" pitchFamily="34" charset="-122"/>
                </a:rPr>
                <a:t>行业信息</a:t>
              </a:r>
              <a:endParaRPr lang="zh-CN" altLang="en-AU" sz="1100">
                <a:latin typeface="微软雅黑" pitchFamily="34" charset="-122"/>
                <a:ea typeface="微软雅黑" pitchFamily="34" charset="-122"/>
              </a:endParaRPr>
            </a:p>
          </p:txBody>
        </p:sp>
        <p:sp>
          <p:nvSpPr>
            <p:cNvPr id="40" name="Hexagon 25"/>
            <p:cNvSpPr>
              <a:spLocks noChangeArrowheads="1"/>
            </p:cNvSpPr>
            <p:nvPr>
              <p:custDataLst>
                <p:tags r:id="rId5"/>
              </p:custDataLst>
            </p:nvPr>
          </p:nvSpPr>
          <p:spPr bwMode="auto">
            <a:xfrm>
              <a:off x="1075358" y="4546499"/>
              <a:ext cx="944911" cy="812298"/>
            </a:xfrm>
            <a:prstGeom prst="hexagon">
              <a:avLst>
                <a:gd name="adj" fmla="val 28380"/>
                <a:gd name="vf" fmla="val 115470"/>
              </a:avLst>
            </a:prstGeom>
            <a:solidFill>
              <a:schemeClr val="bg2"/>
            </a:solidFill>
            <a:ln w="38100" algn="ctr">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80000"/>
                </a:lnSpc>
              </a:pPr>
              <a:r>
                <a:rPr lang="zh-CN" altLang="en-US" sz="1100" smtClean="0">
                  <a:latin typeface="微软雅黑" pitchFamily="34" charset="-122"/>
                  <a:ea typeface="微软雅黑" pitchFamily="34" charset="-122"/>
                </a:rPr>
                <a:t>会员服务</a:t>
              </a:r>
              <a:endParaRPr lang="en-US" sz="1100">
                <a:latin typeface="微软雅黑" pitchFamily="34" charset="-122"/>
                <a:ea typeface="微软雅黑" pitchFamily="34" charset="-122"/>
              </a:endParaRPr>
            </a:p>
          </p:txBody>
        </p:sp>
        <p:sp>
          <p:nvSpPr>
            <p:cNvPr id="41" name="Hexagon 40"/>
            <p:cNvSpPr>
              <a:spLocks noChangeArrowheads="1"/>
            </p:cNvSpPr>
            <p:nvPr>
              <p:custDataLst>
                <p:tags r:id="rId6"/>
              </p:custDataLst>
            </p:nvPr>
          </p:nvSpPr>
          <p:spPr bwMode="auto">
            <a:xfrm>
              <a:off x="2408985" y="4546932"/>
              <a:ext cx="923925" cy="798513"/>
            </a:xfrm>
            <a:prstGeom prst="hexagon">
              <a:avLst>
                <a:gd name="adj" fmla="val 28383"/>
                <a:gd name="vf" fmla="val 115470"/>
              </a:avLst>
            </a:prstGeom>
            <a:solidFill>
              <a:schemeClr val="bg2"/>
            </a:solidFill>
            <a:ln w="38100" algn="ctr">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80000"/>
                </a:lnSpc>
                <a:defRPr/>
              </a:pPr>
              <a:r>
                <a:rPr lang="zh-CN" altLang="en-US" sz="1100" smtClean="0">
                  <a:latin typeface="微软雅黑" pitchFamily="34" charset="-122"/>
                  <a:ea typeface="微软雅黑" pitchFamily="34" charset="-122"/>
                </a:rPr>
                <a:t>供求信息</a:t>
              </a:r>
              <a:endParaRPr lang="en-US" sz="1100">
                <a:latin typeface="微软雅黑" pitchFamily="34" charset="-122"/>
                <a:ea typeface="微软雅黑" pitchFamily="34" charset="-122"/>
              </a:endParaRPr>
            </a:p>
          </p:txBody>
        </p:sp>
      </p:grpSp>
      <p:sp>
        <p:nvSpPr>
          <p:cNvPr id="42" name="Striped Right Arrow 41"/>
          <p:cNvSpPr/>
          <p:nvPr/>
        </p:nvSpPr>
        <p:spPr bwMode="auto">
          <a:xfrm>
            <a:off x="3545420" y="3644585"/>
            <a:ext cx="469557" cy="1188720"/>
          </a:xfrm>
          <a:prstGeom prst="stripedRightArrow">
            <a:avLst/>
          </a:prstGeom>
          <a:solidFill>
            <a:srgbClr val="C00000"/>
          </a:solidFill>
          <a:ln w="9525" algn="ctr">
            <a:solidFill>
              <a:srgbClr val="C0C0C0"/>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defRPr/>
            </a:pPr>
            <a:endParaRPr lang="en-US" altLang="en-US" sz="1000">
              <a:latin typeface="微软雅黑" pitchFamily="34" charset="-122"/>
              <a:ea typeface="微软雅黑" pitchFamily="34" charset="-122"/>
            </a:endParaRPr>
          </a:p>
        </p:txBody>
      </p:sp>
      <p:sp>
        <p:nvSpPr>
          <p:cNvPr id="44" name="Line 32"/>
          <p:cNvSpPr>
            <a:spLocks noChangeShapeType="1"/>
          </p:cNvSpPr>
          <p:nvPr/>
        </p:nvSpPr>
        <p:spPr bwMode="auto">
          <a:xfrm>
            <a:off x="7999093" y="4257588"/>
            <a:ext cx="419003" cy="1673"/>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45" name="Line 30"/>
          <p:cNvSpPr>
            <a:spLocks noChangeShapeType="1"/>
          </p:cNvSpPr>
          <p:nvPr/>
        </p:nvSpPr>
        <p:spPr bwMode="auto">
          <a:xfrm>
            <a:off x="5253147" y="4244202"/>
            <a:ext cx="420109" cy="1673"/>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46" name="Oval 6"/>
          <p:cNvSpPr>
            <a:spLocks noChangeArrowheads="1"/>
          </p:cNvSpPr>
          <p:nvPr/>
        </p:nvSpPr>
        <p:spPr bwMode="auto">
          <a:xfrm>
            <a:off x="7826108" y="3471622"/>
            <a:ext cx="694667" cy="267573"/>
          </a:xfrm>
          <a:prstGeom prst="ellipse">
            <a:avLst/>
          </a:prstGeom>
          <a:solidFill>
            <a:srgbClr val="FFFFCC"/>
          </a:solidFill>
          <a:ln w="12700" algn="ctr">
            <a:solidFill>
              <a:srgbClr val="FFCC99"/>
            </a:solidFill>
            <a:miter lim="800000"/>
          </a:ln>
          <a:ex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85738" indent="-185738"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仓储</a:t>
            </a:r>
            <a:endParaRPr lang="zh-CN" altLang="en-US" sz="1200">
              <a:latin typeface="微软雅黑" pitchFamily="34" charset="-122"/>
              <a:ea typeface="微软雅黑" pitchFamily="34" charset="-122"/>
              <a:cs typeface="Arial" pitchFamily="34" charset="0"/>
            </a:endParaRPr>
          </a:p>
        </p:txBody>
      </p:sp>
      <p:sp>
        <p:nvSpPr>
          <p:cNvPr id="47" name="Oval 8"/>
          <p:cNvSpPr>
            <a:spLocks noChangeArrowheads="1"/>
          </p:cNvSpPr>
          <p:nvPr/>
        </p:nvSpPr>
        <p:spPr bwMode="auto">
          <a:xfrm>
            <a:off x="5111813" y="3436599"/>
            <a:ext cx="713484" cy="290076"/>
          </a:xfrm>
          <a:prstGeom prst="ellipse">
            <a:avLst/>
          </a:prstGeom>
          <a:solidFill>
            <a:srgbClr val="FFFFCC"/>
          </a:solidFill>
          <a:ln w="12700" algn="ctr">
            <a:solidFill>
              <a:srgbClr val="FFCC99"/>
            </a:solidFill>
            <a:miter lim="800000"/>
          </a:ln>
          <a:ex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85738" indent="-185738"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银行</a:t>
            </a:r>
            <a:endParaRPr lang="zh-CN" altLang="en-US" sz="1200">
              <a:latin typeface="微软雅黑" pitchFamily="34" charset="-122"/>
              <a:ea typeface="微软雅黑" pitchFamily="34" charset="-122"/>
              <a:cs typeface="Arial" pitchFamily="34" charset="0"/>
            </a:endParaRPr>
          </a:p>
        </p:txBody>
      </p:sp>
      <p:sp>
        <p:nvSpPr>
          <p:cNvPr id="48" name="Oval 9"/>
          <p:cNvSpPr>
            <a:spLocks noChangeArrowheads="1"/>
          </p:cNvSpPr>
          <p:nvPr/>
        </p:nvSpPr>
        <p:spPr bwMode="auto">
          <a:xfrm>
            <a:off x="4962010" y="4636624"/>
            <a:ext cx="698504" cy="317663"/>
          </a:xfrm>
          <a:prstGeom prst="ellipse">
            <a:avLst/>
          </a:prstGeom>
          <a:solidFill>
            <a:srgbClr val="FFFFCC"/>
          </a:solidFill>
          <a:ln w="12700" algn="ctr">
            <a:solidFill>
              <a:srgbClr val="FFCC99"/>
            </a:solidFill>
            <a:miter lim="800000"/>
          </a:ln>
          <a:ex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85738" indent="-185738"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运输</a:t>
            </a:r>
            <a:endParaRPr lang="zh-CN" altLang="en-US" sz="1200">
              <a:latin typeface="微软雅黑" pitchFamily="34" charset="-122"/>
              <a:ea typeface="微软雅黑" pitchFamily="34" charset="-122"/>
              <a:cs typeface="Arial" pitchFamily="34" charset="0"/>
            </a:endParaRPr>
          </a:p>
        </p:txBody>
      </p:sp>
      <p:sp>
        <p:nvSpPr>
          <p:cNvPr id="49" name="Oval 10"/>
          <p:cNvSpPr>
            <a:spLocks noChangeArrowheads="1"/>
          </p:cNvSpPr>
          <p:nvPr/>
        </p:nvSpPr>
        <p:spPr bwMode="auto">
          <a:xfrm>
            <a:off x="6057256" y="4891333"/>
            <a:ext cx="744035" cy="322940"/>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加工</a:t>
            </a:r>
            <a:endParaRPr lang="zh-CN" altLang="en-US" sz="1200">
              <a:latin typeface="微软雅黑" pitchFamily="34" charset="-122"/>
              <a:ea typeface="微软雅黑" pitchFamily="34" charset="-122"/>
              <a:cs typeface="Arial" pitchFamily="34" charset="0"/>
            </a:endParaRPr>
          </a:p>
        </p:txBody>
      </p:sp>
      <p:sp>
        <p:nvSpPr>
          <p:cNvPr id="50" name="Oval 11"/>
          <p:cNvSpPr>
            <a:spLocks noChangeArrowheads="1"/>
          </p:cNvSpPr>
          <p:nvPr/>
        </p:nvSpPr>
        <p:spPr bwMode="auto">
          <a:xfrm>
            <a:off x="7054277" y="4838442"/>
            <a:ext cx="629057" cy="275252"/>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endParaRPr lang="zh-CN" altLang="en-US" sz="1200">
              <a:latin typeface="微软雅黑" pitchFamily="34" charset="-122"/>
              <a:ea typeface="微软雅黑" pitchFamily="34" charset="-122"/>
              <a:cs typeface="Arial" pitchFamily="34" charset="0"/>
            </a:endParaRPr>
          </a:p>
        </p:txBody>
      </p:sp>
      <p:sp>
        <p:nvSpPr>
          <p:cNvPr id="51" name="Oval 12"/>
          <p:cNvSpPr>
            <a:spLocks noChangeArrowheads="1"/>
          </p:cNvSpPr>
          <p:nvPr/>
        </p:nvSpPr>
        <p:spPr bwMode="auto">
          <a:xfrm>
            <a:off x="7831978" y="4635202"/>
            <a:ext cx="663754" cy="249036"/>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保险</a:t>
            </a:r>
            <a:endParaRPr lang="zh-CN" altLang="en-US" sz="1200">
              <a:latin typeface="微软雅黑" pitchFamily="34" charset="-122"/>
              <a:ea typeface="微软雅黑" pitchFamily="34" charset="-122"/>
              <a:cs typeface="Arial" pitchFamily="34" charset="0"/>
            </a:endParaRPr>
          </a:p>
        </p:txBody>
      </p:sp>
      <p:sp>
        <p:nvSpPr>
          <p:cNvPr id="52" name="Line 16"/>
          <p:cNvSpPr>
            <a:spLocks noChangeShapeType="1"/>
          </p:cNvSpPr>
          <p:nvPr/>
        </p:nvSpPr>
        <p:spPr bwMode="auto">
          <a:xfrm>
            <a:off x="5661141" y="3730307"/>
            <a:ext cx="868075" cy="428156"/>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3" name="Line 17"/>
          <p:cNvSpPr>
            <a:spLocks noChangeShapeType="1"/>
          </p:cNvSpPr>
          <p:nvPr/>
        </p:nvSpPr>
        <p:spPr bwMode="auto">
          <a:xfrm>
            <a:off x="6266258" y="3518035"/>
            <a:ext cx="108280" cy="495256"/>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4" name="Line 18"/>
          <p:cNvSpPr>
            <a:spLocks noChangeShapeType="1"/>
          </p:cNvSpPr>
          <p:nvPr/>
        </p:nvSpPr>
        <p:spPr bwMode="auto">
          <a:xfrm flipH="1">
            <a:off x="6932923" y="3440611"/>
            <a:ext cx="20501" cy="590361"/>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5" name="Line 20"/>
          <p:cNvSpPr>
            <a:spLocks noChangeShapeType="1"/>
          </p:cNvSpPr>
          <p:nvPr/>
        </p:nvSpPr>
        <p:spPr bwMode="auto">
          <a:xfrm flipH="1">
            <a:off x="7533885" y="3722824"/>
            <a:ext cx="421214" cy="470188"/>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6" name="Line 21"/>
          <p:cNvSpPr>
            <a:spLocks noChangeShapeType="1"/>
          </p:cNvSpPr>
          <p:nvPr/>
        </p:nvSpPr>
        <p:spPr bwMode="auto">
          <a:xfrm flipV="1">
            <a:off x="5466292" y="4427772"/>
            <a:ext cx="194869" cy="241951"/>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7" name="Line 23"/>
          <p:cNvSpPr>
            <a:spLocks noChangeShapeType="1"/>
          </p:cNvSpPr>
          <p:nvPr/>
        </p:nvSpPr>
        <p:spPr bwMode="auto">
          <a:xfrm flipV="1">
            <a:off x="6436658" y="4680428"/>
            <a:ext cx="15477" cy="200792"/>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8" name="Line 24"/>
          <p:cNvSpPr>
            <a:spLocks noChangeShapeType="1"/>
          </p:cNvSpPr>
          <p:nvPr/>
        </p:nvSpPr>
        <p:spPr bwMode="auto">
          <a:xfrm flipH="1" flipV="1">
            <a:off x="6718361" y="4633236"/>
            <a:ext cx="462408" cy="264887"/>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59" name="Line 25"/>
          <p:cNvSpPr>
            <a:spLocks noChangeShapeType="1"/>
          </p:cNvSpPr>
          <p:nvPr/>
        </p:nvSpPr>
        <p:spPr bwMode="auto">
          <a:xfrm flipH="1" flipV="1">
            <a:off x="7686742" y="4540035"/>
            <a:ext cx="353840" cy="120011"/>
          </a:xfrm>
          <a:prstGeom prst="line">
            <a:avLst/>
          </a:prstGeom>
          <a:noFill/>
          <a:ln w="6350">
            <a:solidFill>
              <a:schemeClr val="tx1"/>
            </a:solidFill>
            <a:rou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sz="1200">
              <a:latin typeface="微软雅黑" pitchFamily="34" charset="-122"/>
              <a:ea typeface="微软雅黑" pitchFamily="34" charset="-122"/>
            </a:endParaRPr>
          </a:p>
        </p:txBody>
      </p:sp>
      <p:sp>
        <p:nvSpPr>
          <p:cNvPr id="60" name="Oval 27"/>
          <p:cNvSpPr>
            <a:spLocks noChangeArrowheads="1"/>
          </p:cNvSpPr>
          <p:nvPr/>
        </p:nvSpPr>
        <p:spPr bwMode="auto">
          <a:xfrm>
            <a:off x="5404746" y="3727999"/>
            <a:ext cx="2644029" cy="1005633"/>
          </a:xfrm>
          <a:prstGeom prst="ellipse">
            <a:avLst/>
          </a:prstGeom>
          <a:solidFill>
            <a:srgbClr val="CC9900"/>
          </a:solidFill>
          <a:ln w="9525" algn="ctr">
            <a:solidFill>
              <a:schemeClr val="bg1"/>
            </a:solidFill>
            <a:miter lim="800000"/>
          </a:ln>
          <a:effectLst>
            <a:outerShdw blurRad="50800" dist="25400" dir="2700000" algn="tl" rotWithShape="0">
              <a:prstClr val="black">
                <a:alpha val="40000"/>
              </a:prstClr>
            </a:outerShdw>
          </a:effectLst>
          <a:extLst>
            <a:ext uri="{91240B29-F687-4F45-9708-019B960494DF}">
              <a14:hiddenLine xmlns="" xmlns:a14="http://schemas.microsoft.com/office/drawing/2010/main" w="6350">
                <a:solidFill>
                  <a:schemeClr val="tx1"/>
                </a:solidFill>
                <a:round/>
                <a:headEnd/>
                <a:tailEnd/>
              </a14:hiddenLine>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eaLnBrk="0" hangingPunct="0">
              <a:defRPr/>
            </a:pPr>
            <a:endParaRPr lang="zh-CN" altLang="en-US" sz="1200" b="1">
              <a:solidFill>
                <a:srgbClr val="FFFFFF"/>
              </a:solidFill>
              <a:latin typeface="微软雅黑" pitchFamily="34" charset="-122"/>
              <a:ea typeface="微软雅黑" pitchFamily="34" charset="-122"/>
            </a:endParaRPr>
          </a:p>
        </p:txBody>
      </p:sp>
      <p:sp>
        <p:nvSpPr>
          <p:cNvPr id="61" name="Oval 29"/>
          <p:cNvSpPr>
            <a:spLocks noChangeArrowheads="1"/>
          </p:cNvSpPr>
          <p:nvPr/>
        </p:nvSpPr>
        <p:spPr bwMode="auto">
          <a:xfrm>
            <a:off x="4652628" y="4070182"/>
            <a:ext cx="708658" cy="343020"/>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其它相关</a:t>
            </a:r>
            <a:r>
              <a:rPr lang="zh-CN" altLang="en-US" sz="1200">
                <a:latin typeface="微软雅黑" pitchFamily="34" charset="-122"/>
                <a:ea typeface="微软雅黑" pitchFamily="34" charset="-122"/>
                <a:cs typeface="Arial" pitchFamily="34" charset="0"/>
              </a:rPr>
              <a:t>企业</a:t>
            </a:r>
          </a:p>
        </p:txBody>
      </p:sp>
      <p:sp>
        <p:nvSpPr>
          <p:cNvPr id="62" name="Oval 31"/>
          <p:cNvSpPr>
            <a:spLocks noChangeArrowheads="1"/>
          </p:cNvSpPr>
          <p:nvPr/>
        </p:nvSpPr>
        <p:spPr bwMode="auto">
          <a:xfrm>
            <a:off x="8097112" y="4083568"/>
            <a:ext cx="692188" cy="402272"/>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endParaRPr lang="zh-CN" altLang="en-US" sz="1200">
              <a:latin typeface="微软雅黑" pitchFamily="34" charset="-122"/>
              <a:ea typeface="微软雅黑" pitchFamily="34" charset="-122"/>
              <a:cs typeface="Arial" pitchFamily="34" charset="0"/>
            </a:endParaRPr>
          </a:p>
        </p:txBody>
      </p:sp>
      <p:sp>
        <p:nvSpPr>
          <p:cNvPr id="63" name="Text Box 33"/>
          <p:cNvSpPr txBox="1">
            <a:spLocks noChangeArrowheads="1"/>
          </p:cNvSpPr>
          <p:nvPr/>
        </p:nvSpPr>
        <p:spPr bwMode="auto">
          <a:xfrm>
            <a:off x="6032009" y="3821102"/>
            <a:ext cx="1526616" cy="20354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6350">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wrap="none" lIns="0" tIns="0" rIns="0" bIns="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1" hangingPunct="1">
              <a:lnSpc>
                <a:spcPct val="100000"/>
              </a:lnSpc>
              <a:spcBef>
                <a:spcPct val="50000"/>
              </a:spcBef>
            </a:pPr>
            <a:r>
              <a:rPr kumimoji="1" lang="zh-CN" altLang="en-US" sz="1400" b="1" smtClean="0">
                <a:solidFill>
                  <a:schemeClr val="bg1"/>
                </a:solidFill>
                <a:latin typeface="微软雅黑" pitchFamily="34" charset="-122"/>
                <a:ea typeface="微软雅黑" pitchFamily="34" charset="-122"/>
              </a:rPr>
              <a:t>综合性交易服务平台</a:t>
            </a:r>
            <a:endParaRPr kumimoji="1" lang="zh-CN" altLang="en-US" sz="1400" b="1">
              <a:solidFill>
                <a:schemeClr val="bg1"/>
              </a:solidFill>
              <a:latin typeface="微软雅黑" pitchFamily="34" charset="-122"/>
              <a:ea typeface="微软雅黑" pitchFamily="34" charset="-122"/>
            </a:endParaRPr>
          </a:p>
        </p:txBody>
      </p:sp>
      <p:sp>
        <p:nvSpPr>
          <p:cNvPr id="64" name="Text Box 34"/>
          <p:cNvSpPr txBox="1">
            <a:spLocks noChangeArrowheads="1"/>
          </p:cNvSpPr>
          <p:nvPr/>
        </p:nvSpPr>
        <p:spPr bwMode="auto">
          <a:xfrm>
            <a:off x="6028494" y="3998543"/>
            <a:ext cx="723573" cy="596813"/>
          </a:xfrm>
          <a:prstGeom prst="rect">
            <a:avLst/>
          </a:prstGeom>
          <a:noFill/>
          <a:ln w="19050" algn="ctr">
            <a:noFill/>
            <a:miter lim="800000"/>
          </a:ln>
          <a:effectLst>
            <a:prstShdw prst="shdw18" dist="17961" dir="13500000">
              <a:schemeClr val="bg2">
                <a:gamma/>
                <a:shade val="60000"/>
                <a:invGamma/>
              </a:schemeClr>
            </a:prstShdw>
          </a:effectLst>
          <a:extLst/>
        </p:spPr>
        <p:txBody>
          <a:bodyPr wrap="none" anchor="t" anchorCtr="0"/>
          <a:lstStyle>
            <a:defPPr>
              <a:defRPr lang="en-US"/>
            </a:defPPr>
            <a:lvl1pPr marL="92075" indent="-92075" algn="l" rtl="0" fontAlgn="base">
              <a:spcBef>
                <a:spcPct val="0"/>
              </a:spcBef>
              <a:spcAft>
                <a:spcPct val="0"/>
              </a:spcAft>
              <a:defRPr sz="1000" kern="1200">
                <a:solidFill>
                  <a:schemeClr val="tx1"/>
                </a:solidFill>
                <a:effectLst>
                  <a:outerShdw blurRad="38100" dist="38100" dir="2700000" algn="tl">
                    <a:srgbClr val="FFFFFF"/>
                  </a:outerShdw>
                </a:effectLst>
                <a:latin typeface="Arial" pitchFamily="34" charset="0"/>
                <a:ea typeface="宋体" pitchFamily="2" charset="-122"/>
                <a:cs typeface="+mn-cs"/>
              </a:defRPr>
            </a:lvl1pPr>
            <a:lvl2pPr marL="457200" algn="l" rtl="0" fontAlgn="base">
              <a:spcBef>
                <a:spcPct val="0"/>
              </a:spcBef>
              <a:spcAft>
                <a:spcPct val="0"/>
              </a:spcAft>
              <a:defRPr sz="1000"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sz="1000"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sz="1000"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sz="1000" kern="1200">
                <a:solidFill>
                  <a:schemeClr val="tx1"/>
                </a:solidFill>
                <a:latin typeface="Arial" pitchFamily="34" charset="0"/>
                <a:ea typeface="宋体" pitchFamily="2" charset="-122"/>
                <a:cs typeface="+mn-cs"/>
              </a:defRPr>
            </a:lvl5pPr>
            <a:lvl6pPr marL="2286000" algn="l" defTabSz="914400" rtl="0" eaLnBrk="1" latinLnBrk="0" hangingPunct="1">
              <a:defRPr sz="1000" kern="1200">
                <a:solidFill>
                  <a:schemeClr val="tx1"/>
                </a:solidFill>
                <a:latin typeface="Arial" pitchFamily="34" charset="0"/>
                <a:ea typeface="宋体" pitchFamily="2" charset="-122"/>
                <a:cs typeface="+mn-cs"/>
              </a:defRPr>
            </a:lvl6pPr>
            <a:lvl7pPr marL="2743200" algn="l" defTabSz="914400" rtl="0" eaLnBrk="1" latinLnBrk="0" hangingPunct="1">
              <a:defRPr sz="1000" kern="1200">
                <a:solidFill>
                  <a:schemeClr val="tx1"/>
                </a:solidFill>
                <a:latin typeface="Arial" pitchFamily="34" charset="0"/>
                <a:ea typeface="宋体" pitchFamily="2" charset="-122"/>
                <a:cs typeface="+mn-cs"/>
              </a:defRPr>
            </a:lvl7pPr>
            <a:lvl8pPr marL="3200400" algn="l" defTabSz="914400" rtl="0" eaLnBrk="1" latinLnBrk="0" hangingPunct="1">
              <a:defRPr sz="1000" kern="1200">
                <a:solidFill>
                  <a:schemeClr val="tx1"/>
                </a:solidFill>
                <a:latin typeface="Arial" pitchFamily="34" charset="0"/>
                <a:ea typeface="宋体" pitchFamily="2" charset="-122"/>
                <a:cs typeface="+mn-cs"/>
              </a:defRPr>
            </a:lvl8pPr>
            <a:lvl9pPr marL="3657600" algn="l" defTabSz="914400" rtl="0" eaLnBrk="1" latinLnBrk="0" hangingPunct="1">
              <a:defRPr sz="1000" kern="1200">
                <a:solidFill>
                  <a:schemeClr val="tx1"/>
                </a:solidFill>
                <a:latin typeface="Arial" pitchFamily="34" charset="0"/>
                <a:ea typeface="宋体" pitchFamily="2" charset="-122"/>
                <a:cs typeface="+mn-cs"/>
              </a:defRPr>
            </a:lvl9pPr>
          </a:lstStyle>
          <a:p>
            <a:pPr marL="111125" indent="-111125">
              <a:lnSpc>
                <a:spcPct val="90000"/>
              </a:lnSpc>
              <a:buClr>
                <a:schemeClr val="tx1"/>
              </a:buClr>
              <a:buFont typeface="Arial" pitchFamily="34" charset="0"/>
              <a:buChar char="•"/>
            </a:pPr>
            <a:r>
              <a:rPr lang="zh-CN" altLang="en-US" sz="1200">
                <a:solidFill>
                  <a:schemeClr val="bg1"/>
                </a:solidFill>
                <a:effectLst/>
                <a:latin typeface="微软雅黑" pitchFamily="34" charset="-122"/>
                <a:ea typeface="微软雅黑" pitchFamily="34" charset="-122"/>
              </a:rPr>
              <a:t>运输</a:t>
            </a:r>
          </a:p>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仓储</a:t>
            </a:r>
            <a:endParaRPr lang="en-US" altLang="zh-CN" sz="1200" smtClean="0">
              <a:solidFill>
                <a:schemeClr val="bg1"/>
              </a:solidFill>
              <a:effectLst/>
              <a:latin typeface="微软雅黑" pitchFamily="34" charset="-122"/>
              <a:ea typeface="微软雅黑" pitchFamily="34" charset="-122"/>
            </a:endParaRPr>
          </a:p>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配送</a:t>
            </a:r>
            <a:endParaRPr lang="zh-CN" altLang="en-US" sz="1200">
              <a:solidFill>
                <a:schemeClr val="bg1"/>
              </a:solidFill>
              <a:effectLst/>
              <a:latin typeface="微软雅黑" pitchFamily="34" charset="-122"/>
              <a:ea typeface="微软雅黑" pitchFamily="34" charset="-122"/>
            </a:endParaRPr>
          </a:p>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商检</a:t>
            </a:r>
            <a:endParaRPr lang="zh-CN" altLang="en-US" sz="1200">
              <a:solidFill>
                <a:schemeClr val="bg1"/>
              </a:solidFill>
              <a:effectLst/>
              <a:latin typeface="微软雅黑" pitchFamily="34" charset="-122"/>
              <a:ea typeface="微软雅黑" pitchFamily="34" charset="-122"/>
            </a:endParaRPr>
          </a:p>
        </p:txBody>
      </p:sp>
      <p:grpSp>
        <p:nvGrpSpPr>
          <p:cNvPr id="20" name="Group 60"/>
          <p:cNvGrpSpPr/>
          <p:nvPr/>
        </p:nvGrpSpPr>
        <p:grpSpPr>
          <a:xfrm>
            <a:off x="5915375" y="3269593"/>
            <a:ext cx="610647" cy="252411"/>
            <a:chOff x="4940085" y="4143586"/>
            <a:chExt cx="735711" cy="322274"/>
          </a:xfrm>
        </p:grpSpPr>
        <p:sp>
          <p:nvSpPr>
            <p:cNvPr id="72" name="Oval 4"/>
            <p:cNvSpPr>
              <a:spLocks noChangeArrowheads="1"/>
            </p:cNvSpPr>
            <p:nvPr/>
          </p:nvSpPr>
          <p:spPr bwMode="auto">
            <a:xfrm>
              <a:off x="4995498" y="4143586"/>
              <a:ext cx="622032" cy="300164"/>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endParaRPr lang="zh-CN" altLang="en-US" sz="1200">
                <a:latin typeface="微软雅黑" pitchFamily="34" charset="-122"/>
                <a:ea typeface="微软雅黑" pitchFamily="34" charset="-122"/>
                <a:cs typeface="Arial" pitchFamily="34" charset="0"/>
              </a:endParaRPr>
            </a:p>
          </p:txBody>
        </p:sp>
        <p:sp>
          <p:nvSpPr>
            <p:cNvPr id="73" name="Rectangle 72"/>
            <p:cNvSpPr/>
            <p:nvPr/>
          </p:nvSpPr>
          <p:spPr>
            <a:xfrm>
              <a:off x="4940085" y="4153996"/>
              <a:ext cx="735711" cy="311864"/>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r>
                <a:rPr lang="zh-CN" altLang="en-US" sz="1200">
                  <a:latin typeface="微软雅黑" pitchFamily="34" charset="-122"/>
                  <a:ea typeface="微软雅黑" pitchFamily="34" charset="-122"/>
                  <a:cs typeface="Arial" pitchFamily="34" charset="0"/>
                </a:rPr>
                <a:t>钢铁厂</a:t>
              </a:r>
            </a:p>
          </p:txBody>
        </p:sp>
      </p:grpSp>
      <p:grpSp>
        <p:nvGrpSpPr>
          <p:cNvPr id="21" name="Group 66"/>
          <p:cNvGrpSpPr/>
          <p:nvPr/>
        </p:nvGrpSpPr>
        <p:grpSpPr>
          <a:xfrm>
            <a:off x="6533700" y="3238166"/>
            <a:ext cx="934244" cy="257322"/>
            <a:chOff x="5808616" y="4115813"/>
            <a:chExt cx="1125584" cy="328544"/>
          </a:xfrm>
        </p:grpSpPr>
        <p:sp>
          <p:nvSpPr>
            <p:cNvPr id="70" name="Oval 5"/>
            <p:cNvSpPr>
              <a:spLocks noChangeArrowheads="1"/>
            </p:cNvSpPr>
            <p:nvPr/>
          </p:nvSpPr>
          <p:spPr bwMode="auto">
            <a:xfrm>
              <a:off x="5867400" y="4115813"/>
              <a:ext cx="1066800" cy="300164"/>
            </a:xfrm>
            <a:prstGeom prst="ellipse">
              <a:avLst/>
            </a:prstGeom>
            <a:solidFill>
              <a:srgbClr val="FFFFCC"/>
            </a:solidFill>
            <a:ln w="12700" algn="ctr">
              <a:solidFill>
                <a:srgbClr val="FFCC99"/>
              </a:solidFill>
              <a:miter lim="800000"/>
            </a:ln>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endParaRPr lang="zh-CN" altLang="en-US" sz="1200">
                <a:latin typeface="微软雅黑" pitchFamily="34" charset="-122"/>
                <a:ea typeface="微软雅黑" pitchFamily="34" charset="-122"/>
                <a:cs typeface="Arial" pitchFamily="34" charset="0"/>
              </a:endParaRPr>
            </a:p>
          </p:txBody>
        </p:sp>
        <p:sp>
          <p:nvSpPr>
            <p:cNvPr id="71" name="Rectangle 70"/>
            <p:cNvSpPr/>
            <p:nvPr/>
          </p:nvSpPr>
          <p:spPr>
            <a:xfrm>
              <a:off x="5808616" y="4132492"/>
              <a:ext cx="1086050" cy="31186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r>
                <a:rPr lang="zh-CN" altLang="en-US" sz="1200">
                  <a:latin typeface="微软雅黑" pitchFamily="34" charset="-122"/>
                  <a:ea typeface="微软雅黑" pitchFamily="34" charset="-122"/>
                  <a:cs typeface="Arial" pitchFamily="34" charset="0"/>
                </a:rPr>
                <a:t>钢铁分销商</a:t>
              </a:r>
            </a:p>
          </p:txBody>
        </p:sp>
      </p:grpSp>
      <p:sp>
        <p:nvSpPr>
          <p:cNvPr id="68" name="Rectangle 67"/>
          <p:cNvSpPr/>
          <p:nvPr/>
        </p:nvSpPr>
        <p:spPr>
          <a:xfrm>
            <a:off x="8124603" y="4110755"/>
            <a:ext cx="756039" cy="453623"/>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r>
              <a:rPr lang="zh-CN" altLang="en-US" sz="1200">
                <a:latin typeface="微软雅黑" pitchFamily="34" charset="-122"/>
                <a:ea typeface="微软雅黑" pitchFamily="34" charset="-122"/>
                <a:cs typeface="Arial" pitchFamily="34" charset="0"/>
              </a:rPr>
              <a:t>钢铁产</a:t>
            </a:r>
            <a:r>
              <a:rPr lang="zh-CN" altLang="en-US" sz="1200" smtClean="0">
                <a:latin typeface="微软雅黑" pitchFamily="34" charset="-122"/>
                <a:ea typeface="微软雅黑" pitchFamily="34" charset="-122"/>
                <a:cs typeface="Arial" pitchFamily="34" charset="0"/>
              </a:rPr>
              <a:t>业</a:t>
            </a:r>
            <a:endParaRPr lang="en-US" altLang="zh-CN" sz="1200" smtClean="0">
              <a:latin typeface="微软雅黑" pitchFamily="34" charset="-122"/>
              <a:ea typeface="微软雅黑" pitchFamily="34" charset="-122"/>
              <a:cs typeface="Arial" pitchFamily="34" charset="0"/>
            </a:endParaRPr>
          </a:p>
          <a:p>
            <a:pPr fontAlgn="base">
              <a:lnSpc>
                <a:spcPct val="90000"/>
              </a:lnSpc>
              <a:spcBef>
                <a:spcPct val="30000"/>
              </a:spcBef>
              <a:spcAft>
                <a:spcPct val="0"/>
              </a:spcAft>
              <a:buClr>
                <a:schemeClr val="bg2"/>
              </a:buClr>
              <a:tabLst>
                <a:tab pos="0"/>
              </a:tabLst>
            </a:pPr>
            <a:r>
              <a:rPr lang="zh-CN" altLang="en-US" sz="1200" smtClean="0">
                <a:latin typeface="微软雅黑" pitchFamily="34" charset="-122"/>
                <a:ea typeface="微软雅黑" pitchFamily="34" charset="-122"/>
                <a:cs typeface="Arial" pitchFamily="34" charset="0"/>
              </a:rPr>
              <a:t>研</a:t>
            </a:r>
            <a:r>
              <a:rPr lang="zh-CN" altLang="en-US" sz="1200">
                <a:latin typeface="微软雅黑" pitchFamily="34" charset="-122"/>
                <a:ea typeface="微软雅黑" pitchFamily="34" charset="-122"/>
                <a:cs typeface="Arial" pitchFamily="34" charset="0"/>
              </a:rPr>
              <a:t>究机构</a:t>
            </a:r>
          </a:p>
        </p:txBody>
      </p:sp>
      <p:sp>
        <p:nvSpPr>
          <p:cNvPr id="69" name="Rectangle 68"/>
          <p:cNvSpPr/>
          <p:nvPr/>
        </p:nvSpPr>
        <p:spPr>
          <a:xfrm>
            <a:off x="7054277" y="4838442"/>
            <a:ext cx="812578" cy="401283"/>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lnSpc>
                <a:spcPct val="90000"/>
              </a:lnSpc>
              <a:spcBef>
                <a:spcPct val="30000"/>
              </a:spcBef>
              <a:spcAft>
                <a:spcPct val="0"/>
              </a:spcAft>
              <a:buClr>
                <a:schemeClr val="bg2"/>
              </a:buClr>
              <a:tabLst>
                <a:tab pos="0"/>
              </a:tabLst>
            </a:pPr>
            <a:r>
              <a:rPr lang="zh-CN" altLang="en-US" sz="1200">
                <a:latin typeface="微软雅黑" pitchFamily="34" charset="-122"/>
                <a:ea typeface="微软雅黑" pitchFamily="34" charset="-122"/>
                <a:cs typeface="Arial" pitchFamily="34" charset="0"/>
              </a:rPr>
              <a:t>钢铁产品</a:t>
            </a:r>
            <a:br>
              <a:rPr lang="zh-CN" altLang="en-US" sz="1200">
                <a:latin typeface="微软雅黑" pitchFamily="34" charset="-122"/>
                <a:ea typeface="微软雅黑" pitchFamily="34" charset="-122"/>
                <a:cs typeface="Arial" pitchFamily="34" charset="0"/>
              </a:rPr>
            </a:br>
            <a:r>
              <a:rPr lang="zh-CN" altLang="en-US" sz="1200">
                <a:latin typeface="微软雅黑" pitchFamily="34" charset="-122"/>
                <a:ea typeface="微软雅黑" pitchFamily="34" charset="-122"/>
                <a:cs typeface="Arial" pitchFamily="34" charset="0"/>
              </a:rPr>
              <a:t>最终用户</a:t>
            </a:r>
          </a:p>
        </p:txBody>
      </p:sp>
      <p:sp>
        <p:nvSpPr>
          <p:cNvPr id="74" name="Rectangle 73"/>
          <p:cNvSpPr/>
          <p:nvPr/>
        </p:nvSpPr>
        <p:spPr>
          <a:xfrm>
            <a:off x="348045" y="5281511"/>
            <a:ext cx="3630826" cy="49859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nSpc>
                <a:spcPct val="110000"/>
              </a:lnSpc>
              <a:spcBef>
                <a:spcPts val="300"/>
              </a:spcBef>
              <a:buClr>
                <a:srgbClr val="C00000"/>
              </a:buClr>
              <a:buFont typeface="Wingdings" pitchFamily="2" charset="2"/>
              <a:buChar char="§"/>
            </a:pPr>
            <a:r>
              <a:rPr lang="zh-CN" altLang="en-US" sz="1200" b="1">
                <a:latin typeface="微软雅黑" pitchFamily="34" charset="-122"/>
                <a:ea typeface="微软雅黑" pitchFamily="34" charset="-122"/>
              </a:rPr>
              <a:t>传</a:t>
            </a:r>
            <a:r>
              <a:rPr lang="zh-CN" altLang="en-US" sz="1200" b="1" smtClean="0">
                <a:latin typeface="微软雅黑" pitchFamily="34" charset="-122"/>
                <a:ea typeface="微软雅黑" pitchFamily="34" charset="-122"/>
              </a:rPr>
              <a:t>统的模式</a:t>
            </a:r>
            <a:r>
              <a:rPr lang="zh-CN" altLang="en-US" sz="1200" smtClean="0">
                <a:latin typeface="微软雅黑" pitchFamily="34" charset="-122"/>
                <a:ea typeface="微软雅黑" pitchFamily="34" charset="-122"/>
              </a:rPr>
              <a:t>：</a:t>
            </a:r>
            <a:r>
              <a:rPr lang="zh-CN" altLang="en-US" sz="1200" b="0" smtClean="0">
                <a:latin typeface="微软雅黑" pitchFamily="34" charset="-122"/>
                <a:ea typeface="微软雅黑" pitchFamily="34" charset="-122"/>
              </a:rPr>
              <a:t>提供行业信息、</a:t>
            </a:r>
            <a:r>
              <a:rPr lang="zh-CN" altLang="en-US" sz="1200" smtClean="0">
                <a:latin typeface="微软雅黑" pitchFamily="34" charset="-122"/>
                <a:ea typeface="微软雅黑" pitchFamily="34" charset="-122"/>
              </a:rPr>
              <a:t>市场动态、供求信息发布、</a:t>
            </a:r>
            <a:r>
              <a:rPr lang="zh-CN" altLang="en-US" sz="1200" b="0" smtClean="0">
                <a:latin typeface="微软雅黑" pitchFamily="34" charset="-122"/>
                <a:ea typeface="微软雅黑" pitchFamily="34" charset="-122"/>
              </a:rPr>
              <a:t>网站链接、广告等传统服务</a:t>
            </a:r>
            <a:endParaRPr lang="en-US" altLang="zh-CN" sz="1200" b="0" smtClean="0">
              <a:latin typeface="微软雅黑" pitchFamily="34" charset="-122"/>
              <a:ea typeface="微软雅黑" pitchFamily="34" charset="-122"/>
            </a:endParaRPr>
          </a:p>
        </p:txBody>
      </p:sp>
      <p:sp>
        <p:nvSpPr>
          <p:cNvPr id="75" name="Rectangle 74"/>
          <p:cNvSpPr/>
          <p:nvPr/>
        </p:nvSpPr>
        <p:spPr>
          <a:xfrm>
            <a:off x="4287792" y="5279505"/>
            <a:ext cx="4744995" cy="904863"/>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lvl="0" indent="-228600">
              <a:lnSpc>
                <a:spcPct val="110000"/>
              </a:lnSpc>
              <a:spcBef>
                <a:spcPts val="300"/>
              </a:spcBef>
              <a:buClr>
                <a:srgbClr val="C00000"/>
              </a:buClr>
              <a:buFont typeface="Wingdings" pitchFamily="2" charset="2"/>
              <a:buChar char="§"/>
            </a:pPr>
            <a:r>
              <a:rPr lang="zh-CN" altLang="en-US" sz="1200" b="1" smtClean="0">
                <a:solidFill>
                  <a:srgbClr val="000000"/>
                </a:solidFill>
                <a:latin typeface="微软雅黑" pitchFamily="34" charset="-122"/>
                <a:ea typeface="微软雅黑" pitchFamily="34" charset="-122"/>
              </a:rPr>
              <a:t>综合性交易服务模式</a:t>
            </a:r>
            <a:r>
              <a:rPr lang="zh-CN" altLang="en-US" sz="1200" smtClean="0">
                <a:solidFill>
                  <a:srgbClr val="000000"/>
                </a:solidFill>
                <a:latin typeface="微软雅黑" pitchFamily="34" charset="-122"/>
                <a:ea typeface="微软雅黑" pitchFamily="34" charset="-122"/>
              </a:rPr>
              <a:t>：趋向于通过电子商务平台将钢铁流通领域的各个业务角色、各个业务环节等更好地连接起来，建立一个网络化、金融化、电子化，可提供全方位、一站式的钢铁交易、金融、物流、仓储、加工、资讯等综合服务的平台</a:t>
            </a:r>
          </a:p>
        </p:txBody>
      </p:sp>
      <p:sp>
        <p:nvSpPr>
          <p:cNvPr id="76" name="Chevron 75"/>
          <p:cNvSpPr/>
          <p:nvPr/>
        </p:nvSpPr>
        <p:spPr bwMode="auto">
          <a:xfrm rot="5400000">
            <a:off x="2160208" y="2903975"/>
            <a:ext cx="251587" cy="379613"/>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77" name="Chevron 76"/>
          <p:cNvSpPr/>
          <p:nvPr/>
        </p:nvSpPr>
        <p:spPr bwMode="auto">
          <a:xfrm rot="5400000">
            <a:off x="4400899" y="2903975"/>
            <a:ext cx="251587" cy="379613"/>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78" name="Chevron 77"/>
          <p:cNvSpPr/>
          <p:nvPr/>
        </p:nvSpPr>
        <p:spPr bwMode="auto">
          <a:xfrm rot="5400000">
            <a:off x="6715731" y="2903975"/>
            <a:ext cx="251587" cy="379613"/>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79" name="Text Box 49"/>
          <p:cNvSpPr txBox="1">
            <a:spLocks noChangeArrowheads="1"/>
          </p:cNvSpPr>
          <p:nvPr/>
        </p:nvSpPr>
        <p:spPr bwMode="auto">
          <a:xfrm>
            <a:off x="2305510" y="1535265"/>
            <a:ext cx="1194857" cy="276999"/>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200" smtClean="0">
                <a:latin typeface="Calibri" pitchFamily="34" charset="0"/>
                <a:ea typeface="微软雅黑" pitchFamily="34" charset="-122"/>
              </a:rPr>
              <a:t>2000</a:t>
            </a:r>
            <a:r>
              <a:rPr lang="zh-CN" altLang="en-US" sz="1200" smtClean="0">
                <a:latin typeface="Calibri" pitchFamily="34" charset="0"/>
                <a:ea typeface="微软雅黑" pitchFamily="34" charset="-122"/>
              </a:rPr>
              <a:t>年</a:t>
            </a:r>
            <a:r>
              <a:rPr lang="en-US" altLang="zh-CN" sz="1200" smtClean="0">
                <a:latin typeface="Calibri" pitchFamily="34" charset="0"/>
                <a:ea typeface="微软雅黑" pitchFamily="34" charset="-122"/>
              </a:rPr>
              <a:t>~2006</a:t>
            </a:r>
            <a:r>
              <a:rPr lang="zh-CN" altLang="en-US" sz="1200" smtClean="0">
                <a:latin typeface="Calibri" pitchFamily="34" charset="0"/>
                <a:ea typeface="微软雅黑" pitchFamily="34" charset="-122"/>
              </a:rPr>
              <a:t>年</a:t>
            </a:r>
            <a:endParaRPr lang="zh-CN" altLang="en-US" sz="1200">
              <a:latin typeface="Calibri" pitchFamily="34" charset="0"/>
              <a:ea typeface="微软雅黑" pitchFamily="34" charset="-122"/>
            </a:endParaRPr>
          </a:p>
        </p:txBody>
      </p:sp>
      <p:grpSp>
        <p:nvGrpSpPr>
          <p:cNvPr id="22" name="Group 79"/>
          <p:cNvGrpSpPr/>
          <p:nvPr/>
        </p:nvGrpSpPr>
        <p:grpSpPr>
          <a:xfrm>
            <a:off x="1049628" y="1600092"/>
            <a:ext cx="4529240" cy="304800"/>
            <a:chOff x="518271" y="1488887"/>
            <a:chExt cx="5838462" cy="304800"/>
          </a:xfrm>
        </p:grpSpPr>
        <p:sp>
          <p:nvSpPr>
            <p:cNvPr id="81" name="Line 32"/>
            <p:cNvSpPr>
              <a:spLocks noChangeShapeType="1"/>
            </p:cNvSpPr>
            <p:nvPr/>
          </p:nvSpPr>
          <p:spPr bwMode="auto">
            <a:xfrm flipH="1">
              <a:off x="518271" y="1488887"/>
              <a:ext cx="0" cy="304800"/>
            </a:xfrm>
            <a:prstGeom prst="line">
              <a:avLst/>
            </a:prstGeom>
            <a:noFill/>
            <a:ln w="12700">
              <a:solidFill>
                <a:schemeClr val="tx1">
                  <a:lumMod val="50000"/>
                  <a:lumOff val="50000"/>
                </a:schemeClr>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2" name="Line 33"/>
            <p:cNvSpPr>
              <a:spLocks noChangeShapeType="1"/>
            </p:cNvSpPr>
            <p:nvPr/>
          </p:nvSpPr>
          <p:spPr bwMode="auto">
            <a:xfrm flipH="1">
              <a:off x="6339768" y="1488887"/>
              <a:ext cx="0" cy="304800"/>
            </a:xfrm>
            <a:prstGeom prst="line">
              <a:avLst/>
            </a:prstGeom>
            <a:noFill/>
            <a:ln w="12700">
              <a:solidFill>
                <a:schemeClr val="tx1">
                  <a:lumMod val="50000"/>
                  <a:lumOff val="50000"/>
                </a:schemeClr>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3" name="Line 34"/>
            <p:cNvSpPr>
              <a:spLocks noChangeShapeType="1"/>
            </p:cNvSpPr>
            <p:nvPr/>
          </p:nvSpPr>
          <p:spPr bwMode="auto">
            <a:xfrm>
              <a:off x="518271" y="1641287"/>
              <a:ext cx="5838462" cy="0"/>
            </a:xfrm>
            <a:prstGeom prst="line">
              <a:avLst/>
            </a:prstGeom>
            <a:noFill/>
            <a:ln w="12700">
              <a:solidFill>
                <a:schemeClr val="tx1">
                  <a:lumMod val="50000"/>
                  <a:lumOff val="50000"/>
                </a:schemeClr>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grpSp>
        <p:nvGrpSpPr>
          <p:cNvPr id="23" name="Group 84"/>
          <p:cNvGrpSpPr/>
          <p:nvPr/>
        </p:nvGrpSpPr>
        <p:grpSpPr>
          <a:xfrm>
            <a:off x="5568593" y="1604214"/>
            <a:ext cx="2179092" cy="304800"/>
            <a:chOff x="518271" y="1488887"/>
            <a:chExt cx="5838462" cy="304800"/>
          </a:xfrm>
        </p:grpSpPr>
        <p:sp>
          <p:nvSpPr>
            <p:cNvPr id="86" name="Line 32"/>
            <p:cNvSpPr>
              <a:spLocks noChangeShapeType="1"/>
            </p:cNvSpPr>
            <p:nvPr/>
          </p:nvSpPr>
          <p:spPr bwMode="auto">
            <a:xfrm flipH="1">
              <a:off x="518271" y="1488887"/>
              <a:ext cx="0" cy="304800"/>
            </a:xfrm>
            <a:prstGeom prst="line">
              <a:avLst/>
            </a:prstGeom>
            <a:noFill/>
            <a:ln w="12700">
              <a:solidFill>
                <a:schemeClr val="tx1">
                  <a:lumMod val="50000"/>
                  <a:lumOff val="50000"/>
                </a:schemeClr>
              </a:solidFill>
              <a:roun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sp>
          <p:nvSpPr>
            <p:cNvPr id="88" name="Line 34"/>
            <p:cNvSpPr>
              <a:spLocks noChangeShapeType="1"/>
            </p:cNvSpPr>
            <p:nvPr/>
          </p:nvSpPr>
          <p:spPr bwMode="auto">
            <a:xfrm>
              <a:off x="518271" y="1641287"/>
              <a:ext cx="5838462" cy="0"/>
            </a:xfrm>
            <a:prstGeom prst="line">
              <a:avLst/>
            </a:prstGeom>
            <a:noFill/>
            <a:ln w="12700">
              <a:solidFill>
                <a:schemeClr val="tx1">
                  <a:lumMod val="50000"/>
                  <a:lumOff val="50000"/>
                </a:schemeClr>
              </a:solidFill>
              <a:round/>
              <a:headEnd type="triangle" w="med" len="med"/>
              <a:tailEnd type="triangle" w="med" len="med"/>
            </a:ln>
          </p:spPr>
          <p:txBody>
            <a:bodyPr wrap="none" lIns="90000" rIns="90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latin typeface="Calibri" pitchFamily="34" charset="0"/>
                <a:ea typeface="微软雅黑" pitchFamily="34" charset="-122"/>
              </a:endParaRPr>
            </a:p>
          </p:txBody>
        </p:sp>
      </p:grpSp>
      <p:sp>
        <p:nvSpPr>
          <p:cNvPr id="89" name="Text Box 49"/>
          <p:cNvSpPr txBox="1">
            <a:spLocks noChangeArrowheads="1"/>
          </p:cNvSpPr>
          <p:nvPr/>
        </p:nvSpPr>
        <p:spPr bwMode="auto">
          <a:xfrm>
            <a:off x="5966504" y="1539385"/>
            <a:ext cx="726779" cy="276999"/>
          </a:xfrm>
          <a:prstGeom prst="rect">
            <a:avLst/>
          </a:prstGeom>
          <a:noFill/>
          <a:ln w="12700">
            <a:noFill/>
            <a:miter lim="800000"/>
          </a:ln>
        </p:spPr>
        <p:txBody>
          <a:bodyPr wrap="non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200" smtClean="0">
                <a:latin typeface="Calibri" pitchFamily="34" charset="0"/>
                <a:ea typeface="微软雅黑" pitchFamily="34" charset="-122"/>
              </a:rPr>
              <a:t>2007</a:t>
            </a:r>
            <a:r>
              <a:rPr lang="zh-CN" altLang="en-US" sz="1200" smtClean="0">
                <a:latin typeface="Calibri" pitchFamily="34" charset="0"/>
                <a:ea typeface="微软雅黑" pitchFamily="34" charset="-122"/>
              </a:rPr>
              <a:t>年</a:t>
            </a:r>
            <a:r>
              <a:rPr lang="en-US" altLang="zh-CN" sz="1200" smtClean="0">
                <a:latin typeface="Calibri" pitchFamily="34" charset="0"/>
                <a:ea typeface="微软雅黑" pitchFamily="34" charset="-122"/>
              </a:rPr>
              <a:t>~</a:t>
            </a:r>
            <a:endParaRPr lang="zh-CN" altLang="en-US" sz="1200">
              <a:latin typeface="Calibri" pitchFamily="34" charset="0"/>
              <a:ea typeface="微软雅黑" pitchFamily="34" charset="-122"/>
            </a:endParaRPr>
          </a:p>
        </p:txBody>
      </p:sp>
      <p:sp>
        <p:nvSpPr>
          <p:cNvPr id="90" name="Text Box 49"/>
          <p:cNvSpPr txBox="1">
            <a:spLocks noChangeArrowheads="1"/>
          </p:cNvSpPr>
          <p:nvPr/>
        </p:nvSpPr>
        <p:spPr bwMode="auto">
          <a:xfrm flipH="1">
            <a:off x="148278" y="1470438"/>
            <a:ext cx="790835" cy="461665"/>
          </a:xfrm>
          <a:prstGeom prst="rect">
            <a:avLst/>
          </a:prstGeom>
          <a:noFill/>
          <a:ln w="12700">
            <a:noFill/>
            <a:miter lim="800000"/>
          </a:ln>
        </p:spPr>
        <p:txBody>
          <a:bodyPr wrap="square" lIns="90000" rIns="9000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200" i="1" smtClean="0">
                <a:solidFill>
                  <a:srgbClr val="C00000"/>
                </a:solidFill>
                <a:latin typeface="Calibri" pitchFamily="34" charset="0"/>
                <a:ea typeface="微软雅黑" pitchFamily="34" charset="-122"/>
              </a:rPr>
              <a:t>服务出现时间表</a:t>
            </a:r>
            <a:endParaRPr lang="zh-CN" altLang="en-US" sz="1200" i="1">
              <a:solidFill>
                <a:srgbClr val="C00000"/>
              </a:solidFill>
              <a:latin typeface="Calibri" pitchFamily="34" charset="0"/>
              <a:ea typeface="微软雅黑" pitchFamily="34" charset="-122"/>
            </a:endParaRPr>
          </a:p>
        </p:txBody>
      </p:sp>
      <p:sp>
        <p:nvSpPr>
          <p:cNvPr id="94" name="Rectangle 93"/>
          <p:cNvSpPr/>
          <p:nvPr/>
        </p:nvSpPr>
        <p:spPr>
          <a:xfrm>
            <a:off x="356752" y="6139313"/>
            <a:ext cx="3630826" cy="49859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nSpc>
                <a:spcPct val="110000"/>
              </a:lnSpc>
              <a:spcBef>
                <a:spcPts val="300"/>
              </a:spcBef>
              <a:buClr>
                <a:srgbClr val="C00000"/>
              </a:buClr>
              <a:buFont typeface="Wingdings" pitchFamily="2" charset="2"/>
              <a:buChar char="§"/>
            </a:pPr>
            <a:r>
              <a:rPr lang="zh-CN" altLang="en-US" sz="1200" b="1" smtClean="0">
                <a:latin typeface="微软雅黑" pitchFamily="34" charset="-122"/>
                <a:ea typeface="微软雅黑" pitchFamily="34" charset="-122"/>
              </a:rPr>
              <a:t>典型企业</a:t>
            </a:r>
            <a:r>
              <a:rPr lang="zh-CN" altLang="en-US" sz="1200" smtClean="0">
                <a:latin typeface="微软雅黑" pitchFamily="34" charset="-122"/>
                <a:ea typeface="微软雅黑" pitchFamily="34" charset="-122"/>
              </a:rPr>
              <a:t>：我的钢铁、易钢资讯、兰格、西北新干线、钢之家、中联钢、我要不锈钢等</a:t>
            </a:r>
          </a:p>
        </p:txBody>
      </p:sp>
      <p:sp>
        <p:nvSpPr>
          <p:cNvPr id="95" name="Rectangle 94"/>
          <p:cNvSpPr/>
          <p:nvPr/>
        </p:nvSpPr>
        <p:spPr>
          <a:xfrm>
            <a:off x="4296499" y="6137307"/>
            <a:ext cx="4744995" cy="49859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nSpc>
                <a:spcPct val="110000"/>
              </a:lnSpc>
              <a:spcBef>
                <a:spcPts val="300"/>
              </a:spcBef>
              <a:buClr>
                <a:srgbClr val="C00000"/>
              </a:buClr>
              <a:buFont typeface="Wingdings" pitchFamily="2" charset="2"/>
              <a:buChar char="§"/>
            </a:pPr>
            <a:r>
              <a:rPr lang="zh-CN" altLang="en-US" sz="1200" b="1" smtClean="0">
                <a:solidFill>
                  <a:srgbClr val="000000"/>
                </a:solidFill>
                <a:latin typeface="微软雅黑" pitchFamily="34" charset="-122"/>
                <a:ea typeface="微软雅黑" pitchFamily="34" charset="-122"/>
              </a:rPr>
              <a:t>典型企业</a:t>
            </a:r>
            <a:r>
              <a:rPr lang="zh-CN" altLang="en-US" sz="1200" smtClean="0">
                <a:solidFill>
                  <a:srgbClr val="000000"/>
                </a:solidFill>
                <a:latin typeface="微软雅黑" pitchFamily="34" charset="-122"/>
                <a:ea typeface="微软雅黑" pitchFamily="34" charset="-122"/>
              </a:rPr>
              <a:t>：龙文钢铁网、东方钢铁在线、欧浦钢网、中联钢等正朝这个方向发展</a:t>
            </a:r>
          </a:p>
        </p:txBody>
      </p:sp>
      <p:sp>
        <p:nvSpPr>
          <p:cNvPr id="96" name="Text Box 34"/>
          <p:cNvSpPr txBox="1">
            <a:spLocks noChangeArrowheads="1"/>
          </p:cNvSpPr>
          <p:nvPr/>
        </p:nvSpPr>
        <p:spPr bwMode="auto">
          <a:xfrm>
            <a:off x="6546658" y="4007250"/>
            <a:ext cx="1382495" cy="596813"/>
          </a:xfrm>
          <a:prstGeom prst="rect">
            <a:avLst/>
          </a:prstGeom>
          <a:noFill/>
          <a:ln w="19050" algn="ctr">
            <a:noFill/>
            <a:miter lim="800000"/>
          </a:ln>
          <a:effectLst>
            <a:prstShdw prst="shdw18" dist="17961" dir="13500000">
              <a:schemeClr val="bg2">
                <a:gamma/>
                <a:shade val="60000"/>
                <a:invGamma/>
              </a:schemeClr>
            </a:prstShdw>
          </a:effectLst>
          <a:extLst/>
        </p:spPr>
        <p:txBody>
          <a:bodyPr wrap="none" anchor="t" anchorCtr="0"/>
          <a:lstStyle>
            <a:defPPr>
              <a:defRPr lang="en-US"/>
            </a:defPPr>
            <a:lvl1pPr marL="92075" indent="-92075" algn="l" rtl="0" fontAlgn="base">
              <a:spcBef>
                <a:spcPct val="0"/>
              </a:spcBef>
              <a:spcAft>
                <a:spcPct val="0"/>
              </a:spcAft>
              <a:defRPr sz="1000" kern="1200">
                <a:solidFill>
                  <a:schemeClr val="tx1"/>
                </a:solidFill>
                <a:effectLst>
                  <a:outerShdw blurRad="38100" dist="38100" dir="2700000" algn="tl">
                    <a:srgbClr val="FFFFFF"/>
                  </a:outerShdw>
                </a:effectLst>
                <a:latin typeface="Arial" pitchFamily="34" charset="0"/>
                <a:ea typeface="宋体" pitchFamily="2" charset="-122"/>
                <a:cs typeface="+mn-cs"/>
              </a:defRPr>
            </a:lvl1pPr>
            <a:lvl2pPr marL="457200" algn="l" rtl="0" fontAlgn="base">
              <a:spcBef>
                <a:spcPct val="0"/>
              </a:spcBef>
              <a:spcAft>
                <a:spcPct val="0"/>
              </a:spcAft>
              <a:defRPr sz="1000"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sz="1000"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sz="1000"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sz="1000" kern="1200">
                <a:solidFill>
                  <a:schemeClr val="tx1"/>
                </a:solidFill>
                <a:latin typeface="Arial" pitchFamily="34" charset="0"/>
                <a:ea typeface="宋体" pitchFamily="2" charset="-122"/>
                <a:cs typeface="+mn-cs"/>
              </a:defRPr>
            </a:lvl5pPr>
            <a:lvl6pPr marL="2286000" algn="l" defTabSz="914400" rtl="0" eaLnBrk="1" latinLnBrk="0" hangingPunct="1">
              <a:defRPr sz="1000" kern="1200">
                <a:solidFill>
                  <a:schemeClr val="tx1"/>
                </a:solidFill>
                <a:latin typeface="Arial" pitchFamily="34" charset="0"/>
                <a:ea typeface="宋体" pitchFamily="2" charset="-122"/>
                <a:cs typeface="+mn-cs"/>
              </a:defRPr>
            </a:lvl6pPr>
            <a:lvl7pPr marL="2743200" algn="l" defTabSz="914400" rtl="0" eaLnBrk="1" latinLnBrk="0" hangingPunct="1">
              <a:defRPr sz="1000" kern="1200">
                <a:solidFill>
                  <a:schemeClr val="tx1"/>
                </a:solidFill>
                <a:latin typeface="Arial" pitchFamily="34" charset="0"/>
                <a:ea typeface="宋体" pitchFamily="2" charset="-122"/>
                <a:cs typeface="+mn-cs"/>
              </a:defRPr>
            </a:lvl7pPr>
            <a:lvl8pPr marL="3200400" algn="l" defTabSz="914400" rtl="0" eaLnBrk="1" latinLnBrk="0" hangingPunct="1">
              <a:defRPr sz="1000" kern="1200">
                <a:solidFill>
                  <a:schemeClr val="tx1"/>
                </a:solidFill>
                <a:latin typeface="Arial" pitchFamily="34" charset="0"/>
                <a:ea typeface="宋体" pitchFamily="2" charset="-122"/>
                <a:cs typeface="+mn-cs"/>
              </a:defRPr>
            </a:lvl8pPr>
            <a:lvl9pPr marL="3657600" algn="l" defTabSz="914400" rtl="0" eaLnBrk="1" latinLnBrk="0" hangingPunct="1">
              <a:defRPr sz="1000" kern="1200">
                <a:solidFill>
                  <a:schemeClr val="tx1"/>
                </a:solidFill>
                <a:latin typeface="Arial" pitchFamily="34" charset="0"/>
                <a:ea typeface="宋体" pitchFamily="2" charset="-122"/>
                <a:cs typeface="+mn-cs"/>
              </a:defRPr>
            </a:lvl9pPr>
          </a:lstStyle>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融资担保服务</a:t>
            </a:r>
          </a:p>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多种交易模式</a:t>
            </a:r>
          </a:p>
          <a:p>
            <a:pPr marL="111125" indent="-111125">
              <a:lnSpc>
                <a:spcPct val="90000"/>
              </a:lnSpc>
              <a:buClr>
                <a:schemeClr val="tx1"/>
              </a:buClr>
              <a:buFont typeface="Arial" pitchFamily="34" charset="0"/>
              <a:buChar char="•"/>
            </a:pPr>
            <a:r>
              <a:rPr lang="zh-CN" altLang="en-US" sz="1200" smtClean="0">
                <a:solidFill>
                  <a:schemeClr val="bg1"/>
                </a:solidFill>
                <a:effectLst/>
                <a:latin typeface="微软雅黑" pitchFamily="34" charset="-122"/>
                <a:ea typeface="微软雅黑" pitchFamily="34" charset="-122"/>
              </a:rPr>
              <a:t>加工</a:t>
            </a:r>
          </a:p>
          <a:p>
            <a:pPr marL="111125" indent="-111125">
              <a:lnSpc>
                <a:spcPct val="90000"/>
              </a:lnSpc>
              <a:buClr>
                <a:schemeClr val="tx1"/>
              </a:buClr>
              <a:buFont typeface="Arial" pitchFamily="34" charset="0"/>
              <a:buChar char="•"/>
            </a:pPr>
            <a:r>
              <a:rPr lang="en-US" altLang="zh-CN" sz="1200" smtClean="0">
                <a:solidFill>
                  <a:schemeClr val="bg1"/>
                </a:solidFill>
                <a:effectLst/>
                <a:latin typeface="微软雅黑" pitchFamily="34" charset="-122"/>
                <a:ea typeface="微软雅黑" pitchFamily="34" charset="-122"/>
              </a:rPr>
              <a:t>……</a:t>
            </a:r>
          </a:p>
          <a:p>
            <a:pPr marL="111125" indent="-111125">
              <a:lnSpc>
                <a:spcPct val="90000"/>
              </a:lnSpc>
              <a:buClr>
                <a:schemeClr val="tx1"/>
              </a:buClr>
              <a:buFont typeface="Arial" pitchFamily="34" charset="0"/>
              <a:buChar char="•"/>
            </a:pPr>
            <a:endParaRPr lang="zh-CN" altLang="en-US" sz="1200">
              <a:solidFill>
                <a:schemeClr val="bg1"/>
              </a:solidFill>
              <a:effectLst/>
              <a:latin typeface="微软雅黑" pitchFamily="34" charset="-122"/>
              <a:ea typeface="微软雅黑" pitchFamily="3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9</a:t>
            </a:fld>
            <a:br>
              <a:rPr lang="en-US" altLang="zh-CN" smtClean="0"/>
            </a:br>
            <a:endParaRPr lang="en-US" altLang="zh-CN"/>
          </a:p>
        </p:txBody>
      </p:sp>
      <p:sp>
        <p:nvSpPr>
          <p:cNvPr id="4" name="Title 3"/>
          <p:cNvSpPr>
            <a:spLocks noGrp="1"/>
          </p:cNvSpPr>
          <p:nvPr>
            <p:ph type="title"/>
          </p:nvPr>
        </p:nvSpPr>
        <p:spPr/>
        <p:txBody>
          <a:bodyPr/>
          <a:lstStyle/>
          <a:p>
            <a:r>
              <a:rPr lang="zh-CN" altLang="en-US" smtClean="0"/>
              <a:t>我们对四家电子商务平台的服务产品及盈利方式进行对比分析，每家都各有特点，同时也存在一些不足</a:t>
            </a:r>
            <a:endParaRPr lang="en-US"/>
          </a:p>
        </p:txBody>
      </p:sp>
      <p:graphicFrame>
        <p:nvGraphicFramePr>
          <p:cNvPr id="6" name="Content Placeholder 5"/>
          <p:cNvGraphicFramePr>
            <a:graphicFrameLocks noGrp="1"/>
          </p:cNvGraphicFramePr>
          <p:nvPr>
            <p:ph sz="quarter" idx="12"/>
          </p:nvPr>
        </p:nvGraphicFramePr>
        <p:xfrm>
          <a:off x="98855" y="1526405"/>
          <a:ext cx="8946283" cy="3525520"/>
        </p:xfrm>
        <a:graphic>
          <a:graphicData uri="http://schemas.openxmlformats.org/drawingml/2006/table">
            <a:tbl>
              <a:tblPr firstRow="1" bandRow="1">
                <a:tableStyleId>{5940675A-B579-460E-94D1-54222C63F5DA}</a:tableStyleId>
              </a:tblPr>
              <a:tblGrid>
                <a:gridCol w="470857"/>
                <a:gridCol w="470857"/>
                <a:gridCol w="470857"/>
                <a:gridCol w="470857"/>
                <a:gridCol w="470857"/>
                <a:gridCol w="470857"/>
                <a:gridCol w="470857"/>
                <a:gridCol w="470857"/>
                <a:gridCol w="470857"/>
                <a:gridCol w="470857"/>
                <a:gridCol w="470857"/>
                <a:gridCol w="470857"/>
                <a:gridCol w="470857"/>
                <a:gridCol w="470857"/>
                <a:gridCol w="470857"/>
                <a:gridCol w="470857"/>
                <a:gridCol w="470857"/>
                <a:gridCol w="470857"/>
                <a:gridCol w="470857"/>
              </a:tblGrid>
              <a:tr h="370840">
                <a:tc rowSpan="4">
                  <a:txBody>
                    <a:bodyPr vert="horz" wrap="square"/>
                    <a:lstStyle/>
                    <a:p>
                      <a:endParaRPr lang="en-US" sz="1100" b="1">
                        <a:solidFill>
                          <a:schemeClr val="bg1"/>
                        </a:solidFill>
                        <a:latin typeface="微软雅黑" pitchFamily="34" charset="-122"/>
                        <a:ea typeface="微软雅黑" pitchFamily="34" charset="-122"/>
                      </a:endParaRPr>
                    </a:p>
                  </a:txBody>
                  <a:tcPr>
                    <a:solidFill>
                      <a:srgbClr val="CC9900"/>
                    </a:solidFill>
                  </a:tcPr>
                </a:tc>
                <a:tc gridSpan="12">
                  <a:txBody>
                    <a:bodyPr vert="horz" wrap="square"/>
                    <a:lstStyle/>
                    <a:p>
                      <a:pPr algn="ctr"/>
                      <a:r>
                        <a:rPr lang="zh-CN" altLang="en-US" sz="1100" b="1" smtClean="0">
                          <a:solidFill>
                            <a:schemeClr val="bg1"/>
                          </a:solidFill>
                          <a:latin typeface="微软雅黑" pitchFamily="34" charset="-122"/>
                          <a:ea typeface="微软雅黑" pitchFamily="34" charset="-122"/>
                        </a:rPr>
                        <a:t>服务产品</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pPr algn="ctr"/>
                      <a:endParaRPr lang="en-US" sz="12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gridSpan="6">
                  <a:txBody>
                    <a:bodyPr vert="horz" wrap="square"/>
                    <a:lstStyle/>
                    <a:p>
                      <a:pPr algn="ctr"/>
                      <a:r>
                        <a:rPr lang="zh-CN" altLang="en-US" sz="1100" b="1" smtClean="0">
                          <a:solidFill>
                            <a:schemeClr val="bg1"/>
                          </a:solidFill>
                          <a:latin typeface="微软雅黑" pitchFamily="34" charset="-122"/>
                          <a:ea typeface="微软雅黑" pitchFamily="34" charset="-122"/>
                        </a:rPr>
                        <a:t>盈利方式</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a:p>
                  </a:txBody>
                  <a:tcPr/>
                </a:tc>
                <a:tc hMerge="1">
                  <a:txBody>
                    <a:bodyPr vert="horz" wrap="square"/>
                    <a:lstStyle/>
                    <a:p>
                      <a:endParaRPr lang="en-US" sz="1200">
                        <a:latin typeface="微软雅黑" pitchFamily="34" charset="-122"/>
                        <a:ea typeface="微软雅黑" pitchFamily="34" charset="-122"/>
                      </a:endParaRPr>
                    </a:p>
                  </a:txBody>
                  <a:tcPr/>
                </a:tc>
              </a:tr>
              <a:tr h="370840">
                <a:tc vMerge="1">
                  <a:txBody>
                    <a:bodyPr vert="horz" wrap="square"/>
                    <a:lstStyle/>
                    <a:p>
                      <a:endParaRPr lang="en-US" sz="1200">
                        <a:latin typeface="微软雅黑" pitchFamily="34" charset="-122"/>
                        <a:ea typeface="微软雅黑" pitchFamily="34" charset="-122"/>
                      </a:endParaRPr>
                    </a:p>
                  </a:txBody>
                  <a:tcPr/>
                </a:tc>
                <a:tc gridSpan="6">
                  <a:txBody>
                    <a:bodyPr vert="horz" wrap="square"/>
                    <a:lstStyle/>
                    <a:p>
                      <a:pPr algn="ctr"/>
                      <a:r>
                        <a:rPr lang="zh-CN" altLang="en-US" sz="1100" b="1" smtClean="0">
                          <a:solidFill>
                            <a:schemeClr val="bg1"/>
                          </a:solidFill>
                          <a:latin typeface="微软雅黑" pitchFamily="34" charset="-122"/>
                          <a:ea typeface="微软雅黑" pitchFamily="34" charset="-122"/>
                        </a:rPr>
                        <a:t>交易服务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pPr algn="ctr"/>
                      <a:endParaRPr lang="en-US" sz="12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gridSpan="3">
                  <a:txBody>
                    <a:bodyPr vert="horz" wrap="square"/>
                    <a:lstStyle/>
                    <a:p>
                      <a:pPr algn="ctr"/>
                      <a:r>
                        <a:rPr lang="zh-CN" altLang="en-US" sz="1100" b="1" smtClean="0">
                          <a:solidFill>
                            <a:schemeClr val="bg1"/>
                          </a:solidFill>
                          <a:latin typeface="微软雅黑" pitchFamily="34" charset="-122"/>
                          <a:ea typeface="微软雅黑" pitchFamily="34" charset="-122"/>
                        </a:rPr>
                        <a:t>金融服务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endParaRPr lang="en-US" sz="1200">
                        <a:latin typeface="微软雅黑" pitchFamily="34" charset="-122"/>
                        <a:ea typeface="微软雅黑" pitchFamily="34" charset="-122"/>
                      </a:endParaRPr>
                    </a:p>
                  </a:txBody>
                  <a:tcPr/>
                </a:tc>
                <a:tc hMerge="1">
                  <a:txBody>
                    <a:bodyPr vert="horz" wrap="square"/>
                    <a:lstStyle/>
                    <a:p>
                      <a:endParaRPr lang="en-US" sz="1200">
                        <a:latin typeface="微软雅黑" pitchFamily="34" charset="-122"/>
                        <a:ea typeface="微软雅黑" pitchFamily="34" charset="-122"/>
                      </a:endParaRPr>
                    </a:p>
                  </a:txBody>
                  <a:tcPr/>
                </a:tc>
                <a:tc gridSpan="2">
                  <a:txBody>
                    <a:bodyPr vert="horz" wrap="square"/>
                    <a:lstStyle/>
                    <a:p>
                      <a:pPr algn="ctr"/>
                      <a:r>
                        <a:rPr lang="zh-CN" altLang="en-US" sz="1100" b="1" smtClean="0">
                          <a:solidFill>
                            <a:schemeClr val="bg1"/>
                          </a:solidFill>
                          <a:latin typeface="微软雅黑" pitchFamily="34" charset="-122"/>
                          <a:ea typeface="微软雅黑" pitchFamily="34" charset="-122"/>
                        </a:rPr>
                        <a:t>物流服务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endParaRPr lang="en-US" sz="1200">
                        <a:latin typeface="微软雅黑" pitchFamily="34" charset="-122"/>
                        <a:ea typeface="微软雅黑" pitchFamily="34" charset="-122"/>
                      </a:endParaRPr>
                    </a:p>
                  </a:txBody>
                  <a:tcPr/>
                </a:tc>
                <a:tc rowSpan="3">
                  <a:txBody>
                    <a:bodyPr vert="horz" wrap="square"/>
                    <a:lstStyle/>
                    <a:p>
                      <a:r>
                        <a:rPr lang="zh-CN" altLang="en-US" sz="1100" b="1" smtClean="0">
                          <a:solidFill>
                            <a:schemeClr val="bg1"/>
                          </a:solidFill>
                          <a:latin typeface="微软雅黑" pitchFamily="34" charset="-122"/>
                          <a:ea typeface="微软雅黑" pitchFamily="34" charset="-122"/>
                        </a:rPr>
                        <a:t>剪切加工服务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3">
                  <a:txBody>
                    <a:bodyPr vert="horz" wrap="square"/>
                    <a:lstStyle/>
                    <a:p>
                      <a:r>
                        <a:rPr lang="zh-CN" altLang="en-US" sz="1100" b="1" smtClean="0">
                          <a:solidFill>
                            <a:schemeClr val="bg1"/>
                          </a:solidFill>
                          <a:latin typeface="微软雅黑" pitchFamily="34" charset="-122"/>
                          <a:ea typeface="微软雅黑" pitchFamily="34" charset="-122"/>
                        </a:rPr>
                        <a:t>会员费</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3">
                  <a:txBody>
                    <a:bodyPr vert="horz" wrap="square"/>
                    <a:lstStyle/>
                    <a:p>
                      <a:r>
                        <a:rPr lang="zh-CN" altLang="en-US" sz="1100" b="1" smtClean="0">
                          <a:solidFill>
                            <a:schemeClr val="bg1"/>
                          </a:solidFill>
                          <a:latin typeface="微软雅黑" pitchFamily="34" charset="-122"/>
                          <a:ea typeface="微软雅黑" pitchFamily="34" charset="-122"/>
                        </a:rPr>
                        <a:t>广告费</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3">
                  <a:txBody>
                    <a:bodyPr vert="horz" wrap="square"/>
                    <a:lstStyle/>
                    <a:p>
                      <a:r>
                        <a:rPr lang="zh-CN" altLang="en-US" sz="1100" b="1" smtClean="0">
                          <a:solidFill>
                            <a:schemeClr val="bg1"/>
                          </a:solidFill>
                          <a:latin typeface="微软雅黑" pitchFamily="34" charset="-122"/>
                          <a:ea typeface="微软雅黑" pitchFamily="34" charset="-122"/>
                        </a:rPr>
                        <a:t>交易佣金</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3">
                  <a:txBody>
                    <a:bodyPr vert="horz" wrap="square"/>
                    <a:lstStyle/>
                    <a:p>
                      <a:pPr marL="0" algn="l" defTabSz="914400" rtl="0" eaLnBrk="1" latinLnBrk="0" hangingPunct="1"/>
                      <a:r>
                        <a:rPr lang="zh-CN" altLang="en-US" sz="1100" b="1" kern="1200" smtClean="0">
                          <a:solidFill>
                            <a:schemeClr val="bg1"/>
                          </a:solidFill>
                          <a:latin typeface="微软雅黑" pitchFamily="34" charset="-122"/>
                          <a:ea typeface="微软雅黑" pitchFamily="34" charset="-122"/>
                          <a:cs typeface="+mn-cs"/>
                        </a:rPr>
                        <a:t>金融服务费</a:t>
                      </a:r>
                      <a:endParaRPr lang="en-US" altLang="en-US" sz="1100" b="1" kern="1200" smtClean="0">
                        <a:solidFill>
                          <a:schemeClr val="bg1"/>
                        </a:solidFill>
                        <a:latin typeface="微软雅黑" pitchFamily="34" charset="-122"/>
                        <a:ea typeface="微软雅黑" pitchFamily="34" charset="-122"/>
                        <a:cs typeface="+mn-cs"/>
                      </a:endParaRPr>
                    </a:p>
                  </a:txBody>
                  <a:tcPr anchor="ctr">
                    <a:solidFill>
                      <a:srgbClr val="CC9900"/>
                    </a:solidFill>
                  </a:tcPr>
                </a:tc>
                <a:tc rowSpan="3">
                  <a:txBody>
                    <a:bodyPr vert="horz" wrap="square"/>
                    <a:lstStyle/>
                    <a:p>
                      <a:r>
                        <a:rPr lang="zh-CN" altLang="en-US" sz="1100" b="1" smtClean="0">
                          <a:solidFill>
                            <a:schemeClr val="bg1"/>
                          </a:solidFill>
                          <a:latin typeface="微软雅黑" pitchFamily="34" charset="-122"/>
                          <a:ea typeface="微软雅黑" pitchFamily="34" charset="-122"/>
                        </a:rPr>
                        <a:t>增值服务费</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3">
                  <a:txBody>
                    <a:bodyPr vert="horz" wrap="square"/>
                    <a:lstStyle/>
                    <a:p>
                      <a:r>
                        <a:rPr lang="zh-CN" altLang="en-US" sz="1100" b="1" smtClean="0">
                          <a:solidFill>
                            <a:schemeClr val="bg1"/>
                          </a:solidFill>
                          <a:latin typeface="微软雅黑" pitchFamily="34" charset="-122"/>
                          <a:ea typeface="微软雅黑" pitchFamily="34" charset="-122"/>
                        </a:rPr>
                        <a:t>软件销售</a:t>
                      </a:r>
                      <a:endParaRPr lang="en-US" sz="1100" b="1">
                        <a:solidFill>
                          <a:schemeClr val="bg1"/>
                        </a:solidFill>
                        <a:latin typeface="微软雅黑" pitchFamily="34" charset="-122"/>
                        <a:ea typeface="微软雅黑" pitchFamily="34" charset="-122"/>
                      </a:endParaRPr>
                    </a:p>
                  </a:txBody>
                  <a:tcPr anchor="ctr">
                    <a:solidFill>
                      <a:srgbClr val="CC9900"/>
                    </a:solidFill>
                  </a:tcPr>
                </a:tc>
              </a:tr>
              <a:tr h="370840">
                <a:tc vMerge="1">
                  <a:txBody>
                    <a:bodyPr vert="horz" wrap="square"/>
                    <a:lstStyle/>
                    <a:p>
                      <a:endParaRPr lang="en-US" sz="1200">
                        <a:latin typeface="微软雅黑" pitchFamily="34" charset="-122"/>
                        <a:ea typeface="微软雅黑" pitchFamily="34" charset="-122"/>
                      </a:endParaRPr>
                    </a:p>
                  </a:txBody>
                  <a:tcPr/>
                </a:tc>
                <a:tc gridSpan="4">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100" b="1" smtClean="0">
                          <a:solidFill>
                            <a:schemeClr val="bg1"/>
                          </a:solidFill>
                          <a:latin typeface="微软雅黑" pitchFamily="34" charset="-122"/>
                          <a:ea typeface="微软雅黑" pitchFamily="34" charset="-122"/>
                        </a:rPr>
                        <a:t>现货交易</a:t>
                      </a:r>
                      <a:endParaRPr lang="en-US" sz="11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endParaRPr lang="en-US" sz="1200" b="1">
                        <a:solidFill>
                          <a:schemeClr val="bg1"/>
                        </a:solidFill>
                        <a:latin typeface="微软雅黑" pitchFamily="34" charset="-122"/>
                        <a:ea typeface="微软雅黑" pitchFamily="34" charset="-122"/>
                      </a:endParaRPr>
                    </a:p>
                  </a:txBody>
                  <a:tcPr anchor="ctr">
                    <a:solidFill>
                      <a:srgbClr val="CC9900"/>
                    </a:solidFill>
                  </a:tcPr>
                </a:tc>
                <a:tc hMerge="1">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endParaRPr lang="en-US" sz="1200">
                        <a:latin typeface="微软雅黑" pitchFamily="34" charset="-122"/>
                        <a:ea typeface="微软雅黑" pitchFamily="34" charset="-122"/>
                      </a:endParaRPr>
                    </a:p>
                  </a:txBody>
                  <a:tcPr/>
                </a:tc>
                <a:tc hMerge="1">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endParaRPr lang="en-US" sz="1200">
                        <a:latin typeface="微软雅黑" pitchFamily="34" charset="-122"/>
                        <a:ea typeface="微软雅黑" pitchFamily="34" charset="-122"/>
                      </a:endParaRPr>
                    </a:p>
                  </a:txBody>
                  <a:tcPr/>
                </a:tc>
                <a:tc rowSpan="2">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100" b="1" smtClean="0">
                          <a:solidFill>
                            <a:schemeClr val="bg1"/>
                          </a:solidFill>
                          <a:latin typeface="微软雅黑" pitchFamily="34" charset="-122"/>
                          <a:ea typeface="微软雅黑" pitchFamily="34" charset="-122"/>
                        </a:rPr>
                        <a:t>招标采购</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100" b="1" smtClean="0">
                          <a:solidFill>
                            <a:schemeClr val="bg1"/>
                          </a:solidFill>
                          <a:latin typeface="微软雅黑" pitchFamily="34" charset="-122"/>
                          <a:ea typeface="微软雅黑" pitchFamily="34" charset="-122"/>
                        </a:rPr>
                        <a:t>期货预售</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algn="ctr"/>
                      <a:r>
                        <a:rPr lang="zh-CN" altLang="en-US" sz="1100" b="1" smtClean="0">
                          <a:solidFill>
                            <a:schemeClr val="bg1"/>
                          </a:solidFill>
                          <a:latin typeface="微软雅黑" pitchFamily="34" charset="-122"/>
                          <a:ea typeface="微软雅黑" pitchFamily="34" charset="-122"/>
                        </a:rPr>
                        <a:t>电子支付</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algn="ctr"/>
                      <a:r>
                        <a:rPr lang="zh-CN" altLang="en-US" sz="1100" b="1" smtClean="0">
                          <a:solidFill>
                            <a:schemeClr val="bg1"/>
                          </a:solidFill>
                          <a:latin typeface="微软雅黑" pitchFamily="34" charset="-122"/>
                          <a:ea typeface="微软雅黑" pitchFamily="34" charset="-122"/>
                        </a:rPr>
                        <a:t>电子保险</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algn="ctr"/>
                      <a:r>
                        <a:rPr lang="zh-CN" altLang="en-US" sz="1100" b="1" smtClean="0">
                          <a:solidFill>
                            <a:schemeClr val="bg1"/>
                          </a:solidFill>
                          <a:latin typeface="微软雅黑" pitchFamily="34" charset="-122"/>
                          <a:ea typeface="微软雅黑" pitchFamily="34" charset="-122"/>
                        </a:rPr>
                        <a:t>融资服务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algn="ctr"/>
                      <a:r>
                        <a:rPr lang="zh-CN" altLang="en-US" sz="1100" b="1" smtClean="0">
                          <a:solidFill>
                            <a:schemeClr val="bg1"/>
                          </a:solidFill>
                          <a:latin typeface="微软雅黑" pitchFamily="34" charset="-122"/>
                          <a:ea typeface="微软雅黑" pitchFamily="34" charset="-122"/>
                        </a:rPr>
                        <a:t>仓储服务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rowSpan="2">
                  <a:txBody>
                    <a:bodyPr vert="horz" wrap="square"/>
                    <a:lstStyle/>
                    <a:p>
                      <a:pPr algn="ctr"/>
                      <a:r>
                        <a:rPr lang="zh-CN" altLang="en-US" sz="1100" b="1" smtClean="0">
                          <a:solidFill>
                            <a:schemeClr val="bg1"/>
                          </a:solidFill>
                          <a:latin typeface="微软雅黑" pitchFamily="34" charset="-122"/>
                          <a:ea typeface="微软雅黑" pitchFamily="34" charset="-122"/>
                        </a:rPr>
                        <a:t>运输服务</a:t>
                      </a:r>
                      <a:endParaRPr lang="en-US" sz="1100" b="1">
                        <a:solidFill>
                          <a:schemeClr val="bg1"/>
                        </a:solidFill>
                        <a:latin typeface="微软雅黑" pitchFamily="34" charset="-122"/>
                        <a:ea typeface="微软雅黑" pitchFamily="34" charset="-122"/>
                      </a:endParaRPr>
                    </a:p>
                  </a:txBody>
                  <a:tcPr anchor="ctr">
                    <a:solidFill>
                      <a:srgbClr val="CC9900"/>
                    </a:solidFill>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a:p>
                  </a:txBody>
                  <a:tcPr/>
                </a:tc>
                <a:tc vMerge="1">
                  <a:txBody>
                    <a:bodyPr vert="horz" wrap="square"/>
                    <a:lstStyle/>
                    <a:p>
                      <a:endParaRPr lang="en-US" sz="1200">
                        <a:latin typeface="微软雅黑" pitchFamily="34" charset="-122"/>
                        <a:ea typeface="微软雅黑" pitchFamily="34" charset="-122"/>
                      </a:endParaRPr>
                    </a:p>
                  </a:txBody>
                  <a:tcPr/>
                </a:tc>
              </a:tr>
              <a:tr h="370840">
                <a:tc vMerge="1">
                  <a:txBody>
                    <a:bodyPr vert="horz" wrap="square"/>
                    <a:lstStyle/>
                    <a:p>
                      <a:endParaRPr lang="en-US" sz="1200">
                        <a:latin typeface="微软雅黑" pitchFamily="34" charset="-122"/>
                        <a:ea typeface="微软雅黑" pitchFamily="34" charset="-122"/>
                      </a:endParaRPr>
                    </a:p>
                  </a:txBody>
                  <a:tcPr/>
                </a:tc>
                <a:tc>
                  <a:txBody>
                    <a:bodyPr vert="horz" wrap="square"/>
                    <a:lstStyle/>
                    <a:p>
                      <a:r>
                        <a:rPr lang="zh-CN" altLang="en-US" sz="1100" b="1" smtClean="0">
                          <a:solidFill>
                            <a:schemeClr val="bg1"/>
                          </a:solidFill>
                          <a:latin typeface="微软雅黑" pitchFamily="34" charset="-122"/>
                          <a:ea typeface="微软雅黑" pitchFamily="34" charset="-122"/>
                        </a:rPr>
                        <a:t>商情</a:t>
                      </a:r>
                      <a:endParaRPr lang="en-US" sz="1100" b="1">
                        <a:solidFill>
                          <a:schemeClr val="bg1"/>
                        </a:solidFill>
                        <a:latin typeface="微软雅黑" pitchFamily="34" charset="-122"/>
                        <a:ea typeface="微软雅黑" pitchFamily="34" charset="-122"/>
                      </a:endParaRPr>
                    </a:p>
                  </a:txBody>
                  <a:tcPr anchor="ctr">
                    <a:solidFill>
                      <a:srgbClr val="CC9900"/>
                    </a:solidFill>
                  </a:tcPr>
                </a:tc>
                <a:tc>
                  <a:txBody>
                    <a:bodyPr vert="horz" wrap="square"/>
                    <a:lstStyle/>
                    <a:p>
                      <a:r>
                        <a:rPr lang="zh-CN" altLang="en-US" sz="1100" b="1" smtClean="0">
                          <a:solidFill>
                            <a:schemeClr val="bg1"/>
                          </a:solidFill>
                        </a:rPr>
                        <a:t>挂牌</a:t>
                      </a:r>
                      <a:endParaRPr lang="en-US" sz="1100" b="1">
                        <a:solidFill>
                          <a:schemeClr val="bg1"/>
                        </a:solidFill>
                        <a:latin typeface="微软雅黑" pitchFamily="34" charset="-122"/>
                        <a:ea typeface="微软雅黑" pitchFamily="34" charset="-122"/>
                      </a:endParaRPr>
                    </a:p>
                  </a:txBody>
                  <a:tcPr anchor="ctr">
                    <a:solidFill>
                      <a:srgbClr val="CC9900"/>
                    </a:solidFill>
                  </a:tcPr>
                </a:tc>
                <a:tc>
                  <a:txBody>
                    <a:bodyPr vert="horz" wrap="square"/>
                    <a:lstStyle/>
                    <a:p>
                      <a:pPr algn="ctr"/>
                      <a:r>
                        <a:rPr lang="zh-CN" altLang="en-US" sz="1100" b="1" smtClean="0">
                          <a:solidFill>
                            <a:schemeClr val="bg1"/>
                          </a:solidFill>
                          <a:latin typeface="微软雅黑" pitchFamily="34" charset="-122"/>
                          <a:ea typeface="微软雅黑" pitchFamily="34" charset="-122"/>
                        </a:rPr>
                        <a:t>竞价</a:t>
                      </a:r>
                      <a:endParaRPr lang="en-US" sz="1100" b="1">
                        <a:solidFill>
                          <a:schemeClr val="bg1"/>
                        </a:solidFill>
                        <a:latin typeface="微软雅黑" pitchFamily="34" charset="-122"/>
                        <a:ea typeface="微软雅黑" pitchFamily="34" charset="-122"/>
                      </a:endParaRPr>
                    </a:p>
                  </a:txBody>
                  <a:tcPr anchor="ctr">
                    <a:solidFill>
                      <a:srgbClr val="CC9900"/>
                    </a:solidFill>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100" b="1" smtClean="0">
                          <a:solidFill>
                            <a:schemeClr val="bg1"/>
                          </a:solidFill>
                          <a:latin typeface="微软雅黑" pitchFamily="34" charset="-122"/>
                          <a:ea typeface="微软雅黑" pitchFamily="34" charset="-122"/>
                        </a:rPr>
                        <a:t>融资</a:t>
                      </a:r>
                      <a:endParaRPr lang="en-US" sz="1100" b="1">
                        <a:solidFill>
                          <a:schemeClr val="bg1"/>
                        </a:solidFill>
                        <a:latin typeface="微软雅黑" pitchFamily="34" charset="-122"/>
                        <a:ea typeface="微软雅黑" pitchFamily="34" charset="-122"/>
                      </a:endParaRPr>
                    </a:p>
                  </a:txBody>
                  <a:tcPr anchor="ctr">
                    <a:solidFill>
                      <a:srgbClr val="CC9900"/>
                    </a:solidFill>
                  </a:tcPr>
                </a:tc>
                <a:tc vMerge="1">
                  <a:txBody>
                    <a:bodyPr vert="horz" wrap="square"/>
                    <a:lstStyle/>
                    <a:p>
                      <a:endParaRPr lang="en-US" altLang="zh-CN" sz="1200" smtClean="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sz="1200">
                        <a:latin typeface="微软雅黑" pitchFamily="34" charset="-122"/>
                        <a:ea typeface="微软雅黑" pitchFamily="34" charset="-122"/>
                      </a:endParaRPr>
                    </a:p>
                  </a:txBody>
                  <a:tcPr/>
                </a:tc>
                <a:tc vMerge="1">
                  <a:txBody>
                    <a:bodyPr vert="horz" wrap="square"/>
                    <a:lstStyle/>
                    <a:p>
                      <a:endParaRPr lang="en-US"/>
                    </a:p>
                  </a:txBody>
                  <a:tcPr/>
                </a:tc>
                <a:tc vMerge="1">
                  <a:txBody>
                    <a:bodyPr vert="horz" wrap="square"/>
                    <a:lstStyle/>
                    <a:p>
                      <a:endParaRPr lang="en-US" sz="1200">
                        <a:latin typeface="微软雅黑" pitchFamily="34" charset="-122"/>
                        <a:ea typeface="微软雅黑" pitchFamily="34" charset="-122"/>
                      </a:endParaRPr>
                    </a:p>
                  </a:txBody>
                  <a:tcPr/>
                </a:tc>
              </a:tr>
              <a:tr h="370840">
                <a:tc>
                  <a:txBody>
                    <a:bodyPr vert="horz" wrap="square"/>
                    <a:lstStyle/>
                    <a:p>
                      <a:r>
                        <a:rPr lang="zh-CN" altLang="en-US" sz="1100" smtClean="0">
                          <a:latin typeface="微软雅黑" pitchFamily="34" charset="-122"/>
                          <a:ea typeface="微软雅黑" pitchFamily="34" charset="-122"/>
                        </a:rPr>
                        <a:t>欧浦钢网</a:t>
                      </a:r>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r>
                        <a:rPr lang="en-US" sz="1100" smtClean="0">
                          <a:latin typeface="微软雅黑" pitchFamily="34" charset="-122"/>
                          <a:ea typeface="微软雅黑" pitchFamily="34" charset="-122"/>
                        </a:rPr>
                        <a:t>②</a:t>
                      </a:r>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r>
              <a:tr h="370840">
                <a:tc>
                  <a:txBody>
                    <a:bodyPr vert="horz" wrap="square"/>
                    <a:lstStyle/>
                    <a:p>
                      <a:r>
                        <a:rPr lang="zh-CN" altLang="en-US" sz="1100" smtClean="0">
                          <a:latin typeface="微软雅黑" pitchFamily="34" charset="-122"/>
                          <a:ea typeface="微软雅黑" pitchFamily="34" charset="-122"/>
                        </a:rPr>
                        <a:t>东方钢铁在线</a:t>
                      </a:r>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r>
                        <a:rPr lang="en-US" sz="1100" smtClean="0">
                          <a:latin typeface="微软雅黑" pitchFamily="34" charset="-122"/>
                          <a:ea typeface="微软雅黑" pitchFamily="34" charset="-122"/>
                        </a:rPr>
                        <a:t>①</a:t>
                      </a:r>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r>
              <a:tr h="370840">
                <a:tc>
                  <a:txBody>
                    <a:bodyPr vert="horz" wrap="square"/>
                    <a:lstStyle/>
                    <a:p>
                      <a:r>
                        <a:rPr lang="zh-CN" altLang="en-US" sz="1100" smtClean="0">
                          <a:latin typeface="微软雅黑" pitchFamily="34" charset="-122"/>
                          <a:ea typeface="微软雅黑" pitchFamily="34" charset="-122"/>
                        </a:rPr>
                        <a:t>龙文钢铁网</a:t>
                      </a:r>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sz="1100" smtClean="0">
                          <a:latin typeface="微软雅黑" pitchFamily="34" charset="-122"/>
                          <a:ea typeface="微软雅黑" pitchFamily="34" charset="-122"/>
                        </a:rPr>
                        <a:t>②</a:t>
                      </a:r>
                    </a:p>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c>
                  <a:txBody>
                    <a:bodyPr vert="horz" wrap="square"/>
                    <a:lstStyle/>
                    <a:p>
                      <a:endParaRPr lang="en-US" sz="1100">
                        <a:latin typeface="微软雅黑" pitchFamily="34" charset="-122"/>
                        <a:ea typeface="微软雅黑" pitchFamily="34" charset="-122"/>
                      </a:endParaRPr>
                    </a:p>
                  </a:txBody>
                  <a:tcPr/>
                </a:tc>
              </a:tr>
              <a:tr h="370840">
                <a:tc>
                  <a:txBody>
                    <a:bodyPr vert="horz" wrap="square"/>
                    <a:lstStyle/>
                    <a:p>
                      <a:r>
                        <a:rPr lang="zh-CN" altLang="en-US" sz="1100" smtClean="0">
                          <a:latin typeface="微软雅黑" pitchFamily="34" charset="-122"/>
                          <a:ea typeface="微软雅黑" pitchFamily="34" charset="-122"/>
                        </a:rPr>
                        <a:t>我的钢铁</a:t>
                      </a:r>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c>
                  <a:txBody>
                    <a:bodyPr vert="horz" wrap="square"/>
                    <a:lstStyle/>
                    <a:p>
                      <a:endParaRPr lang="en-US" sz="1100">
                        <a:latin typeface="微软雅黑" pitchFamily="34" charset="-122"/>
                        <a:ea typeface="微软雅黑" pitchFamily="34" charset="-122"/>
                      </a:endParaRPr>
                    </a:p>
                  </a:txBody>
                  <a:tcPr>
                    <a:solidFill>
                      <a:srgbClr val="FFFF99"/>
                    </a:solidFill>
                  </a:tcPr>
                </a:tc>
              </a:tr>
            </a:tbl>
          </a:graphicData>
        </a:graphic>
      </p:graphicFrame>
      <p:sp>
        <p:nvSpPr>
          <p:cNvPr id="7" name="Freeform 114"/>
          <p:cNvSpPr/>
          <p:nvPr/>
        </p:nvSpPr>
        <p:spPr bwMode="black">
          <a:xfrm>
            <a:off x="684160"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8" name="Freeform 114"/>
          <p:cNvSpPr/>
          <p:nvPr/>
        </p:nvSpPr>
        <p:spPr bwMode="black">
          <a:xfrm>
            <a:off x="684160" y="369151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9" name="Freeform 114"/>
          <p:cNvSpPr/>
          <p:nvPr/>
        </p:nvSpPr>
        <p:spPr bwMode="black">
          <a:xfrm>
            <a:off x="684160" y="429699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0" name="Freeform 114"/>
          <p:cNvSpPr/>
          <p:nvPr/>
        </p:nvSpPr>
        <p:spPr bwMode="black">
          <a:xfrm>
            <a:off x="684160" y="476280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1" name="Freeform 114"/>
          <p:cNvSpPr/>
          <p:nvPr/>
        </p:nvSpPr>
        <p:spPr bwMode="black">
          <a:xfrm>
            <a:off x="1203144" y="3098389"/>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2" name="Freeform 114"/>
          <p:cNvSpPr/>
          <p:nvPr/>
        </p:nvSpPr>
        <p:spPr bwMode="black">
          <a:xfrm>
            <a:off x="1203144"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3" name="Freeform 114"/>
          <p:cNvSpPr/>
          <p:nvPr/>
        </p:nvSpPr>
        <p:spPr bwMode="black">
          <a:xfrm>
            <a:off x="1203144"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4" name="Freeform 114"/>
          <p:cNvSpPr/>
          <p:nvPr/>
        </p:nvSpPr>
        <p:spPr bwMode="black">
          <a:xfrm>
            <a:off x="1203144" y="4775161"/>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5" name="Freeform 114"/>
          <p:cNvSpPr/>
          <p:nvPr/>
        </p:nvSpPr>
        <p:spPr bwMode="black">
          <a:xfrm>
            <a:off x="1672701"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6" name="Freeform 114"/>
          <p:cNvSpPr/>
          <p:nvPr/>
        </p:nvSpPr>
        <p:spPr bwMode="black">
          <a:xfrm>
            <a:off x="2154615"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7" name="Freeform 114"/>
          <p:cNvSpPr/>
          <p:nvPr/>
        </p:nvSpPr>
        <p:spPr bwMode="black">
          <a:xfrm>
            <a:off x="2661242" y="3123102"/>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8" name="Freeform 114"/>
          <p:cNvSpPr/>
          <p:nvPr/>
        </p:nvSpPr>
        <p:spPr bwMode="black">
          <a:xfrm>
            <a:off x="3081512"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19" name="Freeform 114"/>
          <p:cNvSpPr/>
          <p:nvPr/>
        </p:nvSpPr>
        <p:spPr bwMode="black">
          <a:xfrm>
            <a:off x="3530661"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0" name="Freeform 114"/>
          <p:cNvSpPr/>
          <p:nvPr/>
        </p:nvSpPr>
        <p:spPr bwMode="black">
          <a:xfrm>
            <a:off x="4519201"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1" name="Freeform 114"/>
          <p:cNvSpPr/>
          <p:nvPr/>
        </p:nvSpPr>
        <p:spPr bwMode="black">
          <a:xfrm>
            <a:off x="5425550"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2" name="Freeform 114"/>
          <p:cNvSpPr/>
          <p:nvPr/>
        </p:nvSpPr>
        <p:spPr bwMode="black">
          <a:xfrm>
            <a:off x="6414091"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3" name="Freeform 114"/>
          <p:cNvSpPr/>
          <p:nvPr/>
        </p:nvSpPr>
        <p:spPr bwMode="black">
          <a:xfrm>
            <a:off x="6920718"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4" name="Freeform 114"/>
          <p:cNvSpPr/>
          <p:nvPr/>
        </p:nvSpPr>
        <p:spPr bwMode="black">
          <a:xfrm>
            <a:off x="7340988"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5" name="Freeform 114"/>
          <p:cNvSpPr/>
          <p:nvPr/>
        </p:nvSpPr>
        <p:spPr bwMode="black">
          <a:xfrm>
            <a:off x="7847615" y="367915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6" name="Freeform 114"/>
          <p:cNvSpPr/>
          <p:nvPr/>
        </p:nvSpPr>
        <p:spPr bwMode="black">
          <a:xfrm>
            <a:off x="8701618"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7" name="Freeform 114"/>
          <p:cNvSpPr/>
          <p:nvPr/>
        </p:nvSpPr>
        <p:spPr bwMode="black">
          <a:xfrm>
            <a:off x="6426445"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8" name="Freeform 114"/>
          <p:cNvSpPr/>
          <p:nvPr/>
        </p:nvSpPr>
        <p:spPr bwMode="black">
          <a:xfrm>
            <a:off x="6908359"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29" name="Freeform 114"/>
          <p:cNvSpPr/>
          <p:nvPr/>
        </p:nvSpPr>
        <p:spPr bwMode="black">
          <a:xfrm>
            <a:off x="7328629"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0" name="Freeform 114"/>
          <p:cNvSpPr/>
          <p:nvPr/>
        </p:nvSpPr>
        <p:spPr bwMode="black">
          <a:xfrm>
            <a:off x="6383269"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1" name="Freeform 114"/>
          <p:cNvSpPr/>
          <p:nvPr/>
        </p:nvSpPr>
        <p:spPr bwMode="black">
          <a:xfrm>
            <a:off x="6889896"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2" name="Freeform 114"/>
          <p:cNvSpPr/>
          <p:nvPr/>
        </p:nvSpPr>
        <p:spPr bwMode="black">
          <a:xfrm>
            <a:off x="7310166"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3" name="Freeform 114"/>
          <p:cNvSpPr/>
          <p:nvPr/>
        </p:nvSpPr>
        <p:spPr bwMode="black">
          <a:xfrm>
            <a:off x="7792080"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4" name="Freeform 114"/>
          <p:cNvSpPr/>
          <p:nvPr/>
        </p:nvSpPr>
        <p:spPr bwMode="black">
          <a:xfrm>
            <a:off x="6414091" y="4775161"/>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5" name="Freeform 114"/>
          <p:cNvSpPr/>
          <p:nvPr/>
        </p:nvSpPr>
        <p:spPr bwMode="black">
          <a:xfrm>
            <a:off x="6896005" y="4775161"/>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6" name="Freeform 114"/>
          <p:cNvSpPr/>
          <p:nvPr/>
        </p:nvSpPr>
        <p:spPr bwMode="black">
          <a:xfrm>
            <a:off x="4957935" y="3123102"/>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7" name="Freeform 114"/>
          <p:cNvSpPr/>
          <p:nvPr/>
        </p:nvSpPr>
        <p:spPr bwMode="black">
          <a:xfrm>
            <a:off x="4988757"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8" name="Freeform 114"/>
          <p:cNvSpPr/>
          <p:nvPr/>
        </p:nvSpPr>
        <p:spPr bwMode="black">
          <a:xfrm>
            <a:off x="2154615" y="3123102"/>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39" name="Freeform 114"/>
          <p:cNvSpPr/>
          <p:nvPr/>
        </p:nvSpPr>
        <p:spPr bwMode="black">
          <a:xfrm>
            <a:off x="3588139" y="3123102"/>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40" name="Rectangle 39"/>
          <p:cNvSpPr/>
          <p:nvPr/>
        </p:nvSpPr>
        <p:spPr>
          <a:xfrm>
            <a:off x="5446094" y="6470247"/>
            <a:ext cx="3416320"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0" fontAlgn="auto">
              <a:spcBef>
                <a:spcPct val="0"/>
              </a:spcBef>
              <a:spcAft>
                <a:spcPct val="0"/>
              </a:spcAft>
            </a:pPr>
            <a:r>
              <a:rPr lang="en-US" sz="900" smtClean="0">
                <a:solidFill>
                  <a:srgbClr val="000000"/>
                </a:solidFill>
                <a:latin typeface="微软雅黑" pitchFamily="34" charset="-122"/>
                <a:ea typeface="微软雅黑" pitchFamily="34" charset="-122"/>
              </a:rPr>
              <a:t>①</a:t>
            </a:r>
            <a:r>
              <a:rPr lang="zh-CN" altLang="en-US" sz="900" smtClean="0">
                <a:solidFill>
                  <a:srgbClr val="000000"/>
                </a:solidFill>
                <a:latin typeface="微软雅黑" pitchFamily="34" charset="-122"/>
                <a:ea typeface="微软雅黑" pitchFamily="34" charset="-122"/>
              </a:rPr>
              <a:t>独立第三方电子支付平台提供电子支付、资金监管等金融服务</a:t>
            </a:r>
            <a:endParaRPr lang="en-US" altLang="zh-CN" sz="900" smtClean="0">
              <a:solidFill>
                <a:srgbClr val="000000"/>
              </a:solidFill>
              <a:latin typeface="微软雅黑" pitchFamily="34" charset="-122"/>
              <a:ea typeface="微软雅黑" pitchFamily="34" charset="-122"/>
            </a:endParaRPr>
          </a:p>
          <a:p>
            <a:pPr fontAlgn="auto">
              <a:spcBef>
                <a:spcPct val="0"/>
              </a:spcBef>
              <a:spcAft>
                <a:spcPct val="0"/>
              </a:spcAft>
            </a:pPr>
            <a:r>
              <a:rPr lang="en-US" sz="900" smtClean="0">
                <a:latin typeface="微软雅黑" pitchFamily="34" charset="-122"/>
                <a:ea typeface="微软雅黑" pitchFamily="34" charset="-122"/>
              </a:rPr>
              <a:t>②</a:t>
            </a:r>
            <a:r>
              <a:rPr lang="zh-CN" altLang="en-US" sz="900" smtClean="0">
                <a:latin typeface="微软雅黑" pitchFamily="34" charset="-122"/>
                <a:ea typeface="微软雅黑" pitchFamily="34" charset="-122"/>
              </a:rPr>
              <a:t>借用银行支付系统实现电子支付、资金监管等金融服务</a:t>
            </a:r>
            <a:endParaRPr lang="en-US" sz="900" smtClean="0">
              <a:latin typeface="微软雅黑" pitchFamily="34" charset="-122"/>
              <a:ea typeface="微软雅黑" pitchFamily="34" charset="-122"/>
            </a:endParaRPr>
          </a:p>
        </p:txBody>
      </p:sp>
      <p:sp>
        <p:nvSpPr>
          <p:cNvPr id="41" name="Freeform 114"/>
          <p:cNvSpPr/>
          <p:nvPr/>
        </p:nvSpPr>
        <p:spPr bwMode="black">
          <a:xfrm>
            <a:off x="3530661" y="429699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42" name="Freeform 114"/>
          <p:cNvSpPr/>
          <p:nvPr/>
        </p:nvSpPr>
        <p:spPr bwMode="black">
          <a:xfrm>
            <a:off x="2179328"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43" name="Content Placeholder 4"/>
          <p:cNvSpPr txBox="1"/>
          <p:nvPr/>
        </p:nvSpPr>
        <p:spPr bwMode="gray">
          <a:xfrm>
            <a:off x="317500" y="1155700"/>
            <a:ext cx="8445500"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lvl="0" indent="-190500" eaLnBrk="0" hangingPunct="0">
              <a:lnSpc>
                <a:spcPct val="120000"/>
              </a:lnSpc>
              <a:spcBef>
                <a:spcPct val="50000"/>
              </a:spcBef>
              <a:buClr>
                <a:schemeClr val="tx1"/>
              </a:buClr>
            </a:pPr>
            <a:r>
              <a:rPr kumimoji="0" lang="zh-CN" altLang="en-US" sz="16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国内钢材电子商务交易平台分析小结</a:t>
            </a:r>
            <a:endParaRPr kumimoji="0" lang="en-US" sz="1600" b="1" i="0" u="none" strike="noStrike" kern="0" cap="none" spc="0" normalizeH="0" baseline="0" noProof="0">
              <a:ln>
                <a:noFill/>
              </a:ln>
              <a:solidFill>
                <a:schemeClr val="tx1"/>
              </a:solidFill>
              <a:effectLst/>
              <a:uLnTx/>
              <a:uFillTx/>
              <a:latin typeface="微软雅黑" pitchFamily="34" charset="-122"/>
              <a:ea typeface="微软雅黑" pitchFamily="34" charset="-122"/>
              <a:cs typeface="+mn-cs"/>
            </a:endParaRPr>
          </a:p>
        </p:txBody>
      </p:sp>
      <p:sp>
        <p:nvSpPr>
          <p:cNvPr id="44" name="Rectangle 9"/>
          <p:cNvSpPr>
            <a:spLocks noChangeArrowheads="1"/>
          </p:cNvSpPr>
          <p:nvPr/>
        </p:nvSpPr>
        <p:spPr bwMode="auto">
          <a:xfrm>
            <a:off x="1260408" y="5235376"/>
            <a:ext cx="7661170" cy="1099752"/>
          </a:xfrm>
          <a:prstGeom prst="rect">
            <a:avLst/>
          </a:prstGeom>
          <a:noFill/>
          <a:ln w="12700">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09538" indent="-109538" eaLnBrk="0" hangingPunct="0">
              <a:lnSpc>
                <a:spcPct val="110000"/>
              </a:lnSpc>
              <a:buFont typeface="Wingdings" pitchFamily="2" charset="2"/>
              <a:buChar char="ü"/>
            </a:pPr>
            <a:r>
              <a:rPr lang="zh-CN" altLang="en-US" sz="1400" smtClean="0">
                <a:latin typeface="微软雅黑" pitchFamily="34" charset="-122"/>
                <a:ea typeface="微软雅黑" pitchFamily="34" charset="-122"/>
              </a:rPr>
              <a:t>均处于建设过程中，尚未出现一家真正成熟的平台；</a:t>
            </a:r>
            <a:endParaRPr lang="en-US" altLang="zh-CN" sz="1400" smtClean="0">
              <a:latin typeface="微软雅黑" pitchFamily="34" charset="-122"/>
              <a:ea typeface="微软雅黑" pitchFamily="34" charset="-122"/>
            </a:endParaRPr>
          </a:p>
          <a:p>
            <a:pPr marL="109538" indent="-109538" eaLnBrk="0" hangingPunct="0">
              <a:lnSpc>
                <a:spcPct val="110000"/>
              </a:lnSpc>
              <a:buFont typeface="Wingdings" pitchFamily="2" charset="2"/>
              <a:buChar char="ü"/>
            </a:pPr>
            <a:r>
              <a:rPr lang="zh-CN" altLang="en-US" sz="1400" smtClean="0">
                <a:latin typeface="微软雅黑" pitchFamily="34" charset="-122"/>
                <a:ea typeface="微软雅黑" pitchFamily="34" charset="-122"/>
              </a:rPr>
              <a:t>在一定区域内有一定影响力，但尚未形成在全国、全行业有影响力的平台；</a:t>
            </a:r>
            <a:endParaRPr lang="en-US" altLang="zh-CN" sz="1400" smtClean="0">
              <a:latin typeface="微软雅黑" pitchFamily="34" charset="-122"/>
              <a:ea typeface="微软雅黑" pitchFamily="34" charset="-122"/>
            </a:endParaRPr>
          </a:p>
          <a:p>
            <a:pPr marL="109538" indent="-109538" eaLnBrk="0" hangingPunct="0">
              <a:lnSpc>
                <a:spcPct val="110000"/>
              </a:lnSpc>
              <a:buFont typeface="Wingdings" pitchFamily="2" charset="2"/>
              <a:buChar char="ü"/>
            </a:pPr>
            <a:r>
              <a:rPr lang="zh-CN" altLang="en-US" sz="1400" smtClean="0">
                <a:latin typeface="微软雅黑" pitchFamily="34" charset="-122"/>
                <a:ea typeface="微软雅黑" pitchFamily="34" charset="-122"/>
              </a:rPr>
              <a:t>目前提供的服务虽各有特色但均不完备，尚不能提供一站式、线上线下高度协同的服务；</a:t>
            </a:r>
            <a:endParaRPr lang="en-US" altLang="zh-CN" sz="1400" smtClean="0">
              <a:latin typeface="微软雅黑" pitchFamily="34" charset="-122"/>
              <a:ea typeface="微软雅黑" pitchFamily="34" charset="-122"/>
            </a:endParaRPr>
          </a:p>
          <a:p>
            <a:pPr marL="109538" indent="-109538" eaLnBrk="0" hangingPunct="0">
              <a:lnSpc>
                <a:spcPct val="110000"/>
              </a:lnSpc>
              <a:buFont typeface="Wingdings" pitchFamily="2" charset="2"/>
              <a:buChar char="ü"/>
            </a:pPr>
            <a:r>
              <a:rPr lang="zh-CN" altLang="en-US" sz="1400" smtClean="0">
                <a:latin typeface="微软雅黑" pitchFamily="34" charset="-122"/>
                <a:ea typeface="微软雅黑" pitchFamily="34" charset="-122"/>
              </a:rPr>
              <a:t>均有一定行业背景及行业资源，但行业资源均有所欠缺，需要借助外力。</a:t>
            </a:r>
            <a:endParaRPr lang="en-US" altLang="zh-CN" sz="1400" smtClean="0">
              <a:latin typeface="微软雅黑" pitchFamily="34" charset="-122"/>
              <a:ea typeface="微软雅黑" pitchFamily="34" charset="-122"/>
            </a:endParaRPr>
          </a:p>
          <a:p>
            <a:pPr marL="109538" indent="-109538" eaLnBrk="0" hangingPunct="0">
              <a:lnSpc>
                <a:spcPct val="110000"/>
              </a:lnSpc>
            </a:pPr>
            <a:endParaRPr lang="zh-CN" altLang="en-US" sz="1400">
              <a:latin typeface="微软雅黑" pitchFamily="34" charset="-122"/>
              <a:ea typeface="微软雅黑" pitchFamily="34" charset="-122"/>
            </a:endParaRPr>
          </a:p>
        </p:txBody>
      </p:sp>
      <p:sp>
        <p:nvSpPr>
          <p:cNvPr id="45" name="Pentagon 44"/>
          <p:cNvSpPr/>
          <p:nvPr/>
        </p:nvSpPr>
        <p:spPr bwMode="auto">
          <a:xfrm>
            <a:off x="111209" y="5284806"/>
            <a:ext cx="1000897" cy="1000897"/>
          </a:xfrm>
          <a:prstGeom prst="homePlate">
            <a:avLst>
              <a:gd name="adj" fmla="val 22839"/>
            </a:avLst>
          </a:prstGeom>
          <a:solidFill>
            <a:srgbClr val="FFC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smtClean="0">
                <a:ln>
                  <a:noFill/>
                </a:ln>
                <a:solidFill>
                  <a:schemeClr val="tx1"/>
                </a:solidFill>
                <a:effectLst/>
                <a:latin typeface="微软雅黑" pitchFamily="34" charset="-122"/>
                <a:ea typeface="微软雅黑" pitchFamily="34" charset="-122"/>
              </a:rPr>
              <a:t>存在不足</a:t>
            </a:r>
            <a:endParaRPr kumimoji="0" lang="en-US" sz="1600" b="0" i="0" u="none" strike="noStrike" cap="none" normalizeH="0" smtClean="0">
              <a:ln>
                <a:noFill/>
              </a:ln>
              <a:solidFill>
                <a:schemeClr val="tx1"/>
              </a:solidFill>
              <a:effectLst/>
              <a:latin typeface="微软雅黑" pitchFamily="34" charset="-122"/>
              <a:ea typeface="微软雅黑" pitchFamily="34" charset="-122"/>
            </a:endParaRPr>
          </a:p>
        </p:txBody>
      </p:sp>
      <p:sp>
        <p:nvSpPr>
          <p:cNvPr id="46" name="Freeform 114"/>
          <p:cNvSpPr/>
          <p:nvPr/>
        </p:nvSpPr>
        <p:spPr bwMode="black">
          <a:xfrm>
            <a:off x="7842336"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47" name="Freeform 114"/>
          <p:cNvSpPr/>
          <p:nvPr/>
        </p:nvSpPr>
        <p:spPr bwMode="black">
          <a:xfrm>
            <a:off x="4482684" y="4284637"/>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bg2"/>
          </a:solidFill>
          <a:ln w="12700" cap="flat" cmpd="sng">
            <a:solidFill>
              <a:schemeClr val="bg2"/>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49" name="Freeform 114"/>
          <p:cNvSpPr/>
          <p:nvPr/>
        </p:nvSpPr>
        <p:spPr bwMode="black">
          <a:xfrm>
            <a:off x="4485324" y="3123102"/>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50" name="Freeform 114"/>
          <p:cNvSpPr/>
          <p:nvPr/>
        </p:nvSpPr>
        <p:spPr bwMode="black">
          <a:xfrm>
            <a:off x="8233869" y="3110745"/>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51" name="Freeform 114"/>
          <p:cNvSpPr/>
          <p:nvPr/>
        </p:nvSpPr>
        <p:spPr bwMode="black">
          <a:xfrm>
            <a:off x="8233869" y="36758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
        <p:nvSpPr>
          <p:cNvPr id="52" name="Freeform 114"/>
          <p:cNvSpPr/>
          <p:nvPr/>
        </p:nvSpPr>
        <p:spPr bwMode="black">
          <a:xfrm>
            <a:off x="8233869" y="4312821"/>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hlink"/>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sz="16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10</a:t>
            </a:fld>
            <a:br>
              <a:rPr lang="en-US" altLang="zh-CN" smtClean="0"/>
            </a:br>
            <a:endParaRPr lang="en-US" altLang="zh-CN"/>
          </a:p>
        </p:txBody>
      </p:sp>
      <p:sp>
        <p:nvSpPr>
          <p:cNvPr id="4" name="Title 3"/>
          <p:cNvSpPr>
            <a:spLocks noGrp="1"/>
          </p:cNvSpPr>
          <p:nvPr>
            <p:ph type="title"/>
          </p:nvPr>
        </p:nvSpPr>
        <p:spPr/>
        <p:txBody>
          <a:bodyPr/>
          <a:lstStyle/>
          <a:p>
            <a:pPr lvl="0"/>
            <a:r>
              <a:rPr lang="zh-CN" altLang="en-US" smtClean="0"/>
              <a:t>基于以上对钢材贸易价值链、电子商务平台发展趋势以及国内钢铁电子商务平台现状的分析，我们提出对五矿黑流中心电子商务的几点启发</a:t>
            </a:r>
            <a:endParaRPr lang="en-US"/>
          </a:p>
        </p:txBody>
      </p:sp>
      <p:sp>
        <p:nvSpPr>
          <p:cNvPr id="5" name="Content Placeholder 4"/>
          <p:cNvSpPr>
            <a:spLocks noGrp="1"/>
          </p:cNvSpPr>
          <p:nvPr>
            <p:ph sz="quarter" idx="12"/>
          </p:nvPr>
        </p:nvSpPr>
        <p:spPr/>
        <p:txBody>
          <a:bodyPr/>
          <a:lstStyle/>
          <a:p>
            <a:r>
              <a:rPr lang="zh-CN" altLang="en-US" smtClean="0"/>
              <a:t>对五矿黑流中心电子商务的启发</a:t>
            </a:r>
            <a:endParaRPr lang="en-US"/>
          </a:p>
        </p:txBody>
      </p:sp>
      <p:graphicFrame>
        <p:nvGraphicFramePr>
          <p:cNvPr id="7" name="Diagram 6"/>
          <p:cNvGraphicFramePr/>
          <p:nvPr/>
        </p:nvGraphicFramePr>
        <p:xfrm>
          <a:off x="965915" y="1738647"/>
          <a:ext cx="7516736" cy="4301543"/>
        </p:xfrm>
        <a:graphic>
          <a:graphicData uri="http://schemas.openxmlformats.org/drawingml/2006/diagram">
            <dgm:relIds xmlns:dgm="http://schemas.openxmlformats.org/drawingml/2006/diagram" r:dm="rId3" r:lo="rId4" r:qs="rId5" r:cs="rId6"/>
          </a:graphicData>
        </a:graphic>
      </p:graphicFrame>
      <p:sp>
        <p:nvSpPr>
          <p:cNvPr id="8" name="Rectangle 7"/>
          <p:cNvSpPr/>
          <p:nvPr/>
        </p:nvSpPr>
        <p:spPr>
          <a:xfrm>
            <a:off x="4736625" y="4559462"/>
            <a:ext cx="3660401" cy="106182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0800" lvl="0" indent="-50800">
              <a:lnSpc>
                <a:spcPct val="150000"/>
              </a:lnSpc>
              <a:buFont typeface="Arial" pitchFamily="34" charset="0"/>
              <a:buChar char="•"/>
            </a:pPr>
            <a:r>
              <a:rPr lang="zh-CN" altLang="en-US" sz="1400" smtClean="0">
                <a:latin typeface="微软雅黑" pitchFamily="34" charset="-122"/>
                <a:ea typeface="微软雅黑" pitchFamily="34" charset="-122"/>
              </a:rPr>
              <a:t>建设面向行业的电子商务平台，需要在电子商务规划、平台设计、系统实施、平台运营等方面统筹策划，分步实施</a:t>
            </a:r>
            <a:endParaRPr lang="en-US" sz="1400"/>
          </a:p>
        </p:txBody>
      </p:sp>
      <p:sp>
        <p:nvSpPr>
          <p:cNvPr id="9" name="Rectangle 8"/>
          <p:cNvSpPr/>
          <p:nvPr/>
        </p:nvSpPr>
        <p:spPr>
          <a:xfrm>
            <a:off x="973853" y="4570197"/>
            <a:ext cx="3829973" cy="70019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0800" lvl="0" indent="-50800">
              <a:lnSpc>
                <a:spcPct val="150000"/>
              </a:lnSpc>
              <a:buFont typeface="Arial" pitchFamily="34" charset="0"/>
              <a:buChar char="•"/>
            </a:pPr>
            <a:r>
              <a:rPr lang="zh-CN" altLang="en-US" sz="1400" smtClean="0">
                <a:latin typeface="微软雅黑" pitchFamily="34" charset="-122"/>
                <a:ea typeface="微软雅黑" pitchFamily="34" charset="-122"/>
              </a:rPr>
              <a:t>成熟的电子商务平台重点关注的是对“货物”及“资金”的监管与控制</a:t>
            </a:r>
            <a:endParaRPr lang="en-US" sz="1400"/>
          </a:p>
        </p:txBody>
      </p:sp>
      <p:sp>
        <p:nvSpPr>
          <p:cNvPr id="10" name="Rectangle 9"/>
          <p:cNvSpPr/>
          <p:nvPr/>
        </p:nvSpPr>
        <p:spPr>
          <a:xfrm>
            <a:off x="973853" y="1801236"/>
            <a:ext cx="3739815" cy="106182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0800" lvl="0" indent="-50800">
              <a:lnSpc>
                <a:spcPct val="150000"/>
              </a:lnSpc>
              <a:buFont typeface="Arial" pitchFamily="34" charset="0"/>
              <a:buChar char="•"/>
            </a:pPr>
            <a:r>
              <a:rPr lang="zh-CN" altLang="en-US" sz="1400" smtClean="0">
                <a:latin typeface="微软雅黑" pitchFamily="34" charset="-122"/>
                <a:ea typeface="微软雅黑" pitchFamily="34" charset="-122"/>
              </a:rPr>
              <a:t>适应行业发展需求的电子商务平台，应能整合钢铁流通领域各业务角色及服务资源，并提供电子商务综合服务</a:t>
            </a:r>
            <a:endParaRPr lang="en-US" sz="1400"/>
          </a:p>
        </p:txBody>
      </p:sp>
      <p:sp>
        <p:nvSpPr>
          <p:cNvPr id="11" name="Rectangle 10"/>
          <p:cNvSpPr/>
          <p:nvPr/>
        </p:nvSpPr>
        <p:spPr>
          <a:xfrm>
            <a:off x="4680813" y="1824851"/>
            <a:ext cx="3723447" cy="160043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0800" lvl="0" indent="-50800">
              <a:buFont typeface="Arial" pitchFamily="34" charset="0"/>
              <a:buChar char="•"/>
            </a:pPr>
            <a:r>
              <a:rPr lang="zh-CN" altLang="en-US" sz="1400" smtClean="0">
                <a:latin typeface="微软雅黑" pitchFamily="34" charset="-122"/>
                <a:ea typeface="微软雅黑" pitchFamily="34" charset="-122"/>
              </a:rPr>
              <a:t>成熟的电子商务平台可以提供“广度</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深度”的立体服务：</a:t>
            </a:r>
          </a:p>
          <a:p>
            <a:pPr marL="231775" lvl="0">
              <a:buFont typeface="微软雅黑" pitchFamily="34" charset="-122"/>
              <a:buChar char="−"/>
            </a:pPr>
            <a:r>
              <a:rPr lang="zh-CN" altLang="en-US" sz="1400" smtClean="0">
                <a:latin typeface="微软雅黑" pitchFamily="34" charset="-122"/>
                <a:ea typeface="微软雅黑" pitchFamily="34" charset="-122"/>
              </a:rPr>
              <a:t>   广度</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平台应提供多种交易模式以及配套的金融服务、物流服务、剪切加工等多种服务内容，实现一站式服务</a:t>
            </a:r>
            <a:endParaRPr lang="en-US" altLang="zh-CN" sz="1400" smtClean="0">
              <a:latin typeface="微软雅黑" pitchFamily="34" charset="-122"/>
              <a:ea typeface="微软雅黑" pitchFamily="34" charset="-122"/>
            </a:endParaRPr>
          </a:p>
          <a:p>
            <a:pPr marL="231775">
              <a:buFont typeface="微软雅黑" pitchFamily="34" charset="-122"/>
              <a:buChar char="−"/>
            </a:pPr>
            <a:r>
              <a:rPr lang="zh-CN" altLang="en-US" sz="1400" smtClean="0">
                <a:latin typeface="微软雅黑" pitchFamily="34" charset="-122"/>
                <a:ea typeface="微软雅黑" pitchFamily="34" charset="-122"/>
              </a:rPr>
              <a:t>   深度</a:t>
            </a:r>
            <a:r>
              <a:rPr lang="en-US" altLang="zh-CN" sz="1400" smtClean="0">
                <a:latin typeface="微软雅黑" pitchFamily="34" charset="-122"/>
                <a:ea typeface="微软雅黑" pitchFamily="34" charset="-122"/>
              </a:rPr>
              <a:t>——O2O</a:t>
            </a:r>
            <a:r>
              <a:rPr lang="zh-CN" altLang="en-US" sz="1400" smtClean="0">
                <a:latin typeface="微软雅黑" pitchFamily="34" charset="-122"/>
                <a:ea typeface="微软雅黑" pitchFamily="34" charset="-122"/>
              </a:rPr>
              <a:t>“线上</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线下”无缝衔接、有效协同</a:t>
            </a:r>
            <a:endParaRPr lang="en-US" altLang="en-US" sz="1400" smtClean="0">
              <a:latin typeface="微软雅黑" pitchFamily="34" charset="-122"/>
              <a:ea typeface="微软雅黑"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latin typeface="微软雅黑" pitchFamily="34" charset="-122"/>
                <a:ea typeface="微软雅黑" pitchFamily="34" charset="-122"/>
              </a:rPr>
              <a:t>Copyright © 201</a:t>
            </a:r>
            <a:r>
              <a:rPr lang="en-US" altLang="zh-CN" smtClean="0">
                <a:latin typeface="微软雅黑" pitchFamily="34" charset="-122"/>
                <a:ea typeface="微软雅黑" pitchFamily="34" charset="-122"/>
              </a:rPr>
              <a:t>2</a:t>
            </a:r>
            <a:r>
              <a:rPr lang="en-US" smtClean="0">
                <a:latin typeface="微软雅黑" pitchFamily="34" charset="-122"/>
                <a:ea typeface="微软雅黑" pitchFamily="34" charset="-122"/>
              </a:rPr>
              <a:t> Accenture All Rights Reserved.</a:t>
            </a:r>
            <a:endParaRPr lang="en-US">
              <a:latin typeface="微软雅黑" pitchFamily="34" charset="-122"/>
              <a:ea typeface="微软雅黑" pitchFamily="34" charset="-122"/>
            </a:endParaRPr>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latin typeface="微软雅黑" pitchFamily="34" charset="-122"/>
                <a:ea typeface="微软雅黑" pitchFamily="34" charset="-122"/>
              </a:rPr>
              <a:t>11</a:t>
            </a:fld>
            <a:br>
              <a:rPr lang="en-US" altLang="zh-CN" smtClean="0">
                <a:latin typeface="微软雅黑" pitchFamily="34" charset="-122"/>
                <a:ea typeface="微软雅黑" pitchFamily="34" charset="-122"/>
              </a:rPr>
            </a:br>
            <a:endParaRPr lang="en-US" altLang="zh-CN">
              <a:latin typeface="微软雅黑" pitchFamily="34" charset="-122"/>
              <a:ea typeface="微软雅黑" pitchFamily="34" charset="-122"/>
            </a:endParaRPr>
          </a:p>
        </p:txBody>
      </p:sp>
      <p:sp>
        <p:nvSpPr>
          <p:cNvPr id="4" name="Title 3"/>
          <p:cNvSpPr>
            <a:spLocks noGrp="1"/>
          </p:cNvSpPr>
          <p:nvPr>
            <p:ph type="title"/>
          </p:nvPr>
        </p:nvSpPr>
        <p:spPr>
          <a:xfrm>
            <a:off x="304800" y="158089"/>
            <a:ext cx="8416925" cy="965200"/>
          </a:xfrm>
        </p:spPr>
        <p:txBody>
          <a:bodyPr/>
          <a:lstStyle/>
          <a:p>
            <a:br>
              <a:rPr lang="en-US" altLang="zh-CN" smtClean="0">
                <a:latin typeface="微软雅黑" pitchFamily="34" charset="-122"/>
                <a:ea typeface="微软雅黑" pitchFamily="34" charset="-122"/>
              </a:rPr>
            </a:br>
            <a:br>
              <a:rPr lang="en-US" altLang="zh-CN" smtClean="0">
                <a:latin typeface="微软雅黑" pitchFamily="34" charset="-122"/>
                <a:ea typeface="微软雅黑" pitchFamily="34" charset="-122"/>
              </a:rPr>
            </a:br>
            <a:r>
              <a:rPr lang="zh-CN" altLang="en-US" smtClean="0">
                <a:latin typeface="微软雅黑" pitchFamily="34" charset="-122"/>
                <a:ea typeface="微软雅黑" pitchFamily="34" charset="-122"/>
              </a:rPr>
              <a:t>目录</a:t>
            </a:r>
            <a:endParaRPr lang="en-US">
              <a:latin typeface="微软雅黑" pitchFamily="34" charset="-122"/>
              <a:ea typeface="微软雅黑" pitchFamily="34" charset="-122"/>
            </a:endParaRPr>
          </a:p>
        </p:txBody>
      </p:sp>
      <p:sp>
        <p:nvSpPr>
          <p:cNvPr id="9" name="Rectangle 8"/>
          <p:cNvSpPr/>
          <p:nvPr/>
        </p:nvSpPr>
        <p:spPr bwMode="auto">
          <a:xfrm>
            <a:off x="859981" y="1709057"/>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0" name="Rectangle 9"/>
          <p:cNvSpPr/>
          <p:nvPr/>
        </p:nvSpPr>
        <p:spPr bwMode="auto">
          <a:xfrm>
            <a:off x="1411912" y="1709057"/>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1" name="TextBox 10"/>
          <p:cNvSpPr txBox="1"/>
          <p:nvPr/>
        </p:nvSpPr>
        <p:spPr>
          <a:xfrm>
            <a:off x="1510032" y="180242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项目的背景</a:t>
            </a:r>
            <a:endParaRPr lang="zh-CN" altLang="en-US" sz="2000">
              <a:latin typeface="微软雅黑" pitchFamily="34" charset="-122"/>
              <a:ea typeface="微软雅黑" pitchFamily="34" charset="-122"/>
            </a:endParaRPr>
          </a:p>
        </p:txBody>
      </p:sp>
      <p:sp>
        <p:nvSpPr>
          <p:cNvPr id="12" name="Rectangle 11"/>
          <p:cNvSpPr/>
          <p:nvPr/>
        </p:nvSpPr>
        <p:spPr bwMode="auto">
          <a:xfrm>
            <a:off x="859976" y="2546856"/>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3" name="Rectangle 12"/>
          <p:cNvSpPr/>
          <p:nvPr/>
        </p:nvSpPr>
        <p:spPr bwMode="auto">
          <a:xfrm>
            <a:off x="1411907" y="2546856"/>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4" name="TextBox 13"/>
          <p:cNvSpPr txBox="1"/>
          <p:nvPr/>
        </p:nvSpPr>
        <p:spPr>
          <a:xfrm>
            <a:off x="1510028" y="2640226"/>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埃森哲对项目的理解</a:t>
            </a:r>
            <a:endParaRPr lang="zh-CN" altLang="en-US" sz="2000">
              <a:latin typeface="微软雅黑" pitchFamily="34" charset="-122"/>
              <a:ea typeface="微软雅黑" pitchFamily="34" charset="-122"/>
            </a:endParaRPr>
          </a:p>
        </p:txBody>
      </p:sp>
      <p:sp>
        <p:nvSpPr>
          <p:cNvPr id="16" name="Rectangle 15"/>
          <p:cNvSpPr/>
          <p:nvPr/>
        </p:nvSpPr>
        <p:spPr bwMode="auto">
          <a:xfrm>
            <a:off x="859976" y="3454339"/>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7" name="Rectangle 16"/>
          <p:cNvSpPr/>
          <p:nvPr/>
        </p:nvSpPr>
        <p:spPr bwMode="auto">
          <a:xfrm>
            <a:off x="1411907" y="3443453"/>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marL="0" marR="0" indent="0"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18" name="TextBox 17"/>
          <p:cNvSpPr txBox="1"/>
          <p:nvPr/>
        </p:nvSpPr>
        <p:spPr>
          <a:xfrm>
            <a:off x="1510028" y="3536823"/>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solidFill>
                  <a:srgbClr val="FF0000"/>
                </a:solidFill>
                <a:latin typeface="微软雅黑" pitchFamily="34" charset="-122"/>
                <a:ea typeface="微软雅黑" pitchFamily="34" charset="-122"/>
              </a:rPr>
              <a:t>项目的方法论、实施步骤和交付物</a:t>
            </a:r>
            <a:endParaRPr lang="zh-CN" altLang="en-US" sz="2000">
              <a:solidFill>
                <a:srgbClr val="FF0000"/>
              </a:solidFill>
              <a:latin typeface="微软雅黑" pitchFamily="34" charset="-122"/>
              <a:ea typeface="微软雅黑" pitchFamily="34" charset="-122"/>
            </a:endParaRPr>
          </a:p>
        </p:txBody>
      </p:sp>
      <p:sp>
        <p:nvSpPr>
          <p:cNvPr id="20" name="Rectangle 19"/>
          <p:cNvSpPr/>
          <p:nvPr/>
        </p:nvSpPr>
        <p:spPr bwMode="auto">
          <a:xfrm>
            <a:off x="859976" y="4325352"/>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1" name="Rectangle 20"/>
          <p:cNvSpPr/>
          <p:nvPr/>
        </p:nvSpPr>
        <p:spPr bwMode="auto">
          <a:xfrm>
            <a:off x="1411907" y="4325352"/>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2" name="TextBox 21"/>
          <p:cNvSpPr txBox="1"/>
          <p:nvPr/>
        </p:nvSpPr>
        <p:spPr>
          <a:xfrm>
            <a:off x="1510028" y="4418722"/>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案例分享</a:t>
            </a:r>
            <a:endParaRPr lang="zh-CN" altLang="en-US" sz="2000">
              <a:latin typeface="微软雅黑" pitchFamily="34" charset="-122"/>
              <a:ea typeface="微软雅黑" pitchFamily="34" charset="-122"/>
            </a:endParaRPr>
          </a:p>
        </p:txBody>
      </p:sp>
      <p:sp>
        <p:nvSpPr>
          <p:cNvPr id="25" name="Rectangle 24"/>
          <p:cNvSpPr/>
          <p:nvPr/>
        </p:nvSpPr>
        <p:spPr>
          <a:xfrm>
            <a:off x="860103" y="178526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kumimoji="0" lang="en-US" altLang="zh-CN" sz="2000" b="1" i="0" u="none" strike="noStrike" normalizeH="0"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1</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6" name="Rectangle 25"/>
          <p:cNvSpPr/>
          <p:nvPr/>
        </p:nvSpPr>
        <p:spPr>
          <a:xfrm>
            <a:off x="860103" y="263436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2</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7" name="Rectangle 26"/>
          <p:cNvSpPr/>
          <p:nvPr/>
        </p:nvSpPr>
        <p:spPr>
          <a:xfrm>
            <a:off x="860103" y="3537902"/>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3</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8" name="Rectangle 27"/>
          <p:cNvSpPr/>
          <p:nvPr/>
        </p:nvSpPr>
        <p:spPr>
          <a:xfrm>
            <a:off x="860103" y="4430554"/>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4</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
        <p:nvSpPr>
          <p:cNvPr id="23" name="Rectangle 22"/>
          <p:cNvSpPr/>
          <p:nvPr/>
        </p:nvSpPr>
        <p:spPr bwMode="auto">
          <a:xfrm>
            <a:off x="857829" y="5198968"/>
            <a:ext cx="417020" cy="573219"/>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4" name="Rectangle 23"/>
          <p:cNvSpPr/>
          <p:nvPr/>
        </p:nvSpPr>
        <p:spPr bwMode="auto">
          <a:xfrm>
            <a:off x="1409760" y="5198968"/>
            <a:ext cx="5642033" cy="573218"/>
          </a:xfrm>
          <a:prstGeom prst="rect">
            <a:avLst/>
          </a:prstGeom>
          <a:ln>
            <a:headEnd type="none" w="med" len="med"/>
            <a:tailEnd type="none" w="med" len="med"/>
          </a:ln>
        </p:spPr>
        <p:style>
          <a:lnRef idx="3">
            <a:schemeClr val="lt1"/>
          </a:lnRef>
          <a:fillRef idx="1">
            <a:schemeClr val="accent5"/>
          </a:fillRef>
          <a:effectRef idx="1">
            <a:schemeClr val="accent5"/>
          </a:effectRef>
          <a:fontRef idx="minor">
            <a:schemeClr val="lt1"/>
          </a:fontRef>
        </p:style>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eaLnBrk="0" hangingPunct="0"/>
            <a:endParaRPr lang="zh-CN" altLang="en-US" sz="1400" smtClean="0">
              <a:solidFill>
                <a:schemeClr val="tx1"/>
              </a:solidFill>
              <a:latin typeface="微软雅黑" pitchFamily="34" charset="-122"/>
              <a:ea typeface="微软雅黑" pitchFamily="34" charset="-122"/>
            </a:endParaRPr>
          </a:p>
        </p:txBody>
      </p:sp>
      <p:sp>
        <p:nvSpPr>
          <p:cNvPr id="29" name="TextBox 28"/>
          <p:cNvSpPr txBox="1"/>
          <p:nvPr/>
        </p:nvSpPr>
        <p:spPr>
          <a:xfrm>
            <a:off x="1507881" y="5292338"/>
            <a:ext cx="5261811"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smtClean="0">
                <a:latin typeface="微软雅黑" pitchFamily="34" charset="-122"/>
                <a:ea typeface="微软雅黑" pitchFamily="34" charset="-122"/>
              </a:rPr>
              <a:t>附录</a:t>
            </a:r>
            <a:endParaRPr lang="zh-CN" altLang="en-US" sz="2000">
              <a:latin typeface="微软雅黑" pitchFamily="34" charset="-122"/>
              <a:ea typeface="微软雅黑" pitchFamily="34" charset="-122"/>
            </a:endParaRPr>
          </a:p>
        </p:txBody>
      </p:sp>
      <p:sp>
        <p:nvSpPr>
          <p:cNvPr id="30" name="Rectangle 29"/>
          <p:cNvSpPr/>
          <p:nvPr/>
        </p:nvSpPr>
        <p:spPr>
          <a:xfrm>
            <a:off x="857956" y="5304170"/>
            <a:ext cx="402645" cy="400110"/>
          </a:xfrm>
          <a:prstGeom prst="rect">
            <a:avLst/>
          </a:prstGeom>
          <a:noFill/>
        </p:spPr>
        <p:txBody>
          <a:bodyPr wrap="square" lIns="91440" tIns="45720" rIns="91440" b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2000" b="1" smtClean="0">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rPr>
              <a:t>5</a:t>
            </a:r>
            <a:endParaRPr lang="zh-CN" altLang="en-US" sz="2000" b="1">
              <a:ln w="17780" cmpd="sng">
                <a:solidFill>
                  <a:schemeClr val="accent1">
                    <a:tint val="3000"/>
                  </a:schemeClr>
                </a:solidFill>
                <a:prstDash val="solid"/>
                <a:miter lim="800000"/>
              </a:ln>
              <a:solidFill>
                <a:schemeClr val="accent1">
                  <a:lumMod val="60000"/>
                  <a:lumOff val="40000"/>
                </a:schemeClr>
              </a:solidFill>
              <a:effectLst>
                <a:outerShdw blurRad="55000" dist="50800" dir="5400000" algn="tl">
                  <a:srgbClr val="000000">
                    <a:alpha val="33000"/>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xmlns="" val="152722331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 name="Rectangle 44"/>
          <p:cNvSpPr/>
          <p:nvPr/>
        </p:nvSpPr>
        <p:spPr bwMode="auto">
          <a:xfrm>
            <a:off x="319088" y="5842000"/>
            <a:ext cx="8520112" cy="584200"/>
          </a:xfrm>
          <a:prstGeom prst="rect">
            <a:avLst/>
          </a:prstGeom>
          <a:solidFill>
            <a:schemeClr val="bg1"/>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1" i="0" u="none" strike="noStrike" cap="none" normalizeH="0" smtClean="0">
              <a:ln>
                <a:noFill/>
              </a:ln>
              <a:solidFill>
                <a:schemeClr val="tx1"/>
              </a:solidFill>
              <a:effectLst/>
              <a:latin typeface="微软雅黑" pitchFamily="34" charset="-122"/>
              <a:ea typeface="微软雅黑" pitchFamily="34" charset="-122"/>
            </a:endParaRPr>
          </a:p>
        </p:txBody>
      </p:sp>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a:xfrm>
            <a:off x="8109776" y="6553200"/>
            <a:ext cx="666750" cy="228600"/>
          </a:xfrm>
        </p:spPr>
        <p:txBody>
          <a:bodyPr/>
          <a:lstStyle/>
          <a:p>
            <a:fld id="{916D2383-AA66-4E37-A027-B5DEB07741A2}" type="slidenum">
              <a:rPr lang="en-US" altLang="zh-CN" smtClean="0"/>
              <a:t>12</a:t>
            </a:fld>
            <a:br>
              <a:rPr lang="en-US" altLang="zh-CN" smtClean="0"/>
            </a:br>
            <a:endParaRPr lang="en-US" altLang="zh-CN"/>
          </a:p>
        </p:txBody>
      </p:sp>
      <p:sp>
        <p:nvSpPr>
          <p:cNvPr id="4" name="Title 3"/>
          <p:cNvSpPr>
            <a:spLocks noGrp="1"/>
          </p:cNvSpPr>
          <p:nvPr>
            <p:ph type="title"/>
          </p:nvPr>
        </p:nvSpPr>
        <p:spPr/>
        <p:txBody>
          <a:bodyPr/>
          <a:lstStyle/>
          <a:p>
            <a:r>
              <a:rPr lang="zh-CN" altLang="en-US" smtClean="0"/>
              <a:t>整个项目将分为三个阶段、五个主要工作内容进行实施，并分阶段提交四份设计报告</a:t>
            </a:r>
            <a:endParaRPr lang="en-US"/>
          </a:p>
        </p:txBody>
      </p:sp>
      <p:sp>
        <p:nvSpPr>
          <p:cNvPr id="5" name="Content Placeholder 4"/>
          <p:cNvSpPr>
            <a:spLocks noGrp="1"/>
          </p:cNvSpPr>
          <p:nvPr>
            <p:ph sz="quarter" idx="12"/>
          </p:nvPr>
        </p:nvSpPr>
        <p:spPr/>
        <p:txBody>
          <a:bodyPr/>
          <a:lstStyle/>
          <a:p>
            <a:pPr lvl="0"/>
            <a:r>
              <a:rPr lang="zh-CN" altLang="en-US" smtClean="0"/>
              <a:t>项目实施方案</a:t>
            </a:r>
            <a:endParaRPr lang="en-US" smtClean="0"/>
          </a:p>
          <a:p>
            <a:endParaRPr lang="en-US"/>
          </a:p>
        </p:txBody>
      </p:sp>
      <p:grpSp>
        <p:nvGrpSpPr>
          <p:cNvPr id="37" name="Group 36"/>
          <p:cNvGrpSpPr/>
          <p:nvPr/>
        </p:nvGrpSpPr>
        <p:grpSpPr>
          <a:xfrm>
            <a:off x="355601" y="1539466"/>
            <a:ext cx="8318499" cy="4036264"/>
            <a:chOff x="152401" y="1615666"/>
            <a:chExt cx="8716178" cy="4229224"/>
          </a:xfrm>
        </p:grpSpPr>
        <p:sp>
          <p:nvSpPr>
            <p:cNvPr id="6" name="AutoShape 27"/>
            <p:cNvSpPr>
              <a:spLocks noChangeArrowheads="1"/>
            </p:cNvSpPr>
            <p:nvPr>
              <p:custDataLst>
                <p:tags r:id="rId2"/>
              </p:custDataLst>
            </p:nvPr>
          </p:nvSpPr>
          <p:spPr bwMode="gray">
            <a:xfrm>
              <a:off x="1368089" y="2008661"/>
              <a:ext cx="6090332" cy="3324875"/>
            </a:xfrm>
            <a:prstGeom prst="homePlate">
              <a:avLst>
                <a:gd name="adj" fmla="val 21686"/>
              </a:avLst>
            </a:prstGeom>
            <a:solidFill>
              <a:srgbClr val="4F81BD">
                <a:lumMod val="20000"/>
                <a:lumOff val="80000"/>
              </a:srgbClr>
            </a:solidFill>
            <a:ln w="9525">
              <a:noFill/>
              <a:miter lim="800000"/>
            </a:ln>
            <a:effectLst>
              <a:outerShdw blurRad="50800" dist="38100" dir="2700000" algn="tl" rotWithShape="0">
                <a:prstClr val="black">
                  <a:alpha val="40000"/>
                </a:prstClr>
              </a:outerShdw>
            </a:effectLst>
          </p:spPr>
          <p:txBody>
            <a:bodyPr wrap="none" anchor="t"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0" fontAlgn="auto" latinLnBrk="0" hangingPunct="0">
                <a:lnSpc>
                  <a:spcPct val="80000"/>
                </a:lnSpc>
                <a:spcBef>
                  <a:spcPct val="0"/>
                </a:spcBef>
                <a:spcAft>
                  <a:spcPct val="0"/>
                </a:spcAft>
                <a:buClrTx/>
                <a:buSzTx/>
                <a:buFontTx/>
                <a:buNone/>
                <a:defRPr/>
              </a:pPr>
              <a:endParaRPr kumimoji="0" lang="en-US" sz="1200" b="1" i="0" u="none" strike="noStrike" kern="0" cap="none" spc="0" normalizeH="0" baseline="0" noProof="0" smtClean="0">
                <a:ln>
                  <a:noFill/>
                </a:ln>
                <a:solidFill>
                  <a:srgbClr val="FF6600"/>
                </a:solidFill>
                <a:effectLst/>
                <a:uLnTx/>
                <a:uFillTx/>
                <a:latin typeface="微软雅黑" pitchFamily="34" charset="-122"/>
                <a:ea typeface="微软雅黑" pitchFamily="34" charset="-122"/>
              </a:endParaRPr>
            </a:p>
          </p:txBody>
        </p:sp>
        <p:sp>
          <p:nvSpPr>
            <p:cNvPr id="7" name="Line 22"/>
            <p:cNvSpPr>
              <a:spLocks noChangeShapeType="1"/>
            </p:cNvSpPr>
            <p:nvPr>
              <p:custDataLst>
                <p:tags r:id="rId3"/>
              </p:custDataLst>
            </p:nvPr>
          </p:nvSpPr>
          <p:spPr bwMode="gray">
            <a:xfrm>
              <a:off x="164069" y="1870839"/>
              <a:ext cx="8605358" cy="0"/>
            </a:xfrm>
            <a:prstGeom prst="line">
              <a:avLst/>
            </a:prstGeom>
            <a:noFill/>
            <a:ln w="12700">
              <a:solidFill>
                <a:srgbClr val="4F81BD"/>
              </a:solidFill>
              <a:round/>
              <a:headEnd type="triangle" w="med" len="med"/>
              <a:tailEnd type="triangle" w="med" len="me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0" fontAlgn="auto" latinLnBrk="0" hangingPunct="0">
                <a:lnSpc>
                  <a:spcPct val="100000"/>
                </a:lnSpc>
                <a:spcBef>
                  <a:spcPct val="20000"/>
                </a:spcBef>
                <a:spcAft>
                  <a:spcPct val="0"/>
                </a:spcAft>
                <a:buClrTx/>
                <a:buSzTx/>
                <a:buFont typeface="Wingdings" pitchFamily="2" charset="2"/>
                <a:buNone/>
                <a:defRPr/>
              </a:pPr>
              <a:endParaRPr kumimoji="0" lang="en-US" sz="12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9" name="AutoShape 27"/>
            <p:cNvSpPr>
              <a:spLocks noChangeArrowheads="1"/>
            </p:cNvSpPr>
            <p:nvPr>
              <p:custDataLst>
                <p:tags r:id="rId4"/>
              </p:custDataLst>
            </p:nvPr>
          </p:nvSpPr>
          <p:spPr bwMode="gray">
            <a:xfrm>
              <a:off x="2112135" y="2022681"/>
              <a:ext cx="4894594" cy="1579961"/>
            </a:xfrm>
            <a:prstGeom prst="homePlate">
              <a:avLst>
                <a:gd name="adj" fmla="val 25000"/>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lvl="1" algn="ctr" eaLnBrk="0" fontAlgn="auto" hangingPunct="0">
                <a:lnSpc>
                  <a:spcPct val="80000"/>
                </a:lnSpc>
                <a:spcBef>
                  <a:spcPct val="0"/>
                </a:spcBef>
                <a:spcAft>
                  <a:spcPct val="0"/>
                </a:spcAft>
                <a:defRPr/>
              </a:pPr>
              <a:r>
                <a:rPr lang="en-US" altLang="zh-CN" sz="1600" b="1" kern="0" smtClean="0">
                  <a:solidFill>
                    <a:srgbClr val="FFFFFF"/>
                  </a:solidFill>
                  <a:latin typeface="微软雅黑" pitchFamily="34" charset="-122"/>
                  <a:ea typeface="微软雅黑" pitchFamily="34" charset="-122"/>
                </a:rPr>
                <a:t>2. </a:t>
              </a:r>
              <a:r>
                <a:rPr lang="zh-CN" altLang="en-US" sz="1600" b="1" kern="0" smtClean="0">
                  <a:solidFill>
                    <a:srgbClr val="FFFFFF"/>
                  </a:solidFill>
                  <a:latin typeface="微软雅黑" pitchFamily="34" charset="-122"/>
                  <a:ea typeface="微软雅黑" pitchFamily="34" charset="-122"/>
                </a:rPr>
                <a:t>业务模式设计</a:t>
              </a:r>
              <a:endParaRPr lang="en-US" altLang="zh-CN" sz="1600" b="1" kern="0">
                <a:solidFill>
                  <a:srgbClr val="FFFFFF"/>
                </a:solidFill>
                <a:latin typeface="微软雅黑" pitchFamily="34" charset="-122"/>
                <a:ea typeface="微软雅黑" pitchFamily="34" charset="-122"/>
              </a:endParaRPr>
            </a:p>
          </p:txBody>
        </p:sp>
        <p:sp>
          <p:nvSpPr>
            <p:cNvPr id="11" name="AutoShape 27"/>
            <p:cNvSpPr>
              <a:spLocks noChangeArrowheads="1"/>
            </p:cNvSpPr>
            <p:nvPr>
              <p:custDataLst>
                <p:tags r:id="rId5"/>
              </p:custDataLst>
            </p:nvPr>
          </p:nvSpPr>
          <p:spPr bwMode="gray">
            <a:xfrm>
              <a:off x="152401" y="5364642"/>
              <a:ext cx="8716178" cy="480248"/>
            </a:xfrm>
            <a:prstGeom prst="homePlate">
              <a:avLst>
                <a:gd name="adj" fmla="val 25000"/>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lvl="1" algn="ctr" eaLnBrk="0" fontAlgn="auto" hangingPunct="0">
                <a:lnSpc>
                  <a:spcPct val="80000"/>
                </a:lnSpc>
                <a:spcBef>
                  <a:spcPct val="0"/>
                </a:spcBef>
                <a:spcAft>
                  <a:spcPct val="0"/>
                </a:spcAft>
                <a:defRPr/>
              </a:pPr>
              <a:r>
                <a:rPr lang="en-US" altLang="zh-CN" sz="1600" b="1" kern="0" smtClean="0">
                  <a:solidFill>
                    <a:srgbClr val="FFFFFF"/>
                  </a:solidFill>
                  <a:latin typeface="微软雅黑" pitchFamily="34" charset="-122"/>
                  <a:ea typeface="微软雅黑" pitchFamily="34" charset="-122"/>
                </a:rPr>
                <a:t>5.</a:t>
              </a:r>
              <a:r>
                <a:rPr lang="zh-CN" altLang="en-US" sz="1600" b="1" kern="0" smtClean="0">
                  <a:solidFill>
                    <a:srgbClr val="FFFFFF"/>
                  </a:solidFill>
                  <a:latin typeface="微软雅黑" pitchFamily="34" charset="-122"/>
                  <a:ea typeface="微软雅黑" pitchFamily="34" charset="-122"/>
                </a:rPr>
                <a:t> 数码仓库标准化提升</a:t>
              </a:r>
              <a:endParaRPr lang="en-US" altLang="zh-CN" sz="1600" b="1" kern="0" smtClean="0">
                <a:solidFill>
                  <a:srgbClr val="FFFFFF"/>
                </a:solidFill>
                <a:latin typeface="微软雅黑" pitchFamily="34" charset="-122"/>
                <a:ea typeface="微软雅黑" pitchFamily="34" charset="-122"/>
              </a:endParaRPr>
            </a:p>
          </p:txBody>
        </p:sp>
        <p:sp>
          <p:nvSpPr>
            <p:cNvPr id="12" name="AutoShape 27"/>
            <p:cNvSpPr>
              <a:spLocks noChangeArrowheads="1"/>
            </p:cNvSpPr>
            <p:nvPr>
              <p:custDataLst>
                <p:tags r:id="rId6"/>
              </p:custDataLst>
            </p:nvPr>
          </p:nvSpPr>
          <p:spPr bwMode="gray">
            <a:xfrm>
              <a:off x="158909" y="1975671"/>
              <a:ext cx="1927467" cy="3365619"/>
            </a:xfrm>
            <a:prstGeom prst="homePlate">
              <a:avLst>
                <a:gd name="adj" fmla="val 11851"/>
              </a:avLst>
            </a:prstGeom>
            <a:solidFill>
              <a:srgbClr val="666699"/>
            </a:solidFill>
            <a:ln w="9525">
              <a:noFill/>
              <a:miter lim="800000"/>
            </a:ln>
            <a:effectLst>
              <a:outerShdw blurRad="50800" dist="38100" dir="2700000" algn="tl" rotWithShape="0">
                <a:prstClr val="black">
                  <a:alpha val="40000"/>
                </a:prstClr>
              </a:outerShdw>
            </a:effectLst>
          </p:spPr>
          <p:txBody>
            <a:bodyPr wrap="none" anchor="t"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smtClean="0">
                <a:solidFill>
                  <a:srgbClr val="FFFFFF"/>
                </a:solidFill>
                <a:latin typeface="微软雅黑" pitchFamily="34" charset="-122"/>
                <a:ea typeface="微软雅黑" pitchFamily="34" charset="-122"/>
              </a:endParaRPr>
            </a:p>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a:solidFill>
                  <a:srgbClr val="FFFFFF"/>
                </a:solidFill>
                <a:latin typeface="微软雅黑" pitchFamily="34" charset="-122"/>
                <a:ea typeface="微软雅黑" pitchFamily="34" charset="-122"/>
              </a:endParaRPr>
            </a:p>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smtClean="0">
                <a:solidFill>
                  <a:srgbClr val="FFFFFF"/>
                </a:solidFill>
                <a:latin typeface="微软雅黑" pitchFamily="34" charset="-122"/>
                <a:ea typeface="微软雅黑" pitchFamily="34" charset="-122"/>
              </a:endParaRPr>
            </a:p>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a:solidFill>
                  <a:srgbClr val="FFFFFF"/>
                </a:solidFill>
                <a:latin typeface="微软雅黑" pitchFamily="34" charset="-122"/>
                <a:ea typeface="微软雅黑" pitchFamily="34" charset="-122"/>
              </a:endParaRPr>
            </a:p>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smtClean="0">
                <a:solidFill>
                  <a:srgbClr val="FFFFFF"/>
                </a:solidFill>
                <a:latin typeface="微软雅黑" pitchFamily="34" charset="-122"/>
                <a:ea typeface="微软雅黑" pitchFamily="34" charset="-122"/>
              </a:endParaRPr>
            </a:p>
            <a:p>
              <a:pPr marL="0" marR="0" lvl="1" indent="0" algn="ctr" defTabSz="914400" eaLnBrk="0" fontAlgn="auto" latinLnBrk="0" hangingPunct="0">
                <a:lnSpc>
                  <a:spcPct val="80000"/>
                </a:lnSpc>
                <a:spcBef>
                  <a:spcPct val="0"/>
                </a:spcBef>
                <a:spcAft>
                  <a:spcPct val="0"/>
                </a:spcAft>
                <a:buClrTx/>
                <a:buSzTx/>
                <a:buFontTx/>
                <a:buNone/>
                <a:defRPr/>
              </a:pPr>
              <a:endParaRPr lang="en-US" altLang="zh-CN" sz="1600" b="1" kern="0">
                <a:solidFill>
                  <a:schemeClr val="tx2"/>
                </a:solidFill>
                <a:latin typeface="微软雅黑" pitchFamily="34" charset="-122"/>
                <a:ea typeface="微软雅黑" pitchFamily="34" charset="-122"/>
              </a:endParaRPr>
            </a:p>
          </p:txBody>
        </p:sp>
        <p:sp>
          <p:nvSpPr>
            <p:cNvPr id="13" name="AutoShape 27"/>
            <p:cNvSpPr>
              <a:spLocks noChangeArrowheads="1"/>
            </p:cNvSpPr>
            <p:nvPr>
              <p:custDataLst>
                <p:tags r:id="rId7"/>
              </p:custDataLst>
            </p:nvPr>
          </p:nvSpPr>
          <p:spPr bwMode="gray">
            <a:xfrm>
              <a:off x="2095532" y="3628400"/>
              <a:ext cx="4911461" cy="1687131"/>
            </a:xfrm>
            <a:prstGeom prst="homePlate">
              <a:avLst>
                <a:gd name="adj" fmla="val 25000"/>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1" indent="0" algn="ctr" defTabSz="914400" eaLnBrk="0" fontAlgn="auto" latinLnBrk="0" hangingPunct="0">
                <a:lnSpc>
                  <a:spcPct val="80000"/>
                </a:lnSpc>
                <a:spcBef>
                  <a:spcPct val="0"/>
                </a:spcBef>
                <a:spcAft>
                  <a:spcPct val="0"/>
                </a:spcAft>
                <a:buClrTx/>
                <a:buSzTx/>
                <a:buFontTx/>
                <a:buNone/>
                <a:defRPr/>
              </a:pPr>
              <a:r>
                <a:rPr kumimoji="0" lang="en-US" altLang="zh-CN" sz="1600" b="1" i="0" u="none" strike="noStrike" kern="0" cap="none" spc="0" normalizeH="0" baseline="0" noProof="0" smtClean="0">
                  <a:ln>
                    <a:noFill/>
                  </a:ln>
                  <a:solidFill>
                    <a:srgbClr val="FFFFFF"/>
                  </a:solidFill>
                  <a:effectLst/>
                  <a:uLnTx/>
                  <a:uFillTx/>
                  <a:latin typeface="微软雅黑" pitchFamily="34" charset="-122"/>
                  <a:ea typeface="微软雅黑" pitchFamily="34" charset="-122"/>
                </a:rPr>
                <a:t>3</a:t>
              </a:r>
              <a:r>
                <a:rPr lang="en-US" altLang="zh-CN" sz="1600" b="1" kern="0" noProof="0" smtClean="0">
                  <a:solidFill>
                    <a:srgbClr val="FFFFFF"/>
                  </a:solidFill>
                  <a:latin typeface="微软雅黑" pitchFamily="34" charset="-122"/>
                  <a:ea typeface="微软雅黑" pitchFamily="34" charset="-122"/>
                </a:rPr>
                <a:t>.</a:t>
              </a:r>
              <a:r>
                <a:rPr lang="zh-CN" altLang="en-US" sz="1600" b="1" kern="0" noProof="0" smtClean="0">
                  <a:solidFill>
                    <a:srgbClr val="FFFFFF"/>
                  </a:solidFill>
                  <a:latin typeface="微软雅黑" pitchFamily="34" charset="-122"/>
                  <a:ea typeface="微软雅黑" pitchFamily="34" charset="-122"/>
                </a:rPr>
                <a:t> 运营模式设计</a:t>
              </a:r>
              <a:endParaRPr kumimoji="0" lang="en-US" altLang="zh-CN" sz="1600" b="1" i="0" u="none" strike="noStrike" kern="0" cap="none" spc="0" normalizeH="0" baseline="0" noProof="0" smtClean="0">
                <a:ln>
                  <a:noFill/>
                </a:ln>
                <a:solidFill>
                  <a:srgbClr val="FF0000"/>
                </a:solidFill>
                <a:effectLst/>
                <a:uLnTx/>
                <a:uFillTx/>
                <a:latin typeface="微软雅黑" pitchFamily="34" charset="-122"/>
                <a:ea typeface="微软雅黑" pitchFamily="34" charset="-122"/>
              </a:endParaRPr>
            </a:p>
          </p:txBody>
        </p:sp>
        <p:sp>
          <p:nvSpPr>
            <p:cNvPr id="14" name="Chevron 13"/>
            <p:cNvSpPr/>
            <p:nvPr/>
          </p:nvSpPr>
          <p:spPr bwMode="auto">
            <a:xfrm>
              <a:off x="6808422" y="2009976"/>
              <a:ext cx="2060156" cy="3322365"/>
            </a:xfrm>
            <a:prstGeom prst="chevron">
              <a:avLst>
                <a:gd name="adj" fmla="val 34248"/>
              </a:avLst>
            </a:prstGeom>
            <a:solidFill>
              <a:srgbClr val="0070C0"/>
            </a:solidFill>
            <a:ln w="9525">
              <a:solidFill>
                <a:srgbClr val="000000"/>
              </a:solidFill>
              <a:miter lim="800000"/>
            </a:ln>
            <a:effectLst/>
          </p:spPr>
          <p:txBody>
            <a:bodyPr wrap="squar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1" indent="0" algn="ctr" defTabSz="914400" eaLnBrk="0" fontAlgn="auto" latinLnBrk="0" hangingPunct="0">
                <a:lnSpc>
                  <a:spcPct val="80000"/>
                </a:lnSpc>
                <a:spcBef>
                  <a:spcPct val="0"/>
                </a:spcBef>
                <a:spcAft>
                  <a:spcPct val="0"/>
                </a:spcAft>
                <a:buClrTx/>
                <a:buSzTx/>
                <a:buFontTx/>
                <a:buNone/>
                <a:defRPr/>
              </a:pPr>
              <a:r>
                <a:rPr lang="en-US" altLang="zh-CN" sz="1600" b="1" kern="0" smtClean="0">
                  <a:solidFill>
                    <a:schemeClr val="tx2"/>
                  </a:solidFill>
                  <a:latin typeface="微软雅黑" pitchFamily="34" charset="-122"/>
                  <a:ea typeface="微软雅黑" pitchFamily="34" charset="-122"/>
                </a:rPr>
                <a:t> </a:t>
              </a:r>
              <a:endParaRPr lang="en-US" altLang="zh-CN" sz="1600" b="1" kern="0">
                <a:solidFill>
                  <a:schemeClr val="tx2"/>
                </a:solidFill>
                <a:latin typeface="微软雅黑" pitchFamily="34" charset="-122"/>
                <a:ea typeface="微软雅黑" pitchFamily="34" charset="-122"/>
              </a:endParaRPr>
            </a:p>
          </p:txBody>
        </p:sp>
        <p:sp>
          <p:nvSpPr>
            <p:cNvPr id="15" name="Text Placeholder 4"/>
            <p:cNvSpPr txBox="1"/>
            <p:nvPr/>
          </p:nvSpPr>
          <p:spPr>
            <a:xfrm>
              <a:off x="6948324" y="2093928"/>
              <a:ext cx="1696595" cy="74058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r>
                <a:rPr lang="en-US" altLang="zh-CN" sz="1600" b="1" smtClean="0">
                  <a:solidFill>
                    <a:schemeClr val="tx2"/>
                  </a:solidFill>
                  <a:latin typeface="微软雅黑" pitchFamily="34" charset="-122"/>
                  <a:ea typeface="微软雅黑" pitchFamily="34" charset="-122"/>
                </a:rPr>
                <a:t>4.</a:t>
              </a:r>
              <a:r>
                <a:rPr lang="zh-CN" altLang="en-US" sz="1600" b="1" smtClean="0">
                  <a:solidFill>
                    <a:schemeClr val="tx2"/>
                  </a:solidFill>
                  <a:latin typeface="微软雅黑" pitchFamily="34" charset="-122"/>
                  <a:ea typeface="微软雅黑" pitchFamily="34" charset="-122"/>
                </a:rPr>
                <a:t> 试点计划</a:t>
              </a:r>
              <a:endParaRPr lang="en-US" altLang="zh-CN" sz="1600" b="1" smtClean="0">
                <a:solidFill>
                  <a:schemeClr val="tx2"/>
                </a:solidFill>
                <a:latin typeface="微软雅黑" pitchFamily="34" charset="-122"/>
                <a:ea typeface="微软雅黑" pitchFamily="34" charset="-122"/>
              </a:endParaRPr>
            </a:p>
          </p:txBody>
        </p:sp>
        <p:sp>
          <p:nvSpPr>
            <p:cNvPr id="19" name="圆角矩形 15"/>
            <p:cNvSpPr/>
            <p:nvPr/>
          </p:nvSpPr>
          <p:spPr bwMode="auto">
            <a:xfrm>
              <a:off x="237586" y="2952958"/>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1.1</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战略规划解读</a:t>
              </a:r>
            </a:p>
          </p:txBody>
        </p:sp>
        <p:sp>
          <p:nvSpPr>
            <p:cNvPr id="20" name="Rectangle 19"/>
            <p:cNvSpPr/>
            <p:nvPr/>
          </p:nvSpPr>
          <p:spPr>
            <a:xfrm>
              <a:off x="314596" y="2165468"/>
              <a:ext cx="1312133" cy="303141"/>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1" indent="0" algn="ctr" defTabSz="914400" eaLnBrk="0" fontAlgn="auto" latinLnBrk="0" hangingPunct="0">
                <a:lnSpc>
                  <a:spcPct val="80000"/>
                </a:lnSpc>
                <a:spcBef>
                  <a:spcPct val="0"/>
                </a:spcBef>
                <a:spcAft>
                  <a:spcPct val="0"/>
                </a:spcAft>
                <a:buClrTx/>
                <a:buSzTx/>
                <a:buFontTx/>
                <a:buNone/>
                <a:defRPr/>
              </a:pPr>
              <a:r>
                <a:rPr lang="en-US" altLang="zh-CN" sz="1600" b="1" kern="0" smtClean="0">
                  <a:solidFill>
                    <a:schemeClr val="tx2"/>
                  </a:solidFill>
                  <a:latin typeface="微软雅黑" pitchFamily="34" charset="-122"/>
                  <a:ea typeface="微软雅黑" pitchFamily="34" charset="-122"/>
                </a:rPr>
                <a:t>1. </a:t>
              </a:r>
              <a:r>
                <a:rPr lang="zh-CN" altLang="en-US" sz="1600" b="1" kern="0" smtClean="0">
                  <a:solidFill>
                    <a:schemeClr val="tx2"/>
                  </a:solidFill>
                  <a:latin typeface="微软雅黑" pitchFamily="34" charset="-122"/>
                  <a:ea typeface="微软雅黑" pitchFamily="34" charset="-122"/>
                </a:rPr>
                <a:t>战略解读</a:t>
              </a:r>
              <a:endParaRPr lang="en-US" altLang="zh-CN" sz="1600" b="1" kern="0">
                <a:solidFill>
                  <a:schemeClr val="tx2"/>
                </a:solidFill>
                <a:latin typeface="微软雅黑" pitchFamily="34" charset="-122"/>
                <a:ea typeface="微软雅黑" pitchFamily="34" charset="-122"/>
              </a:endParaRPr>
            </a:p>
          </p:txBody>
        </p:sp>
        <p:sp>
          <p:nvSpPr>
            <p:cNvPr id="21" name="圆角矩形 15"/>
            <p:cNvSpPr/>
            <p:nvPr/>
          </p:nvSpPr>
          <p:spPr bwMode="auto">
            <a:xfrm>
              <a:off x="235438" y="3878098"/>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1.2</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200" kern="0" smtClean="0">
                  <a:solidFill>
                    <a:srgbClr val="000000"/>
                  </a:solidFill>
                  <a:latin typeface="微软雅黑" pitchFamily="34" charset="-122"/>
                  <a:ea typeface="微软雅黑" pitchFamily="34" charset="-122"/>
                </a:rPr>
                <a:t>业务现状分析</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2" name="圆角矩形 15"/>
            <p:cNvSpPr/>
            <p:nvPr/>
          </p:nvSpPr>
          <p:spPr bwMode="auto">
            <a:xfrm>
              <a:off x="2203758" y="2485025"/>
              <a:ext cx="2147153" cy="445769"/>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2</a:t>
              </a:r>
              <a:r>
                <a:rPr lang="en-US" altLang="zh-CN" sz="1200" kern="0" noProof="0" smtClean="0">
                  <a:solidFill>
                    <a:srgbClr val="000000"/>
                  </a:solidFill>
                  <a:latin typeface="微软雅黑" pitchFamily="34" charset="-122"/>
                  <a:ea typeface="微软雅黑" pitchFamily="34" charset="-122"/>
                </a:rPr>
                <a:t>.1</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定义</a:t>
              </a:r>
              <a:r>
                <a:rPr lang="zh-CN" altLang="en-US" sz="1200" kern="0" smtClean="0">
                  <a:solidFill>
                    <a:srgbClr val="000000"/>
                  </a:solidFill>
                  <a:latin typeface="微软雅黑" pitchFamily="34" charset="-122"/>
                  <a:ea typeface="微软雅黑" pitchFamily="34" charset="-122"/>
                </a:rPr>
                <a:t>可选业务模式</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4" name="圆角矩形 15"/>
            <p:cNvSpPr/>
            <p:nvPr/>
          </p:nvSpPr>
          <p:spPr bwMode="auto">
            <a:xfrm>
              <a:off x="4431804" y="2485025"/>
              <a:ext cx="2147153" cy="445769"/>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2</a:t>
              </a:r>
              <a:r>
                <a:rPr lang="en-US" altLang="zh-CN" sz="1200" kern="0" noProof="0" smtClean="0">
                  <a:solidFill>
                    <a:srgbClr val="000000"/>
                  </a:solidFill>
                  <a:latin typeface="微软雅黑" pitchFamily="34" charset="-122"/>
                  <a:ea typeface="微软雅黑" pitchFamily="34" charset="-122"/>
                </a:rPr>
                <a:t>.2</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分析</a:t>
              </a:r>
              <a:r>
                <a:rPr lang="zh-CN" altLang="en-US" sz="1200" kern="0" noProof="0" smtClean="0">
                  <a:solidFill>
                    <a:srgbClr val="000000"/>
                  </a:solidFill>
                  <a:latin typeface="微软雅黑" pitchFamily="34" charset="-122"/>
                  <a:ea typeface="微软雅黑" pitchFamily="34" charset="-122"/>
                </a:rPr>
                <a:t>可</a:t>
              </a:r>
              <a:r>
                <a:rPr lang="zh-CN" altLang="en-US" sz="1200" kern="0" smtClean="0">
                  <a:solidFill>
                    <a:srgbClr val="000000"/>
                  </a:solidFill>
                  <a:latin typeface="微软雅黑" pitchFamily="34" charset="-122"/>
                  <a:ea typeface="微软雅黑" pitchFamily="34" charset="-122"/>
                </a:rPr>
                <a:t>选业务模式</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5" name="圆角矩形 15"/>
            <p:cNvSpPr/>
            <p:nvPr/>
          </p:nvSpPr>
          <p:spPr bwMode="auto">
            <a:xfrm>
              <a:off x="2203758" y="3000183"/>
              <a:ext cx="2148840" cy="445769"/>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2</a:t>
              </a:r>
              <a:r>
                <a:rPr lang="en-US" altLang="zh-CN" sz="1200" kern="0" noProof="0" smtClean="0">
                  <a:solidFill>
                    <a:srgbClr val="000000"/>
                  </a:solidFill>
                  <a:latin typeface="微软雅黑" pitchFamily="34" charset="-122"/>
                  <a:ea typeface="微软雅黑" pitchFamily="34" charset="-122"/>
                </a:rPr>
                <a:t>.3</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200" kern="0" smtClean="0">
                  <a:solidFill>
                    <a:srgbClr val="000000"/>
                  </a:solidFill>
                  <a:latin typeface="微软雅黑" pitchFamily="34" charset="-122"/>
                  <a:ea typeface="微软雅黑" pitchFamily="34" charset="-122"/>
                </a:rPr>
                <a:t>业务模式筛选与排序</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6" name="圆角矩形 15"/>
            <p:cNvSpPr/>
            <p:nvPr/>
          </p:nvSpPr>
          <p:spPr bwMode="auto">
            <a:xfrm>
              <a:off x="4431804" y="3000183"/>
              <a:ext cx="2147153" cy="445769"/>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2</a:t>
              </a:r>
              <a:r>
                <a:rPr lang="en-US" altLang="zh-CN" sz="1200" kern="0" noProof="0" smtClean="0">
                  <a:solidFill>
                    <a:srgbClr val="000000"/>
                  </a:solidFill>
                  <a:latin typeface="微软雅黑" pitchFamily="34" charset="-122"/>
                  <a:ea typeface="微软雅黑" pitchFamily="34" charset="-122"/>
                </a:rPr>
                <a:t>.4</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200" kern="0" smtClean="0">
                  <a:solidFill>
                    <a:srgbClr val="000000"/>
                  </a:solidFill>
                  <a:latin typeface="微软雅黑" pitchFamily="34" charset="-122"/>
                  <a:ea typeface="微软雅黑" pitchFamily="34" charset="-122"/>
                </a:rPr>
                <a:t>业务模式研讨与确定</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203758" y="4117796"/>
              <a:ext cx="2103120" cy="321973"/>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45720" tIns="45720" rIns="4572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3.1</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设计业务模式能力蓝图</a:t>
              </a:r>
            </a:p>
          </p:txBody>
        </p:sp>
        <p:sp>
          <p:nvSpPr>
            <p:cNvPr id="29" name="圆角矩形 15"/>
            <p:cNvSpPr/>
            <p:nvPr/>
          </p:nvSpPr>
          <p:spPr bwMode="auto">
            <a:xfrm>
              <a:off x="4464358" y="4117796"/>
              <a:ext cx="2103120" cy="321973"/>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45720" tIns="45720" rIns="4572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200" kern="0" smtClean="0">
                  <a:solidFill>
                    <a:srgbClr val="000000"/>
                  </a:solidFill>
                  <a:latin typeface="微软雅黑" pitchFamily="34" charset="-122"/>
                  <a:ea typeface="微软雅黑" pitchFamily="34" charset="-122"/>
                </a:rPr>
                <a:t>设计高阶业务流程</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0" name="圆角矩形 15"/>
            <p:cNvSpPr/>
            <p:nvPr/>
          </p:nvSpPr>
          <p:spPr bwMode="auto">
            <a:xfrm>
              <a:off x="2203758" y="4898942"/>
              <a:ext cx="2103120" cy="321973"/>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45720" tIns="45720" rIns="4572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en-US" altLang="zh-CN" sz="1200" kern="0" smtClean="0">
                <a:solidFill>
                  <a:srgbClr val="000000"/>
                </a:solidFill>
                <a:latin typeface="微软雅黑" pitchFamily="34" charset="-122"/>
                <a:ea typeface="微软雅黑" pitchFamily="34" charset="-122"/>
              </a:endParaRPr>
            </a:p>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3.5 </a:t>
              </a:r>
              <a:r>
                <a:rPr lang="zh-CN" altLang="en-US" sz="1200" kern="0" smtClean="0">
                  <a:solidFill>
                    <a:srgbClr val="000000"/>
                  </a:solidFill>
                  <a:latin typeface="微软雅黑" pitchFamily="34" charset="-122"/>
                  <a:ea typeface="微软雅黑" pitchFamily="34" charset="-122"/>
                </a:rPr>
                <a:t>梳理高阶</a:t>
              </a:r>
              <a:r>
                <a:rPr lang="en-US" altLang="zh-CN" sz="1200" kern="0" smtClean="0">
                  <a:solidFill>
                    <a:srgbClr val="000000"/>
                  </a:solidFill>
                  <a:latin typeface="微软雅黑" pitchFamily="34" charset="-122"/>
                  <a:ea typeface="微软雅黑" pitchFamily="34" charset="-122"/>
                </a:rPr>
                <a:t>IT</a:t>
              </a:r>
              <a:r>
                <a:rPr lang="zh-CN" altLang="en-US" sz="1200" kern="0" smtClean="0">
                  <a:solidFill>
                    <a:srgbClr val="000000"/>
                  </a:solidFill>
                  <a:latin typeface="微软雅黑" pitchFamily="34" charset="-122"/>
                  <a:ea typeface="微软雅黑" pitchFamily="34" charset="-122"/>
                </a:rPr>
                <a:t>系统需求</a:t>
              </a:r>
            </a:p>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2" name="圆角矩形 15"/>
            <p:cNvSpPr/>
            <p:nvPr/>
          </p:nvSpPr>
          <p:spPr bwMode="auto">
            <a:xfrm>
              <a:off x="2203758" y="4502019"/>
              <a:ext cx="2103120" cy="321973"/>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45720" tIns="45720" rIns="4572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r>
                <a:rPr lang="en-US" altLang="zh-CN" sz="1200" kern="0" noProof="0" smtClean="0">
                  <a:solidFill>
                    <a:srgbClr val="000000"/>
                  </a:solidFill>
                  <a:latin typeface="微软雅黑" pitchFamily="34" charset="-122"/>
                  <a:ea typeface="微软雅黑" pitchFamily="34" charset="-122"/>
                </a:rPr>
                <a:t>3.3</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200" kern="0" smtClean="0">
                  <a:solidFill>
                    <a:srgbClr val="000000"/>
                  </a:solidFill>
                  <a:latin typeface="微软雅黑" pitchFamily="34" charset="-122"/>
                  <a:ea typeface="微软雅黑" pitchFamily="34" charset="-122"/>
                </a:rPr>
                <a:t>设计项目运作组织架构</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4464358" y="4508369"/>
              <a:ext cx="2103120" cy="321973"/>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45720" tIns="45720" rIns="4572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建立业务指标体系</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9" name="Text Box 23"/>
            <p:cNvSpPr txBox="1">
              <a:spLocks noChangeArrowheads="1"/>
            </p:cNvSpPr>
            <p:nvPr>
              <p:custDataLst>
                <p:tags r:id="rId8"/>
              </p:custDataLst>
            </p:nvPr>
          </p:nvSpPr>
          <p:spPr bwMode="gray">
            <a:xfrm>
              <a:off x="3829895" y="1615666"/>
              <a:ext cx="1218619" cy="290241"/>
            </a:xfrm>
            <a:prstGeom prst="rect">
              <a:avLst/>
            </a:prstGeom>
            <a:noFill/>
            <a:ln w="12700">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200" b="1" smtClean="0">
                  <a:solidFill>
                    <a:srgbClr val="557799"/>
                  </a:solidFill>
                  <a:latin typeface="微软雅黑" pitchFamily="34" charset="-122"/>
                  <a:ea typeface="微软雅黑" pitchFamily="34" charset="-122"/>
                </a:rPr>
                <a:t>12 </a:t>
              </a:r>
              <a:r>
                <a:rPr lang="zh-CN" altLang="en-US" sz="1200" b="1" smtClean="0">
                  <a:solidFill>
                    <a:srgbClr val="557799"/>
                  </a:solidFill>
                  <a:latin typeface="微软雅黑" pitchFamily="34" charset="-122"/>
                  <a:ea typeface="微软雅黑" pitchFamily="34" charset="-122"/>
                </a:rPr>
                <a:t>周</a:t>
              </a:r>
              <a:endParaRPr lang="en-US" sz="1200" b="1">
                <a:solidFill>
                  <a:srgbClr val="557799"/>
                </a:solidFill>
                <a:latin typeface="微软雅黑" pitchFamily="34" charset="-122"/>
                <a:ea typeface="微软雅黑" pitchFamily="34" charset="-122"/>
              </a:endParaRPr>
            </a:p>
          </p:txBody>
        </p:sp>
        <p:sp>
          <p:nvSpPr>
            <p:cNvPr id="31" name="圆角矩形 15"/>
            <p:cNvSpPr/>
            <p:nvPr/>
          </p:nvSpPr>
          <p:spPr bwMode="auto">
            <a:xfrm>
              <a:off x="7485575" y="2952958"/>
              <a:ext cx="1010725"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4</a:t>
              </a:r>
              <a:r>
                <a:rPr lang="en-US" altLang="zh-CN" sz="1200" kern="0" noProof="0" smtClean="0">
                  <a:solidFill>
                    <a:srgbClr val="000000"/>
                  </a:solidFill>
                  <a:latin typeface="微软雅黑" pitchFamily="34" charset="-122"/>
                  <a:ea typeface="微软雅黑" pitchFamily="34" charset="-122"/>
                </a:rPr>
                <a:t>.1</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试点计划</a:t>
              </a:r>
            </a:p>
          </p:txBody>
        </p:sp>
        <p:sp>
          <p:nvSpPr>
            <p:cNvPr id="34" name="圆角矩形 15"/>
            <p:cNvSpPr/>
            <p:nvPr/>
          </p:nvSpPr>
          <p:spPr bwMode="auto">
            <a:xfrm>
              <a:off x="7483427" y="3878098"/>
              <a:ext cx="1010725"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4.2</a:t>
              </a:r>
              <a:r>
                <a:rPr kumimoji="0" lang="en-US" altLang="zh-CN"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实施路线图设计</a:t>
              </a:r>
            </a:p>
          </p:txBody>
        </p:sp>
      </p:grpSp>
      <p:sp>
        <p:nvSpPr>
          <p:cNvPr id="36" name="TextBox 35"/>
          <p:cNvSpPr txBox="1"/>
          <p:nvPr/>
        </p:nvSpPr>
        <p:spPr>
          <a:xfrm>
            <a:off x="495300" y="5988050"/>
            <a:ext cx="1736373"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400" smtClean="0">
                <a:latin typeface="微软雅黑" pitchFamily="34" charset="-122"/>
                <a:ea typeface="微软雅黑" pitchFamily="34" charset="-122"/>
              </a:rPr>
              <a:t>业务模式设计报告</a:t>
            </a:r>
            <a:endParaRPr lang="en-US" sz="1400">
              <a:latin typeface="微软雅黑" pitchFamily="34" charset="-122"/>
              <a:ea typeface="微软雅黑" pitchFamily="34" charset="-122"/>
            </a:endParaRPr>
          </a:p>
        </p:txBody>
      </p:sp>
      <p:sp>
        <p:nvSpPr>
          <p:cNvPr id="40" name="TextBox 39"/>
          <p:cNvSpPr txBox="1"/>
          <p:nvPr/>
        </p:nvSpPr>
        <p:spPr>
          <a:xfrm>
            <a:off x="2215247" y="5988050"/>
            <a:ext cx="1736373"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400" smtClean="0">
                <a:latin typeface="微软雅黑" pitchFamily="34" charset="-122"/>
                <a:ea typeface="微软雅黑" pitchFamily="34" charset="-122"/>
              </a:rPr>
              <a:t>运营模式设计报告</a:t>
            </a:r>
            <a:endParaRPr lang="en-US" sz="1400">
              <a:latin typeface="微软雅黑" pitchFamily="34" charset="-122"/>
              <a:ea typeface="微软雅黑" pitchFamily="34" charset="-122"/>
            </a:endParaRPr>
          </a:p>
        </p:txBody>
      </p:sp>
      <p:sp>
        <p:nvSpPr>
          <p:cNvPr id="42" name="TextBox 41"/>
          <p:cNvSpPr txBox="1"/>
          <p:nvPr/>
        </p:nvSpPr>
        <p:spPr>
          <a:xfrm>
            <a:off x="3959578" y="5988050"/>
            <a:ext cx="2095445"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400" smtClean="0">
                <a:latin typeface="微软雅黑" pitchFamily="34" charset="-122"/>
                <a:ea typeface="微软雅黑" pitchFamily="34" charset="-122"/>
              </a:rPr>
              <a:t>试点计划与实施路线图</a:t>
            </a:r>
            <a:endParaRPr lang="en-US" sz="1400">
              <a:latin typeface="微软雅黑" pitchFamily="34" charset="-122"/>
              <a:ea typeface="微软雅黑" pitchFamily="34" charset="-122"/>
            </a:endParaRPr>
          </a:p>
        </p:txBody>
      </p:sp>
      <p:sp>
        <p:nvSpPr>
          <p:cNvPr id="44" name="TextBox 43"/>
          <p:cNvSpPr txBox="1"/>
          <p:nvPr/>
        </p:nvSpPr>
        <p:spPr>
          <a:xfrm>
            <a:off x="6123940" y="5988050"/>
            <a:ext cx="2634054"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400" smtClean="0">
                <a:latin typeface="微软雅黑" pitchFamily="34" charset="-122"/>
                <a:ea typeface="微软雅黑" pitchFamily="34" charset="-122"/>
              </a:rPr>
              <a:t>数码仓库标准化提升建议报告</a:t>
            </a:r>
            <a:endParaRPr lang="en-US" sz="1400">
              <a:latin typeface="微软雅黑" pitchFamily="34" charset="-122"/>
              <a:ea typeface="微软雅黑" pitchFamily="34" charset="-122"/>
            </a:endParaRPr>
          </a:p>
        </p:txBody>
      </p:sp>
      <p:sp>
        <p:nvSpPr>
          <p:cNvPr id="46" name="TextBox 45"/>
          <p:cNvSpPr txBox="1"/>
          <p:nvPr/>
        </p:nvSpPr>
        <p:spPr>
          <a:xfrm>
            <a:off x="419100" y="5664200"/>
            <a:ext cx="1082348" cy="307777"/>
          </a:xfrm>
          <a:prstGeom prst="rect">
            <a:avLst/>
          </a:prstGeom>
          <a:solidFill>
            <a:schemeClr val="bg1"/>
          </a:solid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主要交付物</a:t>
            </a:r>
            <a:endParaRPr lang="en-US" sz="1400" b="1">
              <a:latin typeface="微软雅黑" pitchFamily="34" charset="-122"/>
              <a:ea typeface="微软雅黑" pitchFamily="3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13</a:t>
            </a:fld>
            <a:br>
              <a:rPr lang="en-US" altLang="zh-CN" smtClean="0"/>
            </a:br>
            <a:endParaRPr lang="en-US" altLang="zh-CN"/>
          </a:p>
        </p:txBody>
      </p:sp>
      <p:sp>
        <p:nvSpPr>
          <p:cNvPr id="4" name="Title 1"/>
          <p:cNvSpPr>
            <a:spLocks noGrp="1"/>
          </p:cNvSpPr>
          <p:nvPr>
            <p:ph type="title"/>
          </p:nvPr>
        </p:nvSpPr>
        <p:spPr>
          <a:xfrm>
            <a:off x="304800" y="76201"/>
            <a:ext cx="6712945" cy="965200"/>
          </a:xfrm>
          <a:noFill/>
          <a:ln w="12700">
            <a:noFill/>
            <a:miter lim="800000"/>
          </a:ln>
        </p:spPr>
        <p:txBody>
          <a:bodyPr vert="horz" wrap="square" lIns="0" tIns="0" rIns="0" bIns="0" numCol="1" anchor="ctr" anchorCtr="0" compatLnSpc="1">
            <a:prstTxWarp prst="textNoShape">
              <a:avLst/>
            </a:prstTxWarp>
          </a:bodyPr>
          <a:lstStyle/>
          <a:p>
            <a:r>
              <a:rPr lang="en-US" altLang="zh-CN" smtClean="0"/>
              <a:t>1.</a:t>
            </a:r>
            <a:r>
              <a:rPr lang="zh-CN" altLang="en-US" smtClean="0"/>
              <a:t>战略解读</a:t>
            </a:r>
            <a:r>
              <a:rPr lang="zh-CN" altLang="en-US" sz="1800" smtClean="0">
                <a:solidFill>
                  <a:schemeClr val="bg1"/>
                </a:solidFill>
                <a:latin typeface="微软雅黑" pitchFamily="34" charset="-122"/>
                <a:ea typeface="微软雅黑" pitchFamily="34" charset="-122"/>
              </a:rPr>
              <a:t>：本阶段工作重点是对五矿黑流中心战略规划的解读及业务现状的理解和</a:t>
            </a:r>
            <a:r>
              <a:rPr lang="zh-CN" altLang="en-US" smtClean="0"/>
              <a:t>分析</a:t>
            </a:r>
            <a:endParaRPr lang="en-US" altLang="en-US" sz="1800" smtClean="0">
              <a:solidFill>
                <a:schemeClr val="bg1"/>
              </a:solidFill>
              <a:latin typeface="微软雅黑" pitchFamily="34" charset="-122"/>
              <a:ea typeface="微软雅黑" pitchFamily="34" charset="-122"/>
            </a:endParaRPr>
          </a:p>
        </p:txBody>
      </p:sp>
      <p:sp>
        <p:nvSpPr>
          <p:cNvPr id="11" name="Content Placeholder 2"/>
          <p:cNvSpPr txBox="1"/>
          <p:nvPr/>
        </p:nvSpPr>
        <p:spPr bwMode="auto">
          <a:xfrm>
            <a:off x="2489811" y="4725601"/>
            <a:ext cx="6036003" cy="869780"/>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理解黑流中心业务发展现状以及存在的主要挑战</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理解黑流中心现有业务与未来电子商务平台的关系</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endParaRPr lang="en-US" altLang="zh-CN" sz="1400" smtClean="0">
              <a:latin typeface="微软雅黑" pitchFamily="34" charset="-122"/>
              <a:ea typeface="微软雅黑" pitchFamily="34" charset="-122"/>
            </a:endParaRPr>
          </a:p>
          <a:p>
            <a:pPr lvl="1" indent="-166688" defTabSz="514350" eaLnBrk="0" hangingPunct="0">
              <a:lnSpc>
                <a:spcPct val="150000"/>
              </a:lnSpc>
              <a:buClr>
                <a:srgbClr val="E51B2E"/>
              </a:buClr>
              <a:buSzTx/>
              <a:buFont typeface="Arial" pitchFamily="34" charset="0"/>
              <a:buChar char="•"/>
              <a:defRPr/>
            </a:pPr>
            <a:endParaRPr lang="en-US" altLang="zh-CN" sz="1400" b="0">
              <a:solidFill>
                <a:srgbClr val="000000"/>
              </a:solidFill>
              <a:latin typeface="微软雅黑" pitchFamily="34" charset="-122"/>
              <a:ea typeface="微软雅黑" pitchFamily="34" charset="-122"/>
            </a:endParaRPr>
          </a:p>
          <a:p>
            <a:pPr lvl="1" indent="-166688" defTabSz="514350" eaLnBrk="0" hangingPunct="0">
              <a:lnSpc>
                <a:spcPct val="150000"/>
              </a:lnSpc>
              <a:buClr>
                <a:srgbClr val="E51B2E"/>
              </a:buClr>
              <a:buSzTx/>
              <a:buFont typeface="Arial" pitchFamily="34" charset="0"/>
              <a:buChar char="•"/>
              <a:defRPr/>
            </a:pPr>
            <a:endParaRPr lang="en-US" altLang="zh-CN" sz="1400" smtClean="0">
              <a:solidFill>
                <a:srgbClr val="000000"/>
              </a:solidFill>
              <a:latin typeface="微软雅黑" pitchFamily="34" charset="-122"/>
              <a:ea typeface="微软雅黑" pitchFamily="34" charset="-122"/>
            </a:endParaRPr>
          </a:p>
        </p:txBody>
      </p:sp>
      <p:sp>
        <p:nvSpPr>
          <p:cNvPr id="14" name="Content Placeholder 7"/>
          <p:cNvSpPr txBox="1"/>
          <p:nvPr/>
        </p:nvSpPr>
        <p:spPr>
          <a:xfrm>
            <a:off x="317500" y="1155700"/>
            <a:ext cx="8445500" cy="382772"/>
          </a:xfrm>
          <a:prstGeom prst="rect">
            <a:avLst/>
          </a:prstGeom>
        </p:spPr>
        <p:txBody>
          <a:bodyPr>
            <a:normAutofit lnSpcReduction="10000"/>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l" defTabSz="914400" rtl="0" eaLnBrk="0" fontAlgn="base" latinLnBrk="0" hangingPunct="0">
              <a:lnSpc>
                <a:spcPct val="120000"/>
              </a:lnSpc>
              <a:spcBef>
                <a:spcPct val="50000"/>
              </a:spcBef>
              <a:spcAft>
                <a:spcPct val="0"/>
              </a:spcAft>
              <a:buClr>
                <a:schemeClr val="tx1"/>
              </a:buClr>
              <a:buSzTx/>
              <a:defRPr/>
            </a:pPr>
            <a:r>
              <a:rPr lang="zh-CN" altLang="en-US" sz="1600" b="1" kern="0" noProof="0" smtClean="0">
                <a:latin typeface="微软雅黑" pitchFamily="34" charset="-122"/>
                <a:ea typeface="微软雅黑" pitchFamily="34" charset="-122"/>
              </a:rPr>
              <a:t>战略解读阶段</a:t>
            </a:r>
            <a:endParaRPr kumimoji="0" lang="en-US" sz="1600" b="1" i="0" u="none" strike="noStrike" kern="0" cap="none" spc="0" normalizeH="0" baseline="0" noProof="0">
              <a:ln>
                <a:noFill/>
              </a:ln>
              <a:solidFill>
                <a:schemeClr val="tx1"/>
              </a:solidFill>
              <a:effectLst/>
              <a:uLnTx/>
              <a:uFillTx/>
              <a:latin typeface="微软雅黑" pitchFamily="34" charset="-122"/>
              <a:ea typeface="微软雅黑" pitchFamily="34" charset="-122"/>
            </a:endParaRPr>
          </a:p>
        </p:txBody>
      </p:sp>
      <p:sp>
        <p:nvSpPr>
          <p:cNvPr id="18" name="Content Placeholder 2"/>
          <p:cNvSpPr txBox="1"/>
          <p:nvPr/>
        </p:nvSpPr>
        <p:spPr bwMode="auto">
          <a:xfrm>
            <a:off x="2476933" y="1963146"/>
            <a:ext cx="6061759" cy="2431054"/>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了解、分析五矿黑流中心业务发展的市场环境</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通过对黑流中心高层进行访谈及战略规划研读，以深刻理解</a:t>
            </a:r>
            <a:endParaRPr lang="en-US" altLang="zh-CN" sz="1400" smtClean="0">
              <a:latin typeface="微软雅黑" pitchFamily="34" charset="-122"/>
              <a:ea typeface="微软雅黑" pitchFamily="34" charset="-122"/>
            </a:endParaRPr>
          </a:p>
          <a:p>
            <a:pPr marL="1025525" lvl="2" indent="-111125" defTabSz="514350" eaLnBrk="0" hangingPunct="0">
              <a:lnSpc>
                <a:spcPct val="150000"/>
              </a:lnSpc>
              <a:buClr>
                <a:srgbClr val="E51B2E"/>
              </a:buClr>
              <a:buSzTx/>
              <a:buFont typeface="Verdana" pitchFamily="34" charset="0"/>
              <a:buChar char="–"/>
              <a:defRPr/>
            </a:pPr>
            <a:r>
              <a:rPr lang="zh-CN" altLang="en-US" sz="1400" smtClean="0">
                <a:latin typeface="微软雅黑" pitchFamily="34" charset="-122"/>
                <a:ea typeface="微软雅黑" pitchFamily="34" charset="-122"/>
              </a:rPr>
              <a:t>黑流中心当前面临的核心业务问题</a:t>
            </a:r>
            <a:endParaRPr lang="en-US" altLang="zh-CN" sz="1400" smtClean="0">
              <a:latin typeface="微软雅黑" pitchFamily="34" charset="-122"/>
              <a:ea typeface="微软雅黑" pitchFamily="34" charset="-122"/>
            </a:endParaRPr>
          </a:p>
          <a:p>
            <a:pPr marL="1025525" lvl="2" indent="-111125" defTabSz="514350" eaLnBrk="0" hangingPunct="0">
              <a:lnSpc>
                <a:spcPct val="150000"/>
              </a:lnSpc>
              <a:buClr>
                <a:srgbClr val="E51B2E"/>
              </a:buClr>
              <a:buSzTx/>
              <a:buFont typeface="Verdana" pitchFamily="34" charset="0"/>
              <a:buChar char="–"/>
              <a:defRPr/>
            </a:pPr>
            <a:r>
              <a:rPr lang="zh-CN" altLang="en-US" sz="1400" smtClean="0">
                <a:latin typeface="微软雅黑" pitchFamily="34" charset="-122"/>
                <a:ea typeface="微软雅黑" pitchFamily="34" charset="-122"/>
              </a:rPr>
              <a:t>黑流中心未来的战略规划内容</a:t>
            </a:r>
            <a:endParaRPr lang="en-US" altLang="zh-CN" sz="1400" smtClean="0">
              <a:latin typeface="微软雅黑" pitchFamily="34" charset="-122"/>
              <a:ea typeface="微软雅黑" pitchFamily="34" charset="-122"/>
            </a:endParaRPr>
          </a:p>
          <a:p>
            <a:pPr marL="1025525" lvl="2" indent="-111125" defTabSz="514350" eaLnBrk="0" hangingPunct="0">
              <a:lnSpc>
                <a:spcPct val="150000"/>
              </a:lnSpc>
              <a:buClr>
                <a:srgbClr val="E51B2E"/>
              </a:buClr>
              <a:buSzTx/>
              <a:buFont typeface="Verdana" pitchFamily="34" charset="0"/>
              <a:buChar char="–"/>
              <a:defRPr/>
            </a:pPr>
            <a:r>
              <a:rPr lang="zh-CN" altLang="en-US" sz="1400" smtClean="0">
                <a:latin typeface="微软雅黑" pitchFamily="34" charset="-122"/>
                <a:ea typeface="微软雅黑" pitchFamily="34" charset="-122"/>
              </a:rPr>
              <a:t>黑流中心对建设电子商务平台的构想</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访谈和研究主要目标客户和关键利益相关方对于电子商务平台相关业务的高阶诉求</a:t>
            </a:r>
          </a:p>
        </p:txBody>
      </p:sp>
      <p:sp>
        <p:nvSpPr>
          <p:cNvPr id="22" name="圆角矩形 15"/>
          <p:cNvSpPr/>
          <p:nvPr/>
        </p:nvSpPr>
        <p:spPr bwMode="auto">
          <a:xfrm>
            <a:off x="198949" y="2876921"/>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1.1</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战略规划解读</a:t>
            </a:r>
          </a:p>
        </p:txBody>
      </p:sp>
      <p:sp>
        <p:nvSpPr>
          <p:cNvPr id="23" name="圆角矩形 15"/>
          <p:cNvSpPr/>
          <p:nvPr/>
        </p:nvSpPr>
        <p:spPr bwMode="auto">
          <a:xfrm>
            <a:off x="209680" y="4858739"/>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1.2</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smtClean="0">
                <a:solidFill>
                  <a:srgbClr val="000000"/>
                </a:solidFill>
                <a:latin typeface="微软雅黑" pitchFamily="34" charset="-122"/>
                <a:ea typeface="微软雅黑" pitchFamily="34" charset="-122"/>
              </a:rPr>
              <a:t>业务现状分析</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5" name="Chevron 24"/>
          <p:cNvSpPr/>
          <p:nvPr/>
        </p:nvSpPr>
        <p:spPr bwMode="auto">
          <a:xfrm rot="10800000" flipH="1">
            <a:off x="2000072" y="2887366"/>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6" name="Chevron 25"/>
          <p:cNvSpPr/>
          <p:nvPr/>
        </p:nvSpPr>
        <p:spPr bwMode="auto">
          <a:xfrm rot="10800000" flipH="1">
            <a:off x="2000072" y="4869184"/>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pic>
        <p:nvPicPr>
          <p:cNvPr id="13" name="Picture 2"/>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14</a:t>
            </a:fld>
            <a:br>
              <a:rPr lang="en-US" altLang="zh-CN" smtClean="0"/>
            </a:br>
            <a:endParaRPr lang="en-US" altLang="zh-CN"/>
          </a:p>
        </p:txBody>
      </p:sp>
      <p:sp>
        <p:nvSpPr>
          <p:cNvPr id="4" name="Title 3"/>
          <p:cNvSpPr>
            <a:spLocks noGrp="1"/>
          </p:cNvSpPr>
          <p:nvPr>
            <p:ph type="title"/>
          </p:nvPr>
        </p:nvSpPr>
        <p:spPr/>
        <p:txBody>
          <a:bodyPr/>
          <a:lstStyle/>
          <a:p>
            <a:r>
              <a:rPr lang="en-US" altLang="zh-CN" smtClean="0"/>
              <a:t>2.</a:t>
            </a:r>
            <a:r>
              <a:rPr lang="zh-CN" altLang="en-US" smtClean="0"/>
              <a:t>业务模式设计：本阶段工作重点是对平台未来的业务模式进行分析验证。</a:t>
            </a:r>
            <a:endParaRPr lang="en-US"/>
          </a:p>
        </p:txBody>
      </p:sp>
      <p:sp>
        <p:nvSpPr>
          <p:cNvPr id="5" name="Content Placeholder 4"/>
          <p:cNvSpPr>
            <a:spLocks noGrp="1"/>
          </p:cNvSpPr>
          <p:nvPr>
            <p:ph sz="quarter" idx="12"/>
          </p:nvPr>
        </p:nvSpPr>
        <p:spPr/>
        <p:txBody>
          <a:bodyPr/>
          <a:lstStyle/>
          <a:p>
            <a:r>
              <a:rPr lang="zh-CN" altLang="en-US" smtClean="0"/>
              <a:t>业务模式设计阶段</a:t>
            </a:r>
            <a:endParaRPr lang="en-US"/>
          </a:p>
        </p:txBody>
      </p:sp>
      <p:sp>
        <p:nvSpPr>
          <p:cNvPr id="16" name="Content Placeholder 2"/>
          <p:cNvSpPr txBox="1"/>
          <p:nvPr/>
        </p:nvSpPr>
        <p:spPr bwMode="auto">
          <a:xfrm>
            <a:off x="2451175" y="1571209"/>
            <a:ext cx="6061759" cy="1154162"/>
          </a:xfrm>
          <a:prstGeom prst="rect">
            <a:avLst/>
          </a:prstGeom>
          <a:solidFill>
            <a:schemeClr val="bg1">
              <a:lumMod val="85000"/>
            </a:schemeClr>
          </a:solidFill>
          <a:ln w="9525">
            <a:solidFill>
              <a:srgbClr val="F8F0CC"/>
            </a:solidFill>
            <a:miter lim="800000"/>
          </a:ln>
        </p:spPr>
        <p:txBody>
          <a:bodyPr tIns="91440" bIns="9144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从五矿领导访谈和战略规划解读中归纳</a:t>
            </a:r>
          </a:p>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基于钢铁流通电子商务市场案例分析</a:t>
            </a:r>
          </a:p>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基于埃森哲国内外钢铁行业专家研讨</a:t>
            </a:r>
            <a:endParaRPr lang="en-US" altLang="zh-CN" sz="1400" smtClean="0">
              <a:latin typeface="微软雅黑" pitchFamily="34" charset="-122"/>
              <a:ea typeface="微软雅黑" pitchFamily="34" charset="-122"/>
            </a:endParaRPr>
          </a:p>
        </p:txBody>
      </p:sp>
      <p:sp>
        <p:nvSpPr>
          <p:cNvPr id="17" name="Chevron 16"/>
          <p:cNvSpPr/>
          <p:nvPr/>
        </p:nvSpPr>
        <p:spPr bwMode="auto">
          <a:xfrm rot="10800000" flipH="1">
            <a:off x="2051588" y="1908111"/>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18" name="圆角矩形 15"/>
          <p:cNvSpPr/>
          <p:nvPr/>
        </p:nvSpPr>
        <p:spPr bwMode="auto">
          <a:xfrm>
            <a:off x="263344" y="1846538"/>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smtClean="0">
                <a:solidFill>
                  <a:srgbClr val="000000"/>
                </a:solidFill>
                <a:latin typeface="微软雅黑" pitchFamily="34" charset="-122"/>
                <a:ea typeface="微软雅黑" pitchFamily="34" charset="-122"/>
              </a:rPr>
              <a:t>2</a:t>
            </a:r>
            <a:r>
              <a:rPr lang="en-US" altLang="zh-CN" sz="1400" b="1" kern="0" noProof="0" smtClean="0">
                <a:solidFill>
                  <a:srgbClr val="000000"/>
                </a:solidFill>
                <a:latin typeface="微软雅黑" pitchFamily="34" charset="-122"/>
                <a:ea typeface="微软雅黑" pitchFamily="34" charset="-122"/>
              </a:rPr>
              <a:t>.1</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定义可选业务模式</a:t>
            </a:r>
          </a:p>
        </p:txBody>
      </p:sp>
      <p:sp>
        <p:nvSpPr>
          <p:cNvPr id="19" name="圆角矩形 15"/>
          <p:cNvSpPr/>
          <p:nvPr/>
        </p:nvSpPr>
        <p:spPr bwMode="auto">
          <a:xfrm>
            <a:off x="263344" y="3192735"/>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2.2</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分析可选业务模式</a:t>
            </a:r>
          </a:p>
        </p:txBody>
      </p:sp>
      <p:sp>
        <p:nvSpPr>
          <p:cNvPr id="20" name="Chevron 19"/>
          <p:cNvSpPr/>
          <p:nvPr/>
        </p:nvSpPr>
        <p:spPr bwMode="auto">
          <a:xfrm rot="10800000" flipH="1">
            <a:off x="2051588" y="3254308"/>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1" name="Content Placeholder 2"/>
          <p:cNvSpPr txBox="1"/>
          <p:nvPr/>
        </p:nvSpPr>
        <p:spPr bwMode="auto">
          <a:xfrm>
            <a:off x="2436150" y="2926737"/>
            <a:ext cx="6061759" cy="1135501"/>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客户洞察</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服务的目标客户及其需求分析</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价值主张</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为目标客户提供的价值分析</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盈利模式</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盈利点及收费模式</a:t>
            </a:r>
            <a:endParaRPr lang="en-US" altLang="zh-CN" sz="1400" smtClean="0">
              <a:latin typeface="微软雅黑" pitchFamily="34" charset="-122"/>
              <a:ea typeface="微软雅黑" pitchFamily="34" charset="-122"/>
            </a:endParaRPr>
          </a:p>
        </p:txBody>
      </p:sp>
      <p:sp>
        <p:nvSpPr>
          <p:cNvPr id="22" name="Content Placeholder 2"/>
          <p:cNvSpPr txBox="1"/>
          <p:nvPr/>
        </p:nvSpPr>
        <p:spPr bwMode="auto">
          <a:xfrm>
            <a:off x="2421123" y="4409908"/>
            <a:ext cx="6061759" cy="830997"/>
          </a:xfrm>
          <a:prstGeom prst="rect">
            <a:avLst/>
          </a:prstGeom>
          <a:solidFill>
            <a:schemeClr val="bg1">
              <a:lumMod val="85000"/>
            </a:schemeClr>
          </a:solidFill>
          <a:ln w="9525">
            <a:solidFill>
              <a:srgbClr val="F8F0CC"/>
            </a:solidFill>
            <a:miter lim="800000"/>
          </a:ln>
        </p:spPr>
        <p:txBody>
          <a:bodyPr tIns="91440" bIns="9144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对可选的业务模式进行筛选和排序</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模式相关的关键业务假设和相互依存和集成关系</a:t>
            </a:r>
            <a:endParaRPr lang="en-US" altLang="zh-CN" sz="1400" smtClean="0">
              <a:latin typeface="微软雅黑" pitchFamily="34" charset="-122"/>
              <a:ea typeface="微软雅黑" pitchFamily="34" charset="-122"/>
            </a:endParaRPr>
          </a:p>
        </p:txBody>
      </p:sp>
      <p:sp>
        <p:nvSpPr>
          <p:cNvPr id="23" name="Chevron 22"/>
          <p:cNvSpPr/>
          <p:nvPr/>
        </p:nvSpPr>
        <p:spPr bwMode="auto">
          <a:xfrm rot="10800000" flipH="1">
            <a:off x="2051588" y="4600507"/>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4" name="Content Placeholder 2"/>
          <p:cNvSpPr txBox="1"/>
          <p:nvPr/>
        </p:nvSpPr>
        <p:spPr bwMode="auto">
          <a:xfrm>
            <a:off x="2431854" y="5619132"/>
            <a:ext cx="6061759" cy="804922"/>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重点业务模式的研讨</a:t>
            </a:r>
            <a:endParaRPr lang="en-US" altLang="zh-CN" sz="1400" smtClean="0">
              <a:latin typeface="微软雅黑" pitchFamily="34" charset="-122"/>
              <a:ea typeface="微软雅黑" pitchFamily="34" charset="-122"/>
            </a:endParaRPr>
          </a:p>
          <a:p>
            <a:pPr marL="568325"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确定未来主要的业务模式及需要进行运营模式设计的重点</a:t>
            </a:r>
            <a:endParaRPr lang="en-US" altLang="zh-CN" sz="1400" smtClean="0">
              <a:latin typeface="微软雅黑" pitchFamily="34" charset="-122"/>
              <a:ea typeface="微软雅黑" pitchFamily="34" charset="-122"/>
            </a:endParaRPr>
          </a:p>
        </p:txBody>
      </p:sp>
      <p:sp>
        <p:nvSpPr>
          <p:cNvPr id="25" name="圆角矩形 15"/>
          <p:cNvSpPr/>
          <p:nvPr/>
        </p:nvSpPr>
        <p:spPr bwMode="auto">
          <a:xfrm>
            <a:off x="263344" y="4538933"/>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smtClean="0">
                <a:solidFill>
                  <a:srgbClr val="000000"/>
                </a:solidFill>
                <a:latin typeface="微软雅黑" pitchFamily="34" charset="-122"/>
                <a:ea typeface="微软雅黑" pitchFamily="34" charset="-122"/>
              </a:rPr>
              <a:t>2.3 </a:t>
            </a:r>
            <a:r>
              <a:rPr lang="zh-CN" altLang="en-US" sz="1400" b="1" kern="0" smtClean="0">
                <a:solidFill>
                  <a:srgbClr val="000000"/>
                </a:solidFill>
                <a:latin typeface="微软雅黑" pitchFamily="34" charset="-122"/>
                <a:ea typeface="微软雅黑" pitchFamily="34" charset="-122"/>
              </a:rPr>
              <a:t>业务模式筛选与排序</a:t>
            </a:r>
          </a:p>
        </p:txBody>
      </p:sp>
      <p:sp>
        <p:nvSpPr>
          <p:cNvPr id="26" name="圆角矩形 15"/>
          <p:cNvSpPr/>
          <p:nvPr/>
        </p:nvSpPr>
        <p:spPr bwMode="auto">
          <a:xfrm>
            <a:off x="263344" y="5719841"/>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smtClean="0">
                <a:solidFill>
                  <a:srgbClr val="000000"/>
                </a:solidFill>
                <a:latin typeface="微软雅黑" pitchFamily="34" charset="-122"/>
                <a:ea typeface="微软雅黑" pitchFamily="34" charset="-122"/>
              </a:rPr>
              <a:t>2.4 </a:t>
            </a:r>
            <a:r>
              <a:rPr lang="zh-CN" altLang="en-US" sz="1400" b="1" kern="0" smtClean="0">
                <a:solidFill>
                  <a:srgbClr val="000000"/>
                </a:solidFill>
                <a:latin typeface="微软雅黑" pitchFamily="34" charset="-122"/>
                <a:ea typeface="微软雅黑" pitchFamily="34" charset="-122"/>
              </a:rPr>
              <a:t>业务模式研讨与确定</a:t>
            </a:r>
          </a:p>
        </p:txBody>
      </p:sp>
      <p:sp>
        <p:nvSpPr>
          <p:cNvPr id="27" name="Chevron 26"/>
          <p:cNvSpPr/>
          <p:nvPr/>
        </p:nvSpPr>
        <p:spPr bwMode="auto">
          <a:xfrm rot="10800000" flipH="1">
            <a:off x="2051588" y="5781415"/>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pic>
        <p:nvPicPr>
          <p:cNvPr id="28"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15</a:t>
            </a:fld>
            <a:br>
              <a:rPr lang="en-US" altLang="zh-CN" smtClean="0"/>
            </a:br>
            <a:endParaRPr lang="en-US" altLang="zh-CN"/>
          </a:p>
        </p:txBody>
      </p:sp>
      <p:sp>
        <p:nvSpPr>
          <p:cNvPr id="6" name="Title 1"/>
          <p:cNvSpPr>
            <a:spLocks noGrp="1"/>
          </p:cNvSpPr>
          <p:nvPr>
            <p:ph type="title"/>
          </p:nvPr>
        </p:nvSpPr>
        <p:spPr>
          <a:xfrm>
            <a:off x="304801" y="76201"/>
            <a:ext cx="6558707" cy="965200"/>
          </a:xfrm>
          <a:noFill/>
          <a:ln w="12700">
            <a:noFill/>
            <a:miter lim="800000"/>
          </a:ln>
        </p:spPr>
        <p:txBody>
          <a:bodyPr vert="horz" wrap="square" lIns="0" tIns="0" rIns="0" bIns="0" numCol="1" anchor="ctr" anchorCtr="0" compatLnSpc="1">
            <a:prstTxWarp prst="textNoShape">
              <a:avLst/>
            </a:prstTxWarp>
          </a:bodyPr>
          <a:lstStyle/>
          <a:p>
            <a:r>
              <a:rPr lang="zh-CN" altLang="en-US" smtClean="0"/>
              <a:t>基于对五矿黑流中心业务战略的理解，以及对于业务优先级的考虑，项目组将重点关注主要的业务模式</a:t>
            </a:r>
            <a:endParaRPr lang="en-US" altLang="en-US" smtClean="0">
              <a:solidFill>
                <a:schemeClr val="bg1"/>
              </a:solidFill>
              <a:latin typeface="微软雅黑" pitchFamily="34" charset="-122"/>
              <a:ea typeface="微软雅黑" pitchFamily="34" charset="-122"/>
            </a:endParaRPr>
          </a:p>
        </p:txBody>
      </p:sp>
      <p:sp>
        <p:nvSpPr>
          <p:cNvPr id="139" name="Content Placeholder 7"/>
          <p:cNvSpPr txBox="1"/>
          <p:nvPr/>
        </p:nvSpPr>
        <p:spPr>
          <a:xfrm>
            <a:off x="317500" y="1155700"/>
            <a:ext cx="8445500" cy="382772"/>
          </a:xfrm>
          <a:prstGeom prst="rect">
            <a:avLst/>
          </a:prstGeom>
        </p:spPr>
        <p:txBody>
          <a:bodyPr>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indent="-190500" eaLnBrk="0" hangingPunct="0">
              <a:lnSpc>
                <a:spcPct val="120000"/>
              </a:lnSpc>
              <a:spcBef>
                <a:spcPct val="50000"/>
              </a:spcBef>
              <a:buClr>
                <a:schemeClr val="tx1"/>
              </a:buClr>
              <a:defRPr/>
            </a:pPr>
            <a:r>
              <a:rPr lang="zh-CN" altLang="en-US" sz="1600" b="1" kern="0" smtClean="0">
                <a:latin typeface="微软雅黑" pitchFamily="34" charset="-122"/>
                <a:ea typeface="微软雅黑" pitchFamily="34" charset="-122"/>
              </a:rPr>
              <a:t>可选业务模式示例</a:t>
            </a:r>
            <a:r>
              <a:rPr lang="en-US" altLang="zh-CN" sz="1600" b="1" kern="0" smtClean="0">
                <a:latin typeface="微软雅黑" pitchFamily="34" charset="-122"/>
                <a:ea typeface="微软雅黑" pitchFamily="34" charset="-122"/>
              </a:rPr>
              <a:t>——</a:t>
            </a:r>
            <a:r>
              <a:rPr lang="zh-CN" altLang="en-US" sz="1600" b="1" kern="0" smtClean="0">
                <a:latin typeface="微软雅黑" pitchFamily="34" charset="-122"/>
                <a:ea typeface="微软雅黑" pitchFamily="34" charset="-122"/>
              </a:rPr>
              <a:t>网上自营模式</a:t>
            </a:r>
          </a:p>
        </p:txBody>
      </p:sp>
      <p:cxnSp>
        <p:nvCxnSpPr>
          <p:cNvPr id="7" name="Straight Arrow Connector 6"/>
          <p:cNvCxnSpPr/>
          <p:nvPr/>
        </p:nvCxnSpPr>
        <p:spPr bwMode="auto">
          <a:xfrm>
            <a:off x="8334375" y="1517172"/>
            <a:ext cx="571500" cy="0"/>
          </a:xfrm>
          <a:prstGeom prst="straightConnector1">
            <a:avLst/>
          </a:prstGeom>
          <a:solidFill>
            <a:schemeClr val="bg1"/>
          </a:solidFill>
          <a:ln w="28575" cap="flat" cmpd="sng" algn="ctr">
            <a:solidFill>
              <a:srgbClr val="FF0000"/>
            </a:solidFill>
            <a:prstDash val="solid"/>
            <a:round/>
            <a:headEnd type="none" w="med" len="med"/>
            <a:tailEnd type="arrow"/>
          </a:ln>
          <a:effectLst/>
        </p:spPr>
      </p:cxnSp>
      <p:cxnSp>
        <p:nvCxnSpPr>
          <p:cNvPr id="8" name="Straight Arrow Connector 7"/>
          <p:cNvCxnSpPr/>
          <p:nvPr/>
        </p:nvCxnSpPr>
        <p:spPr bwMode="auto">
          <a:xfrm>
            <a:off x="8334375" y="1812447"/>
            <a:ext cx="571500" cy="0"/>
          </a:xfrm>
          <a:prstGeom prst="straightConnector1">
            <a:avLst/>
          </a:prstGeom>
          <a:solidFill>
            <a:schemeClr val="bg1"/>
          </a:solidFill>
          <a:ln w="28575" cap="flat" cmpd="sng" algn="ctr">
            <a:solidFill>
              <a:srgbClr val="0070C0"/>
            </a:solidFill>
            <a:prstDash val="solid"/>
            <a:round/>
            <a:headEnd type="none" w="med" len="med"/>
            <a:tailEnd type="arrow"/>
          </a:ln>
          <a:effectLst/>
        </p:spPr>
      </p:cxnSp>
      <p:cxnSp>
        <p:nvCxnSpPr>
          <p:cNvPr id="9" name="Straight Arrow Connector 8"/>
          <p:cNvCxnSpPr/>
          <p:nvPr/>
        </p:nvCxnSpPr>
        <p:spPr bwMode="auto">
          <a:xfrm>
            <a:off x="8334375" y="2124075"/>
            <a:ext cx="571500" cy="0"/>
          </a:xfrm>
          <a:prstGeom prst="straightConnector1">
            <a:avLst/>
          </a:prstGeom>
          <a:solidFill>
            <a:schemeClr val="bg1"/>
          </a:solidFill>
          <a:ln w="28575" cap="flat" cmpd="sng" algn="ctr">
            <a:solidFill>
              <a:srgbClr val="92D050"/>
            </a:solidFill>
            <a:prstDash val="solid"/>
            <a:round/>
            <a:headEnd type="none" w="med" len="med"/>
            <a:tailEnd type="arrow"/>
          </a:ln>
          <a:effectLst/>
        </p:spPr>
      </p:cxnSp>
      <p:sp>
        <p:nvSpPr>
          <p:cNvPr id="10" name="TextBox 9"/>
          <p:cNvSpPr txBox="1"/>
          <p:nvPr/>
        </p:nvSpPr>
        <p:spPr>
          <a:xfrm>
            <a:off x="8105774" y="1285875"/>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资金流</a:t>
            </a:r>
            <a:endParaRPr lang="en-US" sz="1000">
              <a:latin typeface="微软雅黑" pitchFamily="34" charset="-122"/>
              <a:ea typeface="微软雅黑" pitchFamily="34" charset="-122"/>
            </a:endParaRPr>
          </a:p>
        </p:txBody>
      </p:sp>
      <p:sp>
        <p:nvSpPr>
          <p:cNvPr id="11" name="TextBox 10"/>
          <p:cNvSpPr txBox="1"/>
          <p:nvPr/>
        </p:nvSpPr>
        <p:spPr>
          <a:xfrm>
            <a:off x="8105774" y="1564797"/>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物流</a:t>
            </a:r>
            <a:endParaRPr lang="en-US" sz="1000">
              <a:latin typeface="微软雅黑" pitchFamily="34" charset="-122"/>
              <a:ea typeface="微软雅黑" pitchFamily="34" charset="-122"/>
            </a:endParaRPr>
          </a:p>
        </p:txBody>
      </p:sp>
      <p:sp>
        <p:nvSpPr>
          <p:cNvPr id="12" name="TextBox 11"/>
          <p:cNvSpPr txBox="1"/>
          <p:nvPr/>
        </p:nvSpPr>
        <p:spPr>
          <a:xfrm>
            <a:off x="8143874" y="1857375"/>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信息流</a:t>
            </a:r>
            <a:endParaRPr lang="en-US" sz="1000">
              <a:latin typeface="微软雅黑" pitchFamily="34" charset="-122"/>
              <a:ea typeface="微软雅黑" pitchFamily="34" charset="-122"/>
            </a:endParaRPr>
          </a:p>
        </p:txBody>
      </p:sp>
      <p:sp>
        <p:nvSpPr>
          <p:cNvPr id="13" name="Rectangle 12"/>
          <p:cNvSpPr/>
          <p:nvPr/>
        </p:nvSpPr>
        <p:spPr bwMode="auto">
          <a:xfrm>
            <a:off x="8229600" y="1238251"/>
            <a:ext cx="742950" cy="1047749"/>
          </a:xfrm>
          <a:prstGeom prst="rect">
            <a:avLst/>
          </a:prstGeom>
          <a:no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grpSp>
        <p:nvGrpSpPr>
          <p:cNvPr id="4" name="Group 14"/>
          <p:cNvGrpSpPr/>
          <p:nvPr/>
        </p:nvGrpSpPr>
        <p:grpSpPr>
          <a:xfrm>
            <a:off x="773550" y="1623557"/>
            <a:ext cx="7317129" cy="4247797"/>
            <a:chOff x="125850" y="1671182"/>
            <a:chExt cx="7317129" cy="4247797"/>
          </a:xfrm>
        </p:grpSpPr>
        <p:sp>
          <p:nvSpPr>
            <p:cNvPr id="16" name="Rectangle 15"/>
            <p:cNvSpPr/>
            <p:nvPr/>
          </p:nvSpPr>
          <p:spPr bwMode="auto">
            <a:xfrm>
              <a:off x="1239507" y="3279290"/>
              <a:ext cx="974785" cy="707367"/>
            </a:xfrm>
            <a:prstGeom prst="rect">
              <a:avLst/>
            </a:prstGeom>
            <a:solidFill>
              <a:srgbClr val="CCECFF"/>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7" name="Rounded Rectangle 16"/>
            <p:cNvSpPr/>
            <p:nvPr/>
          </p:nvSpPr>
          <p:spPr bwMode="auto">
            <a:xfrm>
              <a:off x="3513953" y="1671182"/>
              <a:ext cx="1181819" cy="897867"/>
            </a:xfrm>
            <a:prstGeom prst="roundRect">
              <a:avLst/>
            </a:prstGeom>
            <a:solidFill>
              <a:srgbClr val="CCECFF"/>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8" name="Rectangle 17"/>
            <p:cNvSpPr/>
            <p:nvPr/>
          </p:nvSpPr>
          <p:spPr bwMode="auto">
            <a:xfrm>
              <a:off x="6209401" y="2442533"/>
              <a:ext cx="1233578" cy="2294627"/>
            </a:xfrm>
            <a:prstGeom prst="rect">
              <a:avLst/>
            </a:prstGeom>
            <a:solidFill>
              <a:srgbClr val="CCECFF"/>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9" name="Rounded Rectangle 18"/>
            <p:cNvSpPr/>
            <p:nvPr/>
          </p:nvSpPr>
          <p:spPr bwMode="auto">
            <a:xfrm>
              <a:off x="2636935" y="5021833"/>
              <a:ext cx="1181819" cy="897146"/>
            </a:xfrm>
            <a:prstGeom prst="roundRect">
              <a:avLst/>
            </a:prstGeom>
            <a:solidFill>
              <a:srgbClr val="CCECFF"/>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20" name="Rectangle 2"/>
            <p:cNvSpPr>
              <a:spLocks noChangeArrowheads="1"/>
            </p:cNvSpPr>
            <p:nvPr/>
          </p:nvSpPr>
          <p:spPr bwMode="auto">
            <a:xfrm>
              <a:off x="1299025" y="3624348"/>
              <a:ext cx="837612" cy="224287"/>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五矿传统贸易</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1" name="Rectangle 2"/>
            <p:cNvSpPr>
              <a:spLocks noChangeArrowheads="1"/>
            </p:cNvSpPr>
            <p:nvPr/>
          </p:nvSpPr>
          <p:spPr bwMode="auto">
            <a:xfrm>
              <a:off x="6489348" y="2738346"/>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a</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2" name="Rectangle 2"/>
            <p:cNvSpPr>
              <a:spLocks noChangeArrowheads="1"/>
            </p:cNvSpPr>
            <p:nvPr/>
          </p:nvSpPr>
          <p:spPr bwMode="auto">
            <a:xfrm>
              <a:off x="6489348" y="3148758"/>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b</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3" name="Rectangle 2"/>
            <p:cNvSpPr>
              <a:spLocks noChangeArrowheads="1"/>
            </p:cNvSpPr>
            <p:nvPr/>
          </p:nvSpPr>
          <p:spPr bwMode="auto">
            <a:xfrm>
              <a:off x="6489348" y="3916572"/>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最终用户 </a:t>
              </a:r>
              <a:r>
                <a:rPr lang="en-US" altLang="zh-CN" sz="1000" b="1" smtClean="0">
                  <a:solidFill>
                    <a:srgbClr val="000000"/>
                  </a:solidFill>
                  <a:latin typeface="微软雅黑" pitchFamily="34" charset="-122"/>
                  <a:ea typeface="微软雅黑" pitchFamily="34" charset="-122"/>
                  <a:cs typeface="Times New Roman" pitchFamily="18" charset="0"/>
                </a:rPr>
                <a:t>a</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4" name="Rectangle 2"/>
            <p:cNvSpPr>
              <a:spLocks noChangeArrowheads="1"/>
            </p:cNvSpPr>
            <p:nvPr/>
          </p:nvSpPr>
          <p:spPr bwMode="auto">
            <a:xfrm>
              <a:off x="2720348" y="5384126"/>
              <a:ext cx="994889" cy="227283"/>
            </a:xfrm>
            <a:prstGeom prst="rect">
              <a:avLst/>
            </a:prstGeom>
            <a:solidFill>
              <a:srgbClr val="FFFF99"/>
            </a:solidFill>
            <a:ln w="317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仓储物流加盟商</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6" name="Rectangle 2"/>
            <p:cNvSpPr>
              <a:spLocks noChangeArrowheads="1"/>
            </p:cNvSpPr>
            <p:nvPr/>
          </p:nvSpPr>
          <p:spPr bwMode="auto">
            <a:xfrm>
              <a:off x="4531898" y="4859713"/>
              <a:ext cx="1003513"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钢材加工服务商</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7" name="Rectangle 2"/>
            <p:cNvSpPr>
              <a:spLocks noChangeArrowheads="1"/>
            </p:cNvSpPr>
            <p:nvPr/>
          </p:nvSpPr>
          <p:spPr bwMode="auto">
            <a:xfrm>
              <a:off x="125850" y="3037811"/>
              <a:ext cx="573075"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 </a:t>
              </a:r>
              <a:r>
                <a:rPr lang="en-US" altLang="zh-CN" sz="1000" b="1" smtClean="0">
                  <a:solidFill>
                    <a:srgbClr val="000000"/>
                  </a:solidFill>
                  <a:latin typeface="微软雅黑" pitchFamily="34" charset="-122"/>
                  <a:ea typeface="微软雅黑" pitchFamily="34" charset="-122"/>
                  <a:cs typeface="Times New Roman" pitchFamily="18" charset="0"/>
                </a:rPr>
                <a:t>1</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8" name="Rectangle 2"/>
            <p:cNvSpPr>
              <a:spLocks noChangeArrowheads="1"/>
            </p:cNvSpPr>
            <p:nvPr/>
          </p:nvSpPr>
          <p:spPr bwMode="auto">
            <a:xfrm>
              <a:off x="125850" y="3362731"/>
              <a:ext cx="573075"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 </a:t>
              </a:r>
              <a:r>
                <a:rPr lang="en-US" altLang="zh-CN" sz="1000" b="1" smtClean="0">
                  <a:solidFill>
                    <a:srgbClr val="000000"/>
                  </a:solidFill>
                  <a:latin typeface="微软雅黑" pitchFamily="34" charset="-122"/>
                  <a:ea typeface="微软雅黑" pitchFamily="34" charset="-122"/>
                  <a:cs typeface="Times New Roman" pitchFamily="18" charset="0"/>
                </a:rPr>
                <a:t>2</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9" name="Rectangle 2"/>
            <p:cNvSpPr>
              <a:spLocks noChangeArrowheads="1"/>
            </p:cNvSpPr>
            <p:nvPr/>
          </p:nvSpPr>
          <p:spPr bwMode="auto">
            <a:xfrm>
              <a:off x="125850" y="3713529"/>
              <a:ext cx="573075"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 </a:t>
              </a:r>
              <a:r>
                <a:rPr lang="en-US" altLang="zh-CN" sz="1000" b="1" smtClean="0">
                  <a:solidFill>
                    <a:srgbClr val="000000"/>
                  </a:solidFill>
                  <a:latin typeface="微软雅黑" pitchFamily="34" charset="-122"/>
                  <a:ea typeface="微软雅黑" pitchFamily="34" charset="-122"/>
                  <a:cs typeface="Times New Roman" pitchFamily="18" charset="0"/>
                </a:rPr>
                <a:t>3</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30" name="Rectangle 2"/>
            <p:cNvSpPr>
              <a:spLocks noChangeArrowheads="1"/>
            </p:cNvSpPr>
            <p:nvPr/>
          </p:nvSpPr>
          <p:spPr bwMode="auto">
            <a:xfrm>
              <a:off x="125850" y="4049969"/>
              <a:ext cx="573075"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 </a:t>
              </a:r>
              <a:r>
                <a:rPr lang="en-US" altLang="zh-CN" sz="1000" b="1" smtClean="0">
                  <a:solidFill>
                    <a:srgbClr val="000000"/>
                  </a:solidFill>
                  <a:latin typeface="微软雅黑" pitchFamily="34" charset="-122"/>
                  <a:ea typeface="微软雅黑" pitchFamily="34" charset="-122"/>
                  <a:cs typeface="Times New Roman" pitchFamily="18" charset="0"/>
                </a:rPr>
                <a:t>4</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31" name="Rectangle 2"/>
            <p:cNvSpPr>
              <a:spLocks noChangeArrowheads="1"/>
            </p:cNvSpPr>
            <p:nvPr/>
          </p:nvSpPr>
          <p:spPr bwMode="auto">
            <a:xfrm>
              <a:off x="6489348" y="4319126"/>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最终用户 </a:t>
              </a:r>
              <a:r>
                <a:rPr lang="en-US" altLang="zh-CN" sz="1000" b="1" smtClean="0">
                  <a:solidFill>
                    <a:srgbClr val="000000"/>
                  </a:solidFill>
                  <a:latin typeface="微软雅黑" pitchFamily="34" charset="-122"/>
                  <a:ea typeface="微软雅黑" pitchFamily="34" charset="-122"/>
                  <a:cs typeface="Times New Roman" pitchFamily="18" charset="0"/>
                </a:rPr>
                <a:t>b</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32" name="Rectangle 2"/>
            <p:cNvSpPr>
              <a:spLocks noChangeArrowheads="1"/>
            </p:cNvSpPr>
            <p:nvPr/>
          </p:nvSpPr>
          <p:spPr bwMode="auto">
            <a:xfrm>
              <a:off x="6489348" y="3516808"/>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c</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33" name="Rectangle 2"/>
            <p:cNvSpPr>
              <a:spLocks noChangeArrowheads="1"/>
            </p:cNvSpPr>
            <p:nvPr/>
          </p:nvSpPr>
          <p:spPr bwMode="auto">
            <a:xfrm>
              <a:off x="2717480" y="5648664"/>
              <a:ext cx="994889" cy="227283"/>
            </a:xfrm>
            <a:prstGeom prst="rect">
              <a:avLst/>
            </a:prstGeom>
            <a:solidFill>
              <a:srgbClr val="FFFF99"/>
            </a:solidFill>
            <a:ln w="317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五矿自有仓库</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34" name="TextBox 33"/>
            <p:cNvSpPr txBox="1"/>
            <p:nvPr/>
          </p:nvSpPr>
          <p:spPr>
            <a:xfrm>
              <a:off x="2774956" y="5021834"/>
              <a:ext cx="888521"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b="1" smtClean="0">
                  <a:latin typeface="微软雅黑" pitchFamily="34" charset="-122"/>
                  <a:ea typeface="微软雅黑" pitchFamily="34" charset="-122"/>
                </a:rPr>
                <a:t>钢铁</a:t>
              </a:r>
              <a:r>
                <a:rPr lang="en-US" altLang="zh-CN" sz="1000" b="1" smtClean="0">
                  <a:latin typeface="微软雅黑" pitchFamily="34" charset="-122"/>
                  <a:ea typeface="微软雅黑" pitchFamily="34" charset="-122"/>
                </a:rPr>
                <a:t>e</a:t>
              </a:r>
              <a:r>
                <a:rPr lang="zh-CN" altLang="en-US" sz="1000" b="1" smtClean="0">
                  <a:latin typeface="微软雅黑" pitchFamily="34" charset="-122"/>
                  <a:ea typeface="微软雅黑" pitchFamily="34" charset="-122"/>
                </a:rPr>
                <a:t>联盟数码库</a:t>
              </a:r>
              <a:endParaRPr lang="en-US" sz="1000" b="1">
                <a:latin typeface="微软雅黑" pitchFamily="34" charset="-122"/>
                <a:ea typeface="微软雅黑" pitchFamily="34" charset="-122"/>
              </a:endParaRPr>
            </a:p>
          </p:txBody>
        </p:sp>
        <p:cxnSp>
          <p:nvCxnSpPr>
            <p:cNvPr id="35" name="Shape 34"/>
            <p:cNvCxnSpPr>
              <a:stCxn id="16" idx="2"/>
              <a:endCxn id="19" idx="1"/>
            </p:cNvCxnSpPr>
            <p:nvPr/>
          </p:nvCxnSpPr>
          <p:spPr bwMode="auto">
            <a:xfrm rot="16200000" flipH="1">
              <a:off x="1440043" y="4273513"/>
              <a:ext cx="1483749" cy="910035"/>
            </a:xfrm>
            <a:prstGeom prst="bentConnector2">
              <a:avLst/>
            </a:prstGeom>
            <a:solidFill>
              <a:schemeClr val="bg1"/>
            </a:solidFill>
            <a:ln w="19050" cap="flat" cmpd="sng" algn="ctr">
              <a:solidFill>
                <a:srgbClr val="0070C0"/>
              </a:solidFill>
              <a:prstDash val="solid"/>
              <a:round/>
              <a:headEnd type="none" w="med" len="med"/>
              <a:tailEnd type="arrow"/>
            </a:ln>
            <a:effectLst/>
          </p:spPr>
        </p:cxnSp>
        <p:sp>
          <p:nvSpPr>
            <p:cNvPr id="36" name="TextBox 35"/>
            <p:cNvSpPr txBox="1"/>
            <p:nvPr/>
          </p:nvSpPr>
          <p:spPr>
            <a:xfrm>
              <a:off x="6390556" y="2468406"/>
              <a:ext cx="888521"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200" b="1" smtClean="0">
                  <a:latin typeface="微软雅黑" pitchFamily="34" charset="-122"/>
                  <a:ea typeface="微软雅黑" pitchFamily="34" charset="-122"/>
                </a:rPr>
                <a:t>买家</a:t>
              </a:r>
              <a:endParaRPr lang="en-US" sz="1200" b="1">
                <a:latin typeface="微软雅黑" pitchFamily="34" charset="-122"/>
                <a:ea typeface="微软雅黑" pitchFamily="34" charset="-122"/>
              </a:endParaRPr>
            </a:p>
          </p:txBody>
        </p:sp>
        <p:sp>
          <p:nvSpPr>
            <p:cNvPr id="37" name="Rectangle 2"/>
            <p:cNvSpPr>
              <a:spLocks noChangeArrowheads="1"/>
            </p:cNvSpPr>
            <p:nvPr/>
          </p:nvSpPr>
          <p:spPr bwMode="auto">
            <a:xfrm>
              <a:off x="4537656" y="5348527"/>
              <a:ext cx="1003513"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运输服务商</a:t>
              </a:r>
              <a:endParaRPr lang="zh-CN" altLang="en-US" sz="1000" b="1">
                <a:solidFill>
                  <a:srgbClr val="000000"/>
                </a:solidFill>
                <a:latin typeface="微软雅黑" pitchFamily="34" charset="-122"/>
                <a:ea typeface="微软雅黑" pitchFamily="34" charset="-122"/>
                <a:cs typeface="Times New Roman" pitchFamily="18" charset="0"/>
              </a:endParaRPr>
            </a:p>
          </p:txBody>
        </p:sp>
        <p:cxnSp>
          <p:nvCxnSpPr>
            <p:cNvPr id="38" name="Straight Arrow Connector 37"/>
            <p:cNvCxnSpPr>
              <a:stCxn id="26" idx="2"/>
              <a:endCxn id="37" idx="0"/>
            </p:cNvCxnSpPr>
            <p:nvPr/>
          </p:nvCxnSpPr>
          <p:spPr bwMode="auto">
            <a:xfrm>
              <a:off x="5033655" y="5086996"/>
              <a:ext cx="5758" cy="261531"/>
            </a:xfrm>
            <a:prstGeom prst="straightConnector1">
              <a:avLst/>
            </a:prstGeom>
            <a:solidFill>
              <a:schemeClr val="bg1"/>
            </a:solidFill>
            <a:ln w="19050" cap="flat" cmpd="sng" algn="ctr">
              <a:solidFill>
                <a:srgbClr val="0070C0"/>
              </a:solidFill>
              <a:prstDash val="solid"/>
              <a:round/>
              <a:headEnd type="arrow"/>
              <a:tailEnd type="arrow"/>
            </a:ln>
            <a:effectLst/>
          </p:spPr>
        </p:cxnSp>
        <p:cxnSp>
          <p:nvCxnSpPr>
            <p:cNvPr id="39" name="Straight Arrow Connector 38"/>
            <p:cNvCxnSpPr/>
            <p:nvPr/>
          </p:nvCxnSpPr>
          <p:spPr bwMode="auto">
            <a:xfrm flipV="1">
              <a:off x="3818754" y="5505299"/>
              <a:ext cx="718902" cy="8237"/>
            </a:xfrm>
            <a:prstGeom prst="straightConnector1">
              <a:avLst/>
            </a:prstGeom>
            <a:solidFill>
              <a:schemeClr val="bg1"/>
            </a:solidFill>
            <a:ln w="19050" cap="flat" cmpd="sng" algn="ctr">
              <a:solidFill>
                <a:srgbClr val="0070C0"/>
              </a:solidFill>
              <a:prstDash val="solid"/>
              <a:round/>
              <a:headEnd type="none" w="med" len="med"/>
              <a:tailEnd type="arrow"/>
            </a:ln>
            <a:effectLst/>
          </p:spPr>
        </p:cxnSp>
        <p:cxnSp>
          <p:nvCxnSpPr>
            <p:cNvPr id="40" name="Shape 39"/>
            <p:cNvCxnSpPr>
              <a:stCxn id="37" idx="3"/>
              <a:endCxn id="18" idx="2"/>
            </p:cNvCxnSpPr>
            <p:nvPr/>
          </p:nvCxnSpPr>
          <p:spPr bwMode="auto">
            <a:xfrm flipV="1">
              <a:off x="5541169" y="4737160"/>
              <a:ext cx="1285021" cy="725009"/>
            </a:xfrm>
            <a:prstGeom prst="bentConnector2">
              <a:avLst/>
            </a:prstGeom>
            <a:solidFill>
              <a:schemeClr val="bg1"/>
            </a:solidFill>
            <a:ln w="19050" cap="flat" cmpd="sng" algn="ctr">
              <a:solidFill>
                <a:srgbClr val="0070C0"/>
              </a:solidFill>
              <a:prstDash val="solid"/>
              <a:round/>
              <a:headEnd type="none" w="med" len="med"/>
              <a:tailEnd type="arrow"/>
            </a:ln>
            <a:effectLst/>
          </p:spPr>
        </p:cxnSp>
        <p:sp>
          <p:nvSpPr>
            <p:cNvPr id="41" name="Rectangle 40"/>
            <p:cNvSpPr/>
            <p:nvPr/>
          </p:nvSpPr>
          <p:spPr bwMode="auto">
            <a:xfrm>
              <a:off x="3007923" y="3201658"/>
              <a:ext cx="2191124" cy="854015"/>
            </a:xfrm>
            <a:prstGeom prst="rect">
              <a:avLst/>
            </a:prstGeom>
            <a:solidFill>
              <a:srgbClr val="CC9900">
                <a:alpha val="70000"/>
              </a:srgbClr>
            </a:solidFill>
            <a:ln w="9525">
              <a:solidFill>
                <a:schemeClr val="tx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eaLnBrk="0" latinLnBrk="0" hangingPunct="0">
                <a:lnSpc>
                  <a:spcPct val="100000"/>
                </a:lnSpc>
                <a:buClrTx/>
                <a:buSzTx/>
                <a:buFontTx/>
                <a:buNone/>
              </a:pPr>
              <a:r>
                <a:rPr lang="zh-CN" altLang="en-US" sz="1200" b="1" smtClean="0">
                  <a:solidFill>
                    <a:srgbClr val="000000"/>
                  </a:solidFill>
                  <a:latin typeface="微软雅黑" pitchFamily="34" charset="-122"/>
                  <a:ea typeface="微软雅黑" pitchFamily="34" charset="-122"/>
                  <a:cs typeface="Times New Roman" pitchFamily="18" charset="0"/>
                </a:rPr>
                <a:t>电子商务平台</a:t>
              </a:r>
              <a:endParaRPr lang="en-US" altLang="en-US" sz="1200" b="1" smtClean="0">
                <a:solidFill>
                  <a:srgbClr val="000000"/>
                </a:solidFill>
                <a:latin typeface="微软雅黑" pitchFamily="34" charset="-122"/>
                <a:ea typeface="微软雅黑" pitchFamily="34" charset="-122"/>
                <a:cs typeface="Times New Roman" pitchFamily="18" charset="0"/>
              </a:endParaRPr>
            </a:p>
          </p:txBody>
        </p:sp>
        <p:cxnSp>
          <p:nvCxnSpPr>
            <p:cNvPr id="42" name="Elbow Connector 41"/>
            <p:cNvCxnSpPr>
              <a:stCxn id="41" idx="3"/>
              <a:endCxn id="21" idx="1"/>
            </p:cNvCxnSpPr>
            <p:nvPr/>
          </p:nvCxnSpPr>
          <p:spPr bwMode="auto">
            <a:xfrm flipV="1">
              <a:off x="5199047" y="2851988"/>
              <a:ext cx="1290301" cy="776678"/>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43" name="Elbow Connector 42"/>
            <p:cNvCxnSpPr>
              <a:stCxn id="41" idx="3"/>
              <a:endCxn id="22" idx="1"/>
            </p:cNvCxnSpPr>
            <p:nvPr/>
          </p:nvCxnSpPr>
          <p:spPr bwMode="auto">
            <a:xfrm flipV="1">
              <a:off x="5199047" y="3262400"/>
              <a:ext cx="1290301" cy="366266"/>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44" name="Elbow Connector 43"/>
            <p:cNvCxnSpPr>
              <a:stCxn id="41" idx="3"/>
              <a:endCxn id="32" idx="1"/>
            </p:cNvCxnSpPr>
            <p:nvPr/>
          </p:nvCxnSpPr>
          <p:spPr bwMode="auto">
            <a:xfrm>
              <a:off x="5199047" y="3628666"/>
              <a:ext cx="1290301" cy="1784"/>
            </a:xfrm>
            <a:prstGeom prst="bentConnector3">
              <a:avLst>
                <a:gd name="adj1" fmla="val 50000"/>
              </a:avLst>
            </a:prstGeom>
            <a:solidFill>
              <a:schemeClr val="bg1"/>
            </a:solidFill>
            <a:ln w="19050" cap="flat" cmpd="sng" algn="ctr">
              <a:solidFill>
                <a:srgbClr val="00B050"/>
              </a:solidFill>
              <a:prstDash val="solid"/>
              <a:round/>
              <a:headEnd type="arrow"/>
              <a:tailEnd type="arrow"/>
            </a:ln>
            <a:effectLst/>
          </p:spPr>
        </p:cxnSp>
        <p:cxnSp>
          <p:nvCxnSpPr>
            <p:cNvPr id="45" name="Elbow Connector 44"/>
            <p:cNvCxnSpPr>
              <a:stCxn id="41" idx="3"/>
              <a:endCxn id="23" idx="1"/>
            </p:cNvCxnSpPr>
            <p:nvPr/>
          </p:nvCxnSpPr>
          <p:spPr bwMode="auto">
            <a:xfrm>
              <a:off x="5199047" y="3628666"/>
              <a:ext cx="1290301" cy="401548"/>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46" name="Elbow Connector 45"/>
            <p:cNvCxnSpPr>
              <a:stCxn id="41" idx="3"/>
              <a:endCxn id="31" idx="1"/>
            </p:cNvCxnSpPr>
            <p:nvPr/>
          </p:nvCxnSpPr>
          <p:spPr bwMode="auto">
            <a:xfrm>
              <a:off x="5199047" y="3628666"/>
              <a:ext cx="1290301" cy="804102"/>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47" name="Shape 46"/>
            <p:cNvCxnSpPr>
              <a:stCxn id="18" idx="0"/>
              <a:endCxn id="17" idx="3"/>
            </p:cNvCxnSpPr>
            <p:nvPr/>
          </p:nvCxnSpPr>
          <p:spPr bwMode="auto">
            <a:xfrm rot="16200000" flipV="1">
              <a:off x="5599773" y="1216116"/>
              <a:ext cx="322417" cy="2130418"/>
            </a:xfrm>
            <a:prstGeom prst="bentConnector2">
              <a:avLst/>
            </a:prstGeom>
            <a:solidFill>
              <a:schemeClr val="bg1"/>
            </a:solidFill>
            <a:ln w="19050" cap="flat" cmpd="sng" algn="ctr">
              <a:solidFill>
                <a:srgbClr val="FF0000"/>
              </a:solidFill>
              <a:prstDash val="solid"/>
              <a:round/>
              <a:headEnd type="none" w="med" len="med"/>
              <a:tailEnd type="arrow"/>
            </a:ln>
            <a:effectLst/>
          </p:spPr>
        </p:cxnSp>
        <p:cxnSp>
          <p:nvCxnSpPr>
            <p:cNvPr id="48" name="Shape 47"/>
            <p:cNvCxnSpPr>
              <a:stCxn id="17" idx="1"/>
              <a:endCxn id="16" idx="0"/>
            </p:cNvCxnSpPr>
            <p:nvPr/>
          </p:nvCxnSpPr>
          <p:spPr bwMode="auto">
            <a:xfrm rot="10800000" flipV="1">
              <a:off x="1726901" y="2120116"/>
              <a:ext cx="1787053" cy="1159174"/>
            </a:xfrm>
            <a:prstGeom prst="bentConnector2">
              <a:avLst/>
            </a:prstGeom>
            <a:solidFill>
              <a:schemeClr val="bg1"/>
            </a:solidFill>
            <a:ln w="19050" cap="flat" cmpd="sng" algn="ctr">
              <a:solidFill>
                <a:srgbClr val="FF0000"/>
              </a:solidFill>
              <a:prstDash val="solid"/>
              <a:round/>
              <a:headEnd type="none" w="med" len="med"/>
              <a:tailEnd type="arrow"/>
            </a:ln>
            <a:effectLst/>
          </p:spPr>
        </p:cxnSp>
        <p:cxnSp>
          <p:nvCxnSpPr>
            <p:cNvPr id="49" name="Straight Arrow Connector 48"/>
            <p:cNvCxnSpPr>
              <a:stCxn id="17" idx="2"/>
              <a:endCxn id="41" idx="0"/>
            </p:cNvCxnSpPr>
            <p:nvPr/>
          </p:nvCxnSpPr>
          <p:spPr bwMode="auto">
            <a:xfrm flipH="1">
              <a:off x="4103485" y="2569049"/>
              <a:ext cx="1378" cy="632609"/>
            </a:xfrm>
            <a:prstGeom prst="straightConnector1">
              <a:avLst/>
            </a:prstGeom>
            <a:solidFill>
              <a:schemeClr val="bg1"/>
            </a:solidFill>
            <a:ln w="19050" cap="flat" cmpd="sng" algn="ctr">
              <a:solidFill>
                <a:srgbClr val="00B050"/>
              </a:solidFill>
              <a:prstDash val="solid"/>
              <a:round/>
              <a:headEnd type="arrow"/>
              <a:tailEnd type="arrow"/>
            </a:ln>
            <a:effectLst/>
          </p:spPr>
        </p:cxnSp>
        <p:sp>
          <p:nvSpPr>
            <p:cNvPr id="50" name="TextBox 49"/>
            <p:cNvSpPr txBox="1"/>
            <p:nvPr/>
          </p:nvSpPr>
          <p:spPr>
            <a:xfrm>
              <a:off x="816818" y="3417312"/>
              <a:ext cx="483079"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000" smtClean="0">
                  <a:latin typeface="微软雅黑" pitchFamily="34" charset="-122"/>
                  <a:ea typeface="微软雅黑" pitchFamily="34" charset="-122"/>
                </a:rPr>
                <a:t>采购</a:t>
              </a:r>
              <a:endParaRPr lang="en-US" sz="1000">
                <a:latin typeface="微软雅黑" pitchFamily="34" charset="-122"/>
                <a:ea typeface="微软雅黑" pitchFamily="34" charset="-122"/>
              </a:endParaRPr>
            </a:p>
          </p:txBody>
        </p:sp>
        <p:sp>
          <p:nvSpPr>
            <p:cNvPr id="51" name="TextBox 50"/>
            <p:cNvSpPr txBox="1"/>
            <p:nvPr/>
          </p:nvSpPr>
          <p:spPr>
            <a:xfrm>
              <a:off x="3289726" y="4311583"/>
              <a:ext cx="805140"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库存信息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52" name="TextBox 51"/>
            <p:cNvSpPr txBox="1"/>
            <p:nvPr/>
          </p:nvSpPr>
          <p:spPr>
            <a:xfrm>
              <a:off x="2188413" y="3256351"/>
              <a:ext cx="741871"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供需信息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53" name="TextBox 52"/>
            <p:cNvSpPr txBox="1"/>
            <p:nvPr/>
          </p:nvSpPr>
          <p:spPr>
            <a:xfrm>
              <a:off x="5282627" y="3253474"/>
              <a:ext cx="1000645"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供需信息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54" name="TextBox 53"/>
            <p:cNvSpPr txBox="1"/>
            <p:nvPr/>
          </p:nvSpPr>
          <p:spPr>
            <a:xfrm>
              <a:off x="1667977" y="4303024"/>
              <a:ext cx="483079" cy="7078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000" smtClean="0">
                  <a:latin typeface="微软雅黑" pitchFamily="34" charset="-122"/>
                  <a:ea typeface="微软雅黑" pitchFamily="34" charset="-122"/>
                </a:rPr>
                <a:t>钢材进入数码仓库</a:t>
              </a:r>
              <a:endParaRPr lang="en-US" sz="1000">
                <a:latin typeface="微软雅黑" pitchFamily="34" charset="-122"/>
                <a:ea typeface="微软雅黑" pitchFamily="34" charset="-122"/>
              </a:endParaRPr>
            </a:p>
          </p:txBody>
        </p:sp>
        <p:sp>
          <p:nvSpPr>
            <p:cNvPr id="55" name="TextBox 54"/>
            <p:cNvSpPr txBox="1"/>
            <p:nvPr/>
          </p:nvSpPr>
          <p:spPr>
            <a:xfrm>
              <a:off x="5714300" y="5088023"/>
              <a:ext cx="1150169"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由加盟运输企业向买家发货</a:t>
              </a:r>
              <a:endParaRPr lang="en-US" sz="1000">
                <a:latin typeface="微软雅黑" pitchFamily="34" charset="-122"/>
                <a:ea typeface="微软雅黑" pitchFamily="34" charset="-122"/>
              </a:endParaRPr>
            </a:p>
          </p:txBody>
        </p:sp>
        <p:sp>
          <p:nvSpPr>
            <p:cNvPr id="56" name="TextBox 55"/>
            <p:cNvSpPr txBox="1"/>
            <p:nvPr/>
          </p:nvSpPr>
          <p:spPr>
            <a:xfrm>
              <a:off x="4356518" y="4291451"/>
              <a:ext cx="1118563"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加工和运输指令</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物流信息</a:t>
              </a:r>
              <a:endParaRPr lang="en-US" sz="1000">
                <a:latin typeface="微软雅黑" pitchFamily="34" charset="-122"/>
                <a:ea typeface="微软雅黑" pitchFamily="34" charset="-122"/>
              </a:endParaRPr>
            </a:p>
          </p:txBody>
        </p:sp>
        <p:sp>
          <p:nvSpPr>
            <p:cNvPr id="57" name="Rectangle 2"/>
            <p:cNvSpPr>
              <a:spLocks noChangeArrowheads="1"/>
            </p:cNvSpPr>
            <p:nvPr/>
          </p:nvSpPr>
          <p:spPr bwMode="auto">
            <a:xfrm>
              <a:off x="3660660" y="1954568"/>
              <a:ext cx="890972"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质押担保服务</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58" name="TextBox 57"/>
            <p:cNvSpPr txBox="1"/>
            <p:nvPr/>
          </p:nvSpPr>
          <p:spPr>
            <a:xfrm>
              <a:off x="5489478" y="1864553"/>
              <a:ext cx="1253687"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向支付平台打款</a:t>
              </a:r>
            </a:p>
            <a:p>
              <a:pPr algn="ctr"/>
              <a:endParaRPr lang="en-US" sz="1000">
                <a:latin typeface="微软雅黑" pitchFamily="34" charset="-122"/>
                <a:ea typeface="微软雅黑" pitchFamily="34" charset="-122"/>
              </a:endParaRPr>
            </a:p>
          </p:txBody>
        </p:sp>
        <p:sp>
          <p:nvSpPr>
            <p:cNvPr id="59" name="TextBox 58"/>
            <p:cNvSpPr txBox="1"/>
            <p:nvPr/>
          </p:nvSpPr>
          <p:spPr>
            <a:xfrm>
              <a:off x="2427103" y="1749574"/>
              <a:ext cx="830992"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货物交割后向卖家付款</a:t>
              </a:r>
              <a:endParaRPr lang="en-US" sz="1000">
                <a:latin typeface="微软雅黑" pitchFamily="34" charset="-122"/>
                <a:ea typeface="微软雅黑" pitchFamily="34" charset="-122"/>
              </a:endParaRPr>
            </a:p>
          </p:txBody>
        </p:sp>
        <p:sp>
          <p:nvSpPr>
            <p:cNvPr id="60" name="TextBox 59"/>
            <p:cNvSpPr txBox="1"/>
            <p:nvPr/>
          </p:nvSpPr>
          <p:spPr>
            <a:xfrm>
              <a:off x="3617472" y="1697788"/>
              <a:ext cx="1029472"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b="1" smtClean="0">
                  <a:latin typeface="微软雅黑" pitchFamily="34" charset="-122"/>
                  <a:ea typeface="微软雅黑" pitchFamily="34" charset="-122"/>
                </a:rPr>
                <a:t>平台金融服务</a:t>
              </a:r>
              <a:endParaRPr lang="en-US" sz="1000" b="1">
                <a:latin typeface="微软雅黑" pitchFamily="34" charset="-122"/>
                <a:ea typeface="微软雅黑" pitchFamily="34" charset="-122"/>
              </a:endParaRPr>
            </a:p>
          </p:txBody>
        </p:sp>
        <p:cxnSp>
          <p:nvCxnSpPr>
            <p:cNvPr id="61" name="Straight Arrow Connector 60"/>
            <p:cNvCxnSpPr/>
            <p:nvPr/>
          </p:nvCxnSpPr>
          <p:spPr bwMode="auto">
            <a:xfrm flipH="1">
              <a:off x="2844019" y="2373522"/>
              <a:ext cx="2" cy="2656936"/>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62" name="Straight Arrow Connector 61"/>
            <p:cNvCxnSpPr/>
            <p:nvPr/>
          </p:nvCxnSpPr>
          <p:spPr bwMode="auto">
            <a:xfrm>
              <a:off x="2835395" y="2373522"/>
              <a:ext cx="672860" cy="0"/>
            </a:xfrm>
            <a:prstGeom prst="straightConnector1">
              <a:avLst/>
            </a:prstGeom>
            <a:solidFill>
              <a:schemeClr val="bg1"/>
            </a:solidFill>
            <a:ln w="19050" cap="flat" cmpd="sng" algn="ctr">
              <a:solidFill>
                <a:srgbClr val="00B050"/>
              </a:solidFill>
              <a:prstDash val="solid"/>
              <a:round/>
              <a:headEnd type="none" w="med" len="med"/>
              <a:tailEnd type="arrow"/>
            </a:ln>
            <a:effectLst/>
          </p:spPr>
        </p:cxnSp>
        <p:sp>
          <p:nvSpPr>
            <p:cNvPr id="63" name="TextBox 62"/>
            <p:cNvSpPr txBox="1"/>
            <p:nvPr/>
          </p:nvSpPr>
          <p:spPr>
            <a:xfrm>
              <a:off x="2783640" y="2436819"/>
              <a:ext cx="1311215"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支付信息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货物抵押信息</a:t>
              </a:r>
              <a:endParaRPr lang="en-US" altLang="zh-CN" sz="1000" smtClean="0">
                <a:latin typeface="微软雅黑" pitchFamily="34" charset="-122"/>
                <a:ea typeface="微软雅黑" pitchFamily="34" charset="-122"/>
              </a:endParaRPr>
            </a:p>
          </p:txBody>
        </p:sp>
        <p:cxnSp>
          <p:nvCxnSpPr>
            <p:cNvPr id="64" name="Straight Arrow Connector 63"/>
            <p:cNvCxnSpPr/>
            <p:nvPr/>
          </p:nvCxnSpPr>
          <p:spPr bwMode="auto">
            <a:xfrm flipH="1">
              <a:off x="3335727" y="4081552"/>
              <a:ext cx="8626" cy="923027"/>
            </a:xfrm>
            <a:prstGeom prst="straightConnector1">
              <a:avLst/>
            </a:prstGeom>
            <a:solidFill>
              <a:schemeClr val="bg1"/>
            </a:solidFill>
            <a:ln w="19050" cap="flat" cmpd="sng" algn="ctr">
              <a:solidFill>
                <a:srgbClr val="00B050"/>
              </a:solidFill>
              <a:prstDash val="solid"/>
              <a:round/>
              <a:headEnd type="arrow"/>
              <a:tailEnd type="arrow"/>
            </a:ln>
            <a:effectLst/>
          </p:spPr>
        </p:cxnSp>
        <p:sp>
          <p:nvSpPr>
            <p:cNvPr id="65" name="TextBox 64"/>
            <p:cNvSpPr txBox="1"/>
            <p:nvPr/>
          </p:nvSpPr>
          <p:spPr>
            <a:xfrm>
              <a:off x="4077597" y="2675436"/>
              <a:ext cx="1118563"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支付信息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贷款信息</a:t>
              </a:r>
              <a:endParaRPr lang="en-US" sz="1000">
                <a:latin typeface="微软雅黑" pitchFamily="34" charset="-122"/>
                <a:ea typeface="微软雅黑" pitchFamily="34" charset="-122"/>
              </a:endParaRPr>
            </a:p>
          </p:txBody>
        </p:sp>
        <p:sp>
          <p:nvSpPr>
            <p:cNvPr id="66" name="TextBox 65"/>
            <p:cNvSpPr txBox="1"/>
            <p:nvPr/>
          </p:nvSpPr>
          <p:spPr>
            <a:xfrm>
              <a:off x="1279764" y="3310915"/>
              <a:ext cx="888521"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200" b="1" smtClean="0">
                  <a:latin typeface="微软雅黑" pitchFamily="34" charset="-122"/>
                  <a:ea typeface="微软雅黑" pitchFamily="34" charset="-122"/>
                </a:rPr>
                <a:t>卖家</a:t>
              </a:r>
              <a:endParaRPr lang="en-US" sz="1200" b="1">
                <a:latin typeface="微软雅黑" pitchFamily="34" charset="-122"/>
                <a:ea typeface="微软雅黑" pitchFamily="34" charset="-122"/>
              </a:endParaRPr>
            </a:p>
          </p:txBody>
        </p:sp>
        <p:cxnSp>
          <p:nvCxnSpPr>
            <p:cNvPr id="67" name="Elbow Connector 66"/>
            <p:cNvCxnSpPr>
              <a:stCxn id="27" idx="3"/>
              <a:endCxn id="16" idx="1"/>
            </p:cNvCxnSpPr>
            <p:nvPr/>
          </p:nvCxnSpPr>
          <p:spPr bwMode="auto">
            <a:xfrm>
              <a:off x="698925" y="3151453"/>
              <a:ext cx="540582" cy="481521"/>
            </a:xfrm>
            <a:prstGeom prst="bentConnector3">
              <a:avLst>
                <a:gd name="adj1" fmla="val 30851"/>
              </a:avLst>
            </a:prstGeom>
            <a:solidFill>
              <a:schemeClr val="bg1"/>
            </a:solidFill>
            <a:ln w="19050" cap="flat" cmpd="sng" algn="ctr">
              <a:solidFill>
                <a:srgbClr val="0070C0"/>
              </a:solidFill>
              <a:prstDash val="solid"/>
              <a:round/>
              <a:headEnd type="none" w="med" len="med"/>
              <a:tailEnd type="arrow"/>
            </a:ln>
            <a:effectLst/>
          </p:spPr>
        </p:cxnSp>
        <p:cxnSp>
          <p:nvCxnSpPr>
            <p:cNvPr id="68" name="Elbow Connector 67"/>
            <p:cNvCxnSpPr>
              <a:stCxn id="28" idx="3"/>
              <a:endCxn id="16" idx="1"/>
            </p:cNvCxnSpPr>
            <p:nvPr/>
          </p:nvCxnSpPr>
          <p:spPr bwMode="auto">
            <a:xfrm>
              <a:off x="698925" y="3476373"/>
              <a:ext cx="540582" cy="156601"/>
            </a:xfrm>
            <a:prstGeom prst="bentConnector3">
              <a:avLst>
                <a:gd name="adj1" fmla="val 30851"/>
              </a:avLst>
            </a:prstGeom>
            <a:solidFill>
              <a:schemeClr val="bg1"/>
            </a:solidFill>
            <a:ln w="19050" cap="flat" cmpd="sng" algn="ctr">
              <a:solidFill>
                <a:srgbClr val="0070C0"/>
              </a:solidFill>
              <a:prstDash val="solid"/>
              <a:round/>
              <a:headEnd type="none" w="med" len="med"/>
              <a:tailEnd type="arrow"/>
            </a:ln>
            <a:effectLst/>
          </p:spPr>
        </p:cxnSp>
        <p:cxnSp>
          <p:nvCxnSpPr>
            <p:cNvPr id="69" name="Elbow Connector 68"/>
            <p:cNvCxnSpPr>
              <a:stCxn id="29" idx="3"/>
              <a:endCxn id="16" idx="1"/>
            </p:cNvCxnSpPr>
            <p:nvPr/>
          </p:nvCxnSpPr>
          <p:spPr bwMode="auto">
            <a:xfrm flipV="1">
              <a:off x="698925" y="3632974"/>
              <a:ext cx="540582" cy="194197"/>
            </a:xfrm>
            <a:prstGeom prst="bentConnector3">
              <a:avLst>
                <a:gd name="adj1" fmla="val 30851"/>
              </a:avLst>
            </a:prstGeom>
            <a:solidFill>
              <a:schemeClr val="bg1"/>
            </a:solidFill>
            <a:ln w="19050" cap="flat" cmpd="sng" algn="ctr">
              <a:solidFill>
                <a:srgbClr val="0070C0"/>
              </a:solidFill>
              <a:prstDash val="solid"/>
              <a:round/>
              <a:headEnd type="none" w="med" len="med"/>
              <a:tailEnd type="arrow"/>
            </a:ln>
            <a:effectLst/>
          </p:spPr>
        </p:cxnSp>
        <p:cxnSp>
          <p:nvCxnSpPr>
            <p:cNvPr id="70" name="Elbow Connector 69"/>
            <p:cNvCxnSpPr>
              <a:stCxn id="30" idx="3"/>
              <a:endCxn id="16" idx="1"/>
            </p:cNvCxnSpPr>
            <p:nvPr/>
          </p:nvCxnSpPr>
          <p:spPr bwMode="auto">
            <a:xfrm flipV="1">
              <a:off x="698925" y="3632974"/>
              <a:ext cx="540582" cy="530637"/>
            </a:xfrm>
            <a:prstGeom prst="bentConnector3">
              <a:avLst>
                <a:gd name="adj1" fmla="val 30851"/>
              </a:avLst>
            </a:prstGeom>
            <a:solidFill>
              <a:schemeClr val="bg1"/>
            </a:solidFill>
            <a:ln w="19050" cap="flat" cmpd="sng" algn="ctr">
              <a:solidFill>
                <a:srgbClr val="0070C0"/>
              </a:solidFill>
              <a:prstDash val="solid"/>
              <a:round/>
              <a:headEnd type="none" w="med" len="med"/>
              <a:tailEnd type="arrow"/>
            </a:ln>
            <a:effectLst/>
          </p:spPr>
        </p:cxnSp>
        <p:cxnSp>
          <p:nvCxnSpPr>
            <p:cNvPr id="71" name="Straight Arrow Connector 70"/>
            <p:cNvCxnSpPr>
              <a:stCxn id="16" idx="3"/>
              <a:endCxn id="41" idx="1"/>
            </p:cNvCxnSpPr>
            <p:nvPr/>
          </p:nvCxnSpPr>
          <p:spPr bwMode="auto">
            <a:xfrm flipV="1">
              <a:off x="2214292" y="3628666"/>
              <a:ext cx="793631" cy="4308"/>
            </a:xfrm>
            <a:prstGeom prst="straightConnector1">
              <a:avLst/>
            </a:prstGeom>
            <a:solidFill>
              <a:schemeClr val="bg1"/>
            </a:solidFill>
            <a:ln w="19050" cap="flat" cmpd="sng" algn="ctr">
              <a:solidFill>
                <a:srgbClr val="00B050"/>
              </a:solidFill>
              <a:prstDash val="solid"/>
              <a:round/>
              <a:headEnd type="arrow"/>
              <a:tailEnd type="arrow"/>
            </a:ln>
            <a:effectLst/>
          </p:spPr>
        </p:cxnSp>
        <p:cxnSp>
          <p:nvCxnSpPr>
            <p:cNvPr id="72" name="Straight Arrow Connector 71"/>
            <p:cNvCxnSpPr/>
            <p:nvPr/>
          </p:nvCxnSpPr>
          <p:spPr bwMode="auto">
            <a:xfrm flipH="1" flipV="1">
              <a:off x="4405402" y="4064300"/>
              <a:ext cx="0" cy="1345721"/>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73" name="Straight Arrow Connector 72"/>
            <p:cNvCxnSpPr>
              <a:endCxn id="26" idx="1"/>
            </p:cNvCxnSpPr>
            <p:nvPr/>
          </p:nvCxnSpPr>
          <p:spPr bwMode="auto">
            <a:xfrm>
              <a:off x="4414029" y="4970073"/>
              <a:ext cx="117869" cy="3282"/>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74" name="Straight Arrow Connector 73"/>
            <p:cNvCxnSpPr/>
            <p:nvPr/>
          </p:nvCxnSpPr>
          <p:spPr bwMode="auto">
            <a:xfrm>
              <a:off x="4407679" y="5400603"/>
              <a:ext cx="117869" cy="3282"/>
            </a:xfrm>
            <a:prstGeom prst="straightConnector1">
              <a:avLst/>
            </a:prstGeom>
            <a:solidFill>
              <a:schemeClr val="bg1"/>
            </a:solidFill>
            <a:ln w="19050" cap="flat" cmpd="sng" algn="ctr">
              <a:solidFill>
                <a:srgbClr val="00B050"/>
              </a:solidFill>
              <a:prstDash val="solid"/>
              <a:round/>
              <a:headEnd type="none" w="med" len="med"/>
              <a:tailEnd type="arrow"/>
            </a:ln>
            <a:effectLst/>
          </p:spPr>
        </p:cxnSp>
        <p:sp>
          <p:nvSpPr>
            <p:cNvPr id="75" name="TextBox 74"/>
            <p:cNvSpPr txBox="1"/>
            <p:nvPr/>
          </p:nvSpPr>
          <p:spPr>
            <a:xfrm>
              <a:off x="3580700" y="5288048"/>
              <a:ext cx="1150169"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发货</a:t>
              </a:r>
              <a:endParaRPr lang="en-US" sz="1000">
                <a:latin typeface="微软雅黑" pitchFamily="34" charset="-122"/>
                <a:ea typeface="微软雅黑" pitchFamily="34" charset="-122"/>
              </a:endParaRPr>
            </a:p>
          </p:txBody>
        </p:sp>
      </p:grpSp>
      <p:sp>
        <p:nvSpPr>
          <p:cNvPr id="76" name="Rectangle 75"/>
          <p:cNvSpPr/>
          <p:nvPr/>
        </p:nvSpPr>
        <p:spPr bwMode="auto">
          <a:xfrm rot="1800000">
            <a:off x="6723275" y="1355149"/>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77" name="TextBox 76"/>
          <p:cNvSpPr txBox="1"/>
          <p:nvPr/>
        </p:nvSpPr>
        <p:spPr>
          <a:xfrm>
            <a:off x="317500" y="4399824"/>
            <a:ext cx="1993900" cy="1200329"/>
          </a:xfrm>
          <a:prstGeom prst="rect">
            <a:avLst/>
          </a:prstGeom>
          <a:solidFill>
            <a:schemeClr val="bg2">
              <a:lumMod val="40000"/>
              <a:lumOff val="60000"/>
            </a:schemeClr>
          </a:solidFill>
          <a:ln>
            <a:solidFill>
              <a:schemeClr val="tx1"/>
            </a:solidFill>
          </a:ln>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200" b="1" smtClean="0">
                <a:latin typeface="微软雅黑" pitchFamily="34" charset="-122"/>
                <a:ea typeface="微软雅黑" pitchFamily="34" charset="-122"/>
              </a:rPr>
              <a:t>平台特征</a:t>
            </a:r>
            <a:endParaRPr lang="en-US" altLang="zh-CN" sz="1200" b="1" smtClean="0">
              <a:latin typeface="微软雅黑" pitchFamily="34" charset="-122"/>
              <a:ea typeface="微软雅黑" pitchFamily="34" charset="-122"/>
            </a:endParaRPr>
          </a:p>
          <a:p>
            <a:pPr marL="171450" indent="-114300">
              <a:buFont typeface="微软雅黑" pitchFamily="34" charset="-122"/>
              <a:buChar char="−"/>
            </a:pPr>
            <a:r>
              <a:rPr lang="zh-CN" altLang="en-US" sz="1200" smtClean="0">
                <a:latin typeface="微软雅黑" pitchFamily="34" charset="-122"/>
                <a:ea typeface="微软雅黑" pitchFamily="34" charset="-122"/>
              </a:rPr>
              <a:t>拓宽五矿传统贸易的营销渠道；</a:t>
            </a:r>
            <a:endParaRPr lang="en-US" altLang="zh-CN" sz="1200" smtClean="0">
              <a:latin typeface="微软雅黑" pitchFamily="34" charset="-122"/>
              <a:ea typeface="微软雅黑" pitchFamily="34" charset="-122"/>
            </a:endParaRPr>
          </a:p>
          <a:p>
            <a:pPr marL="60325" indent="-60325">
              <a:buFont typeface="Arial" pitchFamily="34" charset="0"/>
              <a:buChar char="•"/>
            </a:pPr>
            <a:r>
              <a:rPr lang="zh-CN" altLang="en-US" sz="1200" b="1" smtClean="0">
                <a:latin typeface="微软雅黑" pitchFamily="34" charset="-122"/>
                <a:ea typeface="微软雅黑" pitchFamily="34" charset="-122"/>
              </a:rPr>
              <a:t>盈利模式</a:t>
            </a:r>
            <a:endParaRPr lang="en-US" altLang="zh-CN" sz="1200" b="1" smtClean="0">
              <a:latin typeface="微软雅黑" pitchFamily="34" charset="-122"/>
              <a:ea typeface="微软雅黑" pitchFamily="34" charset="-122"/>
            </a:endParaRPr>
          </a:p>
          <a:p>
            <a:pPr marL="117475" indent="-60325">
              <a:buFont typeface="微软雅黑" pitchFamily="34" charset="-122"/>
              <a:buChar char="−"/>
            </a:pPr>
            <a:r>
              <a:rPr lang="zh-CN" altLang="en-US" sz="1200" smtClean="0">
                <a:latin typeface="微软雅黑" pitchFamily="34" charset="-122"/>
                <a:ea typeface="微软雅黑" pitchFamily="34" charset="-122"/>
              </a:rPr>
              <a:t>五矿贸易价差</a:t>
            </a:r>
            <a:endParaRPr lang="en-US" altLang="zh-CN" sz="1200" smtClean="0">
              <a:latin typeface="微软雅黑" pitchFamily="34" charset="-122"/>
              <a:ea typeface="微软雅黑" pitchFamily="34" charset="-122"/>
            </a:endParaRPr>
          </a:p>
          <a:p>
            <a:pPr marL="117475" indent="-60325">
              <a:buFont typeface="微软雅黑" pitchFamily="34" charset="-122"/>
              <a:buChar char="−"/>
            </a:pPr>
            <a:r>
              <a:rPr lang="zh-CN" altLang="en-US" sz="1200" smtClean="0">
                <a:latin typeface="微软雅黑" pitchFamily="34" charset="-122"/>
                <a:ea typeface="微软雅黑" pitchFamily="34" charset="-122"/>
              </a:rPr>
              <a:t>各种增值服务费</a:t>
            </a:r>
            <a:endParaRPr lang="en-US" altLang="zh-CN" sz="1200" smtClean="0">
              <a:latin typeface="微软雅黑" pitchFamily="34" charset="-122"/>
              <a:ea typeface="微软雅黑" pitchFamily="34" charset="-122"/>
            </a:endParaRPr>
          </a:p>
        </p:txBody>
      </p:sp>
      <p:sp>
        <p:nvSpPr>
          <p:cNvPr id="79" name="Isosceles Triangle 78"/>
          <p:cNvSpPr/>
          <p:nvPr/>
        </p:nvSpPr>
        <p:spPr bwMode="auto">
          <a:xfrm>
            <a:off x="2730500" y="38227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0" name="Isosceles Triangle 79"/>
          <p:cNvSpPr/>
          <p:nvPr/>
        </p:nvSpPr>
        <p:spPr bwMode="auto">
          <a:xfrm>
            <a:off x="4343400" y="57277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1" name="Isosceles Triangle 80"/>
          <p:cNvSpPr/>
          <p:nvPr/>
        </p:nvSpPr>
        <p:spPr bwMode="auto">
          <a:xfrm>
            <a:off x="6057900" y="54229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2" name="Isosceles Triangle 81"/>
          <p:cNvSpPr/>
          <p:nvPr/>
        </p:nvSpPr>
        <p:spPr bwMode="auto">
          <a:xfrm>
            <a:off x="5727700" y="38862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3" name="Isosceles Triangle 82"/>
          <p:cNvSpPr/>
          <p:nvPr/>
        </p:nvSpPr>
        <p:spPr bwMode="auto">
          <a:xfrm>
            <a:off x="6057900" y="49276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4" name="Isosceles Triangle 83"/>
          <p:cNvSpPr/>
          <p:nvPr/>
        </p:nvSpPr>
        <p:spPr bwMode="auto">
          <a:xfrm>
            <a:off x="5232400" y="23876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5" name="Isosceles Triangle 84"/>
          <p:cNvSpPr/>
          <p:nvPr/>
        </p:nvSpPr>
        <p:spPr bwMode="auto">
          <a:xfrm>
            <a:off x="6493153" y="6190049"/>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86" name="TextBox 85"/>
          <p:cNvSpPr txBox="1"/>
          <p:nvPr/>
        </p:nvSpPr>
        <p:spPr>
          <a:xfrm>
            <a:off x="6734453" y="6165850"/>
            <a:ext cx="2250937"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200" smtClean="0">
                <a:latin typeface="微软雅黑" pitchFamily="34" charset="-122"/>
                <a:ea typeface="微软雅黑" pitchFamily="34" charset="-122"/>
              </a:rPr>
              <a:t>五矿黑流中心作为主力</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参与方</a:t>
            </a:r>
            <a:endParaRPr lang="en-US" sz="1200">
              <a:latin typeface="微软雅黑" pitchFamily="34" charset="-122"/>
              <a:ea typeface="微软雅黑" pitchFamily="34" charset="-122"/>
            </a:endParaRPr>
          </a:p>
        </p:txBody>
      </p:sp>
      <p:sp>
        <p:nvSpPr>
          <p:cNvPr id="87" name="TextBox 86"/>
          <p:cNvSpPr txBox="1"/>
          <p:nvPr/>
        </p:nvSpPr>
        <p:spPr>
          <a:xfrm>
            <a:off x="6048653" y="6165850"/>
            <a:ext cx="492443"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200" smtClean="0">
                <a:latin typeface="微软雅黑" pitchFamily="34" charset="-122"/>
                <a:ea typeface="微软雅黑" pitchFamily="34" charset="-122"/>
              </a:rPr>
              <a:t>注：</a:t>
            </a:r>
            <a:endParaRPr lang="en-US" sz="1200">
              <a:latin typeface="微软雅黑" pitchFamily="34" charset="-122"/>
              <a:ea typeface="微软雅黑" pitchFamily="34" charset="-122"/>
            </a:endParaRPr>
          </a:p>
        </p:txBody>
      </p:sp>
      <p:pic>
        <p:nvPicPr>
          <p:cNvPr id="88"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16</a:t>
            </a:fld>
            <a:br>
              <a:rPr lang="en-US" altLang="zh-CN" smtClean="0"/>
            </a:br>
            <a:endParaRPr lang="en-US" altLang="zh-CN"/>
          </a:p>
        </p:txBody>
      </p:sp>
      <p:sp>
        <p:nvSpPr>
          <p:cNvPr id="6" name="Title 1"/>
          <p:cNvSpPr>
            <a:spLocks noGrp="1"/>
          </p:cNvSpPr>
          <p:nvPr>
            <p:ph type="title"/>
          </p:nvPr>
        </p:nvSpPr>
        <p:spPr>
          <a:xfrm>
            <a:off x="304801" y="76201"/>
            <a:ext cx="6558707" cy="965200"/>
          </a:xfrm>
          <a:noFill/>
          <a:ln w="12700">
            <a:noFill/>
            <a:miter lim="800000"/>
          </a:ln>
        </p:spPr>
        <p:txBody>
          <a:bodyPr vert="horz" wrap="square" lIns="0" tIns="0" rIns="0" bIns="0" numCol="1" anchor="ctr" anchorCtr="0" compatLnSpc="1">
            <a:prstTxWarp prst="textNoShape">
              <a:avLst/>
            </a:prstTxWarp>
          </a:bodyPr>
          <a:lstStyle/>
          <a:p>
            <a:r>
              <a:rPr lang="zh-CN" altLang="en-US" smtClean="0"/>
              <a:t>基于对五矿黑流中心业务战略的理解，以及对于业务优先级的考虑，项目组将重点关注主要的业务模式（续）</a:t>
            </a:r>
            <a:endParaRPr lang="en-US" altLang="en-US" smtClean="0">
              <a:solidFill>
                <a:schemeClr val="bg1"/>
              </a:solidFill>
              <a:latin typeface="微软雅黑" pitchFamily="34" charset="-122"/>
              <a:ea typeface="微软雅黑" pitchFamily="34" charset="-122"/>
            </a:endParaRPr>
          </a:p>
        </p:txBody>
      </p:sp>
      <p:sp>
        <p:nvSpPr>
          <p:cNvPr id="139" name="Content Placeholder 7"/>
          <p:cNvSpPr txBox="1"/>
          <p:nvPr/>
        </p:nvSpPr>
        <p:spPr>
          <a:xfrm>
            <a:off x="317500" y="1155700"/>
            <a:ext cx="8445500" cy="382772"/>
          </a:xfrm>
          <a:prstGeom prst="rect">
            <a:avLst/>
          </a:prstGeom>
        </p:spPr>
        <p:txBody>
          <a:bodyPr>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indent="-190500" eaLnBrk="0" hangingPunct="0">
              <a:lnSpc>
                <a:spcPct val="120000"/>
              </a:lnSpc>
              <a:spcBef>
                <a:spcPct val="50000"/>
              </a:spcBef>
              <a:buClr>
                <a:schemeClr val="tx1"/>
              </a:buClr>
              <a:defRPr/>
            </a:pPr>
            <a:r>
              <a:rPr lang="zh-CN" altLang="en-US" sz="1600" b="1" kern="0" smtClean="0">
                <a:latin typeface="微软雅黑" pitchFamily="34" charset="-122"/>
                <a:ea typeface="微软雅黑" pitchFamily="34" charset="-122"/>
              </a:rPr>
              <a:t>可选业务模式示例</a:t>
            </a:r>
            <a:r>
              <a:rPr lang="en-US" altLang="zh-CN" sz="1600" b="1" kern="0" smtClean="0">
                <a:latin typeface="微软雅黑" pitchFamily="34" charset="-122"/>
                <a:ea typeface="微软雅黑" pitchFamily="34" charset="-122"/>
              </a:rPr>
              <a:t>——</a:t>
            </a:r>
            <a:r>
              <a:rPr lang="zh-CN" altLang="en-US" sz="1600" b="1" kern="0" smtClean="0">
                <a:latin typeface="微软雅黑" pitchFamily="34" charset="-122"/>
                <a:ea typeface="微软雅黑" pitchFamily="34" charset="-122"/>
              </a:rPr>
              <a:t>网上平台模式</a:t>
            </a:r>
          </a:p>
        </p:txBody>
      </p:sp>
      <p:cxnSp>
        <p:nvCxnSpPr>
          <p:cNvPr id="140" name="Straight Arrow Connector 139"/>
          <p:cNvCxnSpPr/>
          <p:nvPr/>
        </p:nvCxnSpPr>
        <p:spPr bwMode="auto">
          <a:xfrm>
            <a:off x="8334375" y="1517172"/>
            <a:ext cx="571500" cy="0"/>
          </a:xfrm>
          <a:prstGeom prst="straightConnector1">
            <a:avLst/>
          </a:prstGeom>
          <a:solidFill>
            <a:schemeClr val="bg1"/>
          </a:solidFill>
          <a:ln w="28575" cap="flat" cmpd="sng" algn="ctr">
            <a:solidFill>
              <a:srgbClr val="FF0000"/>
            </a:solidFill>
            <a:prstDash val="solid"/>
            <a:round/>
            <a:headEnd type="none" w="med" len="med"/>
            <a:tailEnd type="arrow"/>
          </a:ln>
          <a:effectLst/>
        </p:spPr>
      </p:cxnSp>
      <p:cxnSp>
        <p:nvCxnSpPr>
          <p:cNvPr id="141" name="Straight Arrow Connector 140"/>
          <p:cNvCxnSpPr/>
          <p:nvPr/>
        </p:nvCxnSpPr>
        <p:spPr bwMode="auto">
          <a:xfrm>
            <a:off x="8334375" y="1812447"/>
            <a:ext cx="571500" cy="0"/>
          </a:xfrm>
          <a:prstGeom prst="straightConnector1">
            <a:avLst/>
          </a:prstGeom>
          <a:solidFill>
            <a:schemeClr val="bg1"/>
          </a:solidFill>
          <a:ln w="28575" cap="flat" cmpd="sng" algn="ctr">
            <a:solidFill>
              <a:srgbClr val="0070C0"/>
            </a:solidFill>
            <a:prstDash val="solid"/>
            <a:round/>
            <a:headEnd type="none" w="med" len="med"/>
            <a:tailEnd type="arrow"/>
          </a:ln>
          <a:effectLst/>
        </p:spPr>
      </p:cxnSp>
      <p:cxnSp>
        <p:nvCxnSpPr>
          <p:cNvPr id="142" name="Straight Arrow Connector 141"/>
          <p:cNvCxnSpPr/>
          <p:nvPr/>
        </p:nvCxnSpPr>
        <p:spPr bwMode="auto">
          <a:xfrm>
            <a:off x="8334375" y="2124075"/>
            <a:ext cx="571500" cy="0"/>
          </a:xfrm>
          <a:prstGeom prst="straightConnector1">
            <a:avLst/>
          </a:prstGeom>
          <a:solidFill>
            <a:schemeClr val="bg1"/>
          </a:solidFill>
          <a:ln w="28575" cap="flat" cmpd="sng" algn="ctr">
            <a:solidFill>
              <a:srgbClr val="92D050"/>
            </a:solidFill>
            <a:prstDash val="solid"/>
            <a:round/>
            <a:headEnd type="none" w="med" len="med"/>
            <a:tailEnd type="arrow"/>
          </a:ln>
          <a:effectLst/>
        </p:spPr>
      </p:cxnSp>
      <p:sp>
        <p:nvSpPr>
          <p:cNvPr id="143" name="TextBox 142"/>
          <p:cNvSpPr txBox="1"/>
          <p:nvPr/>
        </p:nvSpPr>
        <p:spPr>
          <a:xfrm>
            <a:off x="8105774" y="1285875"/>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资金流</a:t>
            </a:r>
            <a:endParaRPr lang="en-US" sz="1000">
              <a:latin typeface="微软雅黑" pitchFamily="34" charset="-122"/>
              <a:ea typeface="微软雅黑" pitchFamily="34" charset="-122"/>
            </a:endParaRPr>
          </a:p>
        </p:txBody>
      </p:sp>
      <p:sp>
        <p:nvSpPr>
          <p:cNvPr id="144" name="TextBox 143"/>
          <p:cNvSpPr txBox="1"/>
          <p:nvPr/>
        </p:nvSpPr>
        <p:spPr>
          <a:xfrm>
            <a:off x="8105774" y="1564797"/>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物流</a:t>
            </a:r>
            <a:endParaRPr lang="en-US" sz="1000">
              <a:latin typeface="微软雅黑" pitchFamily="34" charset="-122"/>
              <a:ea typeface="微软雅黑" pitchFamily="34" charset="-122"/>
            </a:endParaRPr>
          </a:p>
        </p:txBody>
      </p:sp>
      <p:sp>
        <p:nvSpPr>
          <p:cNvPr id="145" name="TextBox 144"/>
          <p:cNvSpPr txBox="1"/>
          <p:nvPr/>
        </p:nvSpPr>
        <p:spPr>
          <a:xfrm>
            <a:off x="8143874" y="1857375"/>
            <a:ext cx="962025"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信息流</a:t>
            </a:r>
            <a:endParaRPr lang="en-US" sz="1000">
              <a:latin typeface="微软雅黑" pitchFamily="34" charset="-122"/>
              <a:ea typeface="微软雅黑" pitchFamily="34" charset="-122"/>
            </a:endParaRPr>
          </a:p>
        </p:txBody>
      </p:sp>
      <p:sp>
        <p:nvSpPr>
          <p:cNvPr id="146" name="Rectangle 145"/>
          <p:cNvSpPr/>
          <p:nvPr/>
        </p:nvSpPr>
        <p:spPr bwMode="auto">
          <a:xfrm>
            <a:off x="8229600" y="1238251"/>
            <a:ext cx="742950" cy="1047749"/>
          </a:xfrm>
          <a:prstGeom prst="rect">
            <a:avLst/>
          </a:prstGeom>
          <a:no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48" name="Rectangle 147"/>
          <p:cNvSpPr/>
          <p:nvPr/>
        </p:nvSpPr>
        <p:spPr bwMode="auto">
          <a:xfrm>
            <a:off x="1887207" y="2657476"/>
            <a:ext cx="974785" cy="1857374"/>
          </a:xfrm>
          <a:prstGeom prst="rect">
            <a:avLst/>
          </a:prstGeom>
          <a:solidFill>
            <a:srgbClr val="CCECFF"/>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49" name="Rounded Rectangle 148"/>
          <p:cNvSpPr/>
          <p:nvPr/>
        </p:nvSpPr>
        <p:spPr bwMode="auto">
          <a:xfrm>
            <a:off x="4161653" y="1623557"/>
            <a:ext cx="1181819" cy="897867"/>
          </a:xfrm>
          <a:prstGeom prst="roundRect">
            <a:avLst/>
          </a:prstGeom>
          <a:solidFill>
            <a:srgbClr val="CCECFF"/>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50" name="Rectangle 149"/>
          <p:cNvSpPr/>
          <p:nvPr/>
        </p:nvSpPr>
        <p:spPr bwMode="auto">
          <a:xfrm>
            <a:off x="6857101" y="2394908"/>
            <a:ext cx="1233578" cy="2294627"/>
          </a:xfrm>
          <a:prstGeom prst="rect">
            <a:avLst/>
          </a:prstGeom>
          <a:solidFill>
            <a:srgbClr val="CCECFF"/>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51" name="Rounded Rectangle 150"/>
          <p:cNvSpPr/>
          <p:nvPr/>
        </p:nvSpPr>
        <p:spPr bwMode="auto">
          <a:xfrm>
            <a:off x="3284635" y="4974208"/>
            <a:ext cx="1181819" cy="897146"/>
          </a:xfrm>
          <a:prstGeom prst="roundRect">
            <a:avLst/>
          </a:prstGeom>
          <a:solidFill>
            <a:srgbClr val="CCECFF"/>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152" name="Rectangle 2"/>
          <p:cNvSpPr>
            <a:spLocks noChangeArrowheads="1"/>
          </p:cNvSpPr>
          <p:nvPr/>
        </p:nvSpPr>
        <p:spPr bwMode="auto">
          <a:xfrm>
            <a:off x="1946725" y="3109998"/>
            <a:ext cx="837612" cy="224287"/>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1</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3" name="Rectangle 2"/>
          <p:cNvSpPr>
            <a:spLocks noChangeArrowheads="1"/>
          </p:cNvSpPr>
          <p:nvPr/>
        </p:nvSpPr>
        <p:spPr bwMode="auto">
          <a:xfrm>
            <a:off x="7137048" y="2690721"/>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a</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4" name="Rectangle 2"/>
          <p:cNvSpPr>
            <a:spLocks noChangeArrowheads="1"/>
          </p:cNvSpPr>
          <p:nvPr/>
        </p:nvSpPr>
        <p:spPr bwMode="auto">
          <a:xfrm>
            <a:off x="7137048" y="3101133"/>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b</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5" name="Rectangle 2"/>
          <p:cNvSpPr>
            <a:spLocks noChangeArrowheads="1"/>
          </p:cNvSpPr>
          <p:nvPr/>
        </p:nvSpPr>
        <p:spPr bwMode="auto">
          <a:xfrm>
            <a:off x="7137048" y="3868947"/>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最终用户 </a:t>
            </a:r>
            <a:r>
              <a:rPr lang="en-US" altLang="zh-CN" sz="1000" b="1" smtClean="0">
                <a:solidFill>
                  <a:srgbClr val="000000"/>
                </a:solidFill>
                <a:latin typeface="微软雅黑" pitchFamily="34" charset="-122"/>
                <a:ea typeface="微软雅黑" pitchFamily="34" charset="-122"/>
                <a:cs typeface="Times New Roman" pitchFamily="18" charset="0"/>
              </a:rPr>
              <a:t>a</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6" name="Rectangle 2"/>
          <p:cNvSpPr>
            <a:spLocks noChangeArrowheads="1"/>
          </p:cNvSpPr>
          <p:nvPr/>
        </p:nvSpPr>
        <p:spPr bwMode="auto">
          <a:xfrm>
            <a:off x="3368048" y="5336501"/>
            <a:ext cx="994889" cy="227283"/>
          </a:xfrm>
          <a:prstGeom prst="rect">
            <a:avLst/>
          </a:prstGeom>
          <a:solidFill>
            <a:srgbClr val="FFFF99"/>
          </a:solidFill>
          <a:ln w="317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仓储物流加盟商</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7" name="Rectangle 2"/>
          <p:cNvSpPr>
            <a:spLocks noChangeArrowheads="1"/>
          </p:cNvSpPr>
          <p:nvPr/>
        </p:nvSpPr>
        <p:spPr bwMode="auto">
          <a:xfrm>
            <a:off x="4302611" y="2211746"/>
            <a:ext cx="890972"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第三方支付平台</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8" name="Rectangle 2"/>
          <p:cNvSpPr>
            <a:spLocks noChangeArrowheads="1"/>
          </p:cNvSpPr>
          <p:nvPr/>
        </p:nvSpPr>
        <p:spPr bwMode="auto">
          <a:xfrm>
            <a:off x="5179598" y="4812088"/>
            <a:ext cx="1003513"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钢材加工服务商</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59" name="Rectangle 2"/>
          <p:cNvSpPr>
            <a:spLocks noChangeArrowheads="1"/>
          </p:cNvSpPr>
          <p:nvPr/>
        </p:nvSpPr>
        <p:spPr bwMode="auto">
          <a:xfrm>
            <a:off x="7137048" y="4271501"/>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最终用户 </a:t>
            </a:r>
            <a:r>
              <a:rPr lang="en-US" altLang="zh-CN" sz="1000" b="1" smtClean="0">
                <a:solidFill>
                  <a:srgbClr val="000000"/>
                </a:solidFill>
                <a:latin typeface="微软雅黑" pitchFamily="34" charset="-122"/>
                <a:ea typeface="微软雅黑" pitchFamily="34" charset="-122"/>
                <a:cs typeface="Times New Roman" pitchFamily="18" charset="0"/>
              </a:rPr>
              <a:t>b</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60" name="Rectangle 2"/>
          <p:cNvSpPr>
            <a:spLocks noChangeArrowheads="1"/>
          </p:cNvSpPr>
          <p:nvPr/>
        </p:nvSpPr>
        <p:spPr bwMode="auto">
          <a:xfrm>
            <a:off x="7137048" y="3469183"/>
            <a:ext cx="783126"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c</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61" name="Rectangle 2"/>
          <p:cNvSpPr>
            <a:spLocks noChangeArrowheads="1"/>
          </p:cNvSpPr>
          <p:nvPr/>
        </p:nvSpPr>
        <p:spPr bwMode="auto">
          <a:xfrm>
            <a:off x="3365180" y="5601039"/>
            <a:ext cx="994889" cy="227283"/>
          </a:xfrm>
          <a:prstGeom prst="rect">
            <a:avLst/>
          </a:prstGeom>
          <a:solidFill>
            <a:srgbClr val="FFFF99"/>
          </a:solidFill>
          <a:ln w="317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五矿自有仓库</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62" name="TextBox 161"/>
          <p:cNvSpPr txBox="1"/>
          <p:nvPr/>
        </p:nvSpPr>
        <p:spPr>
          <a:xfrm>
            <a:off x="3422656" y="4974209"/>
            <a:ext cx="888521"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b="1" smtClean="0">
                <a:latin typeface="微软雅黑" pitchFamily="34" charset="-122"/>
                <a:ea typeface="微软雅黑" pitchFamily="34" charset="-122"/>
              </a:rPr>
              <a:t>钢铁</a:t>
            </a:r>
            <a:r>
              <a:rPr lang="en-US" altLang="zh-CN" sz="1000" b="1" smtClean="0">
                <a:latin typeface="微软雅黑" pitchFamily="34" charset="-122"/>
                <a:ea typeface="微软雅黑" pitchFamily="34" charset="-122"/>
              </a:rPr>
              <a:t>e</a:t>
            </a:r>
            <a:r>
              <a:rPr lang="zh-CN" altLang="en-US" sz="1000" b="1" smtClean="0">
                <a:latin typeface="微软雅黑" pitchFamily="34" charset="-122"/>
                <a:ea typeface="微软雅黑" pitchFamily="34" charset="-122"/>
              </a:rPr>
              <a:t>联盟数码库</a:t>
            </a:r>
            <a:endParaRPr lang="en-US" sz="1000" b="1">
              <a:latin typeface="微软雅黑" pitchFamily="34" charset="-122"/>
              <a:ea typeface="微软雅黑" pitchFamily="34" charset="-122"/>
            </a:endParaRPr>
          </a:p>
        </p:txBody>
      </p:sp>
      <p:cxnSp>
        <p:nvCxnSpPr>
          <p:cNvPr id="163" name="Shape 162"/>
          <p:cNvCxnSpPr>
            <a:stCxn id="148" idx="2"/>
            <a:endCxn id="151" idx="1"/>
          </p:cNvCxnSpPr>
          <p:nvPr/>
        </p:nvCxnSpPr>
        <p:spPr bwMode="auto">
          <a:xfrm rot="16200000" flipH="1">
            <a:off x="2375652" y="4513797"/>
            <a:ext cx="907931" cy="910035"/>
          </a:xfrm>
          <a:prstGeom prst="bentConnector2">
            <a:avLst/>
          </a:prstGeom>
          <a:solidFill>
            <a:schemeClr val="bg1"/>
          </a:solidFill>
          <a:ln w="19050" cap="flat" cmpd="sng" algn="ctr">
            <a:solidFill>
              <a:srgbClr val="0070C0"/>
            </a:solidFill>
            <a:prstDash val="solid"/>
            <a:round/>
            <a:headEnd type="none" w="med" len="med"/>
            <a:tailEnd type="arrow"/>
          </a:ln>
          <a:effectLst/>
        </p:spPr>
      </p:cxnSp>
      <p:sp>
        <p:nvSpPr>
          <p:cNvPr id="164" name="TextBox 163"/>
          <p:cNvSpPr txBox="1"/>
          <p:nvPr/>
        </p:nvSpPr>
        <p:spPr>
          <a:xfrm>
            <a:off x="7038256" y="2420781"/>
            <a:ext cx="888521"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200" b="1" smtClean="0">
                <a:latin typeface="微软雅黑" pitchFamily="34" charset="-122"/>
                <a:ea typeface="微软雅黑" pitchFamily="34" charset="-122"/>
              </a:rPr>
              <a:t>买家</a:t>
            </a:r>
            <a:endParaRPr lang="en-US" sz="1200" b="1">
              <a:latin typeface="微软雅黑" pitchFamily="34" charset="-122"/>
              <a:ea typeface="微软雅黑" pitchFamily="34" charset="-122"/>
            </a:endParaRPr>
          </a:p>
        </p:txBody>
      </p:sp>
      <p:sp>
        <p:nvSpPr>
          <p:cNvPr id="165" name="Rectangle 2"/>
          <p:cNvSpPr>
            <a:spLocks noChangeArrowheads="1"/>
          </p:cNvSpPr>
          <p:nvPr/>
        </p:nvSpPr>
        <p:spPr bwMode="auto">
          <a:xfrm>
            <a:off x="5185356" y="5300902"/>
            <a:ext cx="1003513"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运输服务商</a:t>
            </a:r>
            <a:endParaRPr lang="zh-CN" altLang="en-US" sz="1000" b="1">
              <a:solidFill>
                <a:srgbClr val="000000"/>
              </a:solidFill>
              <a:latin typeface="微软雅黑" pitchFamily="34" charset="-122"/>
              <a:ea typeface="微软雅黑" pitchFamily="34" charset="-122"/>
              <a:cs typeface="Times New Roman" pitchFamily="18" charset="0"/>
            </a:endParaRPr>
          </a:p>
        </p:txBody>
      </p:sp>
      <p:cxnSp>
        <p:nvCxnSpPr>
          <p:cNvPr id="166" name="Straight Arrow Connector 165"/>
          <p:cNvCxnSpPr>
            <a:stCxn id="158" idx="2"/>
            <a:endCxn id="165" idx="0"/>
          </p:cNvCxnSpPr>
          <p:nvPr/>
        </p:nvCxnSpPr>
        <p:spPr bwMode="auto">
          <a:xfrm>
            <a:off x="5681355" y="5039371"/>
            <a:ext cx="5758" cy="261531"/>
          </a:xfrm>
          <a:prstGeom prst="straightConnector1">
            <a:avLst/>
          </a:prstGeom>
          <a:solidFill>
            <a:schemeClr val="bg1"/>
          </a:solidFill>
          <a:ln w="19050" cap="flat" cmpd="sng" algn="ctr">
            <a:solidFill>
              <a:srgbClr val="0070C0"/>
            </a:solidFill>
            <a:prstDash val="solid"/>
            <a:round/>
            <a:headEnd type="arrow"/>
            <a:tailEnd type="arrow"/>
          </a:ln>
          <a:effectLst/>
        </p:spPr>
      </p:cxnSp>
      <p:cxnSp>
        <p:nvCxnSpPr>
          <p:cNvPr id="167" name="Straight Arrow Connector 166"/>
          <p:cNvCxnSpPr/>
          <p:nvPr/>
        </p:nvCxnSpPr>
        <p:spPr bwMode="auto">
          <a:xfrm flipV="1">
            <a:off x="4466454" y="5457674"/>
            <a:ext cx="718902" cy="8237"/>
          </a:xfrm>
          <a:prstGeom prst="straightConnector1">
            <a:avLst/>
          </a:prstGeom>
          <a:solidFill>
            <a:schemeClr val="bg1"/>
          </a:solidFill>
          <a:ln w="19050" cap="flat" cmpd="sng" algn="ctr">
            <a:solidFill>
              <a:srgbClr val="0070C0"/>
            </a:solidFill>
            <a:prstDash val="solid"/>
            <a:round/>
            <a:headEnd type="none" w="med" len="med"/>
            <a:tailEnd type="arrow"/>
          </a:ln>
          <a:effectLst/>
        </p:spPr>
      </p:cxnSp>
      <p:cxnSp>
        <p:nvCxnSpPr>
          <p:cNvPr id="168" name="Shape 167"/>
          <p:cNvCxnSpPr>
            <a:stCxn id="165" idx="3"/>
            <a:endCxn id="150" idx="2"/>
          </p:cNvCxnSpPr>
          <p:nvPr/>
        </p:nvCxnSpPr>
        <p:spPr bwMode="auto">
          <a:xfrm flipV="1">
            <a:off x="6188869" y="4689535"/>
            <a:ext cx="1285021" cy="725009"/>
          </a:xfrm>
          <a:prstGeom prst="bentConnector2">
            <a:avLst/>
          </a:prstGeom>
          <a:solidFill>
            <a:schemeClr val="bg1"/>
          </a:solidFill>
          <a:ln w="19050" cap="flat" cmpd="sng" algn="ctr">
            <a:solidFill>
              <a:srgbClr val="0070C0"/>
            </a:solidFill>
            <a:prstDash val="solid"/>
            <a:round/>
            <a:headEnd type="none" w="med" len="med"/>
            <a:tailEnd type="arrow"/>
          </a:ln>
          <a:effectLst/>
        </p:spPr>
      </p:cxnSp>
      <p:sp>
        <p:nvSpPr>
          <p:cNvPr id="169" name="Rectangle 168"/>
          <p:cNvSpPr/>
          <p:nvPr/>
        </p:nvSpPr>
        <p:spPr bwMode="auto">
          <a:xfrm>
            <a:off x="3655623" y="3154033"/>
            <a:ext cx="2191124" cy="854015"/>
          </a:xfrm>
          <a:prstGeom prst="rect">
            <a:avLst/>
          </a:prstGeom>
          <a:solidFill>
            <a:srgbClr val="CC9900">
              <a:alpha val="70000"/>
            </a:srgbClr>
          </a:solidFill>
          <a:ln w="9525">
            <a:solidFill>
              <a:schemeClr val="tx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eaLnBrk="0" latinLnBrk="0" hangingPunct="0">
              <a:lnSpc>
                <a:spcPct val="100000"/>
              </a:lnSpc>
              <a:buClrTx/>
              <a:buSzTx/>
              <a:buFontTx/>
              <a:buNone/>
            </a:pPr>
            <a:r>
              <a:rPr lang="zh-CN" altLang="en-US" sz="1200" b="1" smtClean="0">
                <a:solidFill>
                  <a:srgbClr val="000000"/>
                </a:solidFill>
                <a:latin typeface="微软雅黑" pitchFamily="34" charset="-122"/>
                <a:ea typeface="微软雅黑" pitchFamily="34" charset="-122"/>
                <a:cs typeface="Times New Roman" pitchFamily="18" charset="0"/>
              </a:rPr>
              <a:t>电子商务平台</a:t>
            </a:r>
            <a:endParaRPr lang="en-US" altLang="en-US" sz="1200" b="1" smtClean="0">
              <a:solidFill>
                <a:srgbClr val="000000"/>
              </a:solidFill>
              <a:latin typeface="微软雅黑" pitchFamily="34" charset="-122"/>
              <a:ea typeface="微软雅黑" pitchFamily="34" charset="-122"/>
              <a:cs typeface="Times New Roman" pitchFamily="18" charset="0"/>
            </a:endParaRPr>
          </a:p>
        </p:txBody>
      </p:sp>
      <p:cxnSp>
        <p:nvCxnSpPr>
          <p:cNvPr id="170" name="Elbow Connector 169"/>
          <p:cNvCxnSpPr>
            <a:stCxn id="169" idx="3"/>
            <a:endCxn id="153" idx="1"/>
          </p:cNvCxnSpPr>
          <p:nvPr/>
        </p:nvCxnSpPr>
        <p:spPr bwMode="auto">
          <a:xfrm flipV="1">
            <a:off x="5846747" y="2804363"/>
            <a:ext cx="1290301" cy="776678"/>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171" name="Elbow Connector 170"/>
          <p:cNvCxnSpPr>
            <a:stCxn id="169" idx="3"/>
            <a:endCxn id="154" idx="1"/>
          </p:cNvCxnSpPr>
          <p:nvPr/>
        </p:nvCxnSpPr>
        <p:spPr bwMode="auto">
          <a:xfrm flipV="1">
            <a:off x="5846747" y="3214775"/>
            <a:ext cx="1290301" cy="366266"/>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172" name="Elbow Connector 171"/>
          <p:cNvCxnSpPr>
            <a:stCxn id="169" idx="3"/>
            <a:endCxn id="160" idx="1"/>
          </p:cNvCxnSpPr>
          <p:nvPr/>
        </p:nvCxnSpPr>
        <p:spPr bwMode="auto">
          <a:xfrm>
            <a:off x="5846747" y="3581041"/>
            <a:ext cx="1290301" cy="1784"/>
          </a:xfrm>
          <a:prstGeom prst="bentConnector3">
            <a:avLst>
              <a:gd name="adj1" fmla="val 50000"/>
            </a:avLst>
          </a:prstGeom>
          <a:solidFill>
            <a:schemeClr val="bg1"/>
          </a:solidFill>
          <a:ln w="19050" cap="flat" cmpd="sng" algn="ctr">
            <a:solidFill>
              <a:srgbClr val="00B050"/>
            </a:solidFill>
            <a:prstDash val="solid"/>
            <a:round/>
            <a:headEnd type="arrow"/>
            <a:tailEnd type="arrow"/>
          </a:ln>
          <a:effectLst/>
        </p:spPr>
      </p:cxnSp>
      <p:cxnSp>
        <p:nvCxnSpPr>
          <p:cNvPr id="173" name="Elbow Connector 172"/>
          <p:cNvCxnSpPr>
            <a:stCxn id="169" idx="3"/>
            <a:endCxn id="155" idx="1"/>
          </p:cNvCxnSpPr>
          <p:nvPr/>
        </p:nvCxnSpPr>
        <p:spPr bwMode="auto">
          <a:xfrm>
            <a:off x="5846747" y="3581041"/>
            <a:ext cx="1290301" cy="401548"/>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174" name="Elbow Connector 173"/>
          <p:cNvCxnSpPr>
            <a:stCxn id="169" idx="3"/>
            <a:endCxn id="159" idx="1"/>
          </p:cNvCxnSpPr>
          <p:nvPr/>
        </p:nvCxnSpPr>
        <p:spPr bwMode="auto">
          <a:xfrm>
            <a:off x="5846747" y="3581041"/>
            <a:ext cx="1290301" cy="804102"/>
          </a:xfrm>
          <a:prstGeom prst="bentConnector3">
            <a:avLst>
              <a:gd name="adj1" fmla="val 64026"/>
            </a:avLst>
          </a:prstGeom>
          <a:solidFill>
            <a:schemeClr val="bg1"/>
          </a:solidFill>
          <a:ln w="19050" cap="flat" cmpd="sng" algn="ctr">
            <a:solidFill>
              <a:srgbClr val="00B050"/>
            </a:solidFill>
            <a:prstDash val="solid"/>
            <a:round/>
            <a:headEnd type="arrow"/>
            <a:tailEnd type="arrow"/>
          </a:ln>
          <a:effectLst/>
        </p:spPr>
      </p:cxnSp>
      <p:cxnSp>
        <p:nvCxnSpPr>
          <p:cNvPr id="175" name="Shape 174"/>
          <p:cNvCxnSpPr>
            <a:stCxn id="150" idx="0"/>
            <a:endCxn id="149" idx="3"/>
          </p:cNvCxnSpPr>
          <p:nvPr/>
        </p:nvCxnSpPr>
        <p:spPr bwMode="auto">
          <a:xfrm rot="16200000" flipV="1">
            <a:off x="6247473" y="1168491"/>
            <a:ext cx="322417" cy="2130418"/>
          </a:xfrm>
          <a:prstGeom prst="bentConnector2">
            <a:avLst/>
          </a:prstGeom>
          <a:solidFill>
            <a:schemeClr val="bg1"/>
          </a:solidFill>
          <a:ln w="19050" cap="flat" cmpd="sng" algn="ctr">
            <a:solidFill>
              <a:srgbClr val="FF0000"/>
            </a:solidFill>
            <a:prstDash val="solid"/>
            <a:round/>
            <a:headEnd type="none" w="med" len="med"/>
            <a:tailEnd type="arrow"/>
          </a:ln>
          <a:effectLst/>
        </p:spPr>
      </p:cxnSp>
      <p:cxnSp>
        <p:nvCxnSpPr>
          <p:cNvPr id="176" name="Shape 175"/>
          <p:cNvCxnSpPr>
            <a:stCxn id="149" idx="1"/>
            <a:endCxn id="148" idx="0"/>
          </p:cNvCxnSpPr>
          <p:nvPr/>
        </p:nvCxnSpPr>
        <p:spPr bwMode="auto">
          <a:xfrm rot="10800000" flipV="1">
            <a:off x="2374601" y="2072490"/>
            <a:ext cx="1787053" cy="584985"/>
          </a:xfrm>
          <a:prstGeom prst="bentConnector2">
            <a:avLst/>
          </a:prstGeom>
          <a:solidFill>
            <a:schemeClr val="bg1"/>
          </a:solidFill>
          <a:ln w="19050" cap="flat" cmpd="sng" algn="ctr">
            <a:solidFill>
              <a:srgbClr val="FF0000"/>
            </a:solidFill>
            <a:prstDash val="solid"/>
            <a:round/>
            <a:headEnd type="none" w="med" len="med"/>
            <a:tailEnd type="arrow"/>
          </a:ln>
          <a:effectLst/>
        </p:spPr>
      </p:cxnSp>
      <p:cxnSp>
        <p:nvCxnSpPr>
          <p:cNvPr id="177" name="Straight Arrow Connector 176"/>
          <p:cNvCxnSpPr>
            <a:stCxn id="149" idx="2"/>
            <a:endCxn id="169" idx="0"/>
          </p:cNvCxnSpPr>
          <p:nvPr/>
        </p:nvCxnSpPr>
        <p:spPr bwMode="auto">
          <a:xfrm flipH="1">
            <a:off x="4751185" y="2521424"/>
            <a:ext cx="1378" cy="632609"/>
          </a:xfrm>
          <a:prstGeom prst="straightConnector1">
            <a:avLst/>
          </a:prstGeom>
          <a:solidFill>
            <a:schemeClr val="bg1"/>
          </a:solidFill>
          <a:ln w="19050" cap="flat" cmpd="sng" algn="ctr">
            <a:solidFill>
              <a:srgbClr val="00B050"/>
            </a:solidFill>
            <a:prstDash val="solid"/>
            <a:round/>
            <a:headEnd type="arrow"/>
            <a:tailEnd type="arrow"/>
          </a:ln>
          <a:effectLst/>
        </p:spPr>
      </p:cxnSp>
      <p:sp>
        <p:nvSpPr>
          <p:cNvPr id="178" name="TextBox 177"/>
          <p:cNvSpPr txBox="1"/>
          <p:nvPr/>
        </p:nvSpPr>
        <p:spPr>
          <a:xfrm>
            <a:off x="3937426" y="4263958"/>
            <a:ext cx="805140"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库存信息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179" name="TextBox 178"/>
          <p:cNvSpPr txBox="1"/>
          <p:nvPr/>
        </p:nvSpPr>
        <p:spPr>
          <a:xfrm>
            <a:off x="2836113" y="3208726"/>
            <a:ext cx="741871"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供需信息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180" name="TextBox 179"/>
          <p:cNvSpPr txBox="1"/>
          <p:nvPr/>
        </p:nvSpPr>
        <p:spPr>
          <a:xfrm>
            <a:off x="5930327" y="3205849"/>
            <a:ext cx="1000645"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供需信息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订单信息</a:t>
            </a:r>
            <a:endParaRPr lang="en-US" sz="1000">
              <a:latin typeface="微软雅黑" pitchFamily="34" charset="-122"/>
              <a:ea typeface="微软雅黑" pitchFamily="34" charset="-122"/>
            </a:endParaRPr>
          </a:p>
        </p:txBody>
      </p:sp>
      <p:sp>
        <p:nvSpPr>
          <p:cNvPr id="181" name="TextBox 180"/>
          <p:cNvSpPr txBox="1"/>
          <p:nvPr/>
        </p:nvSpPr>
        <p:spPr>
          <a:xfrm>
            <a:off x="2315677" y="4693549"/>
            <a:ext cx="483079" cy="7078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000" smtClean="0">
                <a:latin typeface="微软雅黑" pitchFamily="34" charset="-122"/>
                <a:ea typeface="微软雅黑" pitchFamily="34" charset="-122"/>
              </a:rPr>
              <a:t>钢材进入数码仓库</a:t>
            </a:r>
            <a:endParaRPr lang="en-US" sz="1000">
              <a:latin typeface="微软雅黑" pitchFamily="34" charset="-122"/>
              <a:ea typeface="微软雅黑" pitchFamily="34" charset="-122"/>
            </a:endParaRPr>
          </a:p>
        </p:txBody>
      </p:sp>
      <p:sp>
        <p:nvSpPr>
          <p:cNvPr id="182" name="TextBox 181"/>
          <p:cNvSpPr txBox="1"/>
          <p:nvPr/>
        </p:nvSpPr>
        <p:spPr>
          <a:xfrm>
            <a:off x="6362000" y="5040398"/>
            <a:ext cx="1150169"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由加盟运输企业向买家发货</a:t>
            </a:r>
            <a:endParaRPr lang="en-US" sz="1000">
              <a:latin typeface="微软雅黑" pitchFamily="34" charset="-122"/>
              <a:ea typeface="微软雅黑" pitchFamily="34" charset="-122"/>
            </a:endParaRPr>
          </a:p>
        </p:txBody>
      </p:sp>
      <p:sp>
        <p:nvSpPr>
          <p:cNvPr id="183" name="TextBox 182"/>
          <p:cNvSpPr txBox="1"/>
          <p:nvPr/>
        </p:nvSpPr>
        <p:spPr>
          <a:xfrm>
            <a:off x="5004218" y="4243826"/>
            <a:ext cx="1118563"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加工和运输指令</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物流信息</a:t>
            </a:r>
            <a:endParaRPr lang="en-US" sz="1000">
              <a:latin typeface="微软雅黑" pitchFamily="34" charset="-122"/>
              <a:ea typeface="微软雅黑" pitchFamily="34" charset="-122"/>
            </a:endParaRPr>
          </a:p>
        </p:txBody>
      </p:sp>
      <p:sp>
        <p:nvSpPr>
          <p:cNvPr id="184" name="Rectangle 2"/>
          <p:cNvSpPr>
            <a:spLocks noChangeArrowheads="1"/>
          </p:cNvSpPr>
          <p:nvPr/>
        </p:nvSpPr>
        <p:spPr bwMode="auto">
          <a:xfrm>
            <a:off x="4308360" y="1906943"/>
            <a:ext cx="890972" cy="227283"/>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质押担保服务</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185" name="TextBox 184"/>
          <p:cNvSpPr txBox="1"/>
          <p:nvPr/>
        </p:nvSpPr>
        <p:spPr>
          <a:xfrm>
            <a:off x="6137178" y="1816928"/>
            <a:ext cx="1253687"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向支付平台打款</a:t>
            </a:r>
          </a:p>
          <a:p>
            <a:pPr algn="ctr"/>
            <a:endParaRPr lang="en-US" sz="1000">
              <a:latin typeface="微软雅黑" pitchFamily="34" charset="-122"/>
              <a:ea typeface="微软雅黑" pitchFamily="34" charset="-122"/>
            </a:endParaRPr>
          </a:p>
        </p:txBody>
      </p:sp>
      <p:sp>
        <p:nvSpPr>
          <p:cNvPr id="186" name="TextBox 185"/>
          <p:cNvSpPr txBox="1"/>
          <p:nvPr/>
        </p:nvSpPr>
        <p:spPr>
          <a:xfrm>
            <a:off x="3074803" y="1701949"/>
            <a:ext cx="830992"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货物交割后向卖家付款</a:t>
            </a:r>
            <a:endParaRPr lang="en-US" sz="1000">
              <a:latin typeface="微软雅黑" pitchFamily="34" charset="-122"/>
              <a:ea typeface="微软雅黑" pitchFamily="34" charset="-122"/>
            </a:endParaRPr>
          </a:p>
        </p:txBody>
      </p:sp>
      <p:sp>
        <p:nvSpPr>
          <p:cNvPr id="187" name="TextBox 186"/>
          <p:cNvSpPr txBox="1"/>
          <p:nvPr/>
        </p:nvSpPr>
        <p:spPr>
          <a:xfrm>
            <a:off x="4265172" y="1650163"/>
            <a:ext cx="1029472"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b="1" smtClean="0">
                <a:latin typeface="微软雅黑" pitchFamily="34" charset="-122"/>
                <a:ea typeface="微软雅黑" pitchFamily="34" charset="-122"/>
              </a:rPr>
              <a:t>平台金融服务</a:t>
            </a:r>
            <a:endParaRPr lang="en-US" sz="1000" b="1">
              <a:latin typeface="微软雅黑" pitchFamily="34" charset="-122"/>
              <a:ea typeface="微软雅黑" pitchFamily="34" charset="-122"/>
            </a:endParaRPr>
          </a:p>
        </p:txBody>
      </p:sp>
      <p:cxnSp>
        <p:nvCxnSpPr>
          <p:cNvPr id="188" name="Straight Arrow Connector 187"/>
          <p:cNvCxnSpPr/>
          <p:nvPr/>
        </p:nvCxnSpPr>
        <p:spPr bwMode="auto">
          <a:xfrm flipH="1">
            <a:off x="3491719" y="2325897"/>
            <a:ext cx="2" cy="2656936"/>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189" name="Straight Arrow Connector 188"/>
          <p:cNvCxnSpPr/>
          <p:nvPr/>
        </p:nvCxnSpPr>
        <p:spPr bwMode="auto">
          <a:xfrm>
            <a:off x="3483095" y="2325897"/>
            <a:ext cx="672860" cy="0"/>
          </a:xfrm>
          <a:prstGeom prst="straightConnector1">
            <a:avLst/>
          </a:prstGeom>
          <a:solidFill>
            <a:schemeClr val="bg1"/>
          </a:solidFill>
          <a:ln w="19050" cap="flat" cmpd="sng" algn="ctr">
            <a:solidFill>
              <a:srgbClr val="00B050"/>
            </a:solidFill>
            <a:prstDash val="solid"/>
            <a:round/>
            <a:headEnd type="none" w="med" len="med"/>
            <a:tailEnd type="arrow"/>
          </a:ln>
          <a:effectLst/>
        </p:spPr>
      </p:cxnSp>
      <p:sp>
        <p:nvSpPr>
          <p:cNvPr id="190" name="TextBox 189"/>
          <p:cNvSpPr txBox="1"/>
          <p:nvPr/>
        </p:nvSpPr>
        <p:spPr>
          <a:xfrm>
            <a:off x="3431340" y="2389194"/>
            <a:ext cx="1311215"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支付信息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货物抵押信息</a:t>
            </a:r>
            <a:endParaRPr lang="en-US" altLang="zh-CN" sz="1000" smtClean="0">
              <a:latin typeface="微软雅黑" pitchFamily="34" charset="-122"/>
              <a:ea typeface="微软雅黑" pitchFamily="34" charset="-122"/>
            </a:endParaRPr>
          </a:p>
        </p:txBody>
      </p:sp>
      <p:cxnSp>
        <p:nvCxnSpPr>
          <p:cNvPr id="191" name="Straight Arrow Connector 190"/>
          <p:cNvCxnSpPr/>
          <p:nvPr/>
        </p:nvCxnSpPr>
        <p:spPr bwMode="auto">
          <a:xfrm flipH="1">
            <a:off x="3983427" y="4033927"/>
            <a:ext cx="8626" cy="923027"/>
          </a:xfrm>
          <a:prstGeom prst="straightConnector1">
            <a:avLst/>
          </a:prstGeom>
          <a:solidFill>
            <a:schemeClr val="bg1"/>
          </a:solidFill>
          <a:ln w="19050" cap="flat" cmpd="sng" algn="ctr">
            <a:solidFill>
              <a:srgbClr val="00B050"/>
            </a:solidFill>
            <a:prstDash val="solid"/>
            <a:round/>
            <a:headEnd type="arrow"/>
            <a:tailEnd type="arrow"/>
          </a:ln>
          <a:effectLst/>
        </p:spPr>
      </p:cxnSp>
      <p:sp>
        <p:nvSpPr>
          <p:cNvPr id="192" name="TextBox 191"/>
          <p:cNvSpPr txBox="1"/>
          <p:nvPr/>
        </p:nvSpPr>
        <p:spPr>
          <a:xfrm>
            <a:off x="4725297" y="2627811"/>
            <a:ext cx="1118563"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支付信息</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贷款信息</a:t>
            </a:r>
            <a:endParaRPr lang="en-US" sz="1000">
              <a:latin typeface="微软雅黑" pitchFamily="34" charset="-122"/>
              <a:ea typeface="微软雅黑" pitchFamily="34" charset="-122"/>
            </a:endParaRPr>
          </a:p>
        </p:txBody>
      </p:sp>
      <p:sp>
        <p:nvSpPr>
          <p:cNvPr id="193" name="TextBox 192"/>
          <p:cNvSpPr txBox="1"/>
          <p:nvPr/>
        </p:nvSpPr>
        <p:spPr>
          <a:xfrm>
            <a:off x="1927464" y="2796565"/>
            <a:ext cx="888521"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200" b="1" smtClean="0">
                <a:latin typeface="微软雅黑" pitchFamily="34" charset="-122"/>
                <a:ea typeface="微软雅黑" pitchFamily="34" charset="-122"/>
              </a:rPr>
              <a:t>卖家</a:t>
            </a:r>
            <a:endParaRPr lang="en-US" sz="1200" b="1">
              <a:latin typeface="微软雅黑" pitchFamily="34" charset="-122"/>
              <a:ea typeface="微软雅黑" pitchFamily="34" charset="-122"/>
            </a:endParaRPr>
          </a:p>
        </p:txBody>
      </p:sp>
      <p:cxnSp>
        <p:nvCxnSpPr>
          <p:cNvPr id="194" name="Straight Arrow Connector 193"/>
          <p:cNvCxnSpPr>
            <a:stCxn id="148" idx="3"/>
            <a:endCxn id="169" idx="1"/>
          </p:cNvCxnSpPr>
          <p:nvPr/>
        </p:nvCxnSpPr>
        <p:spPr bwMode="auto">
          <a:xfrm flipV="1">
            <a:off x="2861992" y="3581041"/>
            <a:ext cx="793631" cy="5122"/>
          </a:xfrm>
          <a:prstGeom prst="straightConnector1">
            <a:avLst/>
          </a:prstGeom>
          <a:solidFill>
            <a:schemeClr val="bg1"/>
          </a:solidFill>
          <a:ln w="19050" cap="flat" cmpd="sng" algn="ctr">
            <a:solidFill>
              <a:srgbClr val="00B050"/>
            </a:solidFill>
            <a:prstDash val="solid"/>
            <a:round/>
            <a:headEnd type="arrow"/>
            <a:tailEnd type="arrow"/>
          </a:ln>
          <a:effectLst/>
        </p:spPr>
      </p:cxnSp>
      <p:cxnSp>
        <p:nvCxnSpPr>
          <p:cNvPr id="195" name="Straight Arrow Connector 194"/>
          <p:cNvCxnSpPr/>
          <p:nvPr/>
        </p:nvCxnSpPr>
        <p:spPr bwMode="auto">
          <a:xfrm flipH="1" flipV="1">
            <a:off x="5053102" y="4016675"/>
            <a:ext cx="0" cy="1345721"/>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196" name="Straight Arrow Connector 195"/>
          <p:cNvCxnSpPr>
            <a:endCxn id="158" idx="1"/>
          </p:cNvCxnSpPr>
          <p:nvPr/>
        </p:nvCxnSpPr>
        <p:spPr bwMode="auto">
          <a:xfrm>
            <a:off x="5061729" y="4922448"/>
            <a:ext cx="117869" cy="3282"/>
          </a:xfrm>
          <a:prstGeom prst="straightConnector1">
            <a:avLst/>
          </a:prstGeom>
          <a:solidFill>
            <a:schemeClr val="bg1"/>
          </a:solidFill>
          <a:ln w="19050" cap="flat" cmpd="sng" algn="ctr">
            <a:solidFill>
              <a:srgbClr val="00B050"/>
            </a:solidFill>
            <a:prstDash val="solid"/>
            <a:round/>
            <a:headEnd type="none" w="med" len="med"/>
            <a:tailEnd type="arrow"/>
          </a:ln>
          <a:effectLst/>
        </p:spPr>
      </p:cxnSp>
      <p:cxnSp>
        <p:nvCxnSpPr>
          <p:cNvPr id="197" name="Straight Arrow Connector 196"/>
          <p:cNvCxnSpPr/>
          <p:nvPr/>
        </p:nvCxnSpPr>
        <p:spPr bwMode="auto">
          <a:xfrm>
            <a:off x="5055379" y="5352978"/>
            <a:ext cx="117869" cy="3282"/>
          </a:xfrm>
          <a:prstGeom prst="straightConnector1">
            <a:avLst/>
          </a:prstGeom>
          <a:solidFill>
            <a:schemeClr val="bg1"/>
          </a:solidFill>
          <a:ln w="19050" cap="flat" cmpd="sng" algn="ctr">
            <a:solidFill>
              <a:srgbClr val="00B050"/>
            </a:solidFill>
            <a:prstDash val="solid"/>
            <a:round/>
            <a:headEnd type="none" w="med" len="med"/>
            <a:tailEnd type="arrow"/>
          </a:ln>
          <a:effectLst/>
        </p:spPr>
      </p:cxnSp>
      <p:sp>
        <p:nvSpPr>
          <p:cNvPr id="198" name="TextBox 197"/>
          <p:cNvSpPr txBox="1"/>
          <p:nvPr/>
        </p:nvSpPr>
        <p:spPr>
          <a:xfrm>
            <a:off x="4228400" y="5240423"/>
            <a:ext cx="1150169"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000" smtClean="0">
                <a:latin typeface="微软雅黑" pitchFamily="34" charset="-122"/>
                <a:ea typeface="微软雅黑" pitchFamily="34" charset="-122"/>
              </a:rPr>
              <a:t>发货</a:t>
            </a:r>
            <a:endParaRPr lang="en-US" sz="1000">
              <a:latin typeface="微软雅黑" pitchFamily="34" charset="-122"/>
              <a:ea typeface="微软雅黑" pitchFamily="34" charset="-122"/>
            </a:endParaRPr>
          </a:p>
        </p:txBody>
      </p:sp>
      <p:sp>
        <p:nvSpPr>
          <p:cNvPr id="199" name="Rectangle 2"/>
          <p:cNvSpPr>
            <a:spLocks noChangeArrowheads="1"/>
          </p:cNvSpPr>
          <p:nvPr/>
        </p:nvSpPr>
        <p:spPr bwMode="auto">
          <a:xfrm>
            <a:off x="1946725" y="3424323"/>
            <a:ext cx="837612" cy="224287"/>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贸易商 </a:t>
            </a:r>
            <a:r>
              <a:rPr lang="en-US" altLang="zh-CN" sz="1000" b="1" smtClean="0">
                <a:solidFill>
                  <a:srgbClr val="000000"/>
                </a:solidFill>
                <a:latin typeface="微软雅黑" pitchFamily="34" charset="-122"/>
                <a:ea typeface="微软雅黑" pitchFamily="34" charset="-122"/>
                <a:cs typeface="Times New Roman" pitchFamily="18" charset="0"/>
              </a:rPr>
              <a:t>m</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00" name="Rectangle 2"/>
          <p:cNvSpPr>
            <a:spLocks noChangeArrowheads="1"/>
          </p:cNvSpPr>
          <p:nvPr/>
        </p:nvSpPr>
        <p:spPr bwMode="auto">
          <a:xfrm>
            <a:off x="1946725" y="3738648"/>
            <a:ext cx="837612" cy="224287"/>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a:t>
            </a:r>
            <a:r>
              <a:rPr lang="en-US" altLang="zh-CN" sz="1000" b="1" smtClean="0">
                <a:solidFill>
                  <a:srgbClr val="000000"/>
                </a:solidFill>
                <a:latin typeface="微软雅黑" pitchFamily="34" charset="-122"/>
                <a:ea typeface="微软雅黑" pitchFamily="34" charset="-122"/>
                <a:cs typeface="Times New Roman" pitchFamily="18" charset="0"/>
              </a:rPr>
              <a:t>1</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01" name="Rectangle 2"/>
          <p:cNvSpPr>
            <a:spLocks noChangeArrowheads="1"/>
          </p:cNvSpPr>
          <p:nvPr/>
        </p:nvSpPr>
        <p:spPr bwMode="auto">
          <a:xfrm>
            <a:off x="1946725" y="4052973"/>
            <a:ext cx="837612" cy="224287"/>
          </a:xfrm>
          <a:prstGeom prst="rect">
            <a:avLst/>
          </a:prstGeom>
          <a:solidFill>
            <a:srgbClr val="FFFF99"/>
          </a:solidFill>
          <a:ln w="9525">
            <a:solidFill>
              <a:schemeClr val="tx1"/>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base" hangingPunct="0">
              <a:spcBef>
                <a:spcPct val="0"/>
              </a:spcBef>
              <a:spcAft>
                <a:spcPct val="0"/>
              </a:spcAft>
            </a:pPr>
            <a:r>
              <a:rPr lang="zh-CN" altLang="en-US" sz="1000" b="1" smtClean="0">
                <a:solidFill>
                  <a:srgbClr val="000000"/>
                </a:solidFill>
                <a:latin typeface="微软雅黑" pitchFamily="34" charset="-122"/>
                <a:ea typeface="微软雅黑" pitchFamily="34" charset="-122"/>
                <a:cs typeface="Times New Roman" pitchFamily="18" charset="0"/>
              </a:rPr>
              <a:t>钢厂</a:t>
            </a:r>
            <a:r>
              <a:rPr lang="en-US" altLang="zh-CN" sz="1000" b="1" smtClean="0">
                <a:solidFill>
                  <a:srgbClr val="000000"/>
                </a:solidFill>
                <a:latin typeface="微软雅黑" pitchFamily="34" charset="-122"/>
                <a:ea typeface="微软雅黑" pitchFamily="34" charset="-122"/>
                <a:cs typeface="Times New Roman" pitchFamily="18" charset="0"/>
              </a:rPr>
              <a:t>n</a:t>
            </a:r>
            <a:endParaRPr lang="zh-CN" altLang="en-US" sz="1000" b="1">
              <a:solidFill>
                <a:srgbClr val="000000"/>
              </a:solidFill>
              <a:latin typeface="微软雅黑" pitchFamily="34" charset="-122"/>
              <a:ea typeface="微软雅黑" pitchFamily="34" charset="-122"/>
              <a:cs typeface="Times New Roman" pitchFamily="18" charset="0"/>
            </a:endParaRPr>
          </a:p>
        </p:txBody>
      </p:sp>
      <p:sp>
        <p:nvSpPr>
          <p:cNvPr id="203" name="Rectangle 202"/>
          <p:cNvSpPr/>
          <p:nvPr/>
        </p:nvSpPr>
        <p:spPr bwMode="auto">
          <a:xfrm rot="1800000">
            <a:off x="6723275" y="1355149"/>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72" name="TextBox 71"/>
          <p:cNvSpPr txBox="1"/>
          <p:nvPr/>
        </p:nvSpPr>
        <p:spPr>
          <a:xfrm>
            <a:off x="317500" y="4399824"/>
            <a:ext cx="1993900" cy="1569660"/>
          </a:xfrm>
          <a:prstGeom prst="rect">
            <a:avLst/>
          </a:prstGeom>
          <a:solidFill>
            <a:schemeClr val="bg2">
              <a:lumMod val="40000"/>
              <a:lumOff val="60000"/>
            </a:schemeClr>
          </a:solidFill>
          <a:ln>
            <a:solidFill>
              <a:schemeClr val="tx1"/>
            </a:solidFill>
          </a:ln>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200" b="1" smtClean="0">
                <a:latin typeface="微软雅黑" pitchFamily="34" charset="-122"/>
                <a:ea typeface="微软雅黑" pitchFamily="34" charset="-122"/>
              </a:rPr>
              <a:t>平台特征</a:t>
            </a:r>
            <a:endParaRPr lang="en-US" altLang="zh-CN" sz="1200" b="1" smtClean="0">
              <a:latin typeface="微软雅黑" pitchFamily="34" charset="-122"/>
              <a:ea typeface="微软雅黑" pitchFamily="34" charset="-122"/>
            </a:endParaRPr>
          </a:p>
          <a:p>
            <a:pPr marL="171450" indent="-114300">
              <a:buFont typeface="微软雅黑" pitchFamily="34" charset="-122"/>
              <a:buChar char="−"/>
            </a:pPr>
            <a:r>
              <a:rPr lang="zh-CN" altLang="en-US" sz="1200" smtClean="0">
                <a:latin typeface="微软雅黑" pitchFamily="34" charset="-122"/>
                <a:ea typeface="微软雅黑" pitchFamily="34" charset="-122"/>
              </a:rPr>
              <a:t>通过平台整合流通价值链上相关参与方，并为各方提供一站式服务；</a:t>
            </a:r>
            <a:endParaRPr lang="en-US" altLang="zh-CN" sz="1200" smtClean="0">
              <a:latin typeface="微软雅黑" pitchFamily="34" charset="-122"/>
              <a:ea typeface="微软雅黑" pitchFamily="34" charset="-122"/>
            </a:endParaRPr>
          </a:p>
          <a:p>
            <a:pPr marL="57150" indent="-57150">
              <a:buFont typeface="Arial" pitchFamily="34" charset="0"/>
              <a:buChar char="•"/>
            </a:pPr>
            <a:r>
              <a:rPr lang="zh-CN" altLang="en-US" sz="1200" b="1" smtClean="0">
                <a:latin typeface="微软雅黑" pitchFamily="34" charset="-122"/>
                <a:ea typeface="微软雅黑" pitchFamily="34" charset="-122"/>
              </a:rPr>
              <a:t>盈利模式</a:t>
            </a:r>
            <a:endParaRPr lang="en-US" altLang="zh-CN" sz="1200" b="1" smtClean="0">
              <a:latin typeface="微软雅黑" pitchFamily="34" charset="-122"/>
              <a:ea typeface="微软雅黑" pitchFamily="34" charset="-122"/>
            </a:endParaRPr>
          </a:p>
          <a:p>
            <a:pPr marL="171450" indent="-114300">
              <a:buFont typeface="微软雅黑" pitchFamily="34" charset="-122"/>
              <a:buChar char="−"/>
            </a:pPr>
            <a:r>
              <a:rPr lang="zh-CN" altLang="en-US" sz="1200" smtClean="0">
                <a:latin typeface="微软雅黑" pitchFamily="34" charset="-122"/>
                <a:ea typeface="微软雅黑" pitchFamily="34" charset="-122"/>
              </a:rPr>
              <a:t>按交易量收取的交易费</a:t>
            </a:r>
            <a:endParaRPr lang="en-US" altLang="zh-CN" sz="1200" smtClean="0">
              <a:latin typeface="微软雅黑" pitchFamily="34" charset="-122"/>
              <a:ea typeface="微软雅黑" pitchFamily="34" charset="-122"/>
            </a:endParaRPr>
          </a:p>
          <a:p>
            <a:pPr marL="171450" indent="-114300">
              <a:buFont typeface="微软雅黑" pitchFamily="34" charset="-122"/>
              <a:buChar char="−"/>
            </a:pPr>
            <a:r>
              <a:rPr lang="zh-CN" altLang="en-US" sz="1200" smtClean="0">
                <a:latin typeface="微软雅黑" pitchFamily="34" charset="-122"/>
                <a:ea typeface="微软雅黑" pitchFamily="34" charset="-122"/>
              </a:rPr>
              <a:t>收取的增值服务费</a:t>
            </a:r>
            <a:endParaRPr lang="en-US" altLang="zh-CN" sz="1200" smtClean="0">
              <a:latin typeface="微软雅黑" pitchFamily="34" charset="-122"/>
              <a:ea typeface="微软雅黑" pitchFamily="34" charset="-122"/>
            </a:endParaRPr>
          </a:p>
          <a:p>
            <a:pPr marL="171450" indent="-114300">
              <a:buFont typeface="微软雅黑" pitchFamily="34" charset="-122"/>
              <a:buChar char="−"/>
            </a:pPr>
            <a:r>
              <a:rPr lang="zh-CN" altLang="en-US" sz="1200" smtClean="0">
                <a:latin typeface="微软雅黑" pitchFamily="34" charset="-122"/>
                <a:ea typeface="微软雅黑" pitchFamily="34" charset="-122"/>
              </a:rPr>
              <a:t>担保费</a:t>
            </a:r>
            <a:endParaRPr lang="en-US" altLang="zh-CN" sz="1200" smtClean="0">
              <a:latin typeface="微软雅黑" pitchFamily="34" charset="-122"/>
              <a:ea typeface="微软雅黑" pitchFamily="34" charset="-122"/>
            </a:endParaRPr>
          </a:p>
        </p:txBody>
      </p:sp>
      <p:sp>
        <p:nvSpPr>
          <p:cNvPr id="71" name="Isosceles Triangle 70"/>
          <p:cNvSpPr/>
          <p:nvPr/>
        </p:nvSpPr>
        <p:spPr bwMode="auto">
          <a:xfrm>
            <a:off x="6493153" y="6190049"/>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3" name="TextBox 72"/>
          <p:cNvSpPr txBox="1"/>
          <p:nvPr/>
        </p:nvSpPr>
        <p:spPr>
          <a:xfrm>
            <a:off x="6734453" y="6165850"/>
            <a:ext cx="2250937"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200" smtClean="0">
                <a:latin typeface="微软雅黑" pitchFamily="34" charset="-122"/>
                <a:ea typeface="微软雅黑" pitchFamily="34" charset="-122"/>
              </a:rPr>
              <a:t>五矿黑流中心作为主力</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参与方</a:t>
            </a:r>
            <a:endParaRPr lang="en-US" sz="1200">
              <a:latin typeface="微软雅黑" pitchFamily="34" charset="-122"/>
              <a:ea typeface="微软雅黑" pitchFamily="34" charset="-122"/>
            </a:endParaRPr>
          </a:p>
        </p:txBody>
      </p:sp>
      <p:sp>
        <p:nvSpPr>
          <p:cNvPr id="74" name="TextBox 73"/>
          <p:cNvSpPr txBox="1"/>
          <p:nvPr/>
        </p:nvSpPr>
        <p:spPr>
          <a:xfrm>
            <a:off x="6048653" y="6165850"/>
            <a:ext cx="492443"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200" smtClean="0">
                <a:latin typeface="微软雅黑" pitchFamily="34" charset="-122"/>
                <a:ea typeface="微软雅黑" pitchFamily="34" charset="-122"/>
              </a:rPr>
              <a:t>注：</a:t>
            </a:r>
            <a:endParaRPr lang="en-US" sz="1200">
              <a:latin typeface="微软雅黑" pitchFamily="34" charset="-122"/>
              <a:ea typeface="微软雅黑" pitchFamily="34" charset="-122"/>
            </a:endParaRPr>
          </a:p>
        </p:txBody>
      </p:sp>
      <p:sp>
        <p:nvSpPr>
          <p:cNvPr id="75" name="Isosceles Triangle 74"/>
          <p:cNvSpPr/>
          <p:nvPr/>
        </p:nvSpPr>
        <p:spPr bwMode="auto">
          <a:xfrm>
            <a:off x="4343400" y="57277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6" name="Isosceles Triangle 75"/>
          <p:cNvSpPr/>
          <p:nvPr/>
        </p:nvSpPr>
        <p:spPr bwMode="auto">
          <a:xfrm>
            <a:off x="6057900" y="54229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7" name="Isosceles Triangle 76"/>
          <p:cNvSpPr/>
          <p:nvPr/>
        </p:nvSpPr>
        <p:spPr bwMode="auto">
          <a:xfrm>
            <a:off x="5727700" y="38862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8" name="Isosceles Triangle 77"/>
          <p:cNvSpPr/>
          <p:nvPr/>
        </p:nvSpPr>
        <p:spPr bwMode="auto">
          <a:xfrm>
            <a:off x="6057900" y="49276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sp>
        <p:nvSpPr>
          <p:cNvPr id="79" name="Isosceles Triangle 78"/>
          <p:cNvSpPr/>
          <p:nvPr/>
        </p:nvSpPr>
        <p:spPr bwMode="auto">
          <a:xfrm>
            <a:off x="5232400" y="2387600"/>
            <a:ext cx="241300" cy="228600"/>
          </a:xfrm>
          <a:prstGeom prst="triangle">
            <a:avLst/>
          </a:prstGeom>
          <a:solidFill>
            <a:srgbClr val="FF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pic>
        <p:nvPicPr>
          <p:cNvPr id="117"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17</a:t>
            </a:fld>
            <a:br>
              <a:rPr lang="en-US" altLang="zh-CN" smtClean="0"/>
            </a:br>
            <a:endParaRPr lang="en-US" altLang="zh-CN"/>
          </a:p>
        </p:txBody>
      </p:sp>
      <p:sp>
        <p:nvSpPr>
          <p:cNvPr id="6" name="Title 1"/>
          <p:cNvSpPr>
            <a:spLocks noGrp="1"/>
          </p:cNvSpPr>
          <p:nvPr>
            <p:ph type="title"/>
          </p:nvPr>
        </p:nvSpPr>
        <p:spPr>
          <a:xfrm>
            <a:off x="304801" y="76201"/>
            <a:ext cx="6558707" cy="965200"/>
          </a:xfrm>
          <a:noFill/>
          <a:ln w="12700">
            <a:noFill/>
            <a:miter lim="800000"/>
          </a:ln>
        </p:spPr>
        <p:txBody>
          <a:bodyPr vert="horz" wrap="square" lIns="0" tIns="0" rIns="0" bIns="0" numCol="1" anchor="ctr" anchorCtr="0" compatLnSpc="1">
            <a:prstTxWarp prst="textNoShape">
              <a:avLst/>
            </a:prstTxWarp>
          </a:bodyPr>
          <a:lstStyle/>
          <a:p>
            <a:r>
              <a:rPr lang="zh-CN" altLang="en-US" smtClean="0"/>
              <a:t>在业务模式设计及分析过程中，我们将借助埃森哲业务模式分析框架进行分析</a:t>
            </a:r>
            <a:endParaRPr lang="en-US" altLang="en-US" smtClean="0">
              <a:solidFill>
                <a:schemeClr val="bg1"/>
              </a:solidFill>
              <a:latin typeface="微软雅黑" pitchFamily="34" charset="-122"/>
              <a:ea typeface="微软雅黑" pitchFamily="34" charset="-122"/>
            </a:endParaRPr>
          </a:p>
        </p:txBody>
      </p:sp>
      <p:sp>
        <p:nvSpPr>
          <p:cNvPr id="139" name="Content Placeholder 7"/>
          <p:cNvSpPr txBox="1"/>
          <p:nvPr/>
        </p:nvSpPr>
        <p:spPr>
          <a:xfrm>
            <a:off x="317500" y="1155700"/>
            <a:ext cx="8445500" cy="382772"/>
          </a:xfrm>
          <a:prstGeom prst="rect">
            <a:avLst/>
          </a:prstGeom>
        </p:spPr>
        <p:txBody>
          <a:bodyPr>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l" defTabSz="914400" rtl="0" eaLnBrk="0" fontAlgn="base" latinLnBrk="0" hangingPunct="0">
              <a:lnSpc>
                <a:spcPct val="120000"/>
              </a:lnSpc>
              <a:spcBef>
                <a:spcPct val="50000"/>
              </a:spcBef>
              <a:spcAft>
                <a:spcPct val="0"/>
              </a:spcAft>
              <a:buClr>
                <a:schemeClr val="tx1"/>
              </a:buClr>
              <a:buSzTx/>
              <a:defRPr/>
            </a:pPr>
            <a:r>
              <a:rPr lang="zh-CN" altLang="en-US" sz="1600" b="1" kern="0" smtClean="0">
                <a:latin typeface="微软雅黑" pitchFamily="34" charset="-122"/>
                <a:ea typeface="微软雅黑" pitchFamily="34" charset="-122"/>
              </a:rPr>
              <a:t>业务模式分析框架</a:t>
            </a:r>
            <a:endParaRPr lang="en-US" altLang="en-US" sz="1600" b="1" kern="0">
              <a:latin typeface="微软雅黑" pitchFamily="34" charset="-122"/>
              <a:ea typeface="微软雅黑" pitchFamily="34" charset="-122"/>
            </a:endParaRPr>
          </a:p>
        </p:txBody>
      </p:sp>
      <p:grpSp>
        <p:nvGrpSpPr>
          <p:cNvPr id="4" name="Group 34"/>
          <p:cNvGrpSpPr/>
          <p:nvPr/>
        </p:nvGrpSpPr>
        <p:grpSpPr>
          <a:xfrm>
            <a:off x="513783" y="1815237"/>
            <a:ext cx="8000624" cy="4211420"/>
            <a:chOff x="513783" y="1815237"/>
            <a:chExt cx="8000624" cy="4211420"/>
          </a:xfrm>
        </p:grpSpPr>
        <p:sp>
          <p:nvSpPr>
            <p:cNvPr id="38" name="AutoShape 4"/>
            <p:cNvSpPr>
              <a:spLocks noChangeArrowheads="1"/>
            </p:cNvSpPr>
            <p:nvPr/>
          </p:nvSpPr>
          <p:spPr bwMode="auto">
            <a:xfrm>
              <a:off x="3670586" y="1816438"/>
              <a:ext cx="1699402" cy="3123711"/>
            </a:xfrm>
            <a:prstGeom prst="roundRect">
              <a:avLst>
                <a:gd name="adj" fmla="val 16667"/>
              </a:avLst>
            </a:prstGeom>
            <a:solidFill>
              <a:srgbClr val="DCCE9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endParaRPr lang="fr-FR" sz="1200">
                <a:latin typeface="微软雅黑" pitchFamily="34" charset="-122"/>
                <a:ea typeface="微软雅黑" pitchFamily="34" charset="-122"/>
                <a:cs typeface="Arial"/>
              </a:endParaRPr>
            </a:p>
          </p:txBody>
        </p:sp>
        <p:sp>
          <p:nvSpPr>
            <p:cNvPr id="39" name="AutoShape 6"/>
            <p:cNvSpPr>
              <a:spLocks noChangeArrowheads="1"/>
            </p:cNvSpPr>
            <p:nvPr/>
          </p:nvSpPr>
          <p:spPr bwMode="auto">
            <a:xfrm>
              <a:off x="3806538" y="2752985"/>
              <a:ext cx="1427497" cy="543254"/>
            </a:xfrm>
            <a:prstGeom prst="roundRect">
              <a:avLst>
                <a:gd name="adj" fmla="val 16667"/>
              </a:avLst>
            </a:prstGeom>
            <a:solidFill>
              <a:srgbClr val="CC9900"/>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600" smtClean="0">
                  <a:latin typeface="微软雅黑" pitchFamily="34" charset="-122"/>
                  <a:ea typeface="微软雅黑" pitchFamily="34" charset="-122"/>
                  <a:cs typeface="Arial"/>
                </a:rPr>
                <a:t>价值主张</a:t>
              </a:r>
              <a:endParaRPr lang="en-US" sz="1600">
                <a:latin typeface="微软雅黑" pitchFamily="34" charset="-122"/>
                <a:ea typeface="微软雅黑" pitchFamily="34" charset="-122"/>
                <a:cs typeface="Arial"/>
              </a:endParaRPr>
            </a:p>
          </p:txBody>
        </p:sp>
        <p:sp>
          <p:nvSpPr>
            <p:cNvPr id="40" name="AutoShape 15"/>
            <p:cNvSpPr>
              <a:spLocks noChangeArrowheads="1"/>
            </p:cNvSpPr>
            <p:nvPr/>
          </p:nvSpPr>
          <p:spPr bwMode="auto">
            <a:xfrm>
              <a:off x="3806538" y="3299069"/>
              <a:ext cx="1427497" cy="847420"/>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通过产品</a:t>
              </a:r>
              <a:r>
                <a:rPr lang="en-US" altLang="zh-CN" sz="1400" smtClean="0">
                  <a:latin typeface="微软雅黑" pitchFamily="34" charset="-122"/>
                  <a:ea typeface="微软雅黑" pitchFamily="34" charset="-122"/>
                  <a:cs typeface="Arial"/>
                </a:rPr>
                <a:t>/</a:t>
              </a:r>
              <a:r>
                <a:rPr lang="zh-CN" altLang="en-US" sz="1400" smtClean="0">
                  <a:latin typeface="微软雅黑" pitchFamily="34" charset="-122"/>
                  <a:ea typeface="微软雅黑" pitchFamily="34" charset="-122"/>
                  <a:cs typeface="Arial"/>
                </a:rPr>
                <a:t>服务为客户提供的独特价值</a:t>
              </a:r>
              <a:endParaRPr lang="en-US" sz="1400">
                <a:latin typeface="微软雅黑" pitchFamily="34" charset="-122"/>
                <a:ea typeface="微软雅黑" pitchFamily="34" charset="-122"/>
                <a:cs typeface="Arial"/>
              </a:endParaRPr>
            </a:p>
          </p:txBody>
        </p:sp>
        <p:sp>
          <p:nvSpPr>
            <p:cNvPr id="41" name="AutoShape 5"/>
            <p:cNvSpPr>
              <a:spLocks noChangeArrowheads="1"/>
            </p:cNvSpPr>
            <p:nvPr/>
          </p:nvSpPr>
          <p:spPr bwMode="auto">
            <a:xfrm>
              <a:off x="5387508" y="1815237"/>
              <a:ext cx="3126899" cy="3123711"/>
            </a:xfrm>
            <a:prstGeom prst="roundRect">
              <a:avLst>
                <a:gd name="adj" fmla="val 9782"/>
              </a:avLst>
            </a:prstGeom>
            <a:solidFill>
              <a:srgbClr val="DCCE9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endParaRPr lang="fr-FR" sz="1200">
                <a:latin typeface="微软雅黑" pitchFamily="34" charset="-122"/>
                <a:ea typeface="微软雅黑" pitchFamily="34" charset="-122"/>
                <a:cs typeface="Arial"/>
              </a:endParaRPr>
            </a:p>
          </p:txBody>
        </p:sp>
        <p:sp>
          <p:nvSpPr>
            <p:cNvPr id="42" name="AutoShape 11"/>
            <p:cNvSpPr>
              <a:spLocks noChangeArrowheads="1"/>
            </p:cNvSpPr>
            <p:nvPr/>
          </p:nvSpPr>
          <p:spPr bwMode="auto">
            <a:xfrm>
              <a:off x="6972201" y="3411046"/>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600" smtClean="0">
                  <a:solidFill>
                    <a:schemeClr val="bg2">
                      <a:lumMod val="60000"/>
                      <a:lumOff val="40000"/>
                    </a:schemeClr>
                  </a:solidFill>
                  <a:latin typeface="微软雅黑" pitchFamily="34" charset="-122"/>
                  <a:ea typeface="微软雅黑" pitchFamily="34" charset="-122"/>
                  <a:cs typeface="Arial"/>
                </a:rPr>
                <a:t>资源配置</a:t>
              </a:r>
              <a:endParaRPr lang="en-US" altLang="en-US" sz="1600" smtClean="0">
                <a:solidFill>
                  <a:schemeClr val="bg2">
                    <a:lumMod val="60000"/>
                    <a:lumOff val="40000"/>
                  </a:schemeClr>
                </a:solidFill>
                <a:latin typeface="微软雅黑" pitchFamily="34" charset="-122"/>
                <a:ea typeface="微软雅黑" pitchFamily="34" charset="-122"/>
                <a:cs typeface="Arial"/>
              </a:endParaRPr>
            </a:p>
          </p:txBody>
        </p:sp>
        <p:sp>
          <p:nvSpPr>
            <p:cNvPr id="43" name="AutoShape 12"/>
            <p:cNvSpPr>
              <a:spLocks noChangeArrowheads="1"/>
            </p:cNvSpPr>
            <p:nvPr/>
          </p:nvSpPr>
          <p:spPr bwMode="auto">
            <a:xfrm>
              <a:off x="5455484" y="2752985"/>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600" smtClean="0">
                  <a:solidFill>
                    <a:schemeClr val="bg2">
                      <a:lumMod val="60000"/>
                      <a:lumOff val="40000"/>
                    </a:schemeClr>
                  </a:solidFill>
                  <a:latin typeface="微软雅黑" pitchFamily="34" charset="-122"/>
                  <a:ea typeface="微软雅黑" pitchFamily="34" charset="-122"/>
                  <a:cs typeface="Arial"/>
                </a:rPr>
                <a:t>核心能力</a:t>
              </a:r>
              <a:endParaRPr lang="en-US" altLang="en-US" sz="1600" smtClean="0">
                <a:solidFill>
                  <a:schemeClr val="bg2">
                    <a:lumMod val="60000"/>
                    <a:lumOff val="40000"/>
                  </a:schemeClr>
                </a:solidFill>
                <a:latin typeface="微软雅黑" pitchFamily="34" charset="-122"/>
                <a:ea typeface="微软雅黑" pitchFamily="34" charset="-122"/>
                <a:cs typeface="Arial"/>
              </a:endParaRPr>
            </a:p>
          </p:txBody>
        </p:sp>
        <p:sp>
          <p:nvSpPr>
            <p:cNvPr id="44" name="AutoShape 13"/>
            <p:cNvSpPr>
              <a:spLocks noChangeArrowheads="1"/>
            </p:cNvSpPr>
            <p:nvPr/>
          </p:nvSpPr>
          <p:spPr bwMode="auto">
            <a:xfrm>
              <a:off x="6972201" y="1883144"/>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600" smtClean="0">
                  <a:solidFill>
                    <a:schemeClr val="bg2">
                      <a:lumMod val="60000"/>
                      <a:lumOff val="40000"/>
                    </a:schemeClr>
                  </a:solidFill>
                  <a:latin typeface="微软雅黑" pitchFamily="34" charset="-122"/>
                  <a:ea typeface="微软雅黑" pitchFamily="34" charset="-122"/>
                  <a:cs typeface="Arial"/>
                </a:rPr>
                <a:t>合作伙伴</a:t>
              </a:r>
              <a:endParaRPr lang="en-US" altLang="en-US" sz="1600" smtClean="0">
                <a:solidFill>
                  <a:schemeClr val="bg2">
                    <a:lumMod val="60000"/>
                    <a:lumOff val="40000"/>
                  </a:schemeClr>
                </a:solidFill>
                <a:latin typeface="微软雅黑" pitchFamily="34" charset="-122"/>
                <a:ea typeface="微软雅黑" pitchFamily="34" charset="-122"/>
                <a:cs typeface="Arial"/>
              </a:endParaRPr>
            </a:p>
          </p:txBody>
        </p:sp>
        <p:sp>
          <p:nvSpPr>
            <p:cNvPr id="45" name="AutoShape 16"/>
            <p:cNvSpPr>
              <a:spLocks noChangeArrowheads="1"/>
            </p:cNvSpPr>
            <p:nvPr/>
          </p:nvSpPr>
          <p:spPr bwMode="auto">
            <a:xfrm>
              <a:off x="6972201" y="2426398"/>
              <a:ext cx="1427497" cy="847420"/>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rPr>
                <a:t>价值链上相关参与方的关系模式</a:t>
              </a:r>
              <a:endParaRPr lang="en-US" sz="1400">
                <a:latin typeface="微软雅黑" pitchFamily="34" charset="-122"/>
                <a:ea typeface="微软雅黑" pitchFamily="34" charset="-122"/>
                <a:cs typeface="Arial"/>
              </a:endParaRPr>
            </a:p>
          </p:txBody>
        </p:sp>
        <p:sp>
          <p:nvSpPr>
            <p:cNvPr id="46" name="AutoShape 18"/>
            <p:cNvSpPr>
              <a:spLocks noChangeArrowheads="1"/>
            </p:cNvSpPr>
            <p:nvPr/>
          </p:nvSpPr>
          <p:spPr bwMode="auto">
            <a:xfrm>
              <a:off x="6972201" y="3955715"/>
              <a:ext cx="1427497" cy="847419"/>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价值链上各种资源的配置模式</a:t>
              </a:r>
              <a:endParaRPr lang="en-US" sz="1400">
                <a:latin typeface="微软雅黑" pitchFamily="34" charset="-122"/>
                <a:ea typeface="微软雅黑" pitchFamily="34" charset="-122"/>
                <a:cs typeface="Arial"/>
              </a:endParaRPr>
            </a:p>
          </p:txBody>
        </p:sp>
        <p:sp>
          <p:nvSpPr>
            <p:cNvPr id="47" name="AutoShape 23"/>
            <p:cNvSpPr>
              <a:spLocks noChangeArrowheads="1"/>
            </p:cNvSpPr>
            <p:nvPr/>
          </p:nvSpPr>
          <p:spPr bwMode="auto">
            <a:xfrm>
              <a:off x="5455484" y="3299069"/>
              <a:ext cx="1427497" cy="847420"/>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rPr>
                <a:t>运营业务模式所需的核心能力和竞争力</a:t>
              </a:r>
              <a:endParaRPr lang="en-US" sz="1400">
                <a:latin typeface="微软雅黑" pitchFamily="34" charset="-122"/>
                <a:ea typeface="微软雅黑" pitchFamily="34" charset="-122"/>
                <a:cs typeface="Arial"/>
              </a:endParaRPr>
            </a:p>
          </p:txBody>
        </p:sp>
        <p:sp>
          <p:nvSpPr>
            <p:cNvPr id="48" name="AutoShape 24"/>
            <p:cNvSpPr>
              <a:spLocks noChangeArrowheads="1"/>
            </p:cNvSpPr>
            <p:nvPr/>
          </p:nvSpPr>
          <p:spPr bwMode="auto">
            <a:xfrm>
              <a:off x="5455484" y="1951051"/>
              <a:ext cx="1427497" cy="339534"/>
            </a:xfrm>
            <a:prstGeom prst="roundRect">
              <a:avLst>
                <a:gd name="adj" fmla="val 16667"/>
              </a:avLst>
            </a:prstGeom>
            <a:noFill/>
            <a:ln w="9525">
              <a:no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b="1" smtClean="0">
                  <a:latin typeface="微软雅黑" pitchFamily="34" charset="-122"/>
                  <a:ea typeface="微软雅黑" pitchFamily="34" charset="-122"/>
                  <a:cs typeface="Arial"/>
                </a:rPr>
                <a:t>运营模式</a:t>
              </a:r>
              <a:endParaRPr lang="fr-FR" b="1">
                <a:latin typeface="微软雅黑" pitchFamily="34" charset="-122"/>
                <a:ea typeface="微软雅黑" pitchFamily="34" charset="-122"/>
                <a:cs typeface="Arial"/>
              </a:endParaRPr>
            </a:p>
          </p:txBody>
        </p:sp>
        <p:sp>
          <p:nvSpPr>
            <p:cNvPr id="49" name="AutoShape 3"/>
            <p:cNvSpPr>
              <a:spLocks noChangeArrowheads="1"/>
            </p:cNvSpPr>
            <p:nvPr/>
          </p:nvSpPr>
          <p:spPr bwMode="auto">
            <a:xfrm>
              <a:off x="513783" y="1815237"/>
              <a:ext cx="3126899" cy="3123711"/>
            </a:xfrm>
            <a:prstGeom prst="roundRect">
              <a:avLst>
                <a:gd name="adj" fmla="val 8426"/>
              </a:avLst>
            </a:prstGeom>
            <a:solidFill>
              <a:srgbClr val="DCCE9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endParaRPr lang="fr-FR" sz="1200">
                <a:latin typeface="微软雅黑" pitchFamily="34" charset="-122"/>
                <a:ea typeface="微软雅黑" pitchFamily="34" charset="-122"/>
                <a:cs typeface="Arial"/>
              </a:endParaRPr>
            </a:p>
          </p:txBody>
        </p:sp>
        <p:grpSp>
          <p:nvGrpSpPr>
            <p:cNvPr id="5" name="Group 49"/>
            <p:cNvGrpSpPr/>
            <p:nvPr/>
          </p:nvGrpSpPr>
          <p:grpSpPr>
            <a:xfrm>
              <a:off x="2113138" y="1883144"/>
              <a:ext cx="1427497" cy="2884622"/>
              <a:chOff x="642655" y="1883144"/>
              <a:chExt cx="1427497" cy="2884622"/>
            </a:xfrm>
          </p:grpSpPr>
          <p:sp>
            <p:nvSpPr>
              <p:cNvPr id="51" name="AutoShape 8"/>
              <p:cNvSpPr>
                <a:spLocks noChangeArrowheads="1"/>
              </p:cNvSpPr>
              <p:nvPr/>
            </p:nvSpPr>
            <p:spPr bwMode="auto">
              <a:xfrm>
                <a:off x="642655" y="1883144"/>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600" smtClean="0">
                    <a:solidFill>
                      <a:schemeClr val="bg2">
                        <a:lumMod val="60000"/>
                        <a:lumOff val="40000"/>
                      </a:schemeClr>
                    </a:solidFill>
                    <a:latin typeface="微软雅黑" pitchFamily="34" charset="-122"/>
                    <a:ea typeface="微软雅黑" pitchFamily="34" charset="-122"/>
                    <a:cs typeface="Arial"/>
                  </a:rPr>
                  <a:t>客户关系</a:t>
                </a:r>
                <a:endParaRPr lang="en-US" sz="1600">
                  <a:solidFill>
                    <a:schemeClr val="bg2">
                      <a:lumMod val="60000"/>
                      <a:lumOff val="40000"/>
                    </a:schemeClr>
                  </a:solidFill>
                  <a:latin typeface="微软雅黑" pitchFamily="34" charset="-122"/>
                  <a:ea typeface="微软雅黑" pitchFamily="34" charset="-122"/>
                  <a:cs typeface="Arial"/>
                </a:endParaRPr>
              </a:p>
            </p:txBody>
          </p:sp>
          <p:sp>
            <p:nvSpPr>
              <p:cNvPr id="52" name="AutoShape 10"/>
              <p:cNvSpPr>
                <a:spLocks noChangeArrowheads="1"/>
              </p:cNvSpPr>
              <p:nvPr/>
            </p:nvSpPr>
            <p:spPr bwMode="auto">
              <a:xfrm>
                <a:off x="642655" y="3377092"/>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600" smtClean="0">
                    <a:solidFill>
                      <a:schemeClr val="bg2">
                        <a:lumMod val="60000"/>
                        <a:lumOff val="40000"/>
                      </a:schemeClr>
                    </a:solidFill>
                    <a:latin typeface="微软雅黑" pitchFamily="34" charset="-122"/>
                    <a:ea typeface="微软雅黑" pitchFamily="34" charset="-122"/>
                    <a:cs typeface="Arial"/>
                  </a:rPr>
                  <a:t>渠道</a:t>
                </a:r>
                <a:endParaRPr lang="en-US" altLang="en-US" sz="1600" smtClean="0">
                  <a:solidFill>
                    <a:schemeClr val="bg2">
                      <a:lumMod val="60000"/>
                      <a:lumOff val="40000"/>
                    </a:schemeClr>
                  </a:solidFill>
                  <a:latin typeface="微软雅黑" pitchFamily="34" charset="-122"/>
                  <a:ea typeface="微软雅黑" pitchFamily="34" charset="-122"/>
                  <a:cs typeface="Arial"/>
                </a:endParaRPr>
              </a:p>
            </p:txBody>
          </p:sp>
          <p:sp>
            <p:nvSpPr>
              <p:cNvPr id="53" name="AutoShape 17"/>
              <p:cNvSpPr>
                <a:spLocks noChangeArrowheads="1"/>
              </p:cNvSpPr>
              <p:nvPr/>
            </p:nvSpPr>
            <p:spPr bwMode="auto">
              <a:xfrm>
                <a:off x="642655" y="3920346"/>
                <a:ext cx="1427497" cy="847420"/>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向各客户细分交付价值的途径</a:t>
                </a:r>
                <a:endParaRPr lang="en-US" sz="1400">
                  <a:latin typeface="微软雅黑" pitchFamily="34" charset="-122"/>
                  <a:ea typeface="微软雅黑" pitchFamily="34" charset="-122"/>
                  <a:cs typeface="Arial"/>
                </a:endParaRPr>
              </a:p>
            </p:txBody>
          </p:sp>
          <p:sp>
            <p:nvSpPr>
              <p:cNvPr id="54" name="AutoShape 19"/>
              <p:cNvSpPr>
                <a:spLocks noChangeArrowheads="1"/>
              </p:cNvSpPr>
              <p:nvPr/>
            </p:nvSpPr>
            <p:spPr bwMode="auto">
              <a:xfrm>
                <a:off x="642655" y="2426398"/>
                <a:ext cx="1427497" cy="847420"/>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公司与各种客户细分间的关系组合</a:t>
                </a:r>
                <a:endParaRPr lang="en-US" sz="1400">
                  <a:latin typeface="微软雅黑" pitchFamily="34" charset="-122"/>
                  <a:ea typeface="微软雅黑" pitchFamily="34" charset="-122"/>
                  <a:cs typeface="Arial"/>
                </a:endParaRPr>
              </a:p>
            </p:txBody>
          </p:sp>
        </p:grpSp>
        <p:grpSp>
          <p:nvGrpSpPr>
            <p:cNvPr id="7" name="Group 54"/>
            <p:cNvGrpSpPr/>
            <p:nvPr/>
          </p:nvGrpSpPr>
          <p:grpSpPr>
            <a:xfrm>
              <a:off x="575870" y="2667416"/>
              <a:ext cx="1427497" cy="1390674"/>
              <a:chOff x="2145209" y="2358491"/>
              <a:chExt cx="1427497" cy="1390674"/>
            </a:xfrm>
          </p:grpSpPr>
          <p:sp>
            <p:nvSpPr>
              <p:cNvPr id="56" name="AutoShape 9"/>
              <p:cNvSpPr>
                <a:spLocks noChangeArrowheads="1"/>
              </p:cNvSpPr>
              <p:nvPr/>
            </p:nvSpPr>
            <p:spPr bwMode="auto">
              <a:xfrm>
                <a:off x="2145209" y="2358491"/>
                <a:ext cx="1427497" cy="543254"/>
              </a:xfrm>
              <a:prstGeom prst="roundRect">
                <a:avLst>
                  <a:gd name="adj" fmla="val 16667"/>
                </a:avLst>
              </a:prstGeom>
              <a:solidFill>
                <a:srgbClr val="CC9900"/>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600" smtClean="0">
                    <a:latin typeface="微软雅黑" pitchFamily="34" charset="-122"/>
                    <a:ea typeface="微软雅黑" pitchFamily="34" charset="-122"/>
                    <a:cs typeface="Arial"/>
                  </a:rPr>
                  <a:t>目标客户</a:t>
                </a:r>
                <a:endParaRPr lang="en-US" sz="1600">
                  <a:latin typeface="微软雅黑" pitchFamily="34" charset="-122"/>
                  <a:ea typeface="微软雅黑" pitchFamily="34" charset="-122"/>
                  <a:cs typeface="Arial"/>
                </a:endParaRPr>
              </a:p>
            </p:txBody>
          </p:sp>
          <p:sp>
            <p:nvSpPr>
              <p:cNvPr id="57" name="AutoShape 22"/>
              <p:cNvSpPr>
                <a:spLocks noChangeArrowheads="1"/>
              </p:cNvSpPr>
              <p:nvPr/>
            </p:nvSpPr>
            <p:spPr bwMode="auto">
              <a:xfrm>
                <a:off x="2145209" y="2901745"/>
                <a:ext cx="1427497" cy="847420"/>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产品和服务所瞄准的客户细分</a:t>
                </a:r>
                <a:endParaRPr lang="en-US" sz="1400">
                  <a:latin typeface="微软雅黑" pitchFamily="34" charset="-122"/>
                  <a:ea typeface="微软雅黑" pitchFamily="34" charset="-122"/>
                  <a:cs typeface="Arial"/>
                </a:endParaRPr>
              </a:p>
            </p:txBody>
          </p:sp>
        </p:grpSp>
        <p:sp>
          <p:nvSpPr>
            <p:cNvPr id="58" name="AutoShape 25"/>
            <p:cNvSpPr>
              <a:spLocks noChangeArrowheads="1"/>
            </p:cNvSpPr>
            <p:nvPr/>
          </p:nvSpPr>
          <p:spPr bwMode="auto">
            <a:xfrm>
              <a:off x="650012" y="1951051"/>
              <a:ext cx="1427497" cy="339534"/>
            </a:xfrm>
            <a:prstGeom prst="roundRect">
              <a:avLst>
                <a:gd name="adj" fmla="val 16667"/>
              </a:avLst>
            </a:prstGeom>
            <a:noFill/>
            <a:ln w="9525">
              <a:no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b="1" smtClean="0">
                  <a:latin typeface="微软雅黑" pitchFamily="34" charset="-122"/>
                  <a:ea typeface="微软雅黑" pitchFamily="34" charset="-122"/>
                  <a:cs typeface="Arial"/>
                </a:rPr>
                <a:t>客    户</a:t>
              </a:r>
              <a:endParaRPr lang="fr-FR" b="1">
                <a:latin typeface="微软雅黑" pitchFamily="34" charset="-122"/>
                <a:ea typeface="微软雅黑" pitchFamily="34" charset="-122"/>
                <a:cs typeface="Arial"/>
              </a:endParaRPr>
            </a:p>
          </p:txBody>
        </p:sp>
        <p:sp>
          <p:nvSpPr>
            <p:cNvPr id="59" name="AutoShape 26"/>
            <p:cNvSpPr>
              <a:spLocks noChangeArrowheads="1"/>
            </p:cNvSpPr>
            <p:nvPr/>
          </p:nvSpPr>
          <p:spPr bwMode="auto">
            <a:xfrm>
              <a:off x="3806538" y="1951051"/>
              <a:ext cx="1427497" cy="339534"/>
            </a:xfrm>
            <a:prstGeom prst="roundRect">
              <a:avLst>
                <a:gd name="adj" fmla="val 16667"/>
              </a:avLst>
            </a:prstGeom>
            <a:noFill/>
            <a:ln w="9525">
              <a:no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b="1" smtClean="0">
                  <a:latin typeface="微软雅黑" pitchFamily="34" charset="-122"/>
                  <a:ea typeface="微软雅黑" pitchFamily="34" charset="-122"/>
                  <a:cs typeface="Arial"/>
                </a:rPr>
                <a:t>产品和服务</a:t>
              </a:r>
              <a:endParaRPr lang="fr-FR" b="1">
                <a:latin typeface="微软雅黑" pitchFamily="34" charset="-122"/>
                <a:ea typeface="微软雅黑" pitchFamily="34" charset="-122"/>
                <a:cs typeface="Arial"/>
              </a:endParaRPr>
            </a:p>
          </p:txBody>
        </p:sp>
        <p:grpSp>
          <p:nvGrpSpPr>
            <p:cNvPr id="8" name="Group 59"/>
            <p:cNvGrpSpPr/>
            <p:nvPr/>
          </p:nvGrpSpPr>
          <p:grpSpPr>
            <a:xfrm>
              <a:off x="543687" y="4940149"/>
              <a:ext cx="7967362" cy="1086508"/>
              <a:chOff x="543687" y="4940149"/>
              <a:chExt cx="7967362" cy="1086508"/>
            </a:xfrm>
          </p:grpSpPr>
          <p:sp>
            <p:nvSpPr>
              <p:cNvPr id="61" name="AutoShape 2"/>
              <p:cNvSpPr>
                <a:spLocks noChangeArrowheads="1"/>
              </p:cNvSpPr>
              <p:nvPr/>
            </p:nvSpPr>
            <p:spPr bwMode="auto">
              <a:xfrm>
                <a:off x="543687" y="4940149"/>
                <a:ext cx="7967362" cy="1086508"/>
              </a:xfrm>
              <a:prstGeom prst="roundRect">
                <a:avLst>
                  <a:gd name="adj" fmla="val 16667"/>
                </a:avLst>
              </a:prstGeom>
              <a:solidFill>
                <a:srgbClr val="DCCE9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endParaRPr lang="fr-FR" sz="1200">
                  <a:latin typeface="微软雅黑" pitchFamily="34" charset="-122"/>
                  <a:ea typeface="微软雅黑" pitchFamily="34" charset="-122"/>
                  <a:cs typeface="Arial"/>
                </a:endParaRPr>
              </a:p>
            </p:txBody>
          </p:sp>
          <p:sp>
            <p:nvSpPr>
              <p:cNvPr id="62" name="AutoShape 7"/>
              <p:cNvSpPr>
                <a:spLocks noChangeArrowheads="1"/>
              </p:cNvSpPr>
              <p:nvPr/>
            </p:nvSpPr>
            <p:spPr bwMode="auto">
              <a:xfrm>
                <a:off x="6823948" y="5215106"/>
                <a:ext cx="1427497" cy="543254"/>
              </a:xfrm>
              <a:prstGeom prst="roundRect">
                <a:avLst>
                  <a:gd name="adj" fmla="val 16667"/>
                </a:avLst>
              </a:prstGeom>
              <a:solidFill>
                <a:srgbClr val="FFFFCC"/>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1600" smtClean="0">
                    <a:solidFill>
                      <a:schemeClr val="bg2">
                        <a:lumMod val="60000"/>
                        <a:lumOff val="40000"/>
                      </a:schemeClr>
                    </a:solidFill>
                    <a:latin typeface="微软雅黑" pitchFamily="34" charset="-122"/>
                    <a:ea typeface="微软雅黑" pitchFamily="34" charset="-122"/>
                    <a:cs typeface="Arial"/>
                  </a:rPr>
                  <a:t>成本结构</a:t>
                </a:r>
                <a:endParaRPr lang="en-US" altLang="en-US" sz="1600" smtClean="0">
                  <a:solidFill>
                    <a:schemeClr val="bg2">
                      <a:lumMod val="60000"/>
                      <a:lumOff val="40000"/>
                    </a:schemeClr>
                  </a:solidFill>
                  <a:latin typeface="微软雅黑" pitchFamily="34" charset="-122"/>
                  <a:ea typeface="微软雅黑" pitchFamily="34" charset="-122"/>
                  <a:cs typeface="Arial"/>
                </a:endParaRPr>
              </a:p>
            </p:txBody>
          </p:sp>
          <p:sp>
            <p:nvSpPr>
              <p:cNvPr id="63" name="AutoShape 14"/>
              <p:cNvSpPr>
                <a:spLocks noChangeArrowheads="1"/>
              </p:cNvSpPr>
              <p:nvPr/>
            </p:nvSpPr>
            <p:spPr bwMode="auto">
              <a:xfrm>
                <a:off x="815649" y="5211776"/>
                <a:ext cx="1427497" cy="543254"/>
              </a:xfrm>
              <a:prstGeom prst="roundRect">
                <a:avLst>
                  <a:gd name="adj" fmla="val 16667"/>
                </a:avLst>
              </a:prstGeom>
              <a:solidFill>
                <a:srgbClr val="CC9900"/>
              </a:solidFill>
              <a:ln w="9525">
                <a:solidFill>
                  <a:schemeClr val="bg1"/>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600" smtClean="0">
                    <a:latin typeface="微软雅黑" pitchFamily="34" charset="-122"/>
                    <a:ea typeface="微软雅黑" pitchFamily="34" charset="-122"/>
                    <a:cs typeface="Arial"/>
                  </a:rPr>
                  <a:t>收入模型</a:t>
                </a:r>
                <a:endParaRPr lang="en-US" sz="1600">
                  <a:latin typeface="微软雅黑" pitchFamily="34" charset="-122"/>
                  <a:ea typeface="微软雅黑" pitchFamily="34" charset="-122"/>
                  <a:cs typeface="Arial"/>
                </a:endParaRPr>
              </a:p>
            </p:txBody>
          </p:sp>
          <p:sp>
            <p:nvSpPr>
              <p:cNvPr id="64" name="AutoShape 20"/>
              <p:cNvSpPr>
                <a:spLocks noChangeArrowheads="1"/>
              </p:cNvSpPr>
              <p:nvPr/>
            </p:nvSpPr>
            <p:spPr bwMode="auto">
              <a:xfrm>
                <a:off x="5307231" y="5046754"/>
                <a:ext cx="1427497" cy="847419"/>
              </a:xfrm>
              <a:prstGeom prst="roundRect">
                <a:avLst>
                  <a:gd name="adj" fmla="val 16667"/>
                </a:avLst>
              </a:prstGeom>
              <a:noFill/>
              <a:ln w="9525">
                <a:solidFill>
                  <a:schemeClr val="bg1"/>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运营业务模式所需要的各类成本</a:t>
                </a:r>
                <a:endParaRPr lang="en-US" sz="1400">
                  <a:latin typeface="微软雅黑" pitchFamily="34" charset="-122"/>
                  <a:ea typeface="微软雅黑" pitchFamily="34" charset="-122"/>
                  <a:cs typeface="Arial"/>
                </a:endParaRPr>
              </a:p>
            </p:txBody>
          </p:sp>
          <p:sp>
            <p:nvSpPr>
              <p:cNvPr id="65" name="AutoShape 21"/>
              <p:cNvSpPr>
                <a:spLocks noChangeArrowheads="1"/>
              </p:cNvSpPr>
              <p:nvPr/>
            </p:nvSpPr>
            <p:spPr bwMode="auto">
              <a:xfrm>
                <a:off x="2318203" y="5043424"/>
                <a:ext cx="1427497" cy="847419"/>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sz="1400" smtClean="0">
                    <a:latin typeface="微软雅黑" pitchFamily="34" charset="-122"/>
                    <a:ea typeface="微软雅黑" pitchFamily="34" charset="-122"/>
                    <a:cs typeface="Arial"/>
                  </a:rPr>
                  <a:t>各种价值链所产生的收入模式</a:t>
                </a:r>
                <a:endParaRPr lang="en-US" sz="1400">
                  <a:latin typeface="微软雅黑" pitchFamily="34" charset="-122"/>
                  <a:ea typeface="微软雅黑" pitchFamily="34" charset="-122"/>
                  <a:cs typeface="Arial"/>
                </a:endParaRPr>
              </a:p>
            </p:txBody>
          </p:sp>
          <p:sp>
            <p:nvSpPr>
              <p:cNvPr id="66" name="AutoShape 27"/>
              <p:cNvSpPr>
                <a:spLocks noChangeArrowheads="1"/>
              </p:cNvSpPr>
              <p:nvPr/>
            </p:nvSpPr>
            <p:spPr bwMode="auto">
              <a:xfrm>
                <a:off x="3806538" y="5279682"/>
                <a:ext cx="1427497" cy="339534"/>
              </a:xfrm>
              <a:prstGeom prst="roundRect">
                <a:avLst>
                  <a:gd name="adj" fmla="val 16667"/>
                </a:avLst>
              </a:prstGeom>
              <a:noFill/>
              <a:ln w="9525">
                <a:no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r>
                  <a:rPr lang="zh-CN" altLang="en-US" b="1" smtClean="0">
                    <a:latin typeface="微软雅黑" pitchFamily="34" charset="-122"/>
                    <a:ea typeface="微软雅黑" pitchFamily="34" charset="-122"/>
                    <a:cs typeface="Arial"/>
                  </a:rPr>
                  <a:t>财    务</a:t>
                </a:r>
                <a:endParaRPr lang="fr-FR" b="1">
                  <a:latin typeface="微软雅黑" pitchFamily="34" charset="-122"/>
                  <a:ea typeface="微软雅黑" pitchFamily="34" charset="-122"/>
                  <a:cs typeface="Arial"/>
                </a:endParaRPr>
              </a:p>
            </p:txBody>
          </p:sp>
        </p:grpSp>
      </p:grpSp>
      <p:pic>
        <p:nvPicPr>
          <p:cNvPr id="37"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18</a:t>
            </a:fld>
            <a:br>
              <a:rPr lang="en-US" altLang="zh-CN" smtClean="0"/>
            </a:br>
            <a:endParaRPr lang="en-US" altLang="zh-CN"/>
          </a:p>
        </p:txBody>
      </p:sp>
      <p:sp>
        <p:nvSpPr>
          <p:cNvPr id="4" name="Title 3"/>
          <p:cNvSpPr>
            <a:spLocks noGrp="1"/>
          </p:cNvSpPr>
          <p:nvPr>
            <p:ph type="title"/>
          </p:nvPr>
        </p:nvSpPr>
        <p:spPr>
          <a:xfrm>
            <a:off x="160638" y="76201"/>
            <a:ext cx="6860649" cy="965200"/>
          </a:xfrm>
        </p:spPr>
        <p:txBody>
          <a:bodyPr/>
          <a:lstStyle/>
          <a:p>
            <a:r>
              <a:rPr lang="zh-CN" altLang="en-US" smtClean="0"/>
              <a:t>重点关注对业务模式的客户及其需求、价值主张以及盈利模式的分析</a:t>
            </a:r>
            <a:endParaRPr lang="en-US"/>
          </a:p>
        </p:txBody>
      </p:sp>
      <p:sp>
        <p:nvSpPr>
          <p:cNvPr id="23" name="Content Placeholder 44"/>
          <p:cNvSpPr>
            <a:spLocks noGrp="1"/>
          </p:cNvSpPr>
          <p:nvPr>
            <p:ph sz="quarter" idx="12"/>
          </p:nvPr>
        </p:nvSpPr>
        <p:spPr>
          <a:xfrm>
            <a:off x="317500" y="1155700"/>
            <a:ext cx="8445500" cy="382772"/>
          </a:xfrm>
        </p:spPr>
        <p:txBody>
          <a:bodyPr/>
          <a:lstStyle/>
          <a:p>
            <a:r>
              <a:rPr lang="zh-CN" altLang="en-US" smtClean="0"/>
              <a:t>业务模式分析重点</a:t>
            </a:r>
            <a:endParaRPr lang="en-US"/>
          </a:p>
        </p:txBody>
      </p:sp>
      <p:grpSp>
        <p:nvGrpSpPr>
          <p:cNvPr id="15" name="Group 14"/>
          <p:cNvGrpSpPr/>
          <p:nvPr/>
        </p:nvGrpSpPr>
        <p:grpSpPr>
          <a:xfrm>
            <a:off x="390525" y="2032923"/>
            <a:ext cx="8362950" cy="3017528"/>
            <a:chOff x="323850" y="2032923"/>
            <a:chExt cx="8362950" cy="3017528"/>
          </a:xfrm>
        </p:grpSpPr>
        <p:sp>
          <p:nvSpPr>
            <p:cNvPr id="22" name="AutoShape 2"/>
            <p:cNvSpPr>
              <a:spLocks noChangeArrowheads="1"/>
            </p:cNvSpPr>
            <p:nvPr/>
          </p:nvSpPr>
          <p:spPr bwMode="auto">
            <a:xfrm>
              <a:off x="323850" y="2095412"/>
              <a:ext cx="8362950" cy="1253269"/>
            </a:xfrm>
            <a:prstGeom prst="homePlate">
              <a:avLst>
                <a:gd name="adj" fmla="val 13407"/>
              </a:avLst>
            </a:prstGeom>
            <a:solidFill>
              <a:srgbClr val="E4E7E7"/>
            </a:solidFill>
            <a:ln w="6350">
              <a:noFill/>
              <a:miter lim="800000"/>
            </a:ln>
            <a:effectLst/>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en-US"/>
            </a:p>
          </p:txBody>
        </p:sp>
        <p:sp>
          <p:nvSpPr>
            <p:cNvPr id="24" name="Oval 4"/>
            <p:cNvSpPr>
              <a:spLocks noChangeArrowheads="1"/>
            </p:cNvSpPr>
            <p:nvPr/>
          </p:nvSpPr>
          <p:spPr bwMode="auto">
            <a:xfrm>
              <a:off x="1129026" y="2032923"/>
              <a:ext cx="1409328" cy="1365185"/>
            </a:xfrm>
            <a:prstGeom prst="ellipse">
              <a:avLst/>
            </a:prstGeom>
            <a:solidFill>
              <a:srgbClr val="CC99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客户洞察</a:t>
              </a:r>
              <a:endParaRPr lang="en-GB" altLang="en-US" sz="1400" b="1">
                <a:solidFill>
                  <a:schemeClr val="bg1"/>
                </a:solidFill>
                <a:latin typeface="微软雅黑" pitchFamily="34" charset="-122"/>
                <a:ea typeface="微软雅黑" pitchFamily="34" charset="-122"/>
              </a:endParaRPr>
            </a:p>
          </p:txBody>
        </p:sp>
        <p:sp>
          <p:nvSpPr>
            <p:cNvPr id="25" name="Oval 4"/>
            <p:cNvSpPr>
              <a:spLocks noChangeArrowheads="1"/>
            </p:cNvSpPr>
            <p:nvPr/>
          </p:nvSpPr>
          <p:spPr bwMode="auto">
            <a:xfrm>
              <a:off x="3595124" y="2032923"/>
              <a:ext cx="1409328" cy="1365185"/>
            </a:xfrm>
            <a:prstGeom prst="ellipse">
              <a:avLst/>
            </a:prstGeom>
            <a:solidFill>
              <a:srgbClr val="CCCC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价值主张</a:t>
              </a:r>
              <a:endParaRPr lang="en-GB" altLang="en-US" sz="1400" b="1">
                <a:solidFill>
                  <a:schemeClr val="bg1"/>
                </a:solidFill>
                <a:latin typeface="微软雅黑" pitchFamily="34" charset="-122"/>
                <a:ea typeface="微软雅黑" pitchFamily="34" charset="-122"/>
              </a:endParaRPr>
            </a:p>
          </p:txBody>
        </p:sp>
        <p:sp>
          <p:nvSpPr>
            <p:cNvPr id="26" name="Oval 4"/>
            <p:cNvSpPr>
              <a:spLocks noChangeArrowheads="1"/>
            </p:cNvSpPr>
            <p:nvPr/>
          </p:nvSpPr>
          <p:spPr bwMode="auto">
            <a:xfrm>
              <a:off x="6061239" y="2032923"/>
              <a:ext cx="1409328" cy="1365185"/>
            </a:xfrm>
            <a:prstGeom prst="ellipse">
              <a:avLst/>
            </a:prstGeom>
            <a:solidFill>
              <a:srgbClr val="808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盈利模式</a:t>
              </a:r>
              <a:endParaRPr lang="en-GB" altLang="en-US" sz="1400" b="1">
                <a:solidFill>
                  <a:schemeClr val="bg1"/>
                </a:solidFill>
                <a:latin typeface="微软雅黑" pitchFamily="34" charset="-122"/>
                <a:ea typeface="微软雅黑" pitchFamily="34" charset="-122"/>
              </a:endParaRPr>
            </a:p>
          </p:txBody>
        </p:sp>
        <p:sp>
          <p:nvSpPr>
            <p:cNvPr id="28" name="Text Box 14"/>
            <p:cNvSpPr txBox="1">
              <a:spLocks noChangeArrowheads="1"/>
            </p:cNvSpPr>
            <p:nvPr/>
          </p:nvSpPr>
          <p:spPr bwMode="gray">
            <a:xfrm>
              <a:off x="829788" y="3434624"/>
              <a:ext cx="1920240" cy="1615827"/>
            </a:xfrm>
            <a:prstGeom prst="rect">
              <a:avLst/>
            </a:prstGeom>
            <a:noFill/>
            <a:ln w="9525" algn="ctr">
              <a:noFill/>
              <a:miter lim="800000"/>
            </a:ln>
          </p:spPr>
          <p:txBody>
            <a:bodyPr wrap="square" lIns="0" tIns="0" rIns="0" bIns="0" anchor="t" anchorCtr="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平台的目标客户细分（内部客户和最终客户）有哪些？</a:t>
              </a:r>
              <a:endParaRPr lang="en-US" altLang="zh-CN" sz="1400" smtClean="0">
                <a:latin typeface="微软雅黑" pitchFamily="34" charset="-122"/>
                <a:ea typeface="微软雅黑" pitchFamily="34" charset="-122"/>
              </a:endParaRPr>
            </a:p>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各目标客户细分的关键利益诉求有哪些？</a:t>
              </a:r>
              <a:endParaRPr lang="en-US" altLang="zh-CN" sz="1400" smtClean="0">
                <a:latin typeface="微软雅黑" pitchFamily="34" charset="-122"/>
                <a:ea typeface="微软雅黑" pitchFamily="34" charset="-122"/>
              </a:endParaRPr>
            </a:p>
          </p:txBody>
        </p:sp>
        <p:sp>
          <p:nvSpPr>
            <p:cNvPr id="29" name="Text Box 14"/>
            <p:cNvSpPr txBox="1">
              <a:spLocks noChangeArrowheads="1"/>
            </p:cNvSpPr>
            <p:nvPr/>
          </p:nvSpPr>
          <p:spPr bwMode="gray">
            <a:xfrm>
              <a:off x="3317319" y="3434624"/>
              <a:ext cx="1920240" cy="1615827"/>
            </a:xfrm>
            <a:prstGeom prst="rect">
              <a:avLst/>
            </a:prstGeom>
            <a:noFill/>
            <a:ln w="9525" algn="ctr">
              <a:noFill/>
              <a:miter lim="800000"/>
            </a:ln>
          </p:spPr>
          <p:txBody>
            <a:bodyPr wrap="square" lIns="0" tIns="0" rIns="0" bIns="0" anchor="t" anchorCtr="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针对不同客户细分所提供的独特价值有哪些？</a:t>
              </a:r>
              <a:endParaRPr lang="en-US" altLang="zh-CN" sz="1400" smtClean="0">
                <a:latin typeface="微软雅黑" pitchFamily="34" charset="-122"/>
                <a:ea typeface="微软雅黑" pitchFamily="34" charset="-122"/>
              </a:endParaRPr>
            </a:p>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电子商务平台与五矿的其它业务之间的协同关系是什么？</a:t>
              </a:r>
              <a:endParaRPr lang="zh-CN" altLang="en-US" sz="1400">
                <a:latin typeface="微软雅黑" pitchFamily="34" charset="-122"/>
                <a:ea typeface="微软雅黑" pitchFamily="34" charset="-122"/>
              </a:endParaRPr>
            </a:p>
          </p:txBody>
        </p:sp>
        <p:sp>
          <p:nvSpPr>
            <p:cNvPr id="30" name="Text Box 14"/>
            <p:cNvSpPr txBox="1">
              <a:spLocks noChangeArrowheads="1"/>
            </p:cNvSpPr>
            <p:nvPr/>
          </p:nvSpPr>
          <p:spPr bwMode="gray">
            <a:xfrm>
              <a:off x="6043498" y="3434624"/>
              <a:ext cx="1920240" cy="1292662"/>
            </a:xfrm>
            <a:prstGeom prst="rect">
              <a:avLst/>
            </a:prstGeom>
            <a:noFill/>
            <a:ln w="9525" algn="ctr">
              <a:noFill/>
              <a:miter lim="800000"/>
            </a:ln>
          </p:spPr>
          <p:txBody>
            <a:bodyPr wrap="square" lIns="0" tIns="0" rIns="0" bIns="0" anchor="t" anchorCtr="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向谁收费？</a:t>
              </a:r>
              <a:endParaRPr lang="en-US" altLang="zh-CN" sz="1400" smtClean="0">
                <a:latin typeface="微软雅黑" pitchFamily="34" charset="-122"/>
                <a:ea typeface="微软雅黑" pitchFamily="34" charset="-122"/>
              </a:endParaRPr>
            </a:p>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盈利点在哪里？</a:t>
              </a:r>
              <a:endParaRPr lang="en-US" altLang="zh-CN" sz="1400" smtClean="0">
                <a:latin typeface="微软雅黑" pitchFamily="34" charset="-122"/>
                <a:ea typeface="微软雅黑" pitchFamily="34" charset="-122"/>
              </a:endParaRPr>
            </a:p>
            <a:p>
              <a:pPr marL="111125" indent="-111125">
                <a:lnSpc>
                  <a:spcPct val="150000"/>
                </a:lnSpc>
                <a:spcBef>
                  <a:spcPct val="0"/>
                </a:spcBef>
                <a:buClrTx/>
                <a:buSzTx/>
                <a:buFont typeface="Arial" pitchFamily="34" charset="0"/>
                <a:buChar char="•"/>
              </a:pPr>
              <a:r>
                <a:rPr lang="zh-CN" altLang="en-US" sz="1400" smtClean="0">
                  <a:latin typeface="微软雅黑" pitchFamily="34" charset="-122"/>
                  <a:ea typeface="微软雅黑" pitchFamily="34" charset="-122"/>
                </a:rPr>
                <a:t>收费方式是什么？</a:t>
              </a:r>
              <a:endParaRPr lang="en-US" altLang="zh-CN" sz="1400" smtClean="0">
                <a:latin typeface="微软雅黑" pitchFamily="34" charset="-122"/>
                <a:ea typeface="微软雅黑" pitchFamily="34" charset="-122"/>
              </a:endParaRPr>
            </a:p>
            <a:p>
              <a:pPr marL="111125" indent="-111125">
                <a:lnSpc>
                  <a:spcPct val="150000"/>
                </a:lnSpc>
                <a:spcBef>
                  <a:spcPct val="0"/>
                </a:spcBef>
                <a:buClrTx/>
                <a:buSzTx/>
                <a:buFont typeface="Arial" pitchFamily="34" charset="0"/>
                <a:buChar char="•"/>
              </a:pPr>
              <a:endParaRPr lang="zh-CN" altLang="en-US" sz="1400">
                <a:latin typeface="微软雅黑" pitchFamily="34" charset="-122"/>
                <a:ea typeface="微软雅黑" pitchFamily="34" charset="-122"/>
              </a:endParaRPr>
            </a:p>
          </p:txBody>
        </p:sp>
      </p:grpSp>
      <p:pic>
        <p:nvPicPr>
          <p:cNvPr id="14"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19</a:t>
            </a:fld>
            <a:br>
              <a:rPr lang="en-US" altLang="zh-CN" smtClean="0"/>
            </a:br>
            <a:endParaRPr lang="en-US" altLang="zh-CN"/>
          </a:p>
        </p:txBody>
      </p:sp>
      <p:sp>
        <p:nvSpPr>
          <p:cNvPr id="4" name="Title 3"/>
          <p:cNvSpPr>
            <a:spLocks noGrp="1"/>
          </p:cNvSpPr>
          <p:nvPr>
            <p:ph type="title"/>
          </p:nvPr>
        </p:nvSpPr>
        <p:spPr/>
        <p:txBody>
          <a:bodyPr/>
          <a:lstStyle/>
          <a:p>
            <a:r>
              <a:rPr lang="zh-CN" altLang="en-US" smtClean="0"/>
              <a:t>对确定的每种业务模式组合的客户及其需求、价值主张及盈利模式进行分析、设计</a:t>
            </a:r>
            <a:endParaRPr lang="en-US"/>
          </a:p>
        </p:txBody>
      </p:sp>
      <p:sp>
        <p:nvSpPr>
          <p:cNvPr id="5" name="Content Placeholder 4"/>
          <p:cNvSpPr>
            <a:spLocks noGrp="1"/>
          </p:cNvSpPr>
          <p:nvPr>
            <p:ph sz="quarter" idx="12"/>
          </p:nvPr>
        </p:nvSpPr>
        <p:spPr/>
        <p:txBody>
          <a:bodyPr/>
          <a:lstStyle/>
          <a:p>
            <a:r>
              <a:rPr lang="zh-CN" altLang="en-US" smtClean="0"/>
              <a:t>业务模式分析示例</a:t>
            </a:r>
            <a:endParaRPr lang="en-US"/>
          </a:p>
        </p:txBody>
      </p:sp>
      <p:sp>
        <p:nvSpPr>
          <p:cNvPr id="8" name="Rectangle 7"/>
          <p:cNvSpPr/>
          <p:nvPr/>
        </p:nvSpPr>
        <p:spPr bwMode="auto">
          <a:xfrm>
            <a:off x="271848" y="3537195"/>
            <a:ext cx="1285104" cy="568421"/>
          </a:xfrm>
          <a:prstGeom prst="rect">
            <a:avLst/>
          </a:prstGeom>
          <a:solidFill>
            <a:srgbClr val="FFFF99"/>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smtClean="0">
                <a:ln>
                  <a:noFill/>
                </a:ln>
                <a:solidFill>
                  <a:schemeClr val="tx1"/>
                </a:solidFill>
                <a:effectLst/>
                <a:latin typeface="微软雅黑" pitchFamily="34" charset="-122"/>
                <a:ea typeface="微软雅黑" pitchFamily="34" charset="-122"/>
              </a:rPr>
              <a:t>网上平台</a:t>
            </a:r>
            <a:endParaRPr kumimoji="0" lang="en-US" sz="1400" b="1" i="0" u="none" strike="noStrike" cap="none" normalizeH="0" smtClean="0">
              <a:ln>
                <a:noFill/>
              </a:ln>
              <a:solidFill>
                <a:schemeClr val="tx1"/>
              </a:solidFill>
              <a:effectLst/>
              <a:latin typeface="微软雅黑" pitchFamily="34" charset="-122"/>
              <a:ea typeface="微软雅黑" pitchFamily="34" charset="-122"/>
            </a:endParaRPr>
          </a:p>
        </p:txBody>
      </p:sp>
      <p:sp>
        <p:nvSpPr>
          <p:cNvPr id="9" name="Rectangle 8"/>
          <p:cNvSpPr/>
          <p:nvPr/>
        </p:nvSpPr>
        <p:spPr bwMode="auto">
          <a:xfrm>
            <a:off x="271848" y="4843458"/>
            <a:ext cx="1309804" cy="568421"/>
          </a:xfrm>
          <a:prstGeom prst="rect">
            <a:avLst/>
          </a:prstGeom>
          <a:solidFill>
            <a:srgbClr val="FFFF99"/>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b="1" smtClean="0">
                <a:latin typeface="微软雅黑" pitchFamily="34" charset="-122"/>
                <a:ea typeface="微软雅黑" pitchFamily="34" charset="-122"/>
              </a:rPr>
              <a:t>网上自营</a:t>
            </a:r>
            <a:endParaRPr kumimoji="0" lang="en-US" sz="1400" b="1" i="0" u="none" strike="noStrike" cap="none" normalizeH="0" smtClean="0">
              <a:ln>
                <a:noFill/>
              </a:ln>
              <a:solidFill>
                <a:schemeClr val="tx1"/>
              </a:solidFill>
              <a:effectLst/>
              <a:latin typeface="微软雅黑" pitchFamily="34" charset="-122"/>
              <a:ea typeface="微软雅黑" pitchFamily="34" charset="-122"/>
            </a:endParaRPr>
          </a:p>
        </p:txBody>
      </p:sp>
      <p:sp>
        <p:nvSpPr>
          <p:cNvPr id="14" name="Rectangle 13"/>
          <p:cNvSpPr/>
          <p:nvPr/>
        </p:nvSpPr>
        <p:spPr bwMode="auto">
          <a:xfrm>
            <a:off x="284204" y="5830866"/>
            <a:ext cx="1297461" cy="568400"/>
          </a:xfrm>
          <a:prstGeom prst="rect">
            <a:avLst/>
          </a:prstGeom>
          <a:solidFill>
            <a:srgbClr val="FFFF99"/>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en-US" altLang="zh-CN" sz="1400" smtClean="0">
                <a:latin typeface="微软雅黑" pitchFamily="34" charset="-122"/>
                <a:ea typeface="微软雅黑" pitchFamily="34" charset="-122"/>
              </a:rPr>
              <a:t>……</a:t>
            </a:r>
          </a:p>
        </p:txBody>
      </p:sp>
      <p:grpSp>
        <p:nvGrpSpPr>
          <p:cNvPr id="6" name="Group 26"/>
          <p:cNvGrpSpPr/>
          <p:nvPr/>
        </p:nvGrpSpPr>
        <p:grpSpPr>
          <a:xfrm>
            <a:off x="440880" y="1918752"/>
            <a:ext cx="1523284" cy="1470453"/>
            <a:chOff x="194304" y="2199502"/>
            <a:chExt cx="1523284" cy="1470453"/>
          </a:xfrm>
        </p:grpSpPr>
        <p:sp>
          <p:nvSpPr>
            <p:cNvPr id="24" name="Left-Up Arrow 23"/>
            <p:cNvSpPr/>
            <p:nvPr/>
          </p:nvSpPr>
          <p:spPr bwMode="auto">
            <a:xfrm rot="10800000">
              <a:off x="194304" y="2199502"/>
              <a:ext cx="1523284" cy="1470453"/>
            </a:xfrm>
            <a:prstGeom prst="leftUpArrow">
              <a:avLst>
                <a:gd name="adj1" fmla="val 25000"/>
                <a:gd name="adj2" fmla="val 18413"/>
                <a:gd name="adj3" fmla="val 25000"/>
              </a:avLst>
            </a:prstGeom>
            <a:solidFill>
              <a:srgbClr val="CC99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endParaRPr lang="en-US" altLang="en-US" sz="2000" smtClean="0">
                <a:latin typeface="微软雅黑" pitchFamily="34" charset="-122"/>
                <a:ea typeface="微软雅黑" pitchFamily="34" charset="-122"/>
              </a:endParaRPr>
            </a:p>
          </p:txBody>
        </p:sp>
        <p:sp>
          <p:nvSpPr>
            <p:cNvPr id="25" name="TextBox 24"/>
            <p:cNvSpPr txBox="1"/>
            <p:nvPr/>
          </p:nvSpPr>
          <p:spPr>
            <a:xfrm>
              <a:off x="605477" y="2298355"/>
              <a:ext cx="1005403" cy="338554"/>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600" smtClean="0">
                  <a:latin typeface="微软雅黑" pitchFamily="34" charset="-122"/>
                  <a:ea typeface="微软雅黑" pitchFamily="34" charset="-122"/>
                </a:rPr>
                <a:t>分析要素</a:t>
              </a:r>
              <a:endParaRPr lang="en-US" sz="1600">
                <a:latin typeface="微软雅黑" pitchFamily="34" charset="-122"/>
                <a:ea typeface="微软雅黑" pitchFamily="34" charset="-122"/>
              </a:endParaRPr>
            </a:p>
          </p:txBody>
        </p:sp>
        <p:sp>
          <p:nvSpPr>
            <p:cNvPr id="26" name="TextBox 25"/>
            <p:cNvSpPr txBox="1"/>
            <p:nvPr/>
          </p:nvSpPr>
          <p:spPr>
            <a:xfrm>
              <a:off x="302666" y="2669057"/>
              <a:ext cx="430887" cy="913070"/>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600" smtClean="0">
                  <a:latin typeface="微软雅黑" pitchFamily="34" charset="-122"/>
                  <a:ea typeface="微软雅黑" pitchFamily="34" charset="-122"/>
                </a:rPr>
                <a:t>业务模式</a:t>
              </a:r>
              <a:endParaRPr lang="en-US" sz="1600">
                <a:latin typeface="微软雅黑" pitchFamily="34" charset="-122"/>
                <a:ea typeface="微软雅黑" pitchFamily="34" charset="-122"/>
              </a:endParaRPr>
            </a:p>
          </p:txBody>
        </p:sp>
      </p:grpSp>
      <p:sp>
        <p:nvSpPr>
          <p:cNvPr id="28" name="TextBox 27"/>
          <p:cNvSpPr txBox="1"/>
          <p:nvPr/>
        </p:nvSpPr>
        <p:spPr>
          <a:xfrm>
            <a:off x="1618736" y="3156494"/>
            <a:ext cx="247038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200" smtClean="0">
                <a:latin typeface="微软雅黑" pitchFamily="34" charset="-122"/>
                <a:ea typeface="微软雅黑" pitchFamily="34" charset="-122"/>
              </a:rPr>
              <a:t>贸易商：更广的客户群；更安全的交易过程；更多融资渠道</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终端用户：更优的采购价格，一站式服务</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仓储：标准、规范、安全的仓储管理</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物流：运能的充分利用；运输过程的全程监控</a:t>
            </a:r>
            <a:endParaRPr lang="en-US" altLang="zh-CN" sz="1200" smtClean="0">
              <a:latin typeface="微软雅黑" pitchFamily="34" charset="-122"/>
              <a:ea typeface="微软雅黑" pitchFamily="34" charset="-122"/>
            </a:endParaRPr>
          </a:p>
        </p:txBody>
      </p:sp>
      <p:sp>
        <p:nvSpPr>
          <p:cNvPr id="32" name="TextBox 31"/>
          <p:cNvSpPr txBox="1"/>
          <p:nvPr/>
        </p:nvSpPr>
        <p:spPr>
          <a:xfrm>
            <a:off x="1618726" y="5964540"/>
            <a:ext cx="59182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en-US" sz="1400" smtClean="0">
                <a:latin typeface="微软雅黑" pitchFamily="34" charset="-122"/>
                <a:ea typeface="微软雅黑" pitchFamily="34" charset="-122"/>
              </a:rPr>
              <a:t>……</a:t>
            </a:r>
            <a:endParaRPr lang="en-US" sz="1400">
              <a:latin typeface="微软雅黑" pitchFamily="34" charset="-122"/>
              <a:ea typeface="微软雅黑" pitchFamily="34" charset="-122"/>
            </a:endParaRPr>
          </a:p>
        </p:txBody>
      </p:sp>
      <p:cxnSp>
        <p:nvCxnSpPr>
          <p:cNvPr id="34" name="Straight Connector 33"/>
          <p:cNvCxnSpPr/>
          <p:nvPr/>
        </p:nvCxnSpPr>
        <p:spPr bwMode="auto">
          <a:xfrm rot="5400000">
            <a:off x="2032687" y="4837670"/>
            <a:ext cx="4040660" cy="0"/>
          </a:xfrm>
          <a:prstGeom prst="line">
            <a:avLst/>
          </a:prstGeom>
          <a:solidFill>
            <a:schemeClr val="bg1"/>
          </a:solidFill>
          <a:ln w="9525" cap="flat" cmpd="sng" algn="ctr">
            <a:solidFill>
              <a:schemeClr val="tx1"/>
            </a:solidFill>
            <a:prstDash val="dashDot"/>
            <a:round/>
            <a:headEnd type="none" w="med" len="med"/>
            <a:tailEnd type="none" w="med" len="med"/>
          </a:ln>
          <a:effectLst/>
        </p:spPr>
      </p:cxnSp>
      <p:cxnSp>
        <p:nvCxnSpPr>
          <p:cNvPr id="36" name="Straight Connector 35"/>
          <p:cNvCxnSpPr/>
          <p:nvPr/>
        </p:nvCxnSpPr>
        <p:spPr bwMode="auto">
          <a:xfrm rot="5400000">
            <a:off x="4751182" y="4837670"/>
            <a:ext cx="4040660" cy="0"/>
          </a:xfrm>
          <a:prstGeom prst="line">
            <a:avLst/>
          </a:prstGeom>
          <a:solidFill>
            <a:schemeClr val="bg1"/>
          </a:solidFill>
          <a:ln w="9525" cap="flat" cmpd="sng" algn="ctr">
            <a:solidFill>
              <a:schemeClr val="tx1"/>
            </a:solidFill>
            <a:prstDash val="dashDot"/>
            <a:round/>
            <a:headEnd type="none" w="med" len="med"/>
            <a:tailEnd type="none" w="med" len="med"/>
          </a:ln>
          <a:effectLst/>
        </p:spPr>
      </p:cxnSp>
      <p:sp>
        <p:nvSpPr>
          <p:cNvPr id="38" name="Oval 4"/>
          <p:cNvSpPr>
            <a:spLocks noChangeArrowheads="1"/>
          </p:cNvSpPr>
          <p:nvPr/>
        </p:nvSpPr>
        <p:spPr bwMode="auto">
          <a:xfrm>
            <a:off x="2018712" y="1538653"/>
            <a:ext cx="1409328" cy="1365185"/>
          </a:xfrm>
          <a:prstGeom prst="ellipse">
            <a:avLst/>
          </a:prstGeom>
          <a:solidFill>
            <a:srgbClr val="CC99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客户洞察</a:t>
            </a:r>
            <a:endParaRPr lang="en-GB" altLang="en-US" sz="1400" b="1">
              <a:solidFill>
                <a:schemeClr val="bg1"/>
              </a:solidFill>
              <a:latin typeface="微软雅黑" pitchFamily="34" charset="-122"/>
              <a:ea typeface="微软雅黑" pitchFamily="34" charset="-122"/>
            </a:endParaRPr>
          </a:p>
        </p:txBody>
      </p:sp>
      <p:sp>
        <p:nvSpPr>
          <p:cNvPr id="39" name="Oval 4"/>
          <p:cNvSpPr>
            <a:spLocks noChangeArrowheads="1"/>
          </p:cNvSpPr>
          <p:nvPr/>
        </p:nvSpPr>
        <p:spPr bwMode="auto">
          <a:xfrm>
            <a:off x="4484810" y="1538653"/>
            <a:ext cx="1409328" cy="1365185"/>
          </a:xfrm>
          <a:prstGeom prst="ellipse">
            <a:avLst/>
          </a:prstGeom>
          <a:solidFill>
            <a:srgbClr val="CCCC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价值主张</a:t>
            </a:r>
            <a:endParaRPr lang="en-GB" altLang="en-US" sz="1400" b="1">
              <a:solidFill>
                <a:schemeClr val="bg1"/>
              </a:solidFill>
              <a:latin typeface="微软雅黑" pitchFamily="34" charset="-122"/>
              <a:ea typeface="微软雅黑" pitchFamily="34" charset="-122"/>
            </a:endParaRPr>
          </a:p>
        </p:txBody>
      </p:sp>
      <p:sp>
        <p:nvSpPr>
          <p:cNvPr id="40" name="Oval 4"/>
          <p:cNvSpPr>
            <a:spLocks noChangeArrowheads="1"/>
          </p:cNvSpPr>
          <p:nvPr/>
        </p:nvSpPr>
        <p:spPr bwMode="auto">
          <a:xfrm>
            <a:off x="6950925" y="1538653"/>
            <a:ext cx="1409328" cy="1365185"/>
          </a:xfrm>
          <a:prstGeom prst="ellipse">
            <a:avLst/>
          </a:prstGeom>
          <a:solidFill>
            <a:srgbClr val="808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smtClean="0">
                <a:solidFill>
                  <a:schemeClr val="bg1"/>
                </a:solidFill>
                <a:latin typeface="微软雅黑" pitchFamily="34" charset="-122"/>
                <a:ea typeface="微软雅黑" pitchFamily="34" charset="-122"/>
              </a:rPr>
              <a:t>盈利模式</a:t>
            </a:r>
            <a:endParaRPr lang="en-GB" altLang="en-US" sz="1400" b="1">
              <a:solidFill>
                <a:schemeClr val="bg1"/>
              </a:solidFill>
              <a:latin typeface="微软雅黑" pitchFamily="34" charset="-122"/>
              <a:ea typeface="微软雅黑" pitchFamily="34" charset="-122"/>
            </a:endParaRPr>
          </a:p>
        </p:txBody>
      </p:sp>
      <p:sp>
        <p:nvSpPr>
          <p:cNvPr id="44" name="TextBox 43"/>
          <p:cNvSpPr txBox="1"/>
          <p:nvPr/>
        </p:nvSpPr>
        <p:spPr>
          <a:xfrm>
            <a:off x="4151870" y="3144137"/>
            <a:ext cx="2533135" cy="120032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200" smtClean="0">
                <a:latin typeface="微软雅黑" pitchFamily="34" charset="-122"/>
                <a:ea typeface="微软雅黑" pitchFamily="34" charset="-122"/>
              </a:rPr>
              <a:t>通过竞价交易可以发现价格，并增加获利空间</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通过融资交易可以实现安全、低成本融资</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仓储能力的充分利用</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运能的充分利用</a:t>
            </a:r>
            <a:endParaRPr lang="en-US" sz="1200">
              <a:latin typeface="微软雅黑" pitchFamily="34" charset="-122"/>
              <a:ea typeface="微软雅黑" pitchFamily="34" charset="-122"/>
            </a:endParaRPr>
          </a:p>
        </p:txBody>
      </p:sp>
      <p:sp>
        <p:nvSpPr>
          <p:cNvPr id="45" name="TextBox 44"/>
          <p:cNvSpPr txBox="1"/>
          <p:nvPr/>
        </p:nvSpPr>
        <p:spPr>
          <a:xfrm>
            <a:off x="4110773" y="4629776"/>
            <a:ext cx="2533135" cy="101566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通过低成本开发客户</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为客户提供一站式服务</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贸易、剪切加工、仓储物流等内部资源有效协同</a:t>
            </a:r>
            <a:endParaRPr lang="en-US" sz="1200">
              <a:latin typeface="微软雅黑" pitchFamily="34" charset="-122"/>
              <a:ea typeface="微软雅黑" pitchFamily="34" charset="-122"/>
            </a:endParaRPr>
          </a:p>
        </p:txBody>
      </p:sp>
      <p:sp>
        <p:nvSpPr>
          <p:cNvPr id="46" name="TextBox 45"/>
          <p:cNvSpPr txBox="1"/>
          <p:nvPr/>
        </p:nvSpPr>
        <p:spPr>
          <a:xfrm>
            <a:off x="6845644" y="3150385"/>
            <a:ext cx="2133970"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200" smtClean="0">
                <a:latin typeface="微软雅黑" pitchFamily="34" charset="-122"/>
                <a:ea typeface="微软雅黑" pitchFamily="34" charset="-122"/>
              </a:rPr>
              <a:t>会员年费</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交易佣金</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各类增值服务费</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支付平台资金沉淀收益</a:t>
            </a:r>
            <a:endParaRPr lang="en-US" sz="1200">
              <a:latin typeface="微软雅黑" pitchFamily="34" charset="-122"/>
              <a:ea typeface="微软雅黑" pitchFamily="34" charset="-122"/>
            </a:endParaRPr>
          </a:p>
        </p:txBody>
      </p:sp>
      <p:sp>
        <p:nvSpPr>
          <p:cNvPr id="47" name="TextBox 46"/>
          <p:cNvSpPr txBox="1"/>
          <p:nvPr/>
        </p:nvSpPr>
        <p:spPr>
          <a:xfrm>
            <a:off x="6804546" y="4804155"/>
            <a:ext cx="2533135" cy="64633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200" smtClean="0">
                <a:latin typeface="微软雅黑" pitchFamily="34" charset="-122"/>
                <a:ea typeface="微软雅黑" pitchFamily="34" charset="-122"/>
              </a:rPr>
              <a:t>贸易价差</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剪切加工服务费</a:t>
            </a:r>
            <a:endParaRPr lang="en-US" altLang="zh-CN" sz="1200" smtClean="0">
              <a:latin typeface="微软雅黑" pitchFamily="34" charset="-122"/>
              <a:ea typeface="微软雅黑" pitchFamily="34" charset="-122"/>
            </a:endParaRPr>
          </a:p>
          <a:p>
            <a:pPr marL="114300" indent="-114300">
              <a:buFont typeface="Arial" pitchFamily="34" charset="0"/>
              <a:buChar char="•"/>
            </a:pPr>
            <a:r>
              <a:rPr lang="zh-CN" altLang="en-US" sz="1200" smtClean="0">
                <a:latin typeface="微软雅黑" pitchFamily="34" charset="-122"/>
                <a:ea typeface="微软雅黑" pitchFamily="34" charset="-122"/>
              </a:rPr>
              <a:t>物流仓储服务费</a:t>
            </a:r>
            <a:endParaRPr lang="en-US" sz="1200">
              <a:latin typeface="微软雅黑" pitchFamily="34" charset="-122"/>
              <a:ea typeface="微软雅黑" pitchFamily="34" charset="-122"/>
            </a:endParaRPr>
          </a:p>
        </p:txBody>
      </p:sp>
      <p:sp>
        <p:nvSpPr>
          <p:cNvPr id="50" name="TextBox 49"/>
          <p:cNvSpPr txBox="1"/>
          <p:nvPr/>
        </p:nvSpPr>
        <p:spPr>
          <a:xfrm>
            <a:off x="4213644" y="5964540"/>
            <a:ext cx="59182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en-US" sz="1400" smtClean="0">
                <a:latin typeface="微软雅黑" pitchFamily="34" charset="-122"/>
                <a:ea typeface="微软雅黑" pitchFamily="34" charset="-122"/>
              </a:rPr>
              <a:t>……</a:t>
            </a:r>
            <a:endParaRPr lang="en-US" sz="1400">
              <a:latin typeface="微软雅黑" pitchFamily="34" charset="-122"/>
              <a:ea typeface="微软雅黑" pitchFamily="34" charset="-122"/>
            </a:endParaRPr>
          </a:p>
        </p:txBody>
      </p:sp>
      <p:sp>
        <p:nvSpPr>
          <p:cNvPr id="51" name="TextBox 50"/>
          <p:cNvSpPr txBox="1"/>
          <p:nvPr/>
        </p:nvSpPr>
        <p:spPr>
          <a:xfrm>
            <a:off x="6857990" y="5964540"/>
            <a:ext cx="59182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en-US" sz="1400" smtClean="0">
                <a:latin typeface="微软雅黑" pitchFamily="34" charset="-122"/>
                <a:ea typeface="微软雅黑" pitchFamily="34" charset="-122"/>
              </a:rPr>
              <a:t>……</a:t>
            </a:r>
            <a:endParaRPr lang="en-US" sz="1400">
              <a:latin typeface="微软雅黑" pitchFamily="34" charset="-122"/>
              <a:ea typeface="微软雅黑" pitchFamily="34" charset="-122"/>
            </a:endParaRPr>
          </a:p>
        </p:txBody>
      </p:sp>
      <p:sp>
        <p:nvSpPr>
          <p:cNvPr id="54" name="Rectangle 53"/>
          <p:cNvSpPr/>
          <p:nvPr/>
        </p:nvSpPr>
        <p:spPr bwMode="auto">
          <a:xfrm rot="1800000">
            <a:off x="7663787" y="3177977"/>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37" name="TextBox 36"/>
          <p:cNvSpPr txBox="1"/>
          <p:nvPr/>
        </p:nvSpPr>
        <p:spPr>
          <a:xfrm>
            <a:off x="1618735" y="4818875"/>
            <a:ext cx="2533135"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14300" indent="-114300">
              <a:buFont typeface="Arial" pitchFamily="34" charset="0"/>
              <a:buChar char="•"/>
            </a:pPr>
            <a:r>
              <a:rPr lang="zh-CN" altLang="en-US" sz="1200" smtClean="0">
                <a:latin typeface="微软雅黑" pitchFamily="34" charset="-122"/>
                <a:ea typeface="微软雅黑" pitchFamily="34" charset="-122"/>
              </a:rPr>
              <a:t>五矿：覆盖更广的销售渠道；客户服务的新方式；物流园区仓储、物流能力的充分利用；剪切加工服务的充分利用</a:t>
            </a:r>
            <a:endParaRPr lang="en-US" altLang="zh-CN" sz="1200" smtClean="0">
              <a:latin typeface="微软雅黑" pitchFamily="34" charset="-122"/>
              <a:ea typeface="微软雅黑" pitchFamily="34" charset="-122"/>
            </a:endParaRPr>
          </a:p>
        </p:txBody>
      </p:sp>
      <p:pic>
        <p:nvPicPr>
          <p:cNvPr id="30" name="Picture 3"/>
          <p:cNvPicPr>
            <a:picLocks noChangeAspect="1" noChangeArrowheads="1"/>
          </p:cNvPicPr>
          <p:nvPr/>
        </p:nvPicPr>
        <p:blipFill>
          <a:blip r:embed="rId3"/>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a:xfrm>
            <a:off x="304800" y="6527442"/>
            <a:ext cx="5522913" cy="228600"/>
          </a:xfrm>
        </p:spPr>
        <p:txBody>
          <a:bodyPr/>
          <a:lstStyle/>
          <a:p>
            <a:pPr>
              <a:defRPr/>
            </a:pPr>
            <a:r>
              <a:rPr lang="en-US" smtClean="0"/>
              <a:t>Copyright © 201</a:t>
            </a:r>
            <a:r>
              <a:rPr lang="en-US" altLang="zh-CN" smtClean="0"/>
              <a:t>2</a:t>
            </a:r>
            <a:r>
              <a:rPr lang="en-US" smtClean="0"/>
              <a:t> Accenture All Rights Reserved.</a:t>
            </a:r>
            <a:endParaRPr lang="en-US"/>
          </a:p>
        </p:txBody>
      </p:sp>
      <p:sp>
        <p:nvSpPr>
          <p:cNvPr id="4" name="Title 3"/>
          <p:cNvSpPr>
            <a:spLocks noGrp="1"/>
          </p:cNvSpPr>
          <p:nvPr>
            <p:ph type="title"/>
          </p:nvPr>
        </p:nvSpPr>
        <p:spPr/>
        <p:txBody>
          <a:bodyPr/>
          <a:lstStyle/>
          <a:p>
            <a:r>
              <a:rPr lang="en-US" altLang="zh-CN" smtClean="0"/>
              <a:t>3.</a:t>
            </a:r>
            <a:r>
              <a:rPr lang="zh-CN" altLang="en-US" smtClean="0"/>
              <a:t>运营模式设计：本阶段工作重点是针对电子商务平台未来主要的几种业务模式，设计能支撑其有效运作的运营模式</a:t>
            </a:r>
            <a:endParaRPr lang="en-US"/>
          </a:p>
        </p:txBody>
      </p:sp>
      <p:sp>
        <p:nvSpPr>
          <p:cNvPr id="5" name="Content Placeholder 4"/>
          <p:cNvSpPr>
            <a:spLocks noGrp="1"/>
          </p:cNvSpPr>
          <p:nvPr>
            <p:ph sz="quarter" idx="12"/>
          </p:nvPr>
        </p:nvSpPr>
        <p:spPr/>
        <p:txBody>
          <a:bodyPr/>
          <a:lstStyle/>
          <a:p>
            <a:r>
              <a:rPr lang="zh-CN" altLang="en-US" smtClean="0"/>
              <a:t>运营模式设计阶段</a:t>
            </a:r>
            <a:endParaRPr lang="en-US"/>
          </a:p>
        </p:txBody>
      </p:sp>
      <p:grpSp>
        <p:nvGrpSpPr>
          <p:cNvPr id="36" name="Group 35"/>
          <p:cNvGrpSpPr/>
          <p:nvPr/>
        </p:nvGrpSpPr>
        <p:grpSpPr>
          <a:xfrm>
            <a:off x="338686" y="1546353"/>
            <a:ext cx="8466629" cy="4830420"/>
            <a:chOff x="301981" y="1546353"/>
            <a:chExt cx="8466629" cy="4830420"/>
          </a:xfrm>
        </p:grpSpPr>
        <p:grpSp>
          <p:nvGrpSpPr>
            <p:cNvPr id="25" name="Group 24"/>
            <p:cNvGrpSpPr/>
            <p:nvPr/>
          </p:nvGrpSpPr>
          <p:grpSpPr>
            <a:xfrm>
              <a:off x="301981" y="1546353"/>
              <a:ext cx="8466629" cy="1104899"/>
              <a:chOff x="301981" y="1190753"/>
              <a:chExt cx="8466629" cy="1104899"/>
            </a:xfrm>
          </p:grpSpPr>
          <p:sp>
            <p:nvSpPr>
              <p:cNvPr id="30" name="Content Placeholder 2"/>
              <p:cNvSpPr txBox="1"/>
              <p:nvPr/>
            </p:nvSpPr>
            <p:spPr bwMode="auto">
              <a:xfrm>
                <a:off x="2388358" y="1190753"/>
                <a:ext cx="6380252" cy="1104899"/>
              </a:xfrm>
              <a:prstGeom prst="rect">
                <a:avLst/>
              </a:prstGeom>
              <a:solidFill>
                <a:schemeClr val="bg1">
                  <a:lumMod val="85000"/>
                </a:schemeClr>
              </a:solidFill>
              <a:ln w="9525">
                <a:solidFill>
                  <a:srgbClr val="F8F0CC"/>
                </a:solidFill>
                <a:miter lim="800000"/>
              </a:ln>
            </p:spPr>
            <p:txBody>
              <a:bodyPr tIns="91440" bIns="91440" anchor="ctr"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分析业务模式下的价值链</a:t>
                </a:r>
                <a:endParaRPr lang="en-US" altLang="zh-CN" sz="1400" smtClean="0">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设计各业务环节的核心能力蓝图</a:t>
                </a:r>
                <a:endParaRPr lang="en-US" altLang="zh-CN" sz="1400" smtClean="0">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设计主要环节和核心能力的获取方式</a:t>
                </a:r>
                <a:endParaRPr lang="en-US" altLang="zh-CN" sz="1400" smtClean="0">
                  <a:latin typeface="微软雅黑" pitchFamily="34" charset="-122"/>
                  <a:ea typeface="微软雅黑" pitchFamily="34" charset="-122"/>
                </a:endParaRPr>
              </a:p>
            </p:txBody>
          </p:sp>
          <p:sp>
            <p:nvSpPr>
              <p:cNvPr id="31" name="Chevron 30"/>
              <p:cNvSpPr/>
              <p:nvPr/>
            </p:nvSpPr>
            <p:spPr bwMode="auto">
              <a:xfrm rot="10800000" flipH="1">
                <a:off x="2090225" y="1503023"/>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32" name="圆角矩形 15"/>
              <p:cNvSpPr/>
              <p:nvPr/>
            </p:nvSpPr>
            <p:spPr bwMode="auto">
              <a:xfrm>
                <a:off x="301981" y="1441450"/>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spcBef>
                    <a:spcPct val="0"/>
                  </a:spcBef>
                  <a:spcAft>
                    <a:spcPct val="0"/>
                  </a:spcAft>
                  <a:defRPr/>
                </a:pPr>
                <a:r>
                  <a:rPr lang="en-US" altLang="zh-CN" sz="1400" b="1" kern="0" noProof="0" smtClean="0">
                    <a:solidFill>
                      <a:srgbClr val="000000"/>
                    </a:solidFill>
                    <a:latin typeface="微软雅黑" pitchFamily="34" charset="-122"/>
                    <a:ea typeface="微软雅黑" pitchFamily="34" charset="-122"/>
                  </a:rPr>
                  <a:t>3.1</a:t>
                </a:r>
                <a:r>
                  <a:rPr lang="zh-CN" altLang="en-US" sz="1400" b="1" kern="0" smtClean="0">
                    <a:solidFill>
                      <a:srgbClr val="000000"/>
                    </a:solidFill>
                    <a:latin typeface="微软雅黑" pitchFamily="34" charset="-122"/>
                    <a:ea typeface="微软雅黑" pitchFamily="34" charset="-122"/>
                  </a:rPr>
                  <a:t>设计业务模式能力蓝图</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grpSp>
        <p:grpSp>
          <p:nvGrpSpPr>
            <p:cNvPr id="29" name="Group 28"/>
            <p:cNvGrpSpPr/>
            <p:nvPr/>
          </p:nvGrpSpPr>
          <p:grpSpPr>
            <a:xfrm>
              <a:off x="301981" y="2779776"/>
              <a:ext cx="8466629" cy="1057297"/>
              <a:chOff x="301981" y="2429883"/>
              <a:chExt cx="8466629" cy="1057297"/>
            </a:xfrm>
          </p:grpSpPr>
          <p:sp>
            <p:nvSpPr>
              <p:cNvPr id="39" name="圆角矩形 15"/>
              <p:cNvSpPr/>
              <p:nvPr/>
            </p:nvSpPr>
            <p:spPr bwMode="auto">
              <a:xfrm>
                <a:off x="301981" y="2598567"/>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3.2</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smtClean="0">
                    <a:solidFill>
                      <a:srgbClr val="000000"/>
                    </a:solidFill>
                    <a:latin typeface="微软雅黑" pitchFamily="34" charset="-122"/>
                    <a:ea typeface="微软雅黑" pitchFamily="34" charset="-122"/>
                  </a:rPr>
                  <a:t>设计高阶业务流程</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40" name="Content Placeholder 2"/>
              <p:cNvSpPr txBox="1"/>
              <p:nvPr/>
            </p:nvSpPr>
            <p:spPr bwMode="auto">
              <a:xfrm>
                <a:off x="2388358" y="2429883"/>
                <a:ext cx="6380252" cy="1057297"/>
              </a:xfrm>
              <a:prstGeom prst="rect">
                <a:avLst/>
              </a:prstGeom>
              <a:solidFill>
                <a:schemeClr val="bg1">
                  <a:lumMod val="85000"/>
                </a:schemeClr>
              </a:solidFill>
              <a:ln w="9525">
                <a:solidFill>
                  <a:srgbClr val="F8F0CC"/>
                </a:solidFill>
                <a:miter lim="800000"/>
              </a:ln>
            </p:spPr>
            <p:txBody>
              <a:bodyPr tIns="91440" bIns="91440" anchor="ctr"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对关键业务进行高阶流程的设计</a:t>
                </a:r>
                <a:endParaRPr lang="en-US" altLang="zh-CN" sz="1400" smtClean="0">
                  <a:latin typeface="微软雅黑" pitchFamily="34" charset="-122"/>
                  <a:ea typeface="微软雅黑" pitchFamily="34" charset="-122"/>
                </a:endParaRPr>
              </a:p>
              <a:p>
                <a:pPr marL="571500" lvl="2" indent="-114300" defTabSz="514350" eaLnBrk="0" hangingPunct="0">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针对五矿</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中建业务场景设计部分详细流程</a:t>
                </a:r>
                <a:endParaRPr lang="en-US" altLang="zh-CN" sz="1400" smtClean="0">
                  <a:latin typeface="微软雅黑" pitchFamily="34" charset="-122"/>
                  <a:ea typeface="微软雅黑" pitchFamily="34" charset="-122"/>
                </a:endParaRPr>
              </a:p>
              <a:p>
                <a:pPr marL="571500" lvl="2" indent="-114300" defTabSz="514350" eaLnBrk="0" hangingPunct="0">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针对高阶流程，设计各参与方之间的主要业务内容、职责、交互接口及要素、交互界面</a:t>
                </a:r>
              </a:p>
            </p:txBody>
          </p:sp>
          <p:sp>
            <p:nvSpPr>
              <p:cNvPr id="41" name="Chevron 40"/>
              <p:cNvSpPr/>
              <p:nvPr/>
            </p:nvSpPr>
            <p:spPr bwMode="auto">
              <a:xfrm rot="10800000" flipH="1">
                <a:off x="2077345" y="2660140"/>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grpSp>
          <p:nvGrpSpPr>
            <p:cNvPr id="28" name="Group 27"/>
            <p:cNvGrpSpPr/>
            <p:nvPr/>
          </p:nvGrpSpPr>
          <p:grpSpPr>
            <a:xfrm>
              <a:off x="301981" y="3934517"/>
              <a:ext cx="8466629" cy="749123"/>
              <a:chOff x="301981" y="3633086"/>
              <a:chExt cx="8466629" cy="749123"/>
            </a:xfrm>
          </p:grpSpPr>
          <p:sp>
            <p:nvSpPr>
              <p:cNvPr id="42" name="圆角矩形 15"/>
              <p:cNvSpPr/>
              <p:nvPr/>
            </p:nvSpPr>
            <p:spPr bwMode="auto">
              <a:xfrm>
                <a:off x="301981" y="3705895"/>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3.3</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noProof="0" smtClean="0">
                    <a:solidFill>
                      <a:srgbClr val="000000"/>
                    </a:solidFill>
                    <a:latin typeface="微软雅黑" pitchFamily="34" charset="-122"/>
                    <a:ea typeface="微软雅黑" pitchFamily="34" charset="-122"/>
                  </a:rPr>
                  <a:t>设计项目组织架构</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43" name="Content Placeholder 2"/>
              <p:cNvSpPr txBox="1"/>
              <p:nvPr/>
            </p:nvSpPr>
            <p:spPr bwMode="auto">
              <a:xfrm>
                <a:off x="2388358" y="3633086"/>
                <a:ext cx="6380252" cy="749123"/>
              </a:xfrm>
              <a:prstGeom prst="rect">
                <a:avLst/>
              </a:prstGeom>
              <a:solidFill>
                <a:schemeClr val="bg1">
                  <a:lumMod val="85000"/>
                </a:schemeClr>
              </a:solidFill>
              <a:ln w="9525">
                <a:solidFill>
                  <a:srgbClr val="F8F0CC"/>
                </a:solidFill>
                <a:miter lim="800000"/>
              </a:ln>
            </p:spPr>
            <p:txBody>
              <a:bodyPr tIns="91440" bIns="91440" anchor="ctr"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lnSpc>
                    <a:spcPct val="150000"/>
                  </a:lnSpc>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基于核心能力及高阶业务流程，设计项目运作的组织架构</a:t>
                </a:r>
                <a:endParaRPr lang="en-US" altLang="zh-CN" sz="1400" smtClean="0">
                  <a:latin typeface="微软雅黑" pitchFamily="34" charset="-122"/>
                  <a:ea typeface="微软雅黑" pitchFamily="34" charset="-122"/>
                </a:endParaRPr>
              </a:p>
            </p:txBody>
          </p:sp>
          <p:sp>
            <p:nvSpPr>
              <p:cNvPr id="44" name="Chevron 43"/>
              <p:cNvSpPr/>
              <p:nvPr/>
            </p:nvSpPr>
            <p:spPr bwMode="auto">
              <a:xfrm rot="10800000" flipH="1">
                <a:off x="2077345" y="3767469"/>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grpSp>
          <p:nvGrpSpPr>
            <p:cNvPr id="26" name="Group 25"/>
            <p:cNvGrpSpPr/>
            <p:nvPr/>
          </p:nvGrpSpPr>
          <p:grpSpPr>
            <a:xfrm>
              <a:off x="301981" y="4781084"/>
              <a:ext cx="8466629" cy="749123"/>
              <a:chOff x="301981" y="4516057"/>
              <a:chExt cx="8466629" cy="749123"/>
            </a:xfrm>
          </p:grpSpPr>
          <p:sp>
            <p:nvSpPr>
              <p:cNvPr id="45" name="圆角矩形 15"/>
              <p:cNvSpPr/>
              <p:nvPr/>
            </p:nvSpPr>
            <p:spPr bwMode="auto">
              <a:xfrm>
                <a:off x="301981" y="4588866"/>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3.4</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noProof="0" smtClean="0">
                    <a:solidFill>
                      <a:srgbClr val="000000"/>
                    </a:solidFill>
                    <a:latin typeface="微软雅黑" pitchFamily="34" charset="-122"/>
                    <a:ea typeface="微软雅黑" pitchFamily="34" charset="-122"/>
                  </a:rPr>
                  <a:t>建立关键业务指标体系</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46" name="Content Placeholder 2"/>
              <p:cNvSpPr txBox="1"/>
              <p:nvPr/>
            </p:nvSpPr>
            <p:spPr bwMode="auto">
              <a:xfrm>
                <a:off x="2388358" y="4516057"/>
                <a:ext cx="6380252" cy="749123"/>
              </a:xfrm>
              <a:prstGeom prst="rect">
                <a:avLst/>
              </a:prstGeom>
              <a:solidFill>
                <a:schemeClr val="bg1">
                  <a:lumMod val="85000"/>
                </a:schemeClr>
              </a:solidFill>
              <a:ln w="9525">
                <a:solidFill>
                  <a:srgbClr val="F8F0CC"/>
                </a:solidFill>
                <a:miter lim="800000"/>
              </a:ln>
            </p:spPr>
            <p:txBody>
              <a:bodyPr tIns="91440" bIns="91440" anchor="ctr"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lnSpc>
                    <a:spcPct val="150000"/>
                  </a:lnSpc>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基于业务模式，设计关键业务指标体系</a:t>
                </a:r>
                <a:endParaRPr lang="en-US" altLang="zh-CN" sz="1400" smtClean="0">
                  <a:latin typeface="微软雅黑" pitchFamily="34" charset="-122"/>
                  <a:ea typeface="微软雅黑" pitchFamily="34" charset="-122"/>
                </a:endParaRPr>
              </a:p>
            </p:txBody>
          </p:sp>
          <p:sp>
            <p:nvSpPr>
              <p:cNvPr id="47" name="Chevron 46"/>
              <p:cNvSpPr/>
              <p:nvPr/>
            </p:nvSpPr>
            <p:spPr bwMode="auto">
              <a:xfrm rot="10800000" flipH="1">
                <a:off x="2077345" y="4650440"/>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grpSp>
          <p:nvGrpSpPr>
            <p:cNvPr id="27" name="Group 26"/>
            <p:cNvGrpSpPr/>
            <p:nvPr/>
          </p:nvGrpSpPr>
          <p:grpSpPr>
            <a:xfrm>
              <a:off x="301981" y="5627650"/>
              <a:ext cx="8466629" cy="749123"/>
              <a:chOff x="301981" y="5272050"/>
              <a:chExt cx="8466629" cy="749123"/>
            </a:xfrm>
          </p:grpSpPr>
          <p:sp>
            <p:nvSpPr>
              <p:cNvPr id="48" name="圆角矩形 15"/>
              <p:cNvSpPr/>
              <p:nvPr/>
            </p:nvSpPr>
            <p:spPr bwMode="auto">
              <a:xfrm>
                <a:off x="301981" y="5344859"/>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3.5</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noProof="0" smtClean="0">
                    <a:solidFill>
                      <a:srgbClr val="000000"/>
                    </a:solidFill>
                    <a:latin typeface="微软雅黑" pitchFamily="34" charset="-122"/>
                    <a:ea typeface="微软雅黑" pitchFamily="34" charset="-122"/>
                  </a:rPr>
                  <a:t>梳理</a:t>
                </a:r>
                <a:r>
                  <a:rPr lang="zh-CN" altLang="en-US" sz="1400" b="1" kern="0" smtClean="0">
                    <a:solidFill>
                      <a:srgbClr val="000000"/>
                    </a:solidFill>
                    <a:latin typeface="微软雅黑" pitchFamily="34" charset="-122"/>
                    <a:ea typeface="微软雅黑" pitchFamily="34" charset="-122"/>
                  </a:rPr>
                  <a:t>高阶</a:t>
                </a:r>
                <a:r>
                  <a:rPr lang="en-US" altLang="zh-CN" sz="1400" b="1" kern="0" smtClean="0">
                    <a:solidFill>
                      <a:srgbClr val="000000"/>
                    </a:solidFill>
                    <a:latin typeface="微软雅黑" pitchFamily="34" charset="-122"/>
                    <a:ea typeface="微软雅黑" pitchFamily="34" charset="-122"/>
                  </a:rPr>
                  <a:t>IT</a:t>
                </a:r>
                <a:r>
                  <a:rPr lang="zh-CN" altLang="en-US" sz="1400" b="1" kern="0" noProof="0" smtClean="0">
                    <a:solidFill>
                      <a:srgbClr val="000000"/>
                    </a:solidFill>
                    <a:latin typeface="微软雅黑" pitchFamily="34" charset="-122"/>
                    <a:ea typeface="微软雅黑" pitchFamily="34" charset="-122"/>
                  </a:rPr>
                  <a:t>系统需求</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49" name="Content Placeholder 2"/>
              <p:cNvSpPr txBox="1"/>
              <p:nvPr/>
            </p:nvSpPr>
            <p:spPr bwMode="auto">
              <a:xfrm>
                <a:off x="2388358" y="5272050"/>
                <a:ext cx="6380252" cy="749123"/>
              </a:xfrm>
              <a:prstGeom prst="rect">
                <a:avLst/>
              </a:prstGeom>
              <a:solidFill>
                <a:schemeClr val="bg1">
                  <a:lumMod val="85000"/>
                </a:schemeClr>
              </a:solidFill>
              <a:ln w="9525">
                <a:solidFill>
                  <a:srgbClr val="F8F0CC"/>
                </a:solidFill>
                <a:miter lim="800000"/>
              </a:ln>
            </p:spPr>
            <p:txBody>
              <a:bodyPr tIns="91440" bIns="91440" anchor="ctr" anchorCtr="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571500" lvl="2" indent="-114300" defTabSz="514350" eaLnBrk="0" hangingPunct="0">
                  <a:lnSpc>
                    <a:spcPct val="150000"/>
                  </a:lnSpc>
                  <a:buClr>
                    <a:srgbClr val="E51B2E"/>
                  </a:buClr>
                  <a:buSzTx/>
                  <a:buFont typeface="Arial" pitchFamily="34" charset="0"/>
                  <a:buChar char="•"/>
                  <a:tabLst>
                    <a:tab pos="8521700" algn="r"/>
                  </a:tabLst>
                  <a:defRPr/>
                </a:pPr>
                <a:r>
                  <a:rPr lang="zh-CN" altLang="en-US" sz="1400" smtClean="0">
                    <a:latin typeface="微软雅黑" pitchFamily="34" charset="-122"/>
                    <a:ea typeface="微软雅黑" pitchFamily="34" charset="-122"/>
                  </a:rPr>
                  <a:t>梳理设计支撑运营模式的高阶</a:t>
                </a:r>
                <a:r>
                  <a:rPr lang="zh-CN" altLang="en-US" sz="1400" smtClean="0">
                    <a:latin typeface="微软雅黑" pitchFamily="34" charset="-122"/>
                    <a:ea typeface="微软雅黑" pitchFamily="34" charset="-122"/>
                    <a:cs typeface="Arial" pitchFamily="34" charset="0"/>
                  </a:rPr>
                  <a:t>信息</a:t>
                </a:r>
                <a:r>
                  <a:rPr lang="zh-CN" altLang="en-US" sz="1400" smtClean="0">
                    <a:latin typeface="微软雅黑" pitchFamily="34" charset="-122"/>
                    <a:ea typeface="微软雅黑" pitchFamily="34" charset="-122"/>
                  </a:rPr>
                  <a:t>系统需求</a:t>
                </a:r>
                <a:endParaRPr lang="en-US" altLang="zh-CN" sz="1400" smtClean="0">
                  <a:latin typeface="微软雅黑" pitchFamily="34" charset="-122"/>
                  <a:ea typeface="微软雅黑" pitchFamily="34" charset="-122"/>
                </a:endParaRPr>
              </a:p>
            </p:txBody>
          </p:sp>
          <p:sp>
            <p:nvSpPr>
              <p:cNvPr id="50" name="Chevron 49"/>
              <p:cNvSpPr/>
              <p:nvPr/>
            </p:nvSpPr>
            <p:spPr bwMode="auto">
              <a:xfrm rot="10800000" flipH="1">
                <a:off x="2077345" y="5406433"/>
                <a:ext cx="253730" cy="480357"/>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grpSp>
      <p:sp>
        <p:nvSpPr>
          <p:cNvPr id="21" name="Slide Number Placeholder 2"/>
          <p:cNvSpPr>
            <a:spLocks noGrp="1"/>
          </p:cNvSpPr>
          <p:nvPr>
            <p:ph type="sldNum" sz="quarter" idx="11"/>
          </p:nvPr>
        </p:nvSpPr>
        <p:spPr>
          <a:xfrm>
            <a:off x="8243888" y="6553200"/>
            <a:ext cx="666750" cy="228600"/>
          </a:xfrm>
        </p:spPr>
        <p:txBody>
          <a:bodyPr/>
          <a:lstStyle/>
          <a:p>
            <a:fld id="{916D2383-AA66-4E37-A027-B5DEB07741A2}" type="slidenum">
              <a:rPr lang="en-US" altLang="zh-CN" smtClean="0"/>
              <a:t>20</a:t>
            </a:fld>
            <a:br>
              <a:rPr lang="en-US" altLang="zh-CN" smtClean="0"/>
            </a:br>
            <a:endParaRPr lang="en-US" altLang="zh-CN"/>
          </a:p>
        </p:txBody>
      </p:sp>
      <p:pic>
        <p:nvPicPr>
          <p:cNvPr id="22" name="Picture 4"/>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3"/>
          <p:cNvSpPr>
            <a:spLocks noGrp="1"/>
          </p:cNvSpPr>
          <p:nvPr>
            <p:ph type="title"/>
          </p:nvPr>
        </p:nvSpPr>
        <p:spPr/>
        <p:txBody>
          <a:bodyPr/>
          <a:lstStyle/>
          <a:p>
            <a:r>
              <a:rPr lang="zh-CN" altLang="en-US" smtClean="0"/>
              <a:t>首先分析并设计每种业务模式所对应的独特的价值链及能力，识别并配置这些能力是运营模式设计的基础</a:t>
            </a:r>
            <a:endParaRPr lang="en-US"/>
          </a:p>
        </p:txBody>
      </p:sp>
      <p:sp>
        <p:nvSpPr>
          <p:cNvPr id="5" name="Content Placeholder 4"/>
          <p:cNvSpPr>
            <a:spLocks noGrp="1"/>
          </p:cNvSpPr>
          <p:nvPr>
            <p:ph sz="quarter" idx="12"/>
          </p:nvPr>
        </p:nvSpPr>
        <p:spPr/>
        <p:txBody>
          <a:bodyPr/>
          <a:lstStyle/>
          <a:p>
            <a:r>
              <a:rPr lang="en-US" altLang="zh-CN" smtClean="0"/>
              <a:t>3.1 </a:t>
            </a:r>
            <a:r>
              <a:rPr lang="zh-CN" altLang="en-US" smtClean="0"/>
              <a:t>网上平台模式价值链示意</a:t>
            </a:r>
            <a:endParaRPr lang="en-US"/>
          </a:p>
        </p:txBody>
      </p:sp>
      <p:sp>
        <p:nvSpPr>
          <p:cNvPr id="150" name="Footer Placeholder 1"/>
          <p:cNvSpPr txBox="1"/>
          <p:nvPr/>
        </p:nvSpPr>
        <p:spPr bwMode="gray">
          <a:xfrm>
            <a:off x="304800" y="6553200"/>
            <a:ext cx="5522913" cy="228600"/>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sz="900" b="0" i="0" u="none" strike="noStrike" kern="1200" cap="none" spc="0" normalizeH="0" baseline="0" noProof="0" smtClean="0">
                <a:ln>
                  <a:noFill/>
                </a:ln>
                <a:solidFill>
                  <a:srgbClr val="000000"/>
                </a:solidFill>
                <a:effectLst/>
                <a:uLnTx/>
                <a:uFillTx/>
                <a:latin typeface="Arial" pitchFamily="34" charset="0"/>
                <a:ea typeface="华文楷体" pitchFamily="2" charset="-122"/>
                <a:cs typeface="+mn-cs"/>
                <a:sym typeface="Symbol" pitchFamily="18" charset="2"/>
              </a:rPr>
              <a:t>Copyright © 201</a:t>
            </a:r>
            <a:r>
              <a:rPr kumimoji="0" lang="en-US" altLang="zh-CN" sz="900" b="0" i="0" u="none" strike="noStrike" kern="1200" cap="none" spc="0" normalizeH="0" baseline="0" noProof="0" smtClean="0">
                <a:ln>
                  <a:noFill/>
                </a:ln>
                <a:solidFill>
                  <a:srgbClr val="000000"/>
                </a:solidFill>
                <a:effectLst/>
                <a:uLnTx/>
                <a:uFillTx/>
                <a:latin typeface="Arial" pitchFamily="34" charset="0"/>
                <a:ea typeface="华文楷体" pitchFamily="2" charset="-122"/>
                <a:cs typeface="+mn-cs"/>
                <a:sym typeface="Symbol" pitchFamily="18" charset="2"/>
              </a:rPr>
              <a:t>2</a:t>
            </a:r>
            <a:r>
              <a:rPr kumimoji="0" lang="en-US" sz="900" b="0" i="0" u="none" strike="noStrike" kern="1200" cap="none" spc="0" normalizeH="0" baseline="0" noProof="0" smtClean="0">
                <a:ln>
                  <a:noFill/>
                </a:ln>
                <a:solidFill>
                  <a:srgbClr val="000000"/>
                </a:solidFill>
                <a:effectLst/>
                <a:uLnTx/>
                <a:uFillTx/>
                <a:latin typeface="Arial" pitchFamily="34" charset="0"/>
                <a:ea typeface="华文楷体" pitchFamily="2" charset="-122"/>
                <a:cs typeface="+mn-cs"/>
                <a:sym typeface="Symbol" pitchFamily="18" charset="2"/>
              </a:rPr>
              <a:t> Accenture All Rights Reserved.</a:t>
            </a:r>
            <a:endParaRPr kumimoji="0" lang="en-US" sz="900" b="0" i="0" u="none" strike="noStrike" kern="1200" cap="none" spc="0" normalizeH="0" baseline="0" noProof="0">
              <a:ln>
                <a:noFill/>
              </a:ln>
              <a:solidFill>
                <a:srgbClr val="000000"/>
              </a:solidFill>
              <a:effectLst/>
              <a:uLnTx/>
              <a:uFillTx/>
              <a:latin typeface="Arial" pitchFamily="34" charset="0"/>
              <a:ea typeface="华文楷体" pitchFamily="2" charset="-122"/>
              <a:cs typeface="+mn-cs"/>
              <a:sym typeface="Symbol" pitchFamily="18" charset="2"/>
            </a:endParaRPr>
          </a:p>
        </p:txBody>
      </p:sp>
      <p:grpSp>
        <p:nvGrpSpPr>
          <p:cNvPr id="2" name="Group 28"/>
          <p:cNvGrpSpPr/>
          <p:nvPr/>
        </p:nvGrpSpPr>
        <p:grpSpPr>
          <a:xfrm>
            <a:off x="1130300" y="1695450"/>
            <a:ext cx="7832724" cy="603250"/>
            <a:chOff x="319087" y="1822450"/>
            <a:chExt cx="8682037" cy="793750"/>
          </a:xfrm>
        </p:grpSpPr>
        <p:grpSp>
          <p:nvGrpSpPr>
            <p:cNvPr id="3" name="Group 13"/>
            <p:cNvGrpSpPr/>
            <p:nvPr/>
          </p:nvGrpSpPr>
          <p:grpSpPr>
            <a:xfrm>
              <a:off x="319087" y="1822450"/>
              <a:ext cx="8682037" cy="793750"/>
              <a:chOff x="774700" y="1644650"/>
              <a:chExt cx="7752524" cy="793750"/>
            </a:xfrm>
          </p:grpSpPr>
          <p:sp>
            <p:nvSpPr>
              <p:cNvPr id="194" name="Pentagon 193"/>
              <p:cNvSpPr/>
              <p:nvPr/>
            </p:nvSpPr>
            <p:spPr bwMode="auto">
              <a:xfrm>
                <a:off x="6074124" y="1644650"/>
                <a:ext cx="2453100"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600" b="1" strike="noStrike" cap="none" normalizeH="0" smtClean="0">
                  <a:ln>
                    <a:noFill/>
                  </a:ln>
                  <a:latin typeface="微软雅黑" pitchFamily="34" charset="-122"/>
                  <a:ea typeface="微软雅黑" pitchFamily="34" charset="-122"/>
                </a:endParaRPr>
              </a:p>
            </p:txBody>
          </p:sp>
          <p:sp>
            <p:nvSpPr>
              <p:cNvPr id="185" name="Pentagon 184"/>
              <p:cNvSpPr/>
              <p:nvPr/>
            </p:nvSpPr>
            <p:spPr bwMode="auto">
              <a:xfrm>
                <a:off x="5015468" y="1644650"/>
                <a:ext cx="2453100"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600" b="1" strike="noStrike" cap="none" normalizeH="0" smtClean="0">
                  <a:ln>
                    <a:noFill/>
                  </a:ln>
                  <a:latin typeface="微软雅黑" pitchFamily="34" charset="-122"/>
                  <a:ea typeface="微软雅黑" pitchFamily="34" charset="-122"/>
                </a:endParaRPr>
              </a:p>
            </p:txBody>
          </p:sp>
          <p:sp>
            <p:nvSpPr>
              <p:cNvPr id="167" name="Pentagon 166"/>
              <p:cNvSpPr/>
              <p:nvPr/>
            </p:nvSpPr>
            <p:spPr bwMode="auto">
              <a:xfrm>
                <a:off x="3956812" y="1644650"/>
                <a:ext cx="2453100"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600" b="1" strike="noStrike" cap="none" normalizeH="0" smtClean="0">
                  <a:ln>
                    <a:noFill/>
                  </a:ln>
                  <a:latin typeface="微软雅黑" pitchFamily="34" charset="-122"/>
                  <a:ea typeface="微软雅黑" pitchFamily="34" charset="-122"/>
                </a:endParaRPr>
              </a:p>
            </p:txBody>
          </p:sp>
          <p:sp>
            <p:nvSpPr>
              <p:cNvPr id="165" name="Pentagon 164"/>
              <p:cNvSpPr/>
              <p:nvPr/>
            </p:nvSpPr>
            <p:spPr bwMode="auto">
              <a:xfrm>
                <a:off x="2898156" y="1644650"/>
                <a:ext cx="2453100"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400" b="1" strike="noStrike" cap="none" normalizeH="0" smtClean="0">
                  <a:ln>
                    <a:noFill/>
                  </a:ln>
                  <a:latin typeface="微软雅黑" pitchFamily="34" charset="-122"/>
                  <a:ea typeface="微软雅黑" pitchFamily="34" charset="-122"/>
                </a:endParaRPr>
              </a:p>
            </p:txBody>
          </p:sp>
          <p:sp>
            <p:nvSpPr>
              <p:cNvPr id="152" name="Pentagon 151"/>
              <p:cNvSpPr/>
              <p:nvPr/>
            </p:nvSpPr>
            <p:spPr bwMode="auto">
              <a:xfrm>
                <a:off x="1839500" y="1644650"/>
                <a:ext cx="2453100"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400" b="1" strike="noStrike" cap="none" normalizeH="0" smtClean="0">
                  <a:ln>
                    <a:noFill/>
                  </a:ln>
                  <a:latin typeface="微软雅黑" pitchFamily="34" charset="-122"/>
                  <a:ea typeface="微软雅黑" pitchFamily="34" charset="-122"/>
                </a:endParaRPr>
              </a:p>
            </p:txBody>
          </p:sp>
          <p:sp>
            <p:nvSpPr>
              <p:cNvPr id="149" name="Pentagon 148"/>
              <p:cNvSpPr/>
              <p:nvPr/>
            </p:nvSpPr>
            <p:spPr bwMode="auto">
              <a:xfrm>
                <a:off x="780844" y="1644650"/>
                <a:ext cx="2453099"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1375020"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600" b="1" strike="noStrike" cap="none" normalizeH="0" smtClean="0">
                  <a:ln>
                    <a:noFill/>
                  </a:ln>
                  <a:latin typeface="微软雅黑" pitchFamily="34" charset="-122"/>
                  <a:ea typeface="微软雅黑" pitchFamily="34" charset="-122"/>
                </a:endParaRPr>
              </a:p>
            </p:txBody>
          </p:sp>
          <p:sp>
            <p:nvSpPr>
              <p:cNvPr id="148" name="Pentagon 147"/>
              <p:cNvSpPr/>
              <p:nvPr/>
            </p:nvSpPr>
            <p:spPr bwMode="auto">
              <a:xfrm>
                <a:off x="774700" y="1644650"/>
                <a:ext cx="1400587" cy="793750"/>
              </a:xfrm>
              <a:prstGeom prst="homePlate">
                <a:avLst>
                  <a:gd name="adj" fmla="val 55297"/>
                </a:avLst>
              </a:prstGeom>
              <a:solidFill>
                <a:schemeClr val="bg1"/>
              </a:solidFill>
              <a:ln w="6350" cap="flat" cmpd="sng" algn="ctr">
                <a:solidFill>
                  <a:schemeClr val="tx1"/>
                </a:solidFill>
                <a:prstDash val="solid"/>
                <a:round/>
                <a:headEnd type="none" w="med" len="med"/>
                <a:tailEnd type="none" w="med" len="med"/>
              </a:ln>
              <a:effectLst/>
            </p:spPr>
            <p:txBody>
              <a:bodyPr vert="horz" wrap="square" lIns="72009" tIns="72009" rIns="72009" bIns="72009"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lang="en-US" sz="1600" b="1" strike="noStrike" cap="none" normalizeH="0" smtClean="0">
                  <a:ln>
                    <a:noFill/>
                  </a:ln>
                  <a:latin typeface="微软雅黑" pitchFamily="34" charset="-122"/>
                  <a:ea typeface="微软雅黑" pitchFamily="34" charset="-122"/>
                </a:endParaRPr>
              </a:p>
            </p:txBody>
          </p:sp>
        </p:grpSp>
        <p:sp>
          <p:nvSpPr>
            <p:cNvPr id="15" name="TextBox 14"/>
            <p:cNvSpPr txBox="1"/>
            <p:nvPr/>
          </p:nvSpPr>
          <p:spPr>
            <a:xfrm>
              <a:off x="2032001" y="1924536"/>
              <a:ext cx="77470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认证仓储</a:t>
              </a:r>
              <a:endParaRPr lang="en-US" sz="1400" b="1">
                <a:latin typeface="微软雅黑" pitchFamily="34" charset="-122"/>
                <a:ea typeface="微软雅黑" pitchFamily="34" charset="-122"/>
              </a:endParaRPr>
            </a:p>
          </p:txBody>
        </p:sp>
        <p:sp>
          <p:nvSpPr>
            <p:cNvPr id="16" name="TextBox 15"/>
            <p:cNvSpPr txBox="1"/>
            <p:nvPr/>
          </p:nvSpPr>
          <p:spPr>
            <a:xfrm>
              <a:off x="674688" y="2032257"/>
              <a:ext cx="602697" cy="30777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卖家</a:t>
              </a:r>
              <a:endParaRPr lang="en-US" sz="1400" b="1">
                <a:latin typeface="微软雅黑" pitchFamily="34" charset="-122"/>
                <a:ea typeface="微软雅黑" pitchFamily="34" charset="-122"/>
              </a:endParaRPr>
            </a:p>
          </p:txBody>
        </p:sp>
        <p:sp>
          <p:nvSpPr>
            <p:cNvPr id="17" name="TextBox 16"/>
            <p:cNvSpPr txBox="1"/>
            <p:nvPr/>
          </p:nvSpPr>
          <p:spPr>
            <a:xfrm>
              <a:off x="7968338" y="2032257"/>
              <a:ext cx="602697" cy="30777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买家</a:t>
              </a:r>
              <a:endParaRPr lang="en-US" sz="1400" b="1">
                <a:latin typeface="微软雅黑" pitchFamily="34" charset="-122"/>
                <a:ea typeface="微软雅黑" pitchFamily="34" charset="-122"/>
              </a:endParaRPr>
            </a:p>
          </p:txBody>
        </p:sp>
        <p:sp>
          <p:nvSpPr>
            <p:cNvPr id="18" name="TextBox 17"/>
            <p:cNvSpPr txBox="1"/>
            <p:nvPr/>
          </p:nvSpPr>
          <p:spPr>
            <a:xfrm>
              <a:off x="6743700" y="2032257"/>
              <a:ext cx="602697" cy="30777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运输</a:t>
              </a:r>
              <a:endParaRPr lang="en-US" sz="1400" b="1">
                <a:latin typeface="微软雅黑" pitchFamily="34" charset="-122"/>
                <a:ea typeface="微软雅黑" pitchFamily="34" charset="-122"/>
              </a:endParaRPr>
            </a:p>
          </p:txBody>
        </p:sp>
        <p:sp>
          <p:nvSpPr>
            <p:cNvPr id="19" name="TextBox 18"/>
            <p:cNvSpPr txBox="1"/>
            <p:nvPr/>
          </p:nvSpPr>
          <p:spPr>
            <a:xfrm>
              <a:off x="5526184" y="1924536"/>
              <a:ext cx="69850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剪切加工</a:t>
              </a:r>
              <a:endParaRPr lang="en-US" sz="1400" b="1">
                <a:latin typeface="微软雅黑" pitchFamily="34" charset="-122"/>
                <a:ea typeface="微软雅黑" pitchFamily="34" charset="-122"/>
              </a:endParaRPr>
            </a:p>
          </p:txBody>
        </p:sp>
        <p:sp>
          <p:nvSpPr>
            <p:cNvPr id="20" name="TextBox 19"/>
            <p:cNvSpPr txBox="1"/>
            <p:nvPr/>
          </p:nvSpPr>
          <p:spPr>
            <a:xfrm>
              <a:off x="4381500" y="2033792"/>
              <a:ext cx="602697" cy="40497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支付</a:t>
              </a:r>
              <a:endParaRPr lang="en-US" sz="1400" b="1">
                <a:latin typeface="微软雅黑" pitchFamily="34" charset="-122"/>
                <a:ea typeface="微软雅黑" pitchFamily="34" charset="-122"/>
              </a:endParaRPr>
            </a:p>
          </p:txBody>
        </p:sp>
        <p:sp>
          <p:nvSpPr>
            <p:cNvPr id="21" name="TextBox 20"/>
            <p:cNvSpPr txBox="1"/>
            <p:nvPr/>
          </p:nvSpPr>
          <p:spPr>
            <a:xfrm>
              <a:off x="3124200" y="1924536"/>
              <a:ext cx="952499"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smtClean="0">
                  <a:latin typeface="微软雅黑" pitchFamily="34" charset="-122"/>
                  <a:ea typeface="微软雅黑" pitchFamily="34" charset="-122"/>
                </a:rPr>
                <a:t>电子商务交易</a:t>
              </a:r>
              <a:endParaRPr lang="en-US" sz="1400" b="1">
                <a:latin typeface="微软雅黑" pitchFamily="34" charset="-122"/>
                <a:ea typeface="微软雅黑" pitchFamily="34" charset="-122"/>
              </a:endParaRPr>
            </a:p>
          </p:txBody>
        </p:sp>
      </p:grpSp>
      <p:sp>
        <p:nvSpPr>
          <p:cNvPr id="22" name="TextBox 21"/>
          <p:cNvSpPr txBox="1"/>
          <p:nvPr/>
        </p:nvSpPr>
        <p:spPr>
          <a:xfrm>
            <a:off x="2388095" y="2444750"/>
            <a:ext cx="1005840" cy="8953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仓储物流加盟商</a:t>
            </a:r>
            <a:endParaRPr lang="en-US" altLang="zh-CN" sz="1400" smtClean="0">
              <a:solidFill>
                <a:srgbClr val="000000"/>
              </a:solidFill>
              <a:latin typeface="微软雅黑" pitchFamily="34" charset="-122"/>
              <a:ea typeface="微软雅黑" pitchFamily="34" charset="-122"/>
              <a:cs typeface="Times New Roman" pitchFamily="18" charset="0"/>
            </a:endParaRPr>
          </a:p>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五矿自有仓库</a:t>
            </a:r>
            <a:endParaRPr lang="zh-CN" altLang="en-US" sz="1400">
              <a:solidFill>
                <a:srgbClr val="000000"/>
              </a:solidFill>
              <a:latin typeface="微软雅黑" pitchFamily="34" charset="-122"/>
              <a:ea typeface="微软雅黑" pitchFamily="34" charset="-122"/>
              <a:cs typeface="Times New Roman" pitchFamily="18" charset="0"/>
            </a:endParaRPr>
          </a:p>
        </p:txBody>
      </p:sp>
      <p:sp>
        <p:nvSpPr>
          <p:cNvPr id="23" name="TextBox 22"/>
          <p:cNvSpPr txBox="1"/>
          <p:nvPr/>
        </p:nvSpPr>
        <p:spPr>
          <a:xfrm>
            <a:off x="1309687" y="2444750"/>
            <a:ext cx="1005840" cy="7556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贸易商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第三方认证公司</a:t>
            </a:r>
            <a:endParaRPr lang="en-US" sz="1400">
              <a:latin typeface="微软雅黑" pitchFamily="34" charset="-122"/>
              <a:ea typeface="微软雅黑" pitchFamily="34" charset="-122"/>
            </a:endParaRPr>
          </a:p>
        </p:txBody>
      </p:sp>
      <p:sp>
        <p:nvSpPr>
          <p:cNvPr id="24" name="TextBox 23"/>
          <p:cNvSpPr txBox="1"/>
          <p:nvPr/>
        </p:nvSpPr>
        <p:spPr>
          <a:xfrm>
            <a:off x="7755611" y="2444750"/>
            <a:ext cx="1005840" cy="9207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最终用户</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贸易商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第三方认证公司</a:t>
            </a:r>
            <a:endParaRPr lang="en-US" sz="1400" smtClean="0">
              <a:latin typeface="微软雅黑" pitchFamily="34" charset="-122"/>
              <a:ea typeface="微软雅黑" pitchFamily="34" charset="-122"/>
            </a:endParaRPr>
          </a:p>
        </p:txBody>
      </p:sp>
      <p:sp>
        <p:nvSpPr>
          <p:cNvPr id="25" name="TextBox 24"/>
          <p:cNvSpPr txBox="1"/>
          <p:nvPr/>
        </p:nvSpPr>
        <p:spPr>
          <a:xfrm>
            <a:off x="6692900" y="2444750"/>
            <a:ext cx="1005840" cy="307777"/>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第三方物流</a:t>
            </a:r>
            <a:endParaRPr lang="en-US" sz="1400">
              <a:latin typeface="微软雅黑" pitchFamily="34" charset="-122"/>
              <a:ea typeface="微软雅黑" pitchFamily="34" charset="-122"/>
            </a:endParaRPr>
          </a:p>
        </p:txBody>
      </p:sp>
      <p:sp>
        <p:nvSpPr>
          <p:cNvPr id="26" name="TextBox 25"/>
          <p:cNvSpPr txBox="1"/>
          <p:nvPr/>
        </p:nvSpPr>
        <p:spPr>
          <a:xfrm>
            <a:off x="5626099" y="2444750"/>
            <a:ext cx="1005840" cy="307777"/>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剪切加工服务商</a:t>
            </a:r>
            <a:endParaRPr lang="en-US" sz="1400">
              <a:latin typeface="微软雅黑" pitchFamily="34" charset="-122"/>
              <a:ea typeface="微软雅黑" pitchFamily="34" charset="-122"/>
            </a:endParaRPr>
          </a:p>
        </p:txBody>
      </p:sp>
      <p:sp>
        <p:nvSpPr>
          <p:cNvPr id="27" name="TextBox 26"/>
          <p:cNvSpPr txBox="1"/>
          <p:nvPr/>
        </p:nvSpPr>
        <p:spPr>
          <a:xfrm>
            <a:off x="4546599" y="2444750"/>
            <a:ext cx="1005840" cy="10985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银行</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担保公司</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第三方支付平台</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保险公司</a:t>
            </a:r>
            <a:endParaRPr lang="en-US" altLang="zh-CN" sz="1400" smtClean="0">
              <a:latin typeface="微软雅黑" pitchFamily="34" charset="-122"/>
              <a:ea typeface="微软雅黑" pitchFamily="34" charset="-122"/>
            </a:endParaRPr>
          </a:p>
          <a:p>
            <a:endParaRPr lang="en-US" sz="1400">
              <a:latin typeface="微软雅黑" pitchFamily="34" charset="-122"/>
              <a:ea typeface="微软雅黑" pitchFamily="34" charset="-122"/>
            </a:endParaRPr>
          </a:p>
        </p:txBody>
      </p:sp>
      <p:sp>
        <p:nvSpPr>
          <p:cNvPr id="28" name="TextBox 27"/>
          <p:cNvSpPr txBox="1"/>
          <p:nvPr/>
        </p:nvSpPr>
        <p:spPr>
          <a:xfrm>
            <a:off x="3492501" y="2444750"/>
            <a:ext cx="1005840" cy="6540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五矿电子商务平台</a:t>
            </a:r>
            <a:endParaRPr lang="en-US" altLang="zh-CN" sz="1400" smtClean="0">
              <a:latin typeface="微软雅黑" pitchFamily="34" charset="-122"/>
              <a:ea typeface="微软雅黑" pitchFamily="34" charset="-122"/>
            </a:endParaRPr>
          </a:p>
        </p:txBody>
      </p:sp>
      <p:sp>
        <p:nvSpPr>
          <p:cNvPr id="31" name="Rounded Rectangle 30"/>
          <p:cNvSpPr/>
          <p:nvPr/>
        </p:nvSpPr>
        <p:spPr bwMode="auto">
          <a:xfrm>
            <a:off x="319088" y="2681052"/>
            <a:ext cx="963612" cy="340519"/>
          </a:xfrm>
          <a:prstGeom prst="round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400" b="1" smtClean="0">
                <a:latin typeface="微软雅黑" pitchFamily="34" charset="-122"/>
                <a:ea typeface="微软雅黑" pitchFamily="34" charset="-122"/>
              </a:rPr>
              <a:t>参与方</a:t>
            </a:r>
            <a:endParaRPr lang="en-US" altLang="en-US" sz="1400" b="1" smtClean="0">
              <a:latin typeface="微软雅黑" pitchFamily="34" charset="-122"/>
              <a:ea typeface="微软雅黑" pitchFamily="34" charset="-122"/>
            </a:endParaRPr>
          </a:p>
        </p:txBody>
      </p:sp>
      <p:sp>
        <p:nvSpPr>
          <p:cNvPr id="32" name="TextBox 31"/>
          <p:cNvSpPr txBox="1"/>
          <p:nvPr/>
        </p:nvSpPr>
        <p:spPr>
          <a:xfrm>
            <a:off x="2388095" y="3638550"/>
            <a:ext cx="1005840" cy="13398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仓储网络规划与布局</a:t>
            </a:r>
            <a:endParaRPr lang="en-US" altLang="zh-CN" sz="1400" smtClean="0">
              <a:solidFill>
                <a:srgbClr val="000000"/>
              </a:solidFill>
              <a:latin typeface="微软雅黑" pitchFamily="34" charset="-122"/>
              <a:ea typeface="微软雅黑" pitchFamily="34" charset="-122"/>
              <a:cs typeface="Times New Roman" pitchFamily="18" charset="0"/>
            </a:endParaRPr>
          </a:p>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仓库标准化</a:t>
            </a:r>
            <a:endParaRPr lang="en-US" altLang="zh-CN" sz="1400" smtClean="0">
              <a:solidFill>
                <a:srgbClr val="000000"/>
              </a:solidFill>
              <a:latin typeface="微软雅黑" pitchFamily="34" charset="-122"/>
              <a:ea typeface="微软雅黑" pitchFamily="34" charset="-122"/>
              <a:cs typeface="Times New Roman" pitchFamily="18" charset="0"/>
            </a:endParaRPr>
          </a:p>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第三方物流管理</a:t>
            </a:r>
            <a:endParaRPr lang="en-US" altLang="zh-CN" sz="1400" smtClean="0">
              <a:solidFill>
                <a:srgbClr val="000000"/>
              </a:solidFill>
              <a:latin typeface="微软雅黑" pitchFamily="34" charset="-122"/>
              <a:ea typeface="微软雅黑" pitchFamily="34" charset="-122"/>
              <a:cs typeface="Times New Roman" pitchFamily="18" charset="0"/>
            </a:endParaRPr>
          </a:p>
          <a:p>
            <a:pPr marL="63500" indent="-63500" eaLnBrk="0" hangingPunct="0">
              <a:buFont typeface="Arial" pitchFamily="34" charset="0"/>
              <a:buChar char="•"/>
            </a:pPr>
            <a:r>
              <a:rPr lang="en-US" altLang="zh-CN" sz="1400" smtClean="0">
                <a:solidFill>
                  <a:srgbClr val="000000"/>
                </a:solidFill>
                <a:latin typeface="微软雅黑" pitchFamily="34" charset="-122"/>
                <a:ea typeface="微软雅黑" pitchFamily="34" charset="-122"/>
                <a:cs typeface="Times New Roman" pitchFamily="18" charset="0"/>
              </a:rPr>
              <a:t>……</a:t>
            </a:r>
            <a:endParaRPr lang="zh-CN" altLang="en-US" sz="1400">
              <a:solidFill>
                <a:srgbClr val="000000"/>
              </a:solidFill>
              <a:latin typeface="微软雅黑" pitchFamily="34" charset="-122"/>
              <a:ea typeface="微软雅黑" pitchFamily="34" charset="-122"/>
              <a:cs typeface="Times New Roman" pitchFamily="18" charset="0"/>
            </a:endParaRPr>
          </a:p>
        </p:txBody>
      </p:sp>
      <p:sp>
        <p:nvSpPr>
          <p:cNvPr id="33" name="TextBox 32"/>
          <p:cNvSpPr txBox="1"/>
          <p:nvPr/>
        </p:nvSpPr>
        <p:spPr>
          <a:xfrm>
            <a:off x="1309687" y="3638550"/>
            <a:ext cx="1005840" cy="14033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贸易商认证</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贸易商选择</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贸易商管理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p>
        </p:txBody>
      </p:sp>
      <p:sp>
        <p:nvSpPr>
          <p:cNvPr id="34" name="TextBox 33"/>
          <p:cNvSpPr txBox="1"/>
          <p:nvPr/>
        </p:nvSpPr>
        <p:spPr>
          <a:xfrm>
            <a:off x="7755611" y="3638550"/>
            <a:ext cx="1005840" cy="14033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买家认证</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买家分级管理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买家忠诚度管理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p>
        </p:txBody>
      </p:sp>
      <p:sp>
        <p:nvSpPr>
          <p:cNvPr id="35" name="TextBox 34"/>
          <p:cNvSpPr txBox="1"/>
          <p:nvPr/>
        </p:nvSpPr>
        <p:spPr>
          <a:xfrm>
            <a:off x="6692900" y="3638550"/>
            <a:ext cx="1005840" cy="1123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配送网络规划与布局</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配送网络建设</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第三方物流管理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endParaRPr lang="en-US" sz="1400">
              <a:latin typeface="微软雅黑" pitchFamily="34" charset="-122"/>
              <a:ea typeface="微软雅黑" pitchFamily="34" charset="-122"/>
            </a:endParaRPr>
          </a:p>
        </p:txBody>
      </p:sp>
      <p:sp>
        <p:nvSpPr>
          <p:cNvPr id="36" name="TextBox 35"/>
          <p:cNvSpPr txBox="1"/>
          <p:nvPr/>
        </p:nvSpPr>
        <p:spPr>
          <a:xfrm>
            <a:off x="5626099" y="3638550"/>
            <a:ext cx="1005840" cy="1250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服务能力布局</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剪切加工服务商选择与管理</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endParaRPr lang="en-US" sz="1400" smtClean="0">
              <a:latin typeface="微软雅黑" pitchFamily="34" charset="-122"/>
              <a:ea typeface="微软雅黑" pitchFamily="34" charset="-122"/>
            </a:endParaRPr>
          </a:p>
        </p:txBody>
      </p:sp>
      <p:sp>
        <p:nvSpPr>
          <p:cNvPr id="37" name="TextBox 36"/>
          <p:cNvSpPr txBox="1"/>
          <p:nvPr/>
        </p:nvSpPr>
        <p:spPr>
          <a:xfrm>
            <a:off x="4546599" y="3638550"/>
            <a:ext cx="1005840" cy="1377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供应链金融</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p>
          <a:p>
            <a:endParaRPr lang="en-US" sz="1400">
              <a:latin typeface="微软雅黑" pitchFamily="34" charset="-122"/>
              <a:ea typeface="微软雅黑" pitchFamily="34" charset="-122"/>
            </a:endParaRPr>
          </a:p>
        </p:txBody>
      </p:sp>
      <p:sp>
        <p:nvSpPr>
          <p:cNvPr id="38" name="TextBox 37"/>
          <p:cNvSpPr txBox="1"/>
          <p:nvPr/>
        </p:nvSpPr>
        <p:spPr>
          <a:xfrm>
            <a:off x="3492501" y="3638550"/>
            <a:ext cx="1005840" cy="1758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电子商务平台建设与运营</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客户导向的服务</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数据驱动决策能力</a:t>
            </a:r>
            <a:endParaRPr lang="en-US" altLang="zh-CN" sz="1400" smtClean="0">
              <a:latin typeface="微软雅黑" pitchFamily="34" charset="-122"/>
              <a:ea typeface="微软雅黑" pitchFamily="34" charset="-122"/>
            </a:endParaRPr>
          </a:p>
          <a:p>
            <a:pPr marL="63500" indent="-63500">
              <a:buFont typeface="Arial" pitchFamily="34" charset="0"/>
              <a:buChar char="•"/>
            </a:pPr>
            <a:r>
              <a:rPr lang="en-US" altLang="zh-CN" sz="1400" smtClean="0">
                <a:latin typeface="微软雅黑" pitchFamily="34" charset="-122"/>
                <a:ea typeface="微软雅黑" pitchFamily="34" charset="-122"/>
              </a:rPr>
              <a:t>……</a:t>
            </a:r>
          </a:p>
        </p:txBody>
      </p:sp>
      <p:sp>
        <p:nvSpPr>
          <p:cNvPr id="39" name="Rounded Rectangle 38"/>
          <p:cNvSpPr/>
          <p:nvPr/>
        </p:nvSpPr>
        <p:spPr bwMode="auto">
          <a:xfrm>
            <a:off x="319088" y="4059784"/>
            <a:ext cx="963612" cy="340519"/>
          </a:xfrm>
          <a:prstGeom prst="round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400" b="1" smtClean="0">
                <a:latin typeface="微软雅黑" pitchFamily="34" charset="-122"/>
                <a:ea typeface="微软雅黑" pitchFamily="34" charset="-122"/>
              </a:rPr>
              <a:t>能力</a:t>
            </a:r>
            <a:endParaRPr lang="en-US" altLang="en-US" sz="1400" b="1" smtClean="0">
              <a:latin typeface="微软雅黑" pitchFamily="34" charset="-122"/>
              <a:ea typeface="微软雅黑" pitchFamily="34" charset="-122"/>
            </a:endParaRPr>
          </a:p>
        </p:txBody>
      </p:sp>
      <p:cxnSp>
        <p:nvCxnSpPr>
          <p:cNvPr id="41" name="Straight Connector 40"/>
          <p:cNvCxnSpPr/>
          <p:nvPr/>
        </p:nvCxnSpPr>
        <p:spPr bwMode="auto">
          <a:xfrm>
            <a:off x="319088" y="3606800"/>
            <a:ext cx="8682037" cy="0"/>
          </a:xfrm>
          <a:prstGeom prst="line">
            <a:avLst/>
          </a:prstGeom>
          <a:solidFill>
            <a:schemeClr val="bg1"/>
          </a:solidFill>
          <a:ln w="15875" cap="flat" cmpd="sng" algn="ctr">
            <a:solidFill>
              <a:schemeClr val="bg1">
                <a:lumMod val="50000"/>
              </a:schemeClr>
            </a:solidFill>
            <a:prstDash val="dash"/>
            <a:round/>
            <a:headEnd type="none" w="med" len="med"/>
            <a:tailEnd type="none" w="med" len="med"/>
          </a:ln>
          <a:effectLst/>
        </p:spPr>
      </p:cxnSp>
      <p:sp>
        <p:nvSpPr>
          <p:cNvPr id="42" name="Rounded Rectangle 41"/>
          <p:cNvSpPr/>
          <p:nvPr/>
        </p:nvSpPr>
        <p:spPr bwMode="auto">
          <a:xfrm>
            <a:off x="319088" y="5505450"/>
            <a:ext cx="658812" cy="340519"/>
          </a:xfrm>
          <a:prstGeom prst="round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defTabSz="914400" eaLnBrk="0" latinLnBrk="0" hangingPunct="0">
              <a:lnSpc>
                <a:spcPct val="100000"/>
              </a:lnSpc>
              <a:buClrTx/>
              <a:buSzTx/>
              <a:buFontTx/>
              <a:buNone/>
            </a:pPr>
            <a:r>
              <a:rPr lang="zh-CN" altLang="en-US" sz="1400" b="1" smtClean="0">
                <a:latin typeface="微软雅黑" pitchFamily="34" charset="-122"/>
                <a:ea typeface="微软雅黑" pitchFamily="34" charset="-122"/>
              </a:rPr>
              <a:t>获取方式</a:t>
            </a:r>
            <a:endParaRPr lang="en-US" altLang="en-US" sz="1400" b="1" smtClean="0">
              <a:latin typeface="微软雅黑" pitchFamily="34" charset="-122"/>
              <a:ea typeface="微软雅黑" pitchFamily="34" charset="-122"/>
            </a:endParaRPr>
          </a:p>
        </p:txBody>
      </p:sp>
      <p:cxnSp>
        <p:nvCxnSpPr>
          <p:cNvPr id="43" name="Straight Connector 42"/>
          <p:cNvCxnSpPr/>
          <p:nvPr/>
        </p:nvCxnSpPr>
        <p:spPr bwMode="auto">
          <a:xfrm>
            <a:off x="319088" y="5473700"/>
            <a:ext cx="8682037" cy="0"/>
          </a:xfrm>
          <a:prstGeom prst="line">
            <a:avLst/>
          </a:prstGeom>
          <a:solidFill>
            <a:schemeClr val="bg1"/>
          </a:solidFill>
          <a:ln w="15875" cap="flat" cmpd="sng" algn="ctr">
            <a:solidFill>
              <a:schemeClr val="bg1">
                <a:lumMod val="50000"/>
              </a:schemeClr>
            </a:solidFill>
            <a:prstDash val="dash"/>
            <a:round/>
            <a:headEnd type="none" w="med" len="med"/>
            <a:tailEnd type="none" w="med" len="med"/>
          </a:ln>
          <a:effectLst/>
        </p:spPr>
      </p:cxnSp>
      <p:sp>
        <p:nvSpPr>
          <p:cNvPr id="44" name="TextBox 43"/>
          <p:cNvSpPr txBox="1"/>
          <p:nvPr/>
        </p:nvSpPr>
        <p:spPr>
          <a:xfrm>
            <a:off x="2388095" y="5543550"/>
            <a:ext cx="1005840" cy="108108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联盟</a:t>
            </a:r>
          </a:p>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自有</a:t>
            </a:r>
            <a:endParaRPr lang="en-US" altLang="zh-CN" sz="1400" smtClean="0">
              <a:solidFill>
                <a:srgbClr val="000000"/>
              </a:solidFill>
              <a:latin typeface="微软雅黑" pitchFamily="34" charset="-122"/>
              <a:ea typeface="微软雅黑" pitchFamily="34" charset="-122"/>
              <a:cs typeface="Times New Roman" pitchFamily="18" charset="0"/>
            </a:endParaRPr>
          </a:p>
          <a:p>
            <a:pPr marL="63500" indent="-63500" eaLnBrk="0" hangingPunct="0">
              <a:buFont typeface="Arial" pitchFamily="34" charset="0"/>
              <a:buChar char="•"/>
            </a:pPr>
            <a:r>
              <a:rPr lang="zh-CN" altLang="en-US" sz="1400" smtClean="0">
                <a:solidFill>
                  <a:srgbClr val="000000"/>
                </a:solidFill>
                <a:latin typeface="微软雅黑" pitchFamily="34" charset="-122"/>
                <a:ea typeface="微软雅黑" pitchFamily="34" charset="-122"/>
                <a:cs typeface="Times New Roman" pitchFamily="18" charset="0"/>
              </a:rPr>
              <a:t>外包</a:t>
            </a:r>
            <a:endParaRPr lang="en-US" altLang="zh-CN" sz="1400" smtClean="0">
              <a:solidFill>
                <a:srgbClr val="000000"/>
              </a:solidFill>
              <a:latin typeface="微软雅黑" pitchFamily="34" charset="-122"/>
              <a:ea typeface="微软雅黑" pitchFamily="34" charset="-122"/>
              <a:cs typeface="Times New Roman" pitchFamily="18" charset="0"/>
            </a:endParaRPr>
          </a:p>
        </p:txBody>
      </p:sp>
      <p:sp>
        <p:nvSpPr>
          <p:cNvPr id="45" name="TextBox 44"/>
          <p:cNvSpPr txBox="1"/>
          <p:nvPr/>
        </p:nvSpPr>
        <p:spPr>
          <a:xfrm>
            <a:off x="1309687" y="5543550"/>
            <a:ext cx="1005840" cy="108108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联盟</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外包</a:t>
            </a:r>
            <a:endParaRPr lang="en-US" altLang="zh-CN" sz="1400" smtClean="0">
              <a:latin typeface="微软雅黑" pitchFamily="34" charset="-122"/>
              <a:ea typeface="微软雅黑" pitchFamily="34" charset="-122"/>
            </a:endParaRPr>
          </a:p>
          <a:p>
            <a:pPr marL="63500" indent="-63500">
              <a:buFont typeface="Arial" pitchFamily="34" charset="0"/>
              <a:buChar char="•"/>
            </a:pPr>
            <a:endParaRPr lang="en-US" altLang="zh-CN" sz="1400" smtClean="0">
              <a:latin typeface="微软雅黑" pitchFamily="34" charset="-122"/>
              <a:ea typeface="微软雅黑" pitchFamily="34" charset="-122"/>
            </a:endParaRPr>
          </a:p>
        </p:txBody>
      </p:sp>
      <p:sp>
        <p:nvSpPr>
          <p:cNvPr id="46" name="TextBox 45"/>
          <p:cNvSpPr txBox="1"/>
          <p:nvPr/>
        </p:nvSpPr>
        <p:spPr>
          <a:xfrm>
            <a:off x="7755611" y="5543550"/>
            <a:ext cx="1005840" cy="108108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联盟</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外包</a:t>
            </a:r>
            <a:endParaRPr lang="en-US" altLang="zh-CN" sz="1400" smtClean="0">
              <a:latin typeface="微软雅黑" pitchFamily="34" charset="-122"/>
              <a:ea typeface="微软雅黑" pitchFamily="34" charset="-122"/>
            </a:endParaRPr>
          </a:p>
        </p:txBody>
      </p:sp>
      <p:sp>
        <p:nvSpPr>
          <p:cNvPr id="47" name="TextBox 46"/>
          <p:cNvSpPr txBox="1"/>
          <p:nvPr/>
        </p:nvSpPr>
        <p:spPr>
          <a:xfrm>
            <a:off x="6692900" y="5543550"/>
            <a:ext cx="1005840" cy="1123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外包</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自有</a:t>
            </a:r>
            <a:endParaRPr lang="en-US" altLang="zh-CN" sz="1400" smtClean="0">
              <a:latin typeface="微软雅黑" pitchFamily="34" charset="-122"/>
              <a:ea typeface="微软雅黑" pitchFamily="34" charset="-122"/>
            </a:endParaRPr>
          </a:p>
        </p:txBody>
      </p:sp>
      <p:sp>
        <p:nvSpPr>
          <p:cNvPr id="48" name="TextBox 47"/>
          <p:cNvSpPr txBox="1"/>
          <p:nvPr/>
        </p:nvSpPr>
        <p:spPr>
          <a:xfrm>
            <a:off x="5626099" y="5543550"/>
            <a:ext cx="1005840" cy="125095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外包</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联盟</a:t>
            </a:r>
            <a:endParaRPr lang="en-US"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自有</a:t>
            </a:r>
            <a:endParaRPr lang="en-US" altLang="zh-CN" sz="1400" smtClean="0">
              <a:latin typeface="微软雅黑" pitchFamily="34" charset="-122"/>
              <a:ea typeface="微软雅黑" pitchFamily="34" charset="-122"/>
            </a:endParaRPr>
          </a:p>
        </p:txBody>
      </p:sp>
      <p:sp>
        <p:nvSpPr>
          <p:cNvPr id="49" name="TextBox 48"/>
          <p:cNvSpPr txBox="1"/>
          <p:nvPr/>
        </p:nvSpPr>
        <p:spPr>
          <a:xfrm>
            <a:off x="4546599" y="5543550"/>
            <a:ext cx="1005840" cy="108108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联盟</a:t>
            </a:r>
            <a:endParaRPr lang="en-US" altLang="zh-CN" sz="1400" smtClean="0">
              <a:latin typeface="微软雅黑" pitchFamily="34" charset="-122"/>
              <a:ea typeface="微软雅黑" pitchFamily="34" charset="-122"/>
            </a:endParaRPr>
          </a:p>
          <a:p>
            <a:pPr marL="63500" indent="-63500">
              <a:buFont typeface="Arial" pitchFamily="34" charset="0"/>
              <a:buChar char="•"/>
            </a:pPr>
            <a:r>
              <a:rPr lang="zh-CN" altLang="en-US" sz="1400" smtClean="0">
                <a:latin typeface="微软雅黑" pitchFamily="34" charset="-122"/>
                <a:ea typeface="微软雅黑" pitchFamily="34" charset="-122"/>
              </a:rPr>
              <a:t>自有</a:t>
            </a:r>
            <a:endParaRPr lang="en-US" altLang="zh-CN" sz="1400" smtClean="0">
              <a:latin typeface="微软雅黑" pitchFamily="34" charset="-122"/>
              <a:ea typeface="微软雅黑" pitchFamily="34" charset="-122"/>
            </a:endParaRPr>
          </a:p>
          <a:p>
            <a:pPr marL="63500" indent="-63500">
              <a:buFont typeface="Arial" pitchFamily="34" charset="0"/>
              <a:buChar char="•"/>
            </a:pPr>
            <a:endParaRPr lang="en-US" sz="1400">
              <a:latin typeface="微软雅黑" pitchFamily="34" charset="-122"/>
              <a:ea typeface="微软雅黑" pitchFamily="34" charset="-122"/>
            </a:endParaRPr>
          </a:p>
        </p:txBody>
      </p:sp>
      <p:sp>
        <p:nvSpPr>
          <p:cNvPr id="50" name="TextBox 49"/>
          <p:cNvSpPr txBox="1"/>
          <p:nvPr/>
        </p:nvSpPr>
        <p:spPr>
          <a:xfrm>
            <a:off x="3492501" y="5543550"/>
            <a:ext cx="1005840" cy="108108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63500" indent="-63500">
              <a:buFont typeface="Arial" pitchFamily="34" charset="0"/>
              <a:buChar char="•"/>
            </a:pPr>
            <a:r>
              <a:rPr lang="zh-CN" altLang="en-US" sz="1400" smtClean="0">
                <a:latin typeface="微软雅黑" pitchFamily="34" charset="-122"/>
                <a:ea typeface="微软雅黑" pitchFamily="34" charset="-122"/>
              </a:rPr>
              <a:t>自有</a:t>
            </a:r>
            <a:endParaRPr lang="en-US" altLang="zh-CN" sz="1400" smtClean="0">
              <a:latin typeface="微软雅黑" pitchFamily="34" charset="-122"/>
              <a:ea typeface="微软雅黑" pitchFamily="34" charset="-122"/>
            </a:endParaRPr>
          </a:p>
        </p:txBody>
      </p:sp>
      <p:sp>
        <p:nvSpPr>
          <p:cNvPr id="52" name="Rectangle 51"/>
          <p:cNvSpPr/>
          <p:nvPr/>
        </p:nvSpPr>
        <p:spPr bwMode="auto">
          <a:xfrm rot="1800000">
            <a:off x="7866273" y="1476084"/>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pic>
        <p:nvPicPr>
          <p:cNvPr id="54" name="Picture 2"/>
          <p:cNvPicPr>
            <a:picLocks noChangeAspect="1" noChangeArrowheads="1"/>
          </p:cNvPicPr>
          <p:nvPr/>
        </p:nvPicPr>
        <p:blipFill>
          <a:blip r:embed="rId2"/>
          <a:stretch>
            <a:fillRect/>
          </a:stretch>
        </p:blipFill>
        <p:spPr bwMode="auto">
          <a:xfrm>
            <a:off x="304799" y="1696392"/>
            <a:ext cx="825501" cy="566822"/>
          </a:xfrm>
          <a:prstGeom prst="rect">
            <a:avLst/>
          </a:prstGeom>
          <a:noFill/>
          <a:ln w="9525">
            <a:noFill/>
            <a:miter lim="800000"/>
          </a:ln>
          <a:effectLst/>
        </p:spPr>
      </p:pic>
      <p:sp>
        <p:nvSpPr>
          <p:cNvPr id="51" name="Slide Number Placeholder 2"/>
          <p:cNvSpPr>
            <a:spLocks noGrp="1"/>
          </p:cNvSpPr>
          <p:nvPr>
            <p:ph type="sldNum" sz="quarter" idx="11"/>
          </p:nvPr>
        </p:nvSpPr>
        <p:spPr>
          <a:xfrm>
            <a:off x="8243888" y="6553200"/>
            <a:ext cx="666750" cy="228600"/>
          </a:xfrm>
        </p:spPr>
        <p:txBody>
          <a:bodyPr/>
          <a:lstStyle/>
          <a:p>
            <a:fld id="{916D2383-AA66-4E37-A027-B5DEB07741A2}" type="slidenum">
              <a:rPr lang="en-US" altLang="zh-CN" smtClean="0"/>
              <a:t>21</a:t>
            </a:fld>
            <a:br>
              <a:rPr lang="en-US" altLang="zh-CN" smtClean="0"/>
            </a:br>
            <a:endParaRPr lang="en-US" altLang="zh-CN"/>
          </a:p>
        </p:txBody>
      </p:sp>
      <p:pic>
        <p:nvPicPr>
          <p:cNvPr id="56" name="Picture 4"/>
          <p:cNvPicPr>
            <a:picLocks noChangeAspect="1" noChangeArrowheads="1"/>
          </p:cNvPicPr>
          <p:nvPr/>
        </p:nvPicPr>
        <p:blipFill>
          <a:blip r:embed="rId3"/>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a:xfrm>
            <a:off x="304800" y="6502400"/>
            <a:ext cx="5522913" cy="228600"/>
          </a:xfrm>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a:xfrm>
            <a:off x="8243888" y="6502400"/>
            <a:ext cx="666750" cy="228600"/>
          </a:xfrm>
        </p:spPr>
        <p:txBody>
          <a:bodyPr/>
          <a:lstStyle/>
          <a:p>
            <a:fld id="{916D2383-AA66-4E37-A027-B5DEB07741A2}" type="slidenum">
              <a:rPr lang="en-US" altLang="zh-CN" smtClean="0"/>
              <a:t>22</a:t>
            </a:fld>
            <a:br>
              <a:rPr lang="en-US" altLang="zh-CN" smtClean="0"/>
            </a:br>
            <a:endParaRPr lang="en-US" altLang="zh-CN"/>
          </a:p>
        </p:txBody>
      </p:sp>
      <p:sp>
        <p:nvSpPr>
          <p:cNvPr id="139" name="Content Placeholder 7"/>
          <p:cNvSpPr txBox="1"/>
          <p:nvPr/>
        </p:nvSpPr>
        <p:spPr>
          <a:xfrm>
            <a:off x="317500" y="1155700"/>
            <a:ext cx="8445500" cy="382772"/>
          </a:xfrm>
          <a:prstGeom prst="rect">
            <a:avLst/>
          </a:prstGeom>
        </p:spPr>
        <p:txBody>
          <a:bodyPr>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indent="-190500" eaLnBrk="0" hangingPunct="0">
              <a:lnSpc>
                <a:spcPct val="120000"/>
              </a:lnSpc>
              <a:spcBef>
                <a:spcPct val="50000"/>
              </a:spcBef>
              <a:buClr>
                <a:schemeClr val="tx1"/>
              </a:buClr>
              <a:defRPr/>
            </a:pPr>
            <a:r>
              <a:rPr lang="en-US" altLang="zh-CN" sz="1600" b="1" kern="0" smtClean="0">
                <a:latin typeface="微软雅黑" pitchFamily="34" charset="-122"/>
                <a:ea typeface="微软雅黑" pitchFamily="34" charset="-122"/>
              </a:rPr>
              <a:t>3.1 </a:t>
            </a:r>
            <a:r>
              <a:rPr lang="zh-CN" altLang="en-US" sz="1600" b="1" kern="0" smtClean="0">
                <a:latin typeface="微软雅黑" pitchFamily="34" charset="-122"/>
                <a:ea typeface="微软雅黑" pitchFamily="34" charset="-122"/>
              </a:rPr>
              <a:t>网上平台模式业务能力蓝图示意</a:t>
            </a:r>
          </a:p>
        </p:txBody>
      </p:sp>
      <p:pic>
        <p:nvPicPr>
          <p:cNvPr id="146" name="Picture 3"/>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pic>
        <p:nvPicPr>
          <p:cNvPr id="144386" name="Picture 2"/>
          <p:cNvPicPr>
            <a:picLocks noChangeAspect="1" noChangeArrowheads="1"/>
          </p:cNvPicPr>
          <p:nvPr/>
        </p:nvPicPr>
        <p:blipFill>
          <a:blip r:embed="rId3"/>
          <a:stretch>
            <a:fillRect/>
          </a:stretch>
        </p:blipFill>
        <p:spPr bwMode="auto">
          <a:xfrm>
            <a:off x="876403" y="1989129"/>
            <a:ext cx="7452348" cy="4350026"/>
          </a:xfrm>
          <a:prstGeom prst="rect">
            <a:avLst/>
          </a:prstGeom>
          <a:noFill/>
          <a:ln w="9525">
            <a:noFill/>
            <a:miter lim="800000"/>
          </a:ln>
          <a:effectLst/>
        </p:spPr>
      </p:pic>
      <p:sp>
        <p:nvSpPr>
          <p:cNvPr id="81" name="Rectangle 80"/>
          <p:cNvSpPr/>
          <p:nvPr/>
        </p:nvSpPr>
        <p:spPr>
          <a:xfrm>
            <a:off x="3210609" y="1681352"/>
            <a:ext cx="2698175" cy="307777"/>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b="1" kern="0" smtClean="0">
                <a:latin typeface="微软雅黑" pitchFamily="34" charset="-122"/>
                <a:ea typeface="微软雅黑" pitchFamily="34" charset="-122"/>
              </a:rPr>
              <a:t>网上平台模式业务能力蓝图示意</a:t>
            </a:r>
            <a:endParaRPr lang="en-US" sz="1400"/>
          </a:p>
        </p:txBody>
      </p:sp>
      <p:sp>
        <p:nvSpPr>
          <p:cNvPr id="436" name="Rectangle 435"/>
          <p:cNvSpPr/>
          <p:nvPr/>
        </p:nvSpPr>
        <p:spPr bwMode="auto">
          <a:xfrm rot="1800000">
            <a:off x="7141660" y="2152467"/>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12" name="Title 3"/>
          <p:cNvSpPr>
            <a:spLocks noGrp="1"/>
          </p:cNvSpPr>
          <p:nvPr>
            <p:ph type="title"/>
          </p:nvPr>
        </p:nvSpPr>
        <p:spPr>
          <a:xfrm>
            <a:off x="304801" y="76201"/>
            <a:ext cx="6716486" cy="965200"/>
          </a:xfrm>
        </p:spPr>
        <p:txBody>
          <a:bodyPr/>
          <a:lstStyle/>
          <a:p>
            <a:r>
              <a:rPr lang="zh-CN" altLang="en-US" smtClean="0"/>
              <a:t>首先分析并设计每种业务模式所对应的独特的价值链及能力，识别并配置这些能力是运营模式设计的基础（续）</a:t>
            </a:r>
            <a:endParaRPr 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 name="Rectangle 104"/>
          <p:cNvSpPr/>
          <p:nvPr/>
        </p:nvSpPr>
        <p:spPr bwMode="gray">
          <a:xfrm>
            <a:off x="431514" y="1510302"/>
            <a:ext cx="8311793" cy="3750068"/>
          </a:xfrm>
          <a:prstGeom prst="rect">
            <a:avLst/>
          </a:prstGeom>
          <a:noFill/>
          <a:ln w="6350">
            <a:solidFill>
              <a:schemeClr val="tx1"/>
            </a:solidFill>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grpSp>
        <p:nvGrpSpPr>
          <p:cNvPr id="73" name="Group 72"/>
          <p:cNvGrpSpPr/>
          <p:nvPr/>
        </p:nvGrpSpPr>
        <p:grpSpPr>
          <a:xfrm>
            <a:off x="513707" y="1614960"/>
            <a:ext cx="8167955" cy="3626777"/>
            <a:chOff x="411637" y="1537156"/>
            <a:chExt cx="8163922" cy="4683210"/>
          </a:xfrm>
        </p:grpSpPr>
        <p:cxnSp>
          <p:nvCxnSpPr>
            <p:cNvPr id="74" name="Straight Connector 73"/>
            <p:cNvCxnSpPr/>
            <p:nvPr/>
          </p:nvCxnSpPr>
          <p:spPr bwMode="auto">
            <a:xfrm rot="5400000">
              <a:off x="-172994" y="3872582"/>
              <a:ext cx="4683210" cy="12357"/>
            </a:xfrm>
            <a:prstGeom prst="line">
              <a:avLst/>
            </a:prstGeom>
            <a:solidFill>
              <a:schemeClr val="bg1"/>
            </a:solidFill>
            <a:ln w="9525" cap="flat" cmpd="sng" algn="ctr">
              <a:solidFill>
                <a:schemeClr val="bg2"/>
              </a:solidFill>
              <a:prstDash val="sysDash"/>
              <a:round/>
              <a:headEnd type="none" w="med" len="med"/>
              <a:tailEnd type="none" w="med" len="med"/>
            </a:ln>
            <a:effectLst/>
          </p:spPr>
        </p:cxnSp>
        <p:cxnSp>
          <p:nvCxnSpPr>
            <p:cNvPr id="75" name="Straight Connector 74"/>
            <p:cNvCxnSpPr/>
            <p:nvPr/>
          </p:nvCxnSpPr>
          <p:spPr bwMode="auto">
            <a:xfrm rot="5400000">
              <a:off x="2203622" y="3872582"/>
              <a:ext cx="4683210" cy="12357"/>
            </a:xfrm>
            <a:prstGeom prst="line">
              <a:avLst/>
            </a:prstGeom>
            <a:solidFill>
              <a:schemeClr val="bg1"/>
            </a:solidFill>
            <a:ln w="9525" cap="flat" cmpd="sng" algn="ctr">
              <a:solidFill>
                <a:schemeClr val="bg2"/>
              </a:solidFill>
              <a:prstDash val="sysDash"/>
              <a:round/>
              <a:headEnd type="none" w="med" len="med"/>
              <a:tailEnd type="none" w="med" len="med"/>
            </a:ln>
            <a:effectLst/>
          </p:spPr>
        </p:cxnSp>
        <p:cxnSp>
          <p:nvCxnSpPr>
            <p:cNvPr id="76" name="Straight Connector 75"/>
            <p:cNvCxnSpPr/>
            <p:nvPr/>
          </p:nvCxnSpPr>
          <p:spPr bwMode="auto">
            <a:xfrm rot="5400000">
              <a:off x="4431957" y="3872582"/>
              <a:ext cx="4683210" cy="12357"/>
            </a:xfrm>
            <a:prstGeom prst="line">
              <a:avLst/>
            </a:prstGeom>
            <a:solidFill>
              <a:schemeClr val="bg1"/>
            </a:solidFill>
            <a:ln w="9525" cap="flat" cmpd="sng" algn="ctr">
              <a:solidFill>
                <a:schemeClr val="bg2"/>
              </a:solidFill>
              <a:prstDash val="sysDash"/>
              <a:round/>
              <a:headEnd type="none" w="med" len="med"/>
              <a:tailEnd type="none" w="med" len="med"/>
            </a:ln>
            <a:effectLst/>
          </p:spPr>
        </p:cxnSp>
        <p:grpSp>
          <p:nvGrpSpPr>
            <p:cNvPr id="77" name="Group 43"/>
            <p:cNvGrpSpPr/>
            <p:nvPr/>
          </p:nvGrpSpPr>
          <p:grpSpPr>
            <a:xfrm>
              <a:off x="411637" y="1563254"/>
              <a:ext cx="8163922" cy="4634356"/>
              <a:chOff x="411637" y="1563254"/>
              <a:chExt cx="8163922" cy="4634356"/>
            </a:xfrm>
          </p:grpSpPr>
          <p:sp>
            <p:nvSpPr>
              <p:cNvPr id="78" name="Rounded Rectangle 5"/>
              <p:cNvSpPr/>
              <p:nvPr/>
            </p:nvSpPr>
            <p:spPr bwMode="gray">
              <a:xfrm>
                <a:off x="411637"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4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Arial" pitchFamily="34" charset="0"/>
                  </a:rPr>
                  <a:t>卖家（数码库）</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79" name="Rounded Rectangle 78"/>
              <p:cNvSpPr/>
              <p:nvPr/>
            </p:nvSpPr>
            <p:spPr bwMode="gray">
              <a:xfrm>
                <a:off x="2607012"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4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Arial" pitchFamily="34" charset="0"/>
                  </a:rPr>
                  <a:t>电子商务平台</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80" name="Rounded Rectangle 79"/>
              <p:cNvSpPr/>
              <p:nvPr/>
            </p:nvSpPr>
            <p:spPr bwMode="gray">
              <a:xfrm>
                <a:off x="4802387"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400" b="1" kern="0" smtClean="0">
                    <a:solidFill>
                      <a:prstClr val="white"/>
                    </a:solidFill>
                    <a:latin typeface="微软雅黑" pitchFamily="34" charset="-122"/>
                    <a:ea typeface="微软雅黑" pitchFamily="34" charset="-122"/>
                    <a:cs typeface="Arial" pitchFamily="34" charset="0"/>
                  </a:rPr>
                  <a:t>买家</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81" name="Rounded Rectangle 80"/>
              <p:cNvSpPr/>
              <p:nvPr/>
            </p:nvSpPr>
            <p:spPr bwMode="gray">
              <a:xfrm>
                <a:off x="6997763"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4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Arial" pitchFamily="34" charset="0"/>
                  </a:rPr>
                  <a:t>承运商</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82" name="Rectangle 81"/>
              <p:cNvSpPr/>
              <p:nvPr/>
            </p:nvSpPr>
            <p:spPr bwMode="gray">
              <a:xfrm>
                <a:off x="547814" y="2126120"/>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smtClean="0">
                    <a:solidFill>
                      <a:sysClr val="windowText" lastClr="000000"/>
                    </a:solidFill>
                    <a:latin typeface="微软雅黑" pitchFamily="34" charset="-122"/>
                    <a:ea typeface="微软雅黑" pitchFamily="34" charset="-122"/>
                    <a:cs typeface="Arial" pitchFamily="34" charset="0"/>
                  </a:rPr>
                  <a:t>钢材现货</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3" name="Rectangle 82"/>
              <p:cNvSpPr/>
              <p:nvPr/>
            </p:nvSpPr>
            <p:spPr bwMode="gray">
              <a:xfrm>
                <a:off x="547814" y="2760325"/>
                <a:ext cx="1256270" cy="429890"/>
              </a:xfrm>
              <a:prstGeom prst="rect">
                <a:avLst/>
              </a:prstGeom>
              <a:solidFill>
                <a:srgbClr val="FFCCCC"/>
              </a:solid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入库</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4" name="Rectangle 83"/>
              <p:cNvSpPr/>
              <p:nvPr/>
            </p:nvSpPr>
            <p:spPr bwMode="gray">
              <a:xfrm>
                <a:off x="547814" y="3456174"/>
                <a:ext cx="1256270" cy="429890"/>
              </a:xfrm>
              <a:prstGeom prst="rect">
                <a:avLst/>
              </a:prstGeom>
              <a:solidFill>
                <a:srgbClr val="FFFF00"/>
              </a:solid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noProof="0" smtClean="0">
                    <a:solidFill>
                      <a:sysClr val="windowText" lastClr="000000"/>
                    </a:solidFill>
                    <a:latin typeface="微软雅黑" pitchFamily="34" charset="-122"/>
                    <a:ea typeface="微软雅黑" pitchFamily="34" charset="-122"/>
                    <a:cs typeface="Arial" pitchFamily="34" charset="0"/>
                  </a:rPr>
                  <a:t>资源发布</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5" name="Rectangle 84"/>
              <p:cNvSpPr/>
              <p:nvPr/>
            </p:nvSpPr>
            <p:spPr bwMode="gray">
              <a:xfrm>
                <a:off x="4963294" y="2834571"/>
                <a:ext cx="1256270" cy="429890"/>
              </a:xfrm>
              <a:prstGeom prst="rect">
                <a:avLst/>
              </a:prstGeom>
              <a:solidFill>
                <a:srgbClr val="CCECFF"/>
              </a:solid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寻源采购</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6" name="Rectangle 85"/>
              <p:cNvSpPr/>
              <p:nvPr/>
            </p:nvSpPr>
            <p:spPr bwMode="gray">
              <a:xfrm>
                <a:off x="4963295" y="4227599"/>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smtClean="0">
                    <a:solidFill>
                      <a:sysClr val="windowText" lastClr="000000"/>
                    </a:solidFill>
                    <a:latin typeface="微软雅黑" pitchFamily="34" charset="-122"/>
                    <a:ea typeface="微软雅黑" pitchFamily="34" charset="-122"/>
                    <a:cs typeface="Arial" pitchFamily="34" charset="0"/>
                  </a:rPr>
                  <a:t>付款至平台</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7" name="Rectangle 86"/>
              <p:cNvSpPr/>
              <p:nvPr/>
            </p:nvSpPr>
            <p:spPr bwMode="gray">
              <a:xfrm>
                <a:off x="2804982" y="4223941"/>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smtClean="0">
                    <a:solidFill>
                      <a:sysClr val="windowText" lastClr="000000"/>
                    </a:solidFill>
                    <a:latin typeface="微软雅黑" pitchFamily="34" charset="-122"/>
                    <a:ea typeface="微软雅黑" pitchFamily="34" charset="-122"/>
                    <a:cs typeface="Arial" pitchFamily="34" charset="0"/>
                  </a:rPr>
                  <a:t>付</a:t>
                </a:r>
                <a:r>
                  <a:rPr lang="en-US" altLang="zh-CN" sz="1200" b="1" kern="0" smtClean="0">
                    <a:solidFill>
                      <a:sysClr val="windowText" lastClr="000000"/>
                    </a:solidFill>
                    <a:latin typeface="微软雅黑" pitchFamily="34" charset="-122"/>
                    <a:ea typeface="微软雅黑" pitchFamily="34" charset="-122"/>
                    <a:cs typeface="Arial" pitchFamily="34" charset="0"/>
                  </a:rPr>
                  <a:t>80%</a:t>
                </a:r>
                <a:r>
                  <a:rPr lang="zh-CN" altLang="en-US" sz="1200" b="1" kern="0" smtClean="0">
                    <a:solidFill>
                      <a:sysClr val="windowText" lastClr="000000"/>
                    </a:solidFill>
                    <a:latin typeface="微软雅黑" pitchFamily="34" charset="-122"/>
                    <a:ea typeface="微软雅黑" pitchFamily="34" charset="-122"/>
                    <a:cs typeface="Arial" pitchFamily="34" charset="0"/>
                  </a:rPr>
                  <a:t>货款至卖家</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8" name="Rectangle 87"/>
              <p:cNvSpPr/>
              <p:nvPr/>
            </p:nvSpPr>
            <p:spPr bwMode="gray">
              <a:xfrm>
                <a:off x="547814" y="4223941"/>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发货出库</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89" name="Rectangle 88"/>
              <p:cNvSpPr/>
              <p:nvPr/>
            </p:nvSpPr>
            <p:spPr bwMode="gray">
              <a:xfrm>
                <a:off x="7212225" y="4991708"/>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smtClean="0">
                    <a:solidFill>
                      <a:sysClr val="windowText" lastClr="000000"/>
                    </a:solidFill>
                    <a:latin typeface="微软雅黑" pitchFamily="34" charset="-122"/>
                    <a:ea typeface="微软雅黑" pitchFamily="34" charset="-122"/>
                    <a:cs typeface="Arial" pitchFamily="34" charset="0"/>
                  </a:rPr>
                  <a:t>运输</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90" name="Rectangle 89"/>
              <p:cNvSpPr/>
              <p:nvPr/>
            </p:nvSpPr>
            <p:spPr bwMode="gray">
              <a:xfrm>
                <a:off x="4992127" y="5767720"/>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b="1"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收货</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91" name="Elbow Connector 90"/>
              <p:cNvCxnSpPr>
                <a:stCxn id="82" idx="2"/>
                <a:endCxn id="83" idx="0"/>
              </p:cNvCxnSpPr>
              <p:nvPr/>
            </p:nvCxnSpPr>
            <p:spPr bwMode="auto">
              <a:xfrm rot="5400000">
                <a:off x="1073792" y="2658167"/>
                <a:ext cx="204315" cy="158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92" name="Elbow Connector 91"/>
              <p:cNvCxnSpPr>
                <a:stCxn id="83" idx="2"/>
                <a:endCxn id="84" idx="0"/>
              </p:cNvCxnSpPr>
              <p:nvPr/>
            </p:nvCxnSpPr>
            <p:spPr bwMode="auto">
              <a:xfrm rot="5400000">
                <a:off x="1042970" y="3323194"/>
                <a:ext cx="265959" cy="158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sp>
            <p:nvSpPr>
              <p:cNvPr id="93" name="Rectangle 92"/>
              <p:cNvSpPr/>
              <p:nvPr/>
            </p:nvSpPr>
            <p:spPr bwMode="gray">
              <a:xfrm>
                <a:off x="2800863" y="3456174"/>
                <a:ext cx="1256270" cy="429890"/>
              </a:xfrm>
              <a:prstGeom prst="rect">
                <a:avLst/>
              </a:prstGeom>
              <a:solidFill>
                <a:srgbClr val="92D050"/>
              </a:solid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noProof="0" smtClean="0">
                    <a:solidFill>
                      <a:sysClr val="windowText" lastClr="000000"/>
                    </a:solidFill>
                    <a:latin typeface="微软雅黑" pitchFamily="34" charset="-122"/>
                    <a:ea typeface="微软雅黑" pitchFamily="34" charset="-122"/>
                    <a:cs typeface="Arial" pitchFamily="34" charset="0"/>
                  </a:rPr>
                  <a:t>达成交易</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94" name="Elbow Connector 93"/>
              <p:cNvCxnSpPr>
                <a:stCxn id="85" idx="1"/>
                <a:endCxn id="93" idx="0"/>
              </p:cNvCxnSpPr>
              <p:nvPr/>
            </p:nvCxnSpPr>
            <p:spPr bwMode="auto">
              <a:xfrm rot="10800000" flipV="1">
                <a:off x="3428998" y="3049516"/>
                <a:ext cx="1534296" cy="406657"/>
              </a:xfrm>
              <a:prstGeom prst="bentConnector2">
                <a:avLst/>
              </a:prstGeom>
              <a:solidFill>
                <a:schemeClr val="bg1"/>
              </a:solidFill>
              <a:ln w="9525" cap="flat" cmpd="sng" algn="ctr">
                <a:solidFill>
                  <a:schemeClr val="tx1"/>
                </a:solidFill>
                <a:prstDash val="solid"/>
                <a:round/>
                <a:headEnd type="none" w="med" len="med"/>
                <a:tailEnd type="arrow"/>
              </a:ln>
              <a:effectLst/>
            </p:spPr>
          </p:cxnSp>
          <p:cxnSp>
            <p:nvCxnSpPr>
              <p:cNvPr id="95" name="Shape 94"/>
              <p:cNvCxnSpPr>
                <a:stCxn id="84" idx="3"/>
                <a:endCxn id="93" idx="0"/>
              </p:cNvCxnSpPr>
              <p:nvPr/>
            </p:nvCxnSpPr>
            <p:spPr bwMode="auto">
              <a:xfrm flipV="1">
                <a:off x="1804084" y="3456174"/>
                <a:ext cx="1624914" cy="214945"/>
              </a:xfrm>
              <a:prstGeom prst="bentConnector4">
                <a:avLst>
                  <a:gd name="adj1" fmla="val 30672"/>
                  <a:gd name="adj2" fmla="val 280701"/>
                </a:avLst>
              </a:prstGeom>
              <a:solidFill>
                <a:schemeClr val="bg1"/>
              </a:solidFill>
              <a:ln w="9525" cap="flat" cmpd="sng" algn="ctr">
                <a:solidFill>
                  <a:schemeClr val="tx1"/>
                </a:solidFill>
                <a:prstDash val="solid"/>
                <a:round/>
                <a:headEnd type="none" w="med" len="med"/>
                <a:tailEnd type="arrow"/>
              </a:ln>
              <a:effectLst/>
            </p:spPr>
          </p:cxnSp>
          <p:cxnSp>
            <p:nvCxnSpPr>
              <p:cNvPr id="96" name="Elbow Connector 95"/>
              <p:cNvCxnSpPr>
                <a:stCxn id="93" idx="3"/>
                <a:endCxn id="86" idx="0"/>
              </p:cNvCxnSpPr>
              <p:nvPr/>
            </p:nvCxnSpPr>
            <p:spPr bwMode="auto">
              <a:xfrm>
                <a:off x="4057133" y="3671119"/>
                <a:ext cx="1534298" cy="556480"/>
              </a:xfrm>
              <a:prstGeom prst="bentConnector2">
                <a:avLst/>
              </a:prstGeom>
              <a:solidFill>
                <a:schemeClr val="bg1"/>
              </a:solidFill>
              <a:ln w="9525" cap="flat" cmpd="sng" algn="ctr">
                <a:solidFill>
                  <a:schemeClr val="tx1"/>
                </a:solidFill>
                <a:prstDash val="solid"/>
                <a:round/>
                <a:headEnd type="none" w="med" len="med"/>
                <a:tailEnd type="arrow"/>
              </a:ln>
              <a:effectLst/>
            </p:spPr>
          </p:cxnSp>
          <p:cxnSp>
            <p:nvCxnSpPr>
              <p:cNvPr id="97" name="Elbow Connector 96"/>
              <p:cNvCxnSpPr>
                <a:stCxn id="86" idx="1"/>
                <a:endCxn id="87" idx="3"/>
              </p:cNvCxnSpPr>
              <p:nvPr/>
            </p:nvCxnSpPr>
            <p:spPr bwMode="auto">
              <a:xfrm rot="10800000">
                <a:off x="4061253" y="4438887"/>
                <a:ext cx="902043" cy="365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98" name="Elbow Connector 97"/>
              <p:cNvCxnSpPr>
                <a:stCxn id="88" idx="2"/>
                <a:endCxn id="89" idx="0"/>
              </p:cNvCxnSpPr>
              <p:nvPr/>
            </p:nvCxnSpPr>
            <p:spPr bwMode="auto">
              <a:xfrm rot="16200000" flipH="1">
                <a:off x="4339216" y="1490563"/>
                <a:ext cx="337877" cy="6664411"/>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sp>
            <p:nvSpPr>
              <p:cNvPr id="99" name="Rectangle 98"/>
              <p:cNvSpPr/>
              <p:nvPr/>
            </p:nvSpPr>
            <p:spPr bwMode="gray">
              <a:xfrm>
                <a:off x="2825573" y="5767720"/>
                <a:ext cx="1256270" cy="429890"/>
              </a:xfrm>
              <a:prstGeom prst="rect">
                <a:avLst/>
              </a:prstGeom>
              <a:noFill/>
              <a:ln w="6350">
                <a:solidFill>
                  <a:sysClr val="window" lastClr="FFFFFF">
                    <a:lumMod val="50000"/>
                  </a:sysClr>
                </a:solidFill>
                <a:miter lim="800000"/>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b="1" kern="0" smtClean="0">
                    <a:solidFill>
                      <a:sysClr val="windowText" lastClr="000000"/>
                    </a:solidFill>
                    <a:latin typeface="微软雅黑" pitchFamily="34" charset="-122"/>
                    <a:ea typeface="微软雅黑" pitchFamily="34" charset="-122"/>
                    <a:cs typeface="Arial" pitchFamily="34" charset="0"/>
                  </a:rPr>
                  <a:t>付</a:t>
                </a:r>
                <a:r>
                  <a:rPr lang="en-US" altLang="zh-CN" sz="1200" b="1" kern="0" smtClean="0">
                    <a:solidFill>
                      <a:sysClr val="windowText" lastClr="000000"/>
                    </a:solidFill>
                    <a:latin typeface="微软雅黑" pitchFamily="34" charset="-122"/>
                    <a:ea typeface="微软雅黑" pitchFamily="34" charset="-122"/>
                    <a:cs typeface="Arial" pitchFamily="34" charset="0"/>
                  </a:rPr>
                  <a:t>20%</a:t>
                </a:r>
                <a:r>
                  <a:rPr lang="zh-CN" altLang="en-US" sz="1200" b="1" kern="0" smtClean="0">
                    <a:solidFill>
                      <a:sysClr val="windowText" lastClr="000000"/>
                    </a:solidFill>
                    <a:latin typeface="微软雅黑" pitchFamily="34" charset="-122"/>
                    <a:ea typeface="微软雅黑" pitchFamily="34" charset="-122"/>
                    <a:cs typeface="Arial" pitchFamily="34" charset="0"/>
                  </a:rPr>
                  <a:t>货款至卖家</a:t>
                </a:r>
                <a:endParaRPr kumimoji="0" lang="en-US" altLang="en-US" sz="1200" b="1"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00" name="Elbow Connector 99"/>
              <p:cNvCxnSpPr>
                <a:stCxn id="89" idx="2"/>
                <a:endCxn id="90" idx="0"/>
              </p:cNvCxnSpPr>
              <p:nvPr/>
            </p:nvCxnSpPr>
            <p:spPr bwMode="auto">
              <a:xfrm rot="5400000">
                <a:off x="6557250" y="4484610"/>
                <a:ext cx="346122" cy="222009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101" name="Elbow Connector 100"/>
              <p:cNvCxnSpPr>
                <a:stCxn id="90" idx="1"/>
                <a:endCxn id="99" idx="3"/>
              </p:cNvCxnSpPr>
              <p:nvPr/>
            </p:nvCxnSpPr>
            <p:spPr bwMode="auto">
              <a:xfrm rot="10800000">
                <a:off x="4081843" y="5982665"/>
                <a:ext cx="910284" cy="158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cxnSp>
            <p:nvCxnSpPr>
              <p:cNvPr id="102" name="Elbow Connector 101"/>
              <p:cNvCxnSpPr>
                <a:stCxn id="87" idx="1"/>
                <a:endCxn id="88" idx="3"/>
              </p:cNvCxnSpPr>
              <p:nvPr/>
            </p:nvCxnSpPr>
            <p:spPr bwMode="auto">
              <a:xfrm rot="10800000">
                <a:off x="1804084" y="4438886"/>
                <a:ext cx="1000898" cy="1588"/>
              </a:xfrm>
              <a:prstGeom prst="bentConnector3">
                <a:avLst>
                  <a:gd name="adj1" fmla="val 50000"/>
                </a:avLst>
              </a:prstGeom>
              <a:solidFill>
                <a:schemeClr val="bg1"/>
              </a:solidFill>
              <a:ln w="9525" cap="flat" cmpd="sng" algn="ctr">
                <a:solidFill>
                  <a:schemeClr val="tx1"/>
                </a:solidFill>
                <a:prstDash val="solid"/>
                <a:round/>
                <a:headEnd type="none" w="med" len="med"/>
                <a:tailEnd type="arrow"/>
              </a:ln>
              <a:effectLst/>
            </p:spPr>
          </p:cxnSp>
        </p:grpSp>
      </p:grpSp>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23</a:t>
            </a:fld>
            <a:br>
              <a:rPr lang="en-US" altLang="zh-CN" smtClean="0"/>
            </a:br>
            <a:endParaRPr lang="en-US" altLang="zh-CN"/>
          </a:p>
        </p:txBody>
      </p:sp>
      <p:sp>
        <p:nvSpPr>
          <p:cNvPr id="4" name="Title 3"/>
          <p:cNvSpPr>
            <a:spLocks noGrp="1"/>
          </p:cNvSpPr>
          <p:nvPr>
            <p:ph type="title"/>
          </p:nvPr>
        </p:nvSpPr>
        <p:spPr/>
        <p:txBody>
          <a:bodyPr/>
          <a:lstStyle/>
          <a:p>
            <a:r>
              <a:rPr lang="zh-CN" altLang="en-US" smtClean="0"/>
              <a:t>对于选定的重点业务模式中与流程部分相关的关键能力，设计高阶的关键业务流程，明确该业务模式价值链上各参与方之间的业务逻辑关系</a:t>
            </a:r>
            <a:endParaRPr lang="en-US"/>
          </a:p>
        </p:txBody>
      </p:sp>
      <p:sp>
        <p:nvSpPr>
          <p:cNvPr id="6" name="Rectangle 5"/>
          <p:cNvSpPr/>
          <p:nvPr/>
        </p:nvSpPr>
        <p:spPr>
          <a:xfrm>
            <a:off x="6020656" y="5296925"/>
            <a:ext cx="3123346" cy="132343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buFont typeface="+mj-lt"/>
              <a:buAutoNum type="arabicPeriod"/>
            </a:pPr>
            <a:r>
              <a:rPr lang="zh-CN" altLang="en-US" sz="1000" smtClean="0">
                <a:latin typeface="微软雅黑" pitchFamily="34" charset="-122"/>
                <a:ea typeface="微软雅黑" pitchFamily="34" charset="-122"/>
              </a:rPr>
              <a:t>第一层主要定义的是业务模式的价值链；</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第二层主要定义的是价值链的能力蓝图；</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第三层主要定义不同业务角色之间的业务逻辑关系及主要交互内容（端到端的业务流程）；</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第四层主要定义的是每个流程的关键步骤和信息流向</a:t>
            </a:r>
            <a:r>
              <a:rPr lang="en-US" altLang="zh-CN" sz="1000" smtClean="0">
                <a:latin typeface="微软雅黑" pitchFamily="34" charset="-122"/>
                <a:ea typeface="微软雅黑" pitchFamily="34" charset="-122"/>
              </a:rPr>
              <a:t>(</a:t>
            </a:r>
            <a:r>
              <a:rPr lang="zh-CN" altLang="en-US" sz="1000" smtClean="0">
                <a:latin typeface="微软雅黑" pitchFamily="34" charset="-122"/>
                <a:ea typeface="微软雅黑" pitchFamily="34" charset="-122"/>
              </a:rPr>
              <a:t>考虑业务场景</a:t>
            </a:r>
            <a:r>
              <a:rPr lang="en-US" altLang="zh-CN" sz="1000" smtClean="0">
                <a:latin typeface="微软雅黑" pitchFamily="34" charset="-122"/>
                <a:ea typeface="微软雅黑" pitchFamily="34" charset="-122"/>
              </a:rPr>
              <a:t>)</a:t>
            </a:r>
            <a:r>
              <a:rPr lang="zh-CN" altLang="en-US" sz="1000" smtClean="0">
                <a:latin typeface="微软雅黑" pitchFamily="34" charset="-122"/>
                <a:ea typeface="微软雅黑" pitchFamily="34" charset="-122"/>
              </a:rPr>
              <a:t>；</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第五层是</a:t>
            </a:r>
            <a:r>
              <a:rPr lang="zh-CN" altLang="en-GB" sz="1000" smtClean="0">
                <a:latin typeface="微软雅黑" pitchFamily="34" charset="-122"/>
                <a:ea typeface="微软雅黑" pitchFamily="34" charset="-122"/>
              </a:rPr>
              <a:t>每个流程步骤包括的主要任务，可以作为</a:t>
            </a:r>
            <a:r>
              <a:rPr lang="zh-CN" altLang="en-US" sz="1000" smtClean="0">
                <a:latin typeface="微软雅黑" pitchFamily="34" charset="-122"/>
                <a:ea typeface="微软雅黑" pitchFamily="34" charset="-122"/>
              </a:rPr>
              <a:t>系统</a:t>
            </a:r>
            <a:r>
              <a:rPr lang="zh-CN" altLang="en-GB" sz="1000" smtClean="0">
                <a:latin typeface="微软雅黑" pitchFamily="34" charset="-122"/>
                <a:ea typeface="微软雅黑" pitchFamily="34" charset="-122"/>
              </a:rPr>
              <a:t>开发和配置的依据</a:t>
            </a:r>
            <a:r>
              <a:rPr lang="zh-CN" altLang="en-US" sz="1000" smtClean="0">
                <a:latin typeface="微软雅黑" pitchFamily="34" charset="-122"/>
                <a:ea typeface="微软雅黑" pitchFamily="34" charset="-122"/>
              </a:rPr>
              <a:t>。</a:t>
            </a:r>
          </a:p>
        </p:txBody>
      </p:sp>
      <p:sp>
        <p:nvSpPr>
          <p:cNvPr id="67" name="Rectangle 66"/>
          <p:cNvSpPr/>
          <p:nvPr/>
        </p:nvSpPr>
        <p:spPr bwMode="auto">
          <a:xfrm rot="1800000">
            <a:off x="7470048" y="2262688"/>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b="1" smtClean="0">
                <a:solidFill>
                  <a:srgbClr val="FF0000"/>
                </a:solidFill>
                <a:latin typeface="微软雅黑" pitchFamily="34" charset="-122"/>
                <a:ea typeface="微软雅黑" pitchFamily="34" charset="-122"/>
              </a:rPr>
              <a:t>示意</a:t>
            </a:r>
            <a:endParaRPr kumimoji="0" lang="en-US" sz="1800" b="1" i="0" u="none" strike="noStrike" cap="none" normalizeH="0" baseline="0" smtClean="0">
              <a:ln>
                <a:noFill/>
              </a:ln>
              <a:solidFill>
                <a:srgbClr val="FF0000"/>
              </a:solidFill>
              <a:effectLst/>
              <a:latin typeface="微软雅黑" pitchFamily="34" charset="-122"/>
              <a:ea typeface="微软雅黑" pitchFamily="34" charset="-122"/>
            </a:endParaRPr>
          </a:p>
        </p:txBody>
      </p:sp>
      <p:grpSp>
        <p:nvGrpSpPr>
          <p:cNvPr id="72" name="Group 71"/>
          <p:cNvGrpSpPr/>
          <p:nvPr/>
        </p:nvGrpSpPr>
        <p:grpSpPr>
          <a:xfrm>
            <a:off x="123301" y="5311739"/>
            <a:ext cx="5856259" cy="1301846"/>
            <a:chOff x="1191803" y="1745958"/>
            <a:chExt cx="7161088" cy="1740269"/>
          </a:xfrm>
        </p:grpSpPr>
        <p:sp>
          <p:nvSpPr>
            <p:cNvPr id="7" name="圆角矩形 8"/>
            <p:cNvSpPr/>
            <p:nvPr/>
          </p:nvSpPr>
          <p:spPr bwMode="auto">
            <a:xfrm>
              <a:off x="1191803" y="1745958"/>
              <a:ext cx="7161088" cy="1650332"/>
            </a:xfrm>
            <a:prstGeom prst="roundRect">
              <a:avLst>
                <a:gd name="adj" fmla="val 4868"/>
              </a:avLst>
            </a:prstGeom>
            <a:gradFill flip="none" rotWithShape="1">
              <a:gsLst>
                <a:gs pos="0">
                  <a:schemeClr val="bg1"/>
                </a:gs>
                <a:gs pos="100000">
                  <a:schemeClr val="bg1">
                    <a:lumMod val="95000"/>
                  </a:schemeClr>
                </a:gs>
              </a:gsLst>
              <a:lin ang="5400000" scaled="1"/>
            </a:gradFill>
            <a:ln w="9525" cap="flat" cmpd="sng" algn="ctr">
              <a:solidFill>
                <a:schemeClr val="bg1">
                  <a:lumMod val="50000"/>
                </a:schemeClr>
              </a:solidFill>
              <a:prstDash val="sysDot"/>
              <a:round/>
              <a:headEnd type="none" w="med" len="med"/>
              <a:tailEnd type="none" w="med" len="med"/>
            </a:ln>
            <a:effectLst/>
          </p:spPr>
          <p:txBody>
            <a:bodyPr vert="horz" wrap="square" lIns="0" tIns="0" rIns="0" bIns="0" numCol="1" rtlCol="0"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fontAlgn="base">
                <a:spcBef>
                  <a:spcPct val="0"/>
                </a:spcBef>
                <a:spcAft>
                  <a:spcPct val="0"/>
                </a:spcAft>
              </a:pPr>
              <a:endParaRPr lang="zh-CN" altLang="en-US" sz="1000">
                <a:solidFill>
                  <a:srgbClr val="000000"/>
                </a:solidFill>
                <a:latin typeface="微软雅黑" pitchFamily="34" charset="-122"/>
                <a:ea typeface="微软雅黑" pitchFamily="34" charset="-122"/>
              </a:endParaRPr>
            </a:p>
          </p:txBody>
        </p:sp>
        <p:sp>
          <p:nvSpPr>
            <p:cNvPr id="9" name="Rectangle 8"/>
            <p:cNvSpPr>
              <a:spLocks noChangeArrowheads="1"/>
            </p:cNvSpPr>
            <p:nvPr/>
          </p:nvSpPr>
          <p:spPr bwMode="auto">
            <a:xfrm>
              <a:off x="6646777" y="2533707"/>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0" name="Rectangle 9"/>
            <p:cNvSpPr>
              <a:spLocks noChangeArrowheads="1"/>
            </p:cNvSpPr>
            <p:nvPr/>
          </p:nvSpPr>
          <p:spPr bwMode="auto">
            <a:xfrm>
              <a:off x="5585033" y="2535561"/>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1" name="Rectangle 10"/>
            <p:cNvSpPr>
              <a:spLocks noChangeArrowheads="1"/>
            </p:cNvSpPr>
            <p:nvPr/>
          </p:nvSpPr>
          <p:spPr bwMode="auto">
            <a:xfrm>
              <a:off x="4523291" y="2537418"/>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2" name="Line 15"/>
            <p:cNvSpPr>
              <a:spLocks noChangeShapeType="1"/>
            </p:cNvSpPr>
            <p:nvPr/>
          </p:nvSpPr>
          <p:spPr bwMode="auto">
            <a:xfrm>
              <a:off x="5048008" y="2983926"/>
              <a:ext cx="543495" cy="1012"/>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3" name="AutoShape 16"/>
            <p:cNvSpPr>
              <a:spLocks noChangeArrowheads="1"/>
            </p:cNvSpPr>
            <p:nvPr/>
          </p:nvSpPr>
          <p:spPr bwMode="auto">
            <a:xfrm>
              <a:off x="6143600" y="1813846"/>
              <a:ext cx="1052508" cy="285099"/>
            </a:xfrm>
            <a:prstGeom prst="homePlate">
              <a:avLst>
                <a:gd name="adj" fmla="val 49458"/>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4" name="AutoShape 17"/>
            <p:cNvSpPr>
              <a:spLocks noChangeArrowheads="1"/>
            </p:cNvSpPr>
            <p:nvPr/>
          </p:nvSpPr>
          <p:spPr bwMode="auto">
            <a:xfrm>
              <a:off x="5404999" y="1813846"/>
              <a:ext cx="1107903" cy="285099"/>
            </a:xfrm>
            <a:prstGeom prst="homePlate">
              <a:avLst>
                <a:gd name="adj" fmla="val 52061"/>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5" name="AutoShape 18"/>
            <p:cNvSpPr>
              <a:spLocks noChangeArrowheads="1"/>
            </p:cNvSpPr>
            <p:nvPr/>
          </p:nvSpPr>
          <p:spPr bwMode="auto">
            <a:xfrm>
              <a:off x="4666396" y="1813846"/>
              <a:ext cx="1086361" cy="285099"/>
            </a:xfrm>
            <a:prstGeom prst="homePlate">
              <a:avLst>
                <a:gd name="adj" fmla="val 51048"/>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6" name="Line 19"/>
            <p:cNvSpPr>
              <a:spLocks noChangeShapeType="1"/>
            </p:cNvSpPr>
            <p:nvPr/>
          </p:nvSpPr>
          <p:spPr bwMode="auto">
            <a:xfrm flipH="1">
              <a:off x="4843352" y="2106988"/>
              <a:ext cx="577034" cy="66173"/>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7" name="Line 20"/>
            <p:cNvSpPr>
              <a:spLocks noChangeShapeType="1"/>
            </p:cNvSpPr>
            <p:nvPr/>
          </p:nvSpPr>
          <p:spPr bwMode="auto">
            <a:xfrm>
              <a:off x="6158992" y="2106985"/>
              <a:ext cx="627812" cy="74212"/>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8" name="Rectangle 21"/>
            <p:cNvSpPr>
              <a:spLocks noChangeArrowheads="1"/>
            </p:cNvSpPr>
            <p:nvPr/>
          </p:nvSpPr>
          <p:spPr bwMode="auto">
            <a:xfrm>
              <a:off x="4940299" y="1770108"/>
              <a:ext cx="71705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1</a:t>
              </a:r>
            </a:p>
          </p:txBody>
        </p:sp>
        <p:sp>
          <p:nvSpPr>
            <p:cNvPr id="19" name="Rectangle 22"/>
            <p:cNvSpPr>
              <a:spLocks noChangeArrowheads="1"/>
            </p:cNvSpPr>
            <p:nvPr/>
          </p:nvSpPr>
          <p:spPr bwMode="auto">
            <a:xfrm>
              <a:off x="5832772" y="1770108"/>
              <a:ext cx="86478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a:t>
              </a:r>
            </a:p>
          </p:txBody>
        </p:sp>
        <p:sp>
          <p:nvSpPr>
            <p:cNvPr id="20" name="Rectangle 23"/>
            <p:cNvSpPr>
              <a:spLocks noChangeArrowheads="1"/>
            </p:cNvSpPr>
            <p:nvPr/>
          </p:nvSpPr>
          <p:spPr bwMode="auto">
            <a:xfrm>
              <a:off x="6562141" y="1770108"/>
              <a:ext cx="79092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3</a:t>
              </a:r>
            </a:p>
          </p:txBody>
        </p:sp>
        <p:sp>
          <p:nvSpPr>
            <p:cNvPr id="21" name="Line 24"/>
            <p:cNvSpPr>
              <a:spLocks noChangeShapeType="1"/>
            </p:cNvSpPr>
            <p:nvPr/>
          </p:nvSpPr>
          <p:spPr bwMode="auto">
            <a:xfrm>
              <a:off x="5155721" y="2647497"/>
              <a:ext cx="444700" cy="0"/>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22" name="Line 25"/>
            <p:cNvSpPr>
              <a:spLocks noChangeShapeType="1"/>
            </p:cNvSpPr>
            <p:nvPr/>
          </p:nvSpPr>
          <p:spPr bwMode="auto">
            <a:xfrm>
              <a:off x="6215926" y="2647497"/>
              <a:ext cx="447778" cy="0"/>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23" name="Line 26"/>
            <p:cNvSpPr>
              <a:spLocks noChangeShapeType="1"/>
            </p:cNvSpPr>
            <p:nvPr/>
          </p:nvSpPr>
          <p:spPr bwMode="auto">
            <a:xfrm flipH="1">
              <a:off x="4546373" y="2463204"/>
              <a:ext cx="984803" cy="73594"/>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24" name="Line 27"/>
            <p:cNvSpPr>
              <a:spLocks noChangeShapeType="1"/>
            </p:cNvSpPr>
            <p:nvPr/>
          </p:nvSpPr>
          <p:spPr bwMode="auto">
            <a:xfrm>
              <a:off x="6103594" y="2470627"/>
              <a:ext cx="1215616" cy="61225"/>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25" name="Rectangle 28"/>
            <p:cNvSpPr>
              <a:spLocks noChangeArrowheads="1"/>
            </p:cNvSpPr>
            <p:nvPr/>
          </p:nvSpPr>
          <p:spPr bwMode="auto">
            <a:xfrm>
              <a:off x="4518679" y="2519915"/>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2.2.1</a:t>
              </a:r>
            </a:p>
          </p:txBody>
        </p:sp>
        <p:sp>
          <p:nvSpPr>
            <p:cNvPr id="26" name="Rectangle 29"/>
            <p:cNvSpPr>
              <a:spLocks noChangeArrowheads="1"/>
            </p:cNvSpPr>
            <p:nvPr/>
          </p:nvSpPr>
          <p:spPr bwMode="auto">
            <a:xfrm>
              <a:off x="5552719" y="2519915"/>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2.2.2</a:t>
              </a:r>
            </a:p>
          </p:txBody>
        </p:sp>
        <p:sp>
          <p:nvSpPr>
            <p:cNvPr id="27" name="Rectangle 30"/>
            <p:cNvSpPr>
              <a:spLocks noChangeArrowheads="1"/>
            </p:cNvSpPr>
            <p:nvPr/>
          </p:nvSpPr>
          <p:spPr bwMode="auto">
            <a:xfrm>
              <a:off x="6620619" y="2519912"/>
              <a:ext cx="82785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2.2.3</a:t>
              </a:r>
            </a:p>
          </p:txBody>
        </p:sp>
        <p:sp>
          <p:nvSpPr>
            <p:cNvPr id="28" name="Rectangle 31"/>
            <p:cNvSpPr>
              <a:spLocks noChangeArrowheads="1"/>
            </p:cNvSpPr>
            <p:nvPr/>
          </p:nvSpPr>
          <p:spPr bwMode="auto">
            <a:xfrm>
              <a:off x="4417122" y="2874463"/>
              <a:ext cx="610885" cy="185531"/>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29" name="Rectangle 32"/>
            <p:cNvSpPr>
              <a:spLocks noChangeArrowheads="1"/>
            </p:cNvSpPr>
            <p:nvPr/>
          </p:nvSpPr>
          <p:spPr bwMode="auto">
            <a:xfrm>
              <a:off x="7000691" y="2874463"/>
              <a:ext cx="612424" cy="185531"/>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30" name="Line 33"/>
            <p:cNvSpPr>
              <a:spLocks noChangeShapeType="1"/>
            </p:cNvSpPr>
            <p:nvPr/>
          </p:nvSpPr>
          <p:spPr bwMode="auto">
            <a:xfrm flipH="1">
              <a:off x="4570993" y="2749543"/>
              <a:ext cx="1009423" cy="119358"/>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31" name="Line 34"/>
            <p:cNvSpPr>
              <a:spLocks noChangeShapeType="1"/>
            </p:cNvSpPr>
            <p:nvPr/>
          </p:nvSpPr>
          <p:spPr bwMode="auto">
            <a:xfrm>
              <a:off x="6263623" y="2753868"/>
              <a:ext cx="1335639" cy="116884"/>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32" name="Rectangle 35"/>
            <p:cNvSpPr>
              <a:spLocks noChangeArrowheads="1"/>
            </p:cNvSpPr>
            <p:nvPr/>
          </p:nvSpPr>
          <p:spPr bwMode="auto">
            <a:xfrm>
              <a:off x="4369847" y="2848546"/>
              <a:ext cx="755528"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2.2.2.1</a:t>
              </a:r>
            </a:p>
          </p:txBody>
        </p:sp>
        <p:sp>
          <p:nvSpPr>
            <p:cNvPr id="33" name="Rectangle 36"/>
            <p:cNvSpPr>
              <a:spLocks noChangeArrowheads="1"/>
            </p:cNvSpPr>
            <p:nvPr/>
          </p:nvSpPr>
          <p:spPr bwMode="auto">
            <a:xfrm>
              <a:off x="6954953" y="2846072"/>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smtClean="0">
                  <a:solidFill>
                    <a:srgbClr val="000000"/>
                  </a:solidFill>
                  <a:latin typeface="微软雅黑" pitchFamily="34" charset="-122"/>
                  <a:ea typeface="微软雅黑" pitchFamily="34" charset="-122"/>
                  <a:cs typeface="Arial" pitchFamily="34" charset="0"/>
                </a:rPr>
                <a:t>2.2.2.3</a:t>
              </a:r>
              <a:endParaRPr lang="en-US" altLang="zh-CN" sz="1000" b="1">
                <a:solidFill>
                  <a:srgbClr val="000000"/>
                </a:solidFill>
                <a:latin typeface="微软雅黑" pitchFamily="34" charset="-122"/>
                <a:ea typeface="微软雅黑" pitchFamily="34" charset="-122"/>
                <a:cs typeface="Arial" pitchFamily="34" charset="0"/>
              </a:endParaRPr>
            </a:p>
          </p:txBody>
        </p:sp>
        <p:grpSp>
          <p:nvGrpSpPr>
            <p:cNvPr id="34" name="Group 38"/>
            <p:cNvGrpSpPr/>
            <p:nvPr/>
          </p:nvGrpSpPr>
          <p:grpSpPr>
            <a:xfrm>
              <a:off x="4820211" y="2170041"/>
              <a:ext cx="2324355" cy="313203"/>
              <a:chOff x="3778" y="1318"/>
              <a:chExt cx="1622" cy="544"/>
            </a:xfrm>
            <a:effectLst>
              <a:outerShdw blurRad="50800" dist="50800" dir="5400000" algn="ctr" rotWithShape="0">
                <a:srgbClr val="D8D8D8"/>
              </a:outerShdw>
            </a:effectLst>
          </p:grpSpPr>
          <p:sp>
            <p:nvSpPr>
              <p:cNvPr id="58" name="AutoShape 39"/>
              <p:cNvSpPr>
                <a:spLocks noChangeArrowheads="1"/>
              </p:cNvSpPr>
              <p:nvPr/>
            </p:nvSpPr>
            <p:spPr bwMode="auto">
              <a:xfrm>
                <a:off x="4672" y="1337"/>
                <a:ext cx="684" cy="461"/>
              </a:xfrm>
              <a:prstGeom prst="homePlate">
                <a:avLst>
                  <a:gd name="adj" fmla="val 4945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59" name="AutoShape 40"/>
              <p:cNvSpPr>
                <a:spLocks noChangeArrowheads="1"/>
              </p:cNvSpPr>
              <p:nvPr/>
            </p:nvSpPr>
            <p:spPr bwMode="auto">
              <a:xfrm>
                <a:off x="4224" y="1320"/>
                <a:ext cx="684" cy="461"/>
              </a:xfrm>
              <a:prstGeom prst="homePlate">
                <a:avLst>
                  <a:gd name="adj" fmla="val 4945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60" name="AutoShape 41"/>
              <p:cNvSpPr>
                <a:spLocks noChangeArrowheads="1"/>
              </p:cNvSpPr>
              <p:nvPr/>
            </p:nvSpPr>
            <p:spPr bwMode="auto">
              <a:xfrm>
                <a:off x="3778" y="1320"/>
                <a:ext cx="658" cy="461"/>
              </a:xfrm>
              <a:prstGeom prst="homePlate">
                <a:avLst>
                  <a:gd name="adj" fmla="val 4757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61" name="Rectangle 42"/>
              <p:cNvSpPr>
                <a:spLocks noChangeArrowheads="1"/>
              </p:cNvSpPr>
              <p:nvPr/>
            </p:nvSpPr>
            <p:spPr bwMode="auto">
              <a:xfrm>
                <a:off x="3783" y="1318"/>
                <a:ext cx="574"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2.1</a:t>
                </a:r>
              </a:p>
            </p:txBody>
          </p:sp>
          <p:sp>
            <p:nvSpPr>
              <p:cNvPr id="62" name="Rectangle 43"/>
              <p:cNvSpPr>
                <a:spLocks noChangeArrowheads="1"/>
              </p:cNvSpPr>
              <p:nvPr/>
            </p:nvSpPr>
            <p:spPr bwMode="auto">
              <a:xfrm>
                <a:off x="4413" y="1318"/>
                <a:ext cx="502"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2.2</a:t>
                </a:r>
              </a:p>
            </p:txBody>
          </p:sp>
          <p:sp>
            <p:nvSpPr>
              <p:cNvPr id="63" name="Rectangle 44"/>
              <p:cNvSpPr>
                <a:spLocks noChangeArrowheads="1"/>
              </p:cNvSpPr>
              <p:nvPr/>
            </p:nvSpPr>
            <p:spPr bwMode="auto">
              <a:xfrm>
                <a:off x="4922" y="1327"/>
                <a:ext cx="478"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2.3</a:t>
                </a:r>
              </a:p>
            </p:txBody>
          </p:sp>
        </p:grpSp>
        <p:sp>
          <p:nvSpPr>
            <p:cNvPr id="35" name="Rectangle 45"/>
            <p:cNvSpPr>
              <a:spLocks noChangeArrowheads="1"/>
            </p:cNvSpPr>
            <p:nvPr/>
          </p:nvSpPr>
          <p:spPr bwMode="auto">
            <a:xfrm>
              <a:off x="5014154" y="3160799"/>
              <a:ext cx="2141946" cy="209423"/>
            </a:xfrm>
            <a:prstGeom prst="rect">
              <a:avLst/>
            </a:prstGeom>
            <a:noFill/>
            <a:ln w="12700">
              <a:solidFill>
                <a:schemeClr val="tx1"/>
              </a:solidFill>
              <a:miter lim="800000"/>
              <a:headEnd type="none" w="sm" len="sm"/>
              <a:tailEnd type="none" w="sm" len="sm"/>
            </a:ln>
            <a:extLst>
              <a:ext uri="{909E8E84-426E-40DD-AFC4-6F175D3DCCD1}">
                <a14:hiddenFill xmlns="" xmlns:a14="http://schemas.microsoft.com/office/drawing/2010/main">
                  <a:solidFill>
                    <a:srgbClr val="FFFFFF"/>
                  </a:solid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36" name="Line 46"/>
            <p:cNvSpPr>
              <a:spLocks noChangeShapeType="1"/>
            </p:cNvSpPr>
            <p:nvPr/>
          </p:nvSpPr>
          <p:spPr bwMode="auto">
            <a:xfrm flipH="1">
              <a:off x="5014159" y="3056287"/>
              <a:ext cx="617040" cy="104515"/>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37" name="Line 47"/>
            <p:cNvSpPr>
              <a:spLocks noChangeShapeType="1"/>
            </p:cNvSpPr>
            <p:nvPr/>
          </p:nvSpPr>
          <p:spPr bwMode="auto">
            <a:xfrm>
              <a:off x="6223620" y="3056902"/>
              <a:ext cx="932485" cy="103897"/>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38" name="Line 49"/>
            <p:cNvSpPr>
              <a:spLocks noChangeShapeType="1"/>
            </p:cNvSpPr>
            <p:nvPr/>
          </p:nvSpPr>
          <p:spPr bwMode="auto">
            <a:xfrm>
              <a:off x="1267288" y="2151512"/>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39" name="Line 50"/>
            <p:cNvSpPr>
              <a:spLocks noChangeShapeType="1"/>
            </p:cNvSpPr>
            <p:nvPr/>
          </p:nvSpPr>
          <p:spPr bwMode="auto">
            <a:xfrm>
              <a:off x="1267288" y="2453309"/>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40" name="Line 51"/>
            <p:cNvSpPr>
              <a:spLocks noChangeShapeType="1"/>
            </p:cNvSpPr>
            <p:nvPr/>
          </p:nvSpPr>
          <p:spPr bwMode="auto">
            <a:xfrm>
              <a:off x="1267288" y="2799633"/>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41" name="Line 52"/>
            <p:cNvSpPr>
              <a:spLocks noChangeShapeType="1"/>
            </p:cNvSpPr>
            <p:nvPr/>
          </p:nvSpPr>
          <p:spPr bwMode="auto">
            <a:xfrm>
              <a:off x="1267288" y="3121219"/>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44" name="Text Box 60"/>
            <p:cNvSpPr txBox="1">
              <a:spLocks noChangeArrowheads="1"/>
            </p:cNvSpPr>
            <p:nvPr/>
          </p:nvSpPr>
          <p:spPr bwMode="auto">
            <a:xfrm>
              <a:off x="5457318" y="2809527"/>
              <a:ext cx="1267934" cy="74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45704" tIns="45704" rIns="45704" bIns="45704"/>
            <a:lstStyle>
              <a:defPPr>
                <a:defRPr lang="zh-CN"/>
              </a:defPPr>
              <a:lvl1pPr algn="l" rtl="0" eaLnBrk="0" fontAlgn="base" hangingPunct="0">
                <a:spcBef>
                  <a:spcPct val="0"/>
                </a:spcBef>
                <a:spcAft>
                  <a:spcPct val="0"/>
                </a:spcAft>
                <a:defRPr sz="2000" kern="1200">
                  <a:solidFill>
                    <a:schemeClr val="tx1"/>
                  </a:solidFill>
                  <a:latin typeface="Verdana" pitchFamily="34" charset="0"/>
                  <a:ea typeface="华文楷体"/>
                  <a:cs typeface="华文楷体"/>
                </a:defRPr>
              </a:lvl1pPr>
              <a:lvl2pPr marL="742950" indent="-285750" algn="l" rtl="0" eaLnBrk="0" fontAlgn="base" hangingPunct="0">
                <a:spcBef>
                  <a:spcPct val="0"/>
                </a:spcBef>
                <a:spcAft>
                  <a:spcPct val="0"/>
                </a:spcAft>
                <a:defRPr sz="2000" kern="1200">
                  <a:solidFill>
                    <a:schemeClr val="tx1"/>
                  </a:solidFill>
                  <a:latin typeface="Verdana" pitchFamily="34" charset="0"/>
                  <a:ea typeface="华文楷体"/>
                  <a:cs typeface="华文楷体"/>
                </a:defRPr>
              </a:lvl2pPr>
              <a:lvl3pPr marL="11430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3pPr>
              <a:lvl4pPr marL="16002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4pPr>
              <a:lvl5pPr marL="20574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5pPr>
              <a:lvl6pPr marL="25146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6pPr>
              <a:lvl7pPr marL="29718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7pPr>
              <a:lvl8pPr marL="34290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8pPr>
              <a:lvl9pPr marL="38862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9pPr>
            </a:lstStyle>
            <a:p>
              <a:pPr fontAlgn="base">
                <a:spcBef>
                  <a:spcPct val="50000"/>
                </a:spcBef>
                <a:spcAft>
                  <a:spcPct val="0"/>
                </a:spcAft>
              </a:pPr>
              <a:endParaRPr lang="en-US" altLang="zh-CN" sz="1000" b="1">
                <a:solidFill>
                  <a:srgbClr val="000000"/>
                </a:solidFill>
                <a:latin typeface="微软雅黑" pitchFamily="34" charset="-122"/>
                <a:ea typeface="微软雅黑" pitchFamily="34" charset="-122"/>
              </a:endParaRPr>
            </a:p>
          </p:txBody>
        </p:sp>
        <p:sp>
          <p:nvSpPr>
            <p:cNvPr id="45" name="Line 89"/>
            <p:cNvSpPr>
              <a:spLocks noChangeShapeType="1"/>
            </p:cNvSpPr>
            <p:nvPr/>
          </p:nvSpPr>
          <p:spPr bwMode="auto">
            <a:xfrm>
              <a:off x="6295697" y="2984938"/>
              <a:ext cx="717299" cy="225"/>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46" name="Rectangle 4"/>
            <p:cNvSpPr>
              <a:spLocks noChangeArrowheads="1"/>
            </p:cNvSpPr>
            <p:nvPr/>
          </p:nvSpPr>
          <p:spPr bwMode="auto">
            <a:xfrm>
              <a:off x="3101717" y="1827025"/>
              <a:ext cx="79793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50000"/>
                </a:spcBef>
                <a:spcAft>
                  <a:spcPct val="0"/>
                </a:spcAft>
                <a:defRPr/>
              </a:pPr>
              <a:r>
                <a:rPr lang="zh-CN" altLang="en-US" sz="1000" b="1">
                  <a:solidFill>
                    <a:srgbClr val="000000"/>
                  </a:solidFill>
                  <a:latin typeface="微软雅黑" pitchFamily="34" charset="-122"/>
                  <a:ea typeface="微软雅黑" pitchFamily="34" charset="-122"/>
                  <a:cs typeface="Arial" pitchFamily="34" charset="0"/>
                </a:rPr>
                <a:t>价值</a:t>
              </a:r>
              <a:r>
                <a:rPr lang="zh-CN" altLang="en-US" sz="1000" b="1" smtClean="0">
                  <a:solidFill>
                    <a:srgbClr val="000000"/>
                  </a:solidFill>
                  <a:latin typeface="微软雅黑" pitchFamily="34" charset="-122"/>
                  <a:ea typeface="微软雅黑" pitchFamily="34" charset="-122"/>
                  <a:cs typeface="Arial" pitchFamily="34" charset="0"/>
                </a:rPr>
                <a:t>链</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47" name="Rectangle 5"/>
            <p:cNvSpPr>
              <a:spLocks noChangeArrowheads="1"/>
            </p:cNvSpPr>
            <p:nvPr/>
          </p:nvSpPr>
          <p:spPr bwMode="auto">
            <a:xfrm>
              <a:off x="3013775" y="2167031"/>
              <a:ext cx="910954"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能力蓝图</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48" name="Rectangle 6"/>
            <p:cNvSpPr>
              <a:spLocks noChangeArrowheads="1"/>
            </p:cNvSpPr>
            <p:nvPr/>
          </p:nvSpPr>
          <p:spPr bwMode="auto">
            <a:xfrm>
              <a:off x="3019929" y="2493564"/>
              <a:ext cx="99726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高阶流程</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49" name="Rectangle 7"/>
            <p:cNvSpPr>
              <a:spLocks noChangeArrowheads="1"/>
            </p:cNvSpPr>
            <p:nvPr/>
          </p:nvSpPr>
          <p:spPr bwMode="auto">
            <a:xfrm>
              <a:off x="3013775" y="2855002"/>
              <a:ext cx="100083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详细流程</a:t>
              </a:r>
              <a:endParaRPr lang="zh-TW" altLang="en-US" sz="1000" b="1">
                <a:solidFill>
                  <a:srgbClr val="000000"/>
                </a:solidFill>
                <a:latin typeface="微软雅黑" pitchFamily="34" charset="-122"/>
                <a:ea typeface="微软雅黑" pitchFamily="34" charset="-122"/>
                <a:cs typeface="Arial" pitchFamily="34" charset="0"/>
              </a:endParaRPr>
            </a:p>
          </p:txBody>
        </p:sp>
        <p:sp>
          <p:nvSpPr>
            <p:cNvPr id="50" name="Rectangle 8"/>
            <p:cNvSpPr>
              <a:spLocks noChangeArrowheads="1"/>
            </p:cNvSpPr>
            <p:nvPr/>
          </p:nvSpPr>
          <p:spPr bwMode="auto">
            <a:xfrm>
              <a:off x="3082990" y="3178122"/>
              <a:ext cx="99726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a:solidFill>
                    <a:srgbClr val="000000"/>
                  </a:solidFill>
                  <a:latin typeface="微软雅黑" pitchFamily="34" charset="-122"/>
                  <a:ea typeface="微软雅黑" pitchFamily="34" charset="-122"/>
                  <a:cs typeface="Arial" pitchFamily="34" charset="0"/>
                </a:rPr>
                <a:t>步骤</a:t>
              </a:r>
              <a:r>
                <a:rPr lang="zh-CN" altLang="en-US" sz="1000" b="1" smtClean="0">
                  <a:solidFill>
                    <a:srgbClr val="000000"/>
                  </a:solidFill>
                  <a:latin typeface="微软雅黑" pitchFamily="34" charset="-122"/>
                  <a:ea typeface="微软雅黑" pitchFamily="34" charset="-122"/>
                  <a:cs typeface="Arial" pitchFamily="34" charset="0"/>
                </a:rPr>
                <a:t>图</a:t>
              </a:r>
              <a:endParaRPr lang="en-US" altLang="zh-TW" sz="1000" b="1">
                <a:solidFill>
                  <a:srgbClr val="000000"/>
                </a:solidFill>
                <a:latin typeface="微软雅黑" pitchFamily="34" charset="-122"/>
                <a:ea typeface="微软雅黑" pitchFamily="34" charset="-122"/>
                <a:cs typeface="Arial" pitchFamily="34" charset="0"/>
              </a:endParaRPr>
            </a:p>
          </p:txBody>
        </p:sp>
        <p:sp>
          <p:nvSpPr>
            <p:cNvPr id="51" name="Rectangle 63"/>
            <p:cNvSpPr>
              <a:spLocks noChangeArrowheads="1"/>
            </p:cNvSpPr>
            <p:nvPr/>
          </p:nvSpPr>
          <p:spPr bwMode="auto">
            <a:xfrm>
              <a:off x="5458856" y="3190488"/>
              <a:ext cx="1894205" cy="26969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lnSpc>
                  <a:spcPct val="80000"/>
                </a:lnSpc>
                <a:spcAft>
                  <a:spcPct val="0"/>
                </a:spcAft>
              </a:pPr>
              <a:r>
                <a:rPr lang="en-US" altLang="zh-TW" sz="1000" b="1">
                  <a:solidFill>
                    <a:srgbClr val="000000"/>
                  </a:solidFill>
                  <a:latin typeface="微软雅黑" pitchFamily="34" charset="-122"/>
                  <a:ea typeface="微软雅黑" pitchFamily="34" charset="-122"/>
                  <a:cs typeface="Arial" pitchFamily="34" charset="0"/>
                </a:rPr>
                <a:t>1) x</a:t>
              </a:r>
              <a:r>
                <a:rPr lang="en-US" altLang="zh-CN" sz="1000" b="1" smtClean="0">
                  <a:solidFill>
                    <a:srgbClr val="000000"/>
                  </a:solidFill>
                  <a:latin typeface="微软雅黑" pitchFamily="34" charset="-122"/>
                  <a:ea typeface="微软雅黑" pitchFamily="34" charset="-122"/>
                  <a:cs typeface="Arial" pitchFamily="34" charset="0"/>
                </a:rPr>
                <a:t>xx  </a:t>
              </a:r>
              <a:r>
                <a:rPr lang="en-US" altLang="zh-TW" sz="1000" b="1" smtClean="0">
                  <a:solidFill>
                    <a:srgbClr val="000000"/>
                  </a:solidFill>
                  <a:latin typeface="微软雅黑" pitchFamily="34" charset="-122"/>
                  <a:ea typeface="微软雅黑" pitchFamily="34" charset="-122"/>
                  <a:cs typeface="Arial" pitchFamily="34" charset="0"/>
                </a:rPr>
                <a:t>2</a:t>
              </a:r>
              <a:r>
                <a:rPr lang="en-US" altLang="zh-TW" sz="1000" b="1">
                  <a:solidFill>
                    <a:srgbClr val="000000"/>
                  </a:solidFill>
                  <a:latin typeface="微软雅黑" pitchFamily="34" charset="-122"/>
                  <a:ea typeface="微软雅黑" pitchFamily="34" charset="-122"/>
                  <a:cs typeface="Arial" pitchFamily="34" charset="0"/>
                </a:rPr>
                <a:t>) </a:t>
              </a:r>
              <a:r>
                <a:rPr lang="en-US" altLang="zh-CN" sz="1000" b="1" smtClean="0">
                  <a:solidFill>
                    <a:srgbClr val="000000"/>
                  </a:solidFill>
                  <a:latin typeface="微软雅黑" pitchFamily="34" charset="-122"/>
                  <a:ea typeface="微软雅黑" pitchFamily="34" charset="-122"/>
                  <a:cs typeface="Arial" pitchFamily="34" charset="0"/>
                </a:rPr>
                <a:t>xxx </a:t>
              </a:r>
              <a:r>
                <a:rPr lang="en-US" altLang="zh-TW" sz="1000" b="1" smtClean="0">
                  <a:solidFill>
                    <a:srgbClr val="000000"/>
                  </a:solidFill>
                  <a:latin typeface="微软雅黑" pitchFamily="34" charset="-122"/>
                  <a:ea typeface="微软雅黑" pitchFamily="34" charset="-122"/>
                  <a:cs typeface="Arial" pitchFamily="34" charset="0"/>
                </a:rPr>
                <a:t>3) </a:t>
              </a:r>
              <a:r>
                <a:rPr lang="en-US" altLang="zh-CN" sz="1000" b="1" smtClean="0">
                  <a:solidFill>
                    <a:srgbClr val="000000"/>
                  </a:solidFill>
                  <a:latin typeface="微软雅黑" pitchFamily="34" charset="-122"/>
                  <a:ea typeface="微软雅黑" pitchFamily="34" charset="-122"/>
                  <a:cs typeface="Arial" pitchFamily="34" charset="0"/>
                </a:rPr>
                <a:t>xxx</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52" name="Rectangle 92"/>
            <p:cNvSpPr>
              <a:spLocks noChangeArrowheads="1"/>
            </p:cNvSpPr>
            <p:nvPr/>
          </p:nvSpPr>
          <p:spPr bwMode="auto">
            <a:xfrm>
              <a:off x="1516566" y="1929474"/>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第一层</a:t>
              </a:r>
            </a:p>
          </p:txBody>
        </p:sp>
        <p:sp>
          <p:nvSpPr>
            <p:cNvPr id="53" name="Rectangle 93"/>
            <p:cNvSpPr>
              <a:spLocks noChangeArrowheads="1"/>
            </p:cNvSpPr>
            <p:nvPr/>
          </p:nvSpPr>
          <p:spPr bwMode="auto">
            <a:xfrm>
              <a:off x="1516566" y="2231912"/>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第二层</a:t>
              </a:r>
            </a:p>
          </p:txBody>
        </p:sp>
        <p:sp>
          <p:nvSpPr>
            <p:cNvPr id="54" name="Rectangle 94"/>
            <p:cNvSpPr>
              <a:spLocks noChangeArrowheads="1"/>
            </p:cNvSpPr>
            <p:nvPr/>
          </p:nvSpPr>
          <p:spPr bwMode="auto">
            <a:xfrm>
              <a:off x="1516566" y="2557824"/>
              <a:ext cx="1050969" cy="152753"/>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第三层</a:t>
              </a:r>
            </a:p>
          </p:txBody>
        </p:sp>
        <p:sp>
          <p:nvSpPr>
            <p:cNvPr id="55" name="Rectangle 95"/>
            <p:cNvSpPr>
              <a:spLocks noChangeArrowheads="1"/>
            </p:cNvSpPr>
            <p:nvPr/>
          </p:nvSpPr>
          <p:spPr bwMode="auto">
            <a:xfrm>
              <a:off x="1516566" y="2878174"/>
              <a:ext cx="1050969" cy="152753"/>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第四层</a:t>
              </a:r>
            </a:p>
          </p:txBody>
        </p:sp>
        <p:sp>
          <p:nvSpPr>
            <p:cNvPr id="56" name="Rectangle 96"/>
            <p:cNvSpPr>
              <a:spLocks noChangeArrowheads="1"/>
            </p:cNvSpPr>
            <p:nvPr/>
          </p:nvSpPr>
          <p:spPr bwMode="auto">
            <a:xfrm>
              <a:off x="1516566" y="3203315"/>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第五层</a:t>
              </a:r>
            </a:p>
          </p:txBody>
        </p:sp>
        <p:sp>
          <p:nvSpPr>
            <p:cNvPr id="68" name="Rectangle 31"/>
            <p:cNvSpPr>
              <a:spLocks noChangeArrowheads="1"/>
            </p:cNvSpPr>
            <p:nvPr/>
          </p:nvSpPr>
          <p:spPr bwMode="auto">
            <a:xfrm>
              <a:off x="5599535" y="2869325"/>
              <a:ext cx="685651" cy="195926"/>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66" name="Rounded Rectangle 65"/>
            <p:cNvSpPr/>
            <p:nvPr/>
          </p:nvSpPr>
          <p:spPr bwMode="gray">
            <a:xfrm>
              <a:off x="1428107" y="2476889"/>
              <a:ext cx="6719299" cy="327955"/>
            </a:xfrm>
            <a:prstGeom prst="roundRect">
              <a:avLst/>
            </a:prstGeom>
            <a:noFill/>
            <a:ln w="38100">
              <a:solidFill>
                <a:srgbClr val="FF0000"/>
              </a:solidFill>
              <a:prstDash val="dashDot"/>
              <a:miter lim="800000"/>
            </a:ln>
            <a:effectLst/>
            <a:scene3d>
              <a:camera prst="orthographicFront"/>
              <a:lightRig rig="threePt" dir="t"/>
            </a:scene3d>
            <a:sp3d>
              <a:bevelT/>
            </a:sp3d>
          </p:spPr>
          <p:txBody>
            <a:bodyPr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000">
                <a:latin typeface="微软雅黑" pitchFamily="34" charset="-122"/>
                <a:ea typeface="微软雅黑" pitchFamily="34" charset="-122"/>
                <a:cs typeface="Arial"/>
              </a:endParaRPr>
            </a:p>
          </p:txBody>
        </p:sp>
        <p:sp>
          <p:nvSpPr>
            <p:cNvPr id="69" name="Rectangle 35"/>
            <p:cNvSpPr>
              <a:spLocks noChangeArrowheads="1"/>
            </p:cNvSpPr>
            <p:nvPr/>
          </p:nvSpPr>
          <p:spPr bwMode="auto">
            <a:xfrm>
              <a:off x="5641612" y="2848548"/>
              <a:ext cx="755528"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smtClean="0">
                  <a:solidFill>
                    <a:srgbClr val="000000"/>
                  </a:solidFill>
                  <a:latin typeface="微软雅黑" pitchFamily="34" charset="-122"/>
                  <a:ea typeface="微软雅黑" pitchFamily="34" charset="-122"/>
                  <a:cs typeface="Arial" pitchFamily="34" charset="0"/>
                </a:rPr>
                <a:t>2.2.2.2</a:t>
              </a:r>
              <a:endParaRPr lang="en-US" altLang="zh-CN" sz="1000" b="1">
                <a:solidFill>
                  <a:srgbClr val="000000"/>
                </a:solidFill>
                <a:latin typeface="微软雅黑" pitchFamily="34" charset="-122"/>
                <a:ea typeface="微软雅黑" pitchFamily="34" charset="-122"/>
                <a:cs typeface="Arial" pitchFamily="34" charset="0"/>
              </a:endParaRPr>
            </a:p>
          </p:txBody>
        </p:sp>
      </p:grpSp>
      <p:sp>
        <p:nvSpPr>
          <p:cNvPr id="70" name="Content Placeholder 4"/>
          <p:cNvSpPr>
            <a:spLocks noGrp="1"/>
          </p:cNvSpPr>
          <p:nvPr>
            <p:ph sz="quarter" idx="12"/>
          </p:nvPr>
        </p:nvSpPr>
        <p:spPr>
          <a:xfrm>
            <a:off x="317500" y="1155700"/>
            <a:ext cx="8445500" cy="382772"/>
          </a:xfrm>
        </p:spPr>
        <p:txBody>
          <a:bodyPr/>
          <a:lstStyle/>
          <a:p>
            <a:r>
              <a:rPr lang="en-US" altLang="zh-CN" smtClean="0"/>
              <a:t>3.2 </a:t>
            </a:r>
            <a:r>
              <a:rPr lang="zh-CN" altLang="en-US" smtClean="0"/>
              <a:t>高阶业务流程设计示例</a:t>
            </a:r>
            <a:r>
              <a:rPr lang="en-US" altLang="zh-CN" smtClean="0"/>
              <a:t>——</a:t>
            </a:r>
            <a:r>
              <a:rPr lang="zh-CN" altLang="en-US" smtClean="0"/>
              <a:t>挂牌交易流程</a:t>
            </a:r>
            <a:r>
              <a:rPr lang="en-US" altLang="zh-CN" smtClean="0"/>
              <a:t>(</a:t>
            </a:r>
            <a:r>
              <a:rPr lang="zh-CN" altLang="en-US" smtClean="0"/>
              <a:t>第三层</a:t>
            </a:r>
            <a:r>
              <a:rPr lang="en-US" altLang="zh-CN" smtClean="0"/>
              <a:t>)</a:t>
            </a:r>
            <a:endParaRPr lang="en-US" smtClean="0"/>
          </a:p>
          <a:p>
            <a:endParaRPr lang="en-US"/>
          </a:p>
        </p:txBody>
      </p:sp>
      <p:sp>
        <p:nvSpPr>
          <p:cNvPr id="104" name="Rounded Rectangle 103"/>
          <p:cNvSpPr/>
          <p:nvPr/>
        </p:nvSpPr>
        <p:spPr bwMode="gray">
          <a:xfrm>
            <a:off x="6072027" y="5650786"/>
            <a:ext cx="3071973" cy="294767"/>
          </a:xfrm>
          <a:prstGeom prst="roundRect">
            <a:avLst/>
          </a:prstGeom>
          <a:noFill/>
          <a:ln w="6350">
            <a:solidFill>
              <a:srgbClr val="FF0000"/>
            </a:solidFill>
            <a:prstDash val="dashDot"/>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114" name="Rounded Rectangle 113"/>
          <p:cNvSpPr/>
          <p:nvPr/>
        </p:nvSpPr>
        <p:spPr bwMode="gray">
          <a:xfrm>
            <a:off x="499872" y="2474976"/>
            <a:ext cx="6925056" cy="1048512"/>
          </a:xfrm>
          <a:prstGeom prst="roundRect">
            <a:avLst/>
          </a:prstGeom>
          <a:noFill/>
          <a:ln w="6350">
            <a:solidFill>
              <a:srgbClr val="CC9900"/>
            </a:solidFill>
            <a:prstDash val="dashDot"/>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115" name="TextBox 114"/>
          <p:cNvSpPr txBox="1"/>
          <p:nvPr/>
        </p:nvSpPr>
        <p:spPr>
          <a:xfrm>
            <a:off x="6473953" y="2609088"/>
            <a:ext cx="853439"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200" smtClean="0">
                <a:latin typeface="微软雅黑" pitchFamily="34" charset="-122"/>
                <a:ea typeface="微软雅黑" pitchFamily="34" charset="-122"/>
              </a:rPr>
              <a:t>第四层详细流程示意请见下一页</a:t>
            </a:r>
            <a:endParaRPr lang="en-US" sz="1200">
              <a:latin typeface="微软雅黑" pitchFamily="34" charset="-122"/>
              <a:ea typeface="微软雅黑" pitchFamily="34"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24</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t>详细业务流程设计示例</a:t>
            </a:r>
            <a:r>
              <a:rPr lang="en-US" altLang="zh-CN" smtClean="0"/>
              <a:t>(</a:t>
            </a:r>
            <a:r>
              <a:rPr lang="zh-CN" altLang="en-US" smtClean="0"/>
              <a:t>第四层</a:t>
            </a:r>
            <a:r>
              <a:rPr lang="en-US" altLang="zh-CN" smtClean="0"/>
              <a:t>)</a:t>
            </a:r>
            <a:endParaRPr lang="en-US" smtClean="0"/>
          </a:p>
          <a:p>
            <a:endParaRPr lang="en-US"/>
          </a:p>
        </p:txBody>
      </p:sp>
      <p:sp>
        <p:nvSpPr>
          <p:cNvPr id="6" name="Title 3"/>
          <p:cNvSpPr>
            <a:spLocks noGrp="1"/>
          </p:cNvSpPr>
          <p:nvPr>
            <p:ph type="title"/>
          </p:nvPr>
        </p:nvSpPr>
        <p:spPr>
          <a:xfrm>
            <a:off x="304801" y="76201"/>
            <a:ext cx="6716486" cy="965200"/>
          </a:xfrm>
        </p:spPr>
        <p:txBody>
          <a:bodyPr/>
          <a:lstStyle/>
          <a:p>
            <a:r>
              <a:rPr lang="zh-CN" altLang="en-US" smtClean="0"/>
              <a:t>基于“网上自营”业务模式，特别针对五矿</a:t>
            </a:r>
            <a:r>
              <a:rPr lang="en-US" altLang="zh-CN" smtClean="0"/>
              <a:t>-</a:t>
            </a:r>
            <a:r>
              <a:rPr lang="zh-CN" altLang="en-US" smtClean="0"/>
              <a:t>中建业务场景，进行详细流程的设计，以便于该模式在随后的试点阶段的实施落地。</a:t>
            </a:r>
            <a:endParaRPr lang="en-US"/>
          </a:p>
        </p:txBody>
      </p:sp>
      <p:sp>
        <p:nvSpPr>
          <p:cNvPr id="66" name="Rectangle 65"/>
          <p:cNvSpPr/>
          <p:nvPr/>
        </p:nvSpPr>
        <p:spPr>
          <a:xfrm>
            <a:off x="6020656" y="5296925"/>
            <a:ext cx="3123346" cy="132343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buFont typeface="+mj-lt"/>
              <a:buAutoNum type="arabicPeriod"/>
            </a:pPr>
            <a:r>
              <a:rPr lang="zh-CN" altLang="en-US" sz="1000" smtClean="0">
                <a:latin typeface="微软雅黑" pitchFamily="34" charset="-122"/>
                <a:ea typeface="微软雅黑" pitchFamily="34" charset="-122"/>
              </a:rPr>
              <a:t>第一层主要定义的是业务模式的价值链；</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第二层主要定义的是价值链的能力蓝图；</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第三层主要定义不同业务角色之间的业务逻辑关系及主要交互内容（端到端的业务流程）；</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第四层主要定义的是每个流程的关键步骤和信息流向</a:t>
            </a:r>
            <a:r>
              <a:rPr lang="en-US" altLang="zh-CN" sz="1000" smtClean="0">
                <a:latin typeface="微软雅黑" pitchFamily="34" charset="-122"/>
                <a:ea typeface="微软雅黑" pitchFamily="34" charset="-122"/>
              </a:rPr>
              <a:t>(</a:t>
            </a:r>
            <a:r>
              <a:rPr lang="zh-CN" altLang="en-US" sz="1000" smtClean="0">
                <a:latin typeface="微软雅黑" pitchFamily="34" charset="-122"/>
                <a:ea typeface="微软雅黑" pitchFamily="34" charset="-122"/>
              </a:rPr>
              <a:t>考虑业务场景</a:t>
            </a:r>
            <a:r>
              <a:rPr lang="en-US" altLang="zh-CN" sz="1000" smtClean="0">
                <a:latin typeface="微软雅黑" pitchFamily="34" charset="-122"/>
                <a:ea typeface="微软雅黑" pitchFamily="34" charset="-122"/>
              </a:rPr>
              <a:t>)</a:t>
            </a:r>
            <a:r>
              <a:rPr lang="zh-CN" altLang="en-US" sz="1000" smtClean="0">
                <a:latin typeface="微软雅黑" pitchFamily="34" charset="-122"/>
                <a:ea typeface="微软雅黑" pitchFamily="34" charset="-122"/>
              </a:rPr>
              <a:t>；</a:t>
            </a:r>
            <a:endParaRPr lang="en-US" altLang="zh-CN" sz="1000" smtClean="0">
              <a:latin typeface="微软雅黑" pitchFamily="34" charset="-122"/>
              <a:ea typeface="微软雅黑" pitchFamily="34" charset="-122"/>
            </a:endParaRPr>
          </a:p>
          <a:p>
            <a:pPr marL="228600" indent="-228600">
              <a:buFont typeface="+mj-lt"/>
              <a:buAutoNum type="arabicPeriod"/>
            </a:pPr>
            <a:r>
              <a:rPr lang="zh-CN" altLang="en-US" sz="1000" smtClean="0">
                <a:latin typeface="微软雅黑" pitchFamily="34" charset="-122"/>
                <a:ea typeface="微软雅黑" pitchFamily="34" charset="-122"/>
              </a:rPr>
              <a:t>第五层是</a:t>
            </a:r>
            <a:r>
              <a:rPr lang="zh-CN" altLang="en-GB" sz="1000" smtClean="0">
                <a:latin typeface="微软雅黑" pitchFamily="34" charset="-122"/>
                <a:ea typeface="微软雅黑" pitchFamily="34" charset="-122"/>
              </a:rPr>
              <a:t>每个流程步骤包括的主要任务，可以作为</a:t>
            </a:r>
            <a:r>
              <a:rPr lang="zh-CN" altLang="en-US" sz="1000" smtClean="0">
                <a:latin typeface="微软雅黑" pitchFamily="34" charset="-122"/>
                <a:ea typeface="微软雅黑" pitchFamily="34" charset="-122"/>
              </a:rPr>
              <a:t>系统</a:t>
            </a:r>
            <a:r>
              <a:rPr lang="zh-CN" altLang="en-GB" sz="1000" smtClean="0">
                <a:latin typeface="微软雅黑" pitchFamily="34" charset="-122"/>
                <a:ea typeface="微软雅黑" pitchFamily="34" charset="-122"/>
              </a:rPr>
              <a:t>开发和配置的依据</a:t>
            </a:r>
            <a:r>
              <a:rPr lang="zh-CN" altLang="en-US" sz="1000" smtClean="0">
                <a:latin typeface="微软雅黑" pitchFamily="34" charset="-122"/>
                <a:ea typeface="微软雅黑" pitchFamily="34" charset="-122"/>
              </a:rPr>
              <a:t>。</a:t>
            </a:r>
          </a:p>
        </p:txBody>
      </p:sp>
      <p:grpSp>
        <p:nvGrpSpPr>
          <p:cNvPr id="67" name="Group 66"/>
          <p:cNvGrpSpPr/>
          <p:nvPr/>
        </p:nvGrpSpPr>
        <p:grpSpPr>
          <a:xfrm>
            <a:off x="123301" y="5311739"/>
            <a:ext cx="5856259" cy="1282360"/>
            <a:chOff x="1191803" y="1745958"/>
            <a:chExt cx="7161088" cy="1714221"/>
          </a:xfrm>
        </p:grpSpPr>
        <p:sp>
          <p:nvSpPr>
            <p:cNvPr id="68" name="圆角矩形 8"/>
            <p:cNvSpPr/>
            <p:nvPr/>
          </p:nvSpPr>
          <p:spPr bwMode="auto">
            <a:xfrm>
              <a:off x="1191803" y="1745958"/>
              <a:ext cx="7161088" cy="1650332"/>
            </a:xfrm>
            <a:prstGeom prst="roundRect">
              <a:avLst>
                <a:gd name="adj" fmla="val 4868"/>
              </a:avLst>
            </a:prstGeom>
            <a:gradFill flip="none" rotWithShape="1">
              <a:gsLst>
                <a:gs pos="0">
                  <a:schemeClr val="bg1"/>
                </a:gs>
                <a:gs pos="100000">
                  <a:schemeClr val="bg1">
                    <a:lumMod val="95000"/>
                  </a:schemeClr>
                </a:gs>
              </a:gsLst>
              <a:lin ang="5400000" scaled="1"/>
            </a:gradFill>
            <a:ln w="9525" cap="flat" cmpd="sng" algn="ctr">
              <a:solidFill>
                <a:schemeClr val="bg1">
                  <a:lumMod val="50000"/>
                </a:schemeClr>
              </a:solidFill>
              <a:prstDash val="sysDot"/>
              <a:round/>
              <a:headEnd type="none" w="med" len="med"/>
              <a:tailEnd type="none" w="med" len="med"/>
            </a:ln>
            <a:effectLst/>
          </p:spPr>
          <p:txBody>
            <a:bodyPr vert="horz" wrap="square" lIns="0" tIns="0" rIns="0" bIns="0" numCol="1" rtlCol="0"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fontAlgn="base">
                <a:spcBef>
                  <a:spcPct val="0"/>
                </a:spcBef>
                <a:spcAft>
                  <a:spcPct val="0"/>
                </a:spcAft>
              </a:pPr>
              <a:endParaRPr lang="zh-CN" altLang="en-US" sz="1000">
                <a:solidFill>
                  <a:srgbClr val="000000"/>
                </a:solidFill>
                <a:latin typeface="微软雅黑" pitchFamily="34" charset="-122"/>
                <a:ea typeface="微软雅黑" pitchFamily="34" charset="-122"/>
              </a:endParaRPr>
            </a:p>
          </p:txBody>
        </p:sp>
        <p:sp>
          <p:nvSpPr>
            <p:cNvPr id="69" name="Rectangle 68"/>
            <p:cNvSpPr>
              <a:spLocks noChangeArrowheads="1"/>
            </p:cNvSpPr>
            <p:nvPr/>
          </p:nvSpPr>
          <p:spPr bwMode="auto">
            <a:xfrm>
              <a:off x="6646777" y="2533707"/>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0" name="Rectangle 69"/>
            <p:cNvSpPr>
              <a:spLocks noChangeArrowheads="1"/>
            </p:cNvSpPr>
            <p:nvPr/>
          </p:nvSpPr>
          <p:spPr bwMode="auto">
            <a:xfrm>
              <a:off x="5585033" y="2535561"/>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1" name="Rectangle 70"/>
            <p:cNvSpPr>
              <a:spLocks noChangeArrowheads="1"/>
            </p:cNvSpPr>
            <p:nvPr/>
          </p:nvSpPr>
          <p:spPr bwMode="auto">
            <a:xfrm>
              <a:off x="4523291" y="2537418"/>
              <a:ext cx="655510" cy="214597"/>
            </a:xfrm>
            <a:prstGeom prst="rect">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2" name="Line 15"/>
            <p:cNvSpPr>
              <a:spLocks noChangeShapeType="1"/>
            </p:cNvSpPr>
            <p:nvPr/>
          </p:nvSpPr>
          <p:spPr bwMode="auto">
            <a:xfrm>
              <a:off x="5048008" y="2983926"/>
              <a:ext cx="543495" cy="1012"/>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73" name="AutoShape 16"/>
            <p:cNvSpPr>
              <a:spLocks noChangeArrowheads="1"/>
            </p:cNvSpPr>
            <p:nvPr/>
          </p:nvSpPr>
          <p:spPr bwMode="auto">
            <a:xfrm>
              <a:off x="6143600" y="1813846"/>
              <a:ext cx="1052508" cy="285099"/>
            </a:xfrm>
            <a:prstGeom prst="homePlate">
              <a:avLst>
                <a:gd name="adj" fmla="val 49458"/>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4" name="AutoShape 17"/>
            <p:cNvSpPr>
              <a:spLocks noChangeArrowheads="1"/>
            </p:cNvSpPr>
            <p:nvPr/>
          </p:nvSpPr>
          <p:spPr bwMode="auto">
            <a:xfrm>
              <a:off x="5404999" y="1813846"/>
              <a:ext cx="1107903" cy="285099"/>
            </a:xfrm>
            <a:prstGeom prst="homePlate">
              <a:avLst>
                <a:gd name="adj" fmla="val 52061"/>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5" name="AutoShape 18"/>
            <p:cNvSpPr>
              <a:spLocks noChangeArrowheads="1"/>
            </p:cNvSpPr>
            <p:nvPr/>
          </p:nvSpPr>
          <p:spPr bwMode="auto">
            <a:xfrm>
              <a:off x="4666396" y="1813846"/>
              <a:ext cx="1086361" cy="285099"/>
            </a:xfrm>
            <a:prstGeom prst="homePlate">
              <a:avLst>
                <a:gd name="adj" fmla="val 51048"/>
              </a:avLst>
            </a:prstGeom>
            <a:solidFill>
              <a:schemeClr val="bg1"/>
            </a:solidFill>
            <a:ln w="12700">
              <a:solidFill>
                <a:schemeClr val="tx1"/>
              </a:solidFill>
              <a:miter lim="800000"/>
            </a:ln>
            <a:effectLst>
              <a:outerShdw blurRad="50800" dist="50800" dir="54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76" name="Line 19"/>
            <p:cNvSpPr>
              <a:spLocks noChangeShapeType="1"/>
            </p:cNvSpPr>
            <p:nvPr/>
          </p:nvSpPr>
          <p:spPr bwMode="auto">
            <a:xfrm flipH="1">
              <a:off x="4843352" y="2106988"/>
              <a:ext cx="577034" cy="66173"/>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77" name="Line 20"/>
            <p:cNvSpPr>
              <a:spLocks noChangeShapeType="1"/>
            </p:cNvSpPr>
            <p:nvPr/>
          </p:nvSpPr>
          <p:spPr bwMode="auto">
            <a:xfrm>
              <a:off x="6158992" y="2106985"/>
              <a:ext cx="627812" cy="74212"/>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78" name="Rectangle 21"/>
            <p:cNvSpPr>
              <a:spLocks noChangeArrowheads="1"/>
            </p:cNvSpPr>
            <p:nvPr/>
          </p:nvSpPr>
          <p:spPr bwMode="auto">
            <a:xfrm>
              <a:off x="4940299" y="1770108"/>
              <a:ext cx="71705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1</a:t>
              </a:r>
            </a:p>
          </p:txBody>
        </p:sp>
        <p:sp>
          <p:nvSpPr>
            <p:cNvPr id="79" name="Rectangle 22"/>
            <p:cNvSpPr>
              <a:spLocks noChangeArrowheads="1"/>
            </p:cNvSpPr>
            <p:nvPr/>
          </p:nvSpPr>
          <p:spPr bwMode="auto">
            <a:xfrm>
              <a:off x="5832772" y="1770108"/>
              <a:ext cx="86478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a:t>
              </a:r>
            </a:p>
          </p:txBody>
        </p:sp>
        <p:sp>
          <p:nvSpPr>
            <p:cNvPr id="80" name="Rectangle 23"/>
            <p:cNvSpPr>
              <a:spLocks noChangeArrowheads="1"/>
            </p:cNvSpPr>
            <p:nvPr/>
          </p:nvSpPr>
          <p:spPr bwMode="auto">
            <a:xfrm>
              <a:off x="6562141" y="1770108"/>
              <a:ext cx="79092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3</a:t>
              </a:r>
            </a:p>
          </p:txBody>
        </p:sp>
        <p:sp>
          <p:nvSpPr>
            <p:cNvPr id="81" name="Line 24"/>
            <p:cNvSpPr>
              <a:spLocks noChangeShapeType="1"/>
            </p:cNvSpPr>
            <p:nvPr/>
          </p:nvSpPr>
          <p:spPr bwMode="auto">
            <a:xfrm>
              <a:off x="5155721" y="2647497"/>
              <a:ext cx="444700" cy="0"/>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82" name="Line 25"/>
            <p:cNvSpPr>
              <a:spLocks noChangeShapeType="1"/>
            </p:cNvSpPr>
            <p:nvPr/>
          </p:nvSpPr>
          <p:spPr bwMode="auto">
            <a:xfrm>
              <a:off x="6215926" y="2647497"/>
              <a:ext cx="447778" cy="0"/>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83" name="Line 26"/>
            <p:cNvSpPr>
              <a:spLocks noChangeShapeType="1"/>
            </p:cNvSpPr>
            <p:nvPr/>
          </p:nvSpPr>
          <p:spPr bwMode="auto">
            <a:xfrm flipH="1">
              <a:off x="4546373" y="2463204"/>
              <a:ext cx="984803" cy="73594"/>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84" name="Line 27"/>
            <p:cNvSpPr>
              <a:spLocks noChangeShapeType="1"/>
            </p:cNvSpPr>
            <p:nvPr/>
          </p:nvSpPr>
          <p:spPr bwMode="auto">
            <a:xfrm>
              <a:off x="6103594" y="2470627"/>
              <a:ext cx="1215616" cy="61225"/>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85" name="Rectangle 28"/>
            <p:cNvSpPr>
              <a:spLocks noChangeArrowheads="1"/>
            </p:cNvSpPr>
            <p:nvPr/>
          </p:nvSpPr>
          <p:spPr bwMode="auto">
            <a:xfrm>
              <a:off x="4518679" y="2519915"/>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2.2.1</a:t>
              </a:r>
            </a:p>
          </p:txBody>
        </p:sp>
        <p:sp>
          <p:nvSpPr>
            <p:cNvPr id="86" name="Rectangle 29"/>
            <p:cNvSpPr>
              <a:spLocks noChangeArrowheads="1"/>
            </p:cNvSpPr>
            <p:nvPr/>
          </p:nvSpPr>
          <p:spPr bwMode="auto">
            <a:xfrm>
              <a:off x="5552719" y="2519915"/>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2.2.2</a:t>
              </a:r>
            </a:p>
          </p:txBody>
        </p:sp>
        <p:sp>
          <p:nvSpPr>
            <p:cNvPr id="87" name="Rectangle 30"/>
            <p:cNvSpPr>
              <a:spLocks noChangeArrowheads="1"/>
            </p:cNvSpPr>
            <p:nvPr/>
          </p:nvSpPr>
          <p:spPr bwMode="auto">
            <a:xfrm>
              <a:off x="6620619" y="2519912"/>
              <a:ext cx="827850"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2.2.3</a:t>
              </a:r>
            </a:p>
          </p:txBody>
        </p:sp>
        <p:sp>
          <p:nvSpPr>
            <p:cNvPr id="88" name="Rectangle 31"/>
            <p:cNvSpPr>
              <a:spLocks noChangeArrowheads="1"/>
            </p:cNvSpPr>
            <p:nvPr/>
          </p:nvSpPr>
          <p:spPr bwMode="auto">
            <a:xfrm>
              <a:off x="4417122" y="2874463"/>
              <a:ext cx="610885" cy="185531"/>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89" name="Rectangle 32"/>
            <p:cNvSpPr>
              <a:spLocks noChangeArrowheads="1"/>
            </p:cNvSpPr>
            <p:nvPr/>
          </p:nvSpPr>
          <p:spPr bwMode="auto">
            <a:xfrm>
              <a:off x="7000691" y="2874463"/>
              <a:ext cx="612424" cy="185531"/>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90" name="Line 33"/>
            <p:cNvSpPr>
              <a:spLocks noChangeShapeType="1"/>
            </p:cNvSpPr>
            <p:nvPr/>
          </p:nvSpPr>
          <p:spPr bwMode="auto">
            <a:xfrm flipH="1">
              <a:off x="4570993" y="2749543"/>
              <a:ext cx="1009423" cy="119358"/>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91" name="Line 34"/>
            <p:cNvSpPr>
              <a:spLocks noChangeShapeType="1"/>
            </p:cNvSpPr>
            <p:nvPr/>
          </p:nvSpPr>
          <p:spPr bwMode="auto">
            <a:xfrm>
              <a:off x="6263623" y="2753868"/>
              <a:ext cx="1335639" cy="116884"/>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92" name="Rectangle 35"/>
            <p:cNvSpPr>
              <a:spLocks noChangeArrowheads="1"/>
            </p:cNvSpPr>
            <p:nvPr/>
          </p:nvSpPr>
          <p:spPr bwMode="auto">
            <a:xfrm>
              <a:off x="4369847" y="2848546"/>
              <a:ext cx="755528"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a:solidFill>
                    <a:srgbClr val="000000"/>
                  </a:solidFill>
                  <a:latin typeface="微软雅黑" pitchFamily="34" charset="-122"/>
                  <a:ea typeface="微软雅黑" pitchFamily="34" charset="-122"/>
                  <a:cs typeface="Arial" pitchFamily="34" charset="0"/>
                </a:rPr>
                <a:t>2.2.2.1</a:t>
              </a:r>
            </a:p>
          </p:txBody>
        </p:sp>
        <p:sp>
          <p:nvSpPr>
            <p:cNvPr id="93" name="Rectangle 36"/>
            <p:cNvSpPr>
              <a:spLocks noChangeArrowheads="1"/>
            </p:cNvSpPr>
            <p:nvPr/>
          </p:nvSpPr>
          <p:spPr bwMode="auto">
            <a:xfrm>
              <a:off x="6954953" y="2846072"/>
              <a:ext cx="753989"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smtClean="0">
                  <a:solidFill>
                    <a:srgbClr val="000000"/>
                  </a:solidFill>
                  <a:latin typeface="微软雅黑" pitchFamily="34" charset="-122"/>
                  <a:ea typeface="微软雅黑" pitchFamily="34" charset="-122"/>
                  <a:cs typeface="Arial" pitchFamily="34" charset="0"/>
                </a:rPr>
                <a:t>2.2.2.3</a:t>
              </a:r>
              <a:endParaRPr lang="en-US" altLang="zh-CN" sz="1000" b="1">
                <a:solidFill>
                  <a:srgbClr val="000000"/>
                </a:solidFill>
                <a:latin typeface="微软雅黑" pitchFamily="34" charset="-122"/>
                <a:ea typeface="微软雅黑" pitchFamily="34" charset="-122"/>
                <a:cs typeface="Arial" pitchFamily="34" charset="0"/>
              </a:endParaRPr>
            </a:p>
          </p:txBody>
        </p:sp>
        <p:grpSp>
          <p:nvGrpSpPr>
            <p:cNvPr id="94" name="Group 38"/>
            <p:cNvGrpSpPr/>
            <p:nvPr/>
          </p:nvGrpSpPr>
          <p:grpSpPr>
            <a:xfrm>
              <a:off x="4820211" y="2170043"/>
              <a:ext cx="2324355" cy="313204"/>
              <a:chOff x="3778" y="1318"/>
              <a:chExt cx="1622" cy="544"/>
            </a:xfrm>
            <a:effectLst>
              <a:outerShdw blurRad="50800" dist="50800" dir="5400000" algn="ctr" rotWithShape="0">
                <a:srgbClr val="D8D8D8"/>
              </a:outerShdw>
            </a:effectLst>
          </p:grpSpPr>
          <p:sp>
            <p:nvSpPr>
              <p:cNvPr id="118" name="AutoShape 39"/>
              <p:cNvSpPr>
                <a:spLocks noChangeArrowheads="1"/>
              </p:cNvSpPr>
              <p:nvPr/>
            </p:nvSpPr>
            <p:spPr bwMode="auto">
              <a:xfrm>
                <a:off x="4672" y="1337"/>
                <a:ext cx="684" cy="461"/>
              </a:xfrm>
              <a:prstGeom prst="homePlate">
                <a:avLst>
                  <a:gd name="adj" fmla="val 4945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19" name="AutoShape 40"/>
              <p:cNvSpPr>
                <a:spLocks noChangeArrowheads="1"/>
              </p:cNvSpPr>
              <p:nvPr/>
            </p:nvSpPr>
            <p:spPr bwMode="auto">
              <a:xfrm>
                <a:off x="4224" y="1320"/>
                <a:ext cx="684" cy="461"/>
              </a:xfrm>
              <a:prstGeom prst="homePlate">
                <a:avLst>
                  <a:gd name="adj" fmla="val 4945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20" name="AutoShape 41"/>
              <p:cNvSpPr>
                <a:spLocks noChangeArrowheads="1"/>
              </p:cNvSpPr>
              <p:nvPr/>
            </p:nvSpPr>
            <p:spPr bwMode="auto">
              <a:xfrm>
                <a:off x="3778" y="1320"/>
                <a:ext cx="658" cy="461"/>
              </a:xfrm>
              <a:prstGeom prst="homePlate">
                <a:avLst>
                  <a:gd name="adj" fmla="val 47578"/>
                </a:avLst>
              </a:prstGeom>
              <a:solidFill>
                <a:schemeClr val="bg1"/>
              </a:solidFill>
              <a:ln w="12700">
                <a:solidFill>
                  <a:schemeClr val="tx1"/>
                </a:solidFill>
                <a:miter lim="800000"/>
              </a:ln>
              <a:effectLst>
                <a:outerShdw dist="35921" dir="2700000" algn="ctr" rotWithShape="0">
                  <a:srgbClr val="D8D8D8"/>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defRPr/>
                </a:pPr>
                <a:endParaRPr lang="en-US" sz="1000" b="1">
                  <a:solidFill>
                    <a:srgbClr val="000000"/>
                  </a:solidFill>
                  <a:latin typeface="微软雅黑" pitchFamily="34" charset="-122"/>
                  <a:ea typeface="微软雅黑" pitchFamily="34" charset="-122"/>
                  <a:cs typeface="Arial"/>
                </a:endParaRPr>
              </a:p>
            </p:txBody>
          </p:sp>
          <p:sp>
            <p:nvSpPr>
              <p:cNvPr id="121" name="Rectangle 42"/>
              <p:cNvSpPr>
                <a:spLocks noChangeArrowheads="1"/>
              </p:cNvSpPr>
              <p:nvPr/>
            </p:nvSpPr>
            <p:spPr bwMode="auto">
              <a:xfrm>
                <a:off x="3783" y="1318"/>
                <a:ext cx="574"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2.1</a:t>
                </a:r>
              </a:p>
            </p:txBody>
          </p:sp>
          <p:sp>
            <p:nvSpPr>
              <p:cNvPr id="122" name="Rectangle 43"/>
              <p:cNvSpPr>
                <a:spLocks noChangeArrowheads="1"/>
              </p:cNvSpPr>
              <p:nvPr/>
            </p:nvSpPr>
            <p:spPr bwMode="auto">
              <a:xfrm>
                <a:off x="4413" y="1318"/>
                <a:ext cx="502"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2.2</a:t>
                </a:r>
              </a:p>
            </p:txBody>
          </p:sp>
          <p:sp>
            <p:nvSpPr>
              <p:cNvPr id="123" name="Rectangle 44"/>
              <p:cNvSpPr>
                <a:spLocks noChangeArrowheads="1"/>
              </p:cNvSpPr>
              <p:nvPr/>
            </p:nvSpPr>
            <p:spPr bwMode="auto">
              <a:xfrm>
                <a:off x="4922" y="1327"/>
                <a:ext cx="478" cy="535"/>
              </a:xfrm>
              <a:prstGeom prst="rect">
                <a:avLst/>
              </a:prstGeom>
              <a:noFill/>
              <a:ln w="9525">
                <a:noFill/>
                <a:miter lim="800000"/>
              </a:ln>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en-US" sz="1000" b="1">
                    <a:solidFill>
                      <a:srgbClr val="000000"/>
                    </a:solidFill>
                    <a:latin typeface="微软雅黑" pitchFamily="34" charset="-122"/>
                    <a:ea typeface="微软雅黑" pitchFamily="34" charset="-122"/>
                    <a:cs typeface="Arial"/>
                  </a:rPr>
                  <a:t>2.3</a:t>
                </a:r>
              </a:p>
            </p:txBody>
          </p:sp>
        </p:grpSp>
        <p:sp>
          <p:nvSpPr>
            <p:cNvPr id="95" name="Rectangle 45"/>
            <p:cNvSpPr>
              <a:spLocks noChangeArrowheads="1"/>
            </p:cNvSpPr>
            <p:nvPr/>
          </p:nvSpPr>
          <p:spPr bwMode="auto">
            <a:xfrm>
              <a:off x="5014154" y="3160799"/>
              <a:ext cx="2141946" cy="209423"/>
            </a:xfrm>
            <a:prstGeom prst="rect">
              <a:avLst/>
            </a:prstGeom>
            <a:noFill/>
            <a:ln w="12700">
              <a:solidFill>
                <a:schemeClr val="tx1"/>
              </a:solidFill>
              <a:miter lim="800000"/>
              <a:headEnd type="none" w="sm" len="sm"/>
              <a:tailEnd type="none" w="sm" len="sm"/>
            </a:ln>
            <a:extLst>
              <a:ext uri="{909E8E84-426E-40DD-AFC4-6F175D3DCCD1}">
                <a14:hiddenFill xmlns="" xmlns:a14="http://schemas.microsoft.com/office/drawing/2010/main">
                  <a:solidFill>
                    <a:srgbClr val="FFFFFF"/>
                  </a:solid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96" name="Line 46"/>
            <p:cNvSpPr>
              <a:spLocks noChangeShapeType="1"/>
            </p:cNvSpPr>
            <p:nvPr/>
          </p:nvSpPr>
          <p:spPr bwMode="auto">
            <a:xfrm flipH="1">
              <a:off x="5014159" y="3056287"/>
              <a:ext cx="617040" cy="104515"/>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97" name="Line 47"/>
            <p:cNvSpPr>
              <a:spLocks noChangeShapeType="1"/>
            </p:cNvSpPr>
            <p:nvPr/>
          </p:nvSpPr>
          <p:spPr bwMode="auto">
            <a:xfrm>
              <a:off x="6223620" y="3056902"/>
              <a:ext cx="932485" cy="103897"/>
            </a:xfrm>
            <a:prstGeom prst="line">
              <a:avLst/>
            </a:prstGeom>
            <a:noFill/>
            <a:ln w="12700">
              <a:solidFill>
                <a:schemeClr val="tx1"/>
              </a:solidFill>
              <a:prstDash val="sysDot"/>
              <a:round/>
              <a:headEnd type="none" w="sm" len="sm"/>
              <a:tailEnd type="none" w="sm" len="sm"/>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98" name="Line 49"/>
            <p:cNvSpPr>
              <a:spLocks noChangeShapeType="1"/>
            </p:cNvSpPr>
            <p:nvPr/>
          </p:nvSpPr>
          <p:spPr bwMode="auto">
            <a:xfrm>
              <a:off x="1267288" y="2151512"/>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99" name="Line 50"/>
            <p:cNvSpPr>
              <a:spLocks noChangeShapeType="1"/>
            </p:cNvSpPr>
            <p:nvPr/>
          </p:nvSpPr>
          <p:spPr bwMode="auto">
            <a:xfrm>
              <a:off x="1267288" y="2453309"/>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00" name="Line 51"/>
            <p:cNvSpPr>
              <a:spLocks noChangeShapeType="1"/>
            </p:cNvSpPr>
            <p:nvPr/>
          </p:nvSpPr>
          <p:spPr bwMode="auto">
            <a:xfrm>
              <a:off x="1267288" y="2799633"/>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01" name="Line 52"/>
            <p:cNvSpPr>
              <a:spLocks noChangeShapeType="1"/>
            </p:cNvSpPr>
            <p:nvPr/>
          </p:nvSpPr>
          <p:spPr bwMode="auto">
            <a:xfrm>
              <a:off x="1267288" y="3121219"/>
              <a:ext cx="7009334" cy="0"/>
            </a:xfrm>
            <a:prstGeom prst="line">
              <a:avLst/>
            </a:prstGeom>
            <a:noFill/>
            <a:ln w="12700">
              <a:solidFill>
                <a:schemeClr val="tx1"/>
              </a:solidFill>
              <a:round/>
            </a:ln>
            <a:extLst>
              <a:ext uri="{909E8E84-426E-40DD-AFC4-6F175D3DCCD1}">
                <a14:hiddenFill xmlns="" xmlns:a14="http://schemas.microsoft.com/office/drawing/2010/main">
                  <a:noFill/>
                </a14:hiddenFill>
              </a:ext>
            </a:extLst>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02" name="Text Box 60"/>
            <p:cNvSpPr txBox="1">
              <a:spLocks noChangeArrowheads="1"/>
            </p:cNvSpPr>
            <p:nvPr/>
          </p:nvSpPr>
          <p:spPr bwMode="auto">
            <a:xfrm>
              <a:off x="5457318" y="2809527"/>
              <a:ext cx="1267934" cy="74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45704" tIns="45704" rIns="45704" bIns="45704"/>
            <a:lstStyle>
              <a:defPPr>
                <a:defRPr lang="zh-CN"/>
              </a:defPPr>
              <a:lvl1pPr algn="l" rtl="0" eaLnBrk="0" fontAlgn="base" hangingPunct="0">
                <a:spcBef>
                  <a:spcPct val="0"/>
                </a:spcBef>
                <a:spcAft>
                  <a:spcPct val="0"/>
                </a:spcAft>
                <a:defRPr sz="2000" kern="1200">
                  <a:solidFill>
                    <a:schemeClr val="tx1"/>
                  </a:solidFill>
                  <a:latin typeface="Verdana" pitchFamily="34" charset="0"/>
                  <a:ea typeface="华文楷体"/>
                  <a:cs typeface="华文楷体"/>
                </a:defRPr>
              </a:lvl1pPr>
              <a:lvl2pPr marL="742950" indent="-285750" algn="l" rtl="0" eaLnBrk="0" fontAlgn="base" hangingPunct="0">
                <a:spcBef>
                  <a:spcPct val="0"/>
                </a:spcBef>
                <a:spcAft>
                  <a:spcPct val="0"/>
                </a:spcAft>
                <a:defRPr sz="2000" kern="1200">
                  <a:solidFill>
                    <a:schemeClr val="tx1"/>
                  </a:solidFill>
                  <a:latin typeface="Verdana" pitchFamily="34" charset="0"/>
                  <a:ea typeface="华文楷体"/>
                  <a:cs typeface="华文楷体"/>
                </a:defRPr>
              </a:lvl2pPr>
              <a:lvl3pPr marL="11430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3pPr>
              <a:lvl4pPr marL="16002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4pPr>
              <a:lvl5pPr marL="2057400" indent="-228600" algn="l" rtl="0" eaLnBrk="0" fontAlgn="base" hangingPunct="0">
                <a:spcBef>
                  <a:spcPct val="0"/>
                </a:spcBef>
                <a:spcAft>
                  <a:spcPct val="0"/>
                </a:spcAft>
                <a:defRPr sz="2000" kern="1200">
                  <a:solidFill>
                    <a:schemeClr val="tx1"/>
                  </a:solidFill>
                  <a:latin typeface="Verdana" pitchFamily="34" charset="0"/>
                  <a:ea typeface="华文楷体"/>
                  <a:cs typeface="华文楷体"/>
                </a:defRPr>
              </a:lvl5pPr>
              <a:lvl6pPr marL="25146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6pPr>
              <a:lvl7pPr marL="29718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7pPr>
              <a:lvl8pPr marL="34290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8pPr>
              <a:lvl9pPr marL="3886200" indent="-228600" algn="l" defTabSz="914400" rtl="0" eaLnBrk="0" fontAlgn="base" latinLnBrk="0" hangingPunct="0">
                <a:spcBef>
                  <a:spcPct val="0"/>
                </a:spcBef>
                <a:spcAft>
                  <a:spcPct val="0"/>
                </a:spcAft>
                <a:defRPr sz="2000" kern="1200">
                  <a:solidFill>
                    <a:schemeClr val="tx1"/>
                  </a:solidFill>
                  <a:latin typeface="Verdana" pitchFamily="34" charset="0"/>
                  <a:ea typeface="华文楷体"/>
                  <a:cs typeface="华文楷体"/>
                </a:defRPr>
              </a:lvl9pPr>
            </a:lstStyle>
            <a:p>
              <a:pPr fontAlgn="base">
                <a:spcBef>
                  <a:spcPct val="50000"/>
                </a:spcBef>
                <a:spcAft>
                  <a:spcPct val="0"/>
                </a:spcAft>
              </a:pPr>
              <a:endParaRPr lang="en-US" altLang="zh-CN" sz="1000" b="1">
                <a:solidFill>
                  <a:srgbClr val="000000"/>
                </a:solidFill>
                <a:latin typeface="微软雅黑" pitchFamily="34" charset="-122"/>
                <a:ea typeface="微软雅黑" pitchFamily="34" charset="-122"/>
              </a:endParaRPr>
            </a:p>
          </p:txBody>
        </p:sp>
        <p:sp>
          <p:nvSpPr>
            <p:cNvPr id="103" name="Line 89"/>
            <p:cNvSpPr>
              <a:spLocks noChangeShapeType="1"/>
            </p:cNvSpPr>
            <p:nvPr/>
          </p:nvSpPr>
          <p:spPr bwMode="auto">
            <a:xfrm>
              <a:off x="6295697" y="2984938"/>
              <a:ext cx="717299" cy="225"/>
            </a:xfrm>
            <a:prstGeom prst="line">
              <a:avLst/>
            </a:prstGeom>
            <a:noFill/>
            <a:ln w="12700">
              <a:solidFill>
                <a:schemeClr val="tx1"/>
              </a:solidFill>
              <a:round/>
              <a:headEnd type="none" w="sm" len="sm"/>
              <a:tailEnd type="stealth" w="med" len="med"/>
            </a:ln>
            <a:extLst>
              <a:ext uri="{909E8E84-426E-40DD-AFC4-6F175D3DCCD1}">
                <a14:hiddenFill xmlns="" xmlns:a14="http://schemas.microsoft.com/office/drawing/2010/main">
                  <a:noFill/>
                </a14:hiddenFill>
              </a:ext>
            </a:ex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en-US" sz="1000" b="1">
                <a:solidFill>
                  <a:srgbClr val="000000"/>
                </a:solidFill>
                <a:latin typeface="微软雅黑" pitchFamily="34" charset="-122"/>
                <a:ea typeface="微软雅黑" pitchFamily="34" charset="-122"/>
                <a:cs typeface="Arial" pitchFamily="34" charset="0"/>
              </a:endParaRPr>
            </a:p>
          </p:txBody>
        </p:sp>
        <p:sp>
          <p:nvSpPr>
            <p:cNvPr id="104" name="Rectangle 4"/>
            <p:cNvSpPr>
              <a:spLocks noChangeArrowheads="1"/>
            </p:cNvSpPr>
            <p:nvPr/>
          </p:nvSpPr>
          <p:spPr bwMode="auto">
            <a:xfrm>
              <a:off x="3101717" y="1827025"/>
              <a:ext cx="79793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50000"/>
                </a:spcBef>
                <a:spcAft>
                  <a:spcPct val="0"/>
                </a:spcAft>
                <a:defRPr/>
              </a:pPr>
              <a:r>
                <a:rPr lang="zh-CN" altLang="en-US" sz="1000" b="1">
                  <a:solidFill>
                    <a:srgbClr val="000000"/>
                  </a:solidFill>
                  <a:latin typeface="微软雅黑" pitchFamily="34" charset="-122"/>
                  <a:ea typeface="微软雅黑" pitchFamily="34" charset="-122"/>
                  <a:cs typeface="Arial" pitchFamily="34" charset="0"/>
                </a:rPr>
                <a:t>价值</a:t>
              </a:r>
              <a:r>
                <a:rPr lang="zh-CN" altLang="en-US" sz="1000" b="1" smtClean="0">
                  <a:solidFill>
                    <a:srgbClr val="000000"/>
                  </a:solidFill>
                  <a:latin typeface="微软雅黑" pitchFamily="34" charset="-122"/>
                  <a:ea typeface="微软雅黑" pitchFamily="34" charset="-122"/>
                  <a:cs typeface="Arial" pitchFamily="34" charset="0"/>
                </a:rPr>
                <a:t>链</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105" name="Rectangle 5"/>
            <p:cNvSpPr>
              <a:spLocks noChangeArrowheads="1"/>
            </p:cNvSpPr>
            <p:nvPr/>
          </p:nvSpPr>
          <p:spPr bwMode="auto">
            <a:xfrm>
              <a:off x="3013775" y="2167031"/>
              <a:ext cx="910954"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能力蓝图</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106" name="Rectangle 6"/>
            <p:cNvSpPr>
              <a:spLocks noChangeArrowheads="1"/>
            </p:cNvSpPr>
            <p:nvPr/>
          </p:nvSpPr>
          <p:spPr bwMode="auto">
            <a:xfrm>
              <a:off x="3019929" y="2493564"/>
              <a:ext cx="997268" cy="308105"/>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高阶流程</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107" name="Rectangle 7"/>
            <p:cNvSpPr>
              <a:spLocks noChangeArrowheads="1"/>
            </p:cNvSpPr>
            <p:nvPr/>
          </p:nvSpPr>
          <p:spPr bwMode="auto">
            <a:xfrm>
              <a:off x="3013775" y="2822406"/>
              <a:ext cx="1000838" cy="308106"/>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smtClean="0">
                  <a:solidFill>
                    <a:srgbClr val="000000"/>
                  </a:solidFill>
                  <a:latin typeface="微软雅黑" pitchFamily="34" charset="-122"/>
                  <a:ea typeface="微软雅黑" pitchFamily="34" charset="-122"/>
                  <a:cs typeface="Arial" pitchFamily="34" charset="0"/>
                </a:rPr>
                <a:t>详细流程</a:t>
              </a:r>
              <a:endParaRPr lang="zh-TW" altLang="en-US" sz="1000" b="1">
                <a:solidFill>
                  <a:srgbClr val="000000"/>
                </a:solidFill>
                <a:latin typeface="微软雅黑" pitchFamily="34" charset="-122"/>
                <a:ea typeface="微软雅黑" pitchFamily="34" charset="-122"/>
                <a:cs typeface="Arial" pitchFamily="34" charset="0"/>
              </a:endParaRPr>
            </a:p>
          </p:txBody>
        </p:sp>
        <p:sp>
          <p:nvSpPr>
            <p:cNvPr id="108" name="Rectangle 8"/>
            <p:cNvSpPr>
              <a:spLocks noChangeArrowheads="1"/>
            </p:cNvSpPr>
            <p:nvPr/>
          </p:nvSpPr>
          <p:spPr bwMode="auto">
            <a:xfrm>
              <a:off x="3082990" y="3129228"/>
              <a:ext cx="997268" cy="308106"/>
            </a:xfrm>
            <a:prstGeom prst="rect">
              <a:avLst/>
            </a:prstGeom>
            <a:noFill/>
            <a:ln w="9525">
              <a:noFill/>
              <a:miter lim="800000"/>
            </a:ln>
            <a:effec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defRPr/>
              </a:pPr>
              <a:r>
                <a:rPr lang="zh-CN" altLang="en-US" sz="1000" b="1">
                  <a:solidFill>
                    <a:srgbClr val="000000"/>
                  </a:solidFill>
                  <a:latin typeface="微软雅黑" pitchFamily="34" charset="-122"/>
                  <a:ea typeface="微软雅黑" pitchFamily="34" charset="-122"/>
                  <a:cs typeface="Arial" pitchFamily="34" charset="0"/>
                </a:rPr>
                <a:t>步骤</a:t>
              </a:r>
              <a:r>
                <a:rPr lang="zh-CN" altLang="en-US" sz="1000" b="1" smtClean="0">
                  <a:solidFill>
                    <a:srgbClr val="000000"/>
                  </a:solidFill>
                  <a:latin typeface="微软雅黑" pitchFamily="34" charset="-122"/>
                  <a:ea typeface="微软雅黑" pitchFamily="34" charset="-122"/>
                  <a:cs typeface="Arial" pitchFamily="34" charset="0"/>
                </a:rPr>
                <a:t>图</a:t>
              </a:r>
              <a:endParaRPr lang="en-US" altLang="zh-TW" sz="1000" b="1">
                <a:solidFill>
                  <a:srgbClr val="000000"/>
                </a:solidFill>
                <a:latin typeface="微软雅黑" pitchFamily="34" charset="-122"/>
                <a:ea typeface="微软雅黑" pitchFamily="34" charset="-122"/>
                <a:cs typeface="Arial" pitchFamily="34" charset="0"/>
              </a:endParaRPr>
            </a:p>
          </p:txBody>
        </p:sp>
        <p:sp>
          <p:nvSpPr>
            <p:cNvPr id="109" name="Rectangle 63"/>
            <p:cNvSpPr>
              <a:spLocks noChangeArrowheads="1"/>
            </p:cNvSpPr>
            <p:nvPr/>
          </p:nvSpPr>
          <p:spPr bwMode="auto">
            <a:xfrm>
              <a:off x="5458856" y="3190488"/>
              <a:ext cx="1894205" cy="26969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2066" tIns="46034" rIns="92066" bIns="46034">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lnSpc>
                  <a:spcPct val="80000"/>
                </a:lnSpc>
                <a:spcAft>
                  <a:spcPct val="0"/>
                </a:spcAft>
              </a:pPr>
              <a:r>
                <a:rPr lang="en-US" altLang="zh-TW" sz="1000" b="1">
                  <a:solidFill>
                    <a:srgbClr val="000000"/>
                  </a:solidFill>
                  <a:latin typeface="微软雅黑" pitchFamily="34" charset="-122"/>
                  <a:ea typeface="微软雅黑" pitchFamily="34" charset="-122"/>
                  <a:cs typeface="Arial" pitchFamily="34" charset="0"/>
                </a:rPr>
                <a:t>1) x</a:t>
              </a:r>
              <a:r>
                <a:rPr lang="en-US" altLang="zh-CN" sz="1000" b="1" smtClean="0">
                  <a:solidFill>
                    <a:srgbClr val="000000"/>
                  </a:solidFill>
                  <a:latin typeface="微软雅黑" pitchFamily="34" charset="-122"/>
                  <a:ea typeface="微软雅黑" pitchFamily="34" charset="-122"/>
                  <a:cs typeface="Arial" pitchFamily="34" charset="0"/>
                </a:rPr>
                <a:t>xx  </a:t>
              </a:r>
              <a:r>
                <a:rPr lang="en-US" altLang="zh-TW" sz="1000" b="1" smtClean="0">
                  <a:solidFill>
                    <a:srgbClr val="000000"/>
                  </a:solidFill>
                  <a:latin typeface="微软雅黑" pitchFamily="34" charset="-122"/>
                  <a:ea typeface="微软雅黑" pitchFamily="34" charset="-122"/>
                  <a:cs typeface="Arial" pitchFamily="34" charset="0"/>
                </a:rPr>
                <a:t>2</a:t>
              </a:r>
              <a:r>
                <a:rPr lang="en-US" altLang="zh-TW" sz="1000" b="1">
                  <a:solidFill>
                    <a:srgbClr val="000000"/>
                  </a:solidFill>
                  <a:latin typeface="微软雅黑" pitchFamily="34" charset="-122"/>
                  <a:ea typeface="微软雅黑" pitchFamily="34" charset="-122"/>
                  <a:cs typeface="Arial" pitchFamily="34" charset="0"/>
                </a:rPr>
                <a:t>) </a:t>
              </a:r>
              <a:r>
                <a:rPr lang="en-US" altLang="zh-CN" sz="1000" b="1" smtClean="0">
                  <a:solidFill>
                    <a:srgbClr val="000000"/>
                  </a:solidFill>
                  <a:latin typeface="微软雅黑" pitchFamily="34" charset="-122"/>
                  <a:ea typeface="微软雅黑" pitchFamily="34" charset="-122"/>
                  <a:cs typeface="Arial" pitchFamily="34" charset="0"/>
                </a:rPr>
                <a:t>xxx </a:t>
              </a:r>
              <a:r>
                <a:rPr lang="en-US" altLang="zh-TW" sz="1000" b="1" smtClean="0">
                  <a:solidFill>
                    <a:srgbClr val="000000"/>
                  </a:solidFill>
                  <a:latin typeface="微软雅黑" pitchFamily="34" charset="-122"/>
                  <a:ea typeface="微软雅黑" pitchFamily="34" charset="-122"/>
                  <a:cs typeface="Arial" pitchFamily="34" charset="0"/>
                </a:rPr>
                <a:t>3) </a:t>
              </a:r>
              <a:r>
                <a:rPr lang="en-US" altLang="zh-CN" sz="1000" b="1" smtClean="0">
                  <a:solidFill>
                    <a:srgbClr val="000000"/>
                  </a:solidFill>
                  <a:latin typeface="微软雅黑" pitchFamily="34" charset="-122"/>
                  <a:ea typeface="微软雅黑" pitchFamily="34" charset="-122"/>
                  <a:cs typeface="Arial" pitchFamily="34" charset="0"/>
                </a:rPr>
                <a:t>xxx</a:t>
              </a:r>
              <a:endParaRPr lang="zh-CN" altLang="en-US" sz="1000" b="1">
                <a:solidFill>
                  <a:srgbClr val="000000"/>
                </a:solidFill>
                <a:latin typeface="微软雅黑" pitchFamily="34" charset="-122"/>
                <a:ea typeface="微软雅黑" pitchFamily="34" charset="-122"/>
                <a:cs typeface="Arial" pitchFamily="34" charset="0"/>
              </a:endParaRPr>
            </a:p>
          </p:txBody>
        </p:sp>
        <p:sp>
          <p:nvSpPr>
            <p:cNvPr id="110" name="Rectangle 92"/>
            <p:cNvSpPr>
              <a:spLocks noChangeArrowheads="1"/>
            </p:cNvSpPr>
            <p:nvPr/>
          </p:nvSpPr>
          <p:spPr bwMode="auto">
            <a:xfrm>
              <a:off x="1516566" y="1929474"/>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第一层</a:t>
              </a:r>
            </a:p>
          </p:txBody>
        </p:sp>
        <p:sp>
          <p:nvSpPr>
            <p:cNvPr id="111" name="Rectangle 93"/>
            <p:cNvSpPr>
              <a:spLocks noChangeArrowheads="1"/>
            </p:cNvSpPr>
            <p:nvPr/>
          </p:nvSpPr>
          <p:spPr bwMode="auto">
            <a:xfrm>
              <a:off x="1516566" y="2231912"/>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第二层</a:t>
              </a:r>
            </a:p>
          </p:txBody>
        </p:sp>
        <p:sp>
          <p:nvSpPr>
            <p:cNvPr id="112" name="Rectangle 94"/>
            <p:cNvSpPr>
              <a:spLocks noChangeArrowheads="1"/>
            </p:cNvSpPr>
            <p:nvPr/>
          </p:nvSpPr>
          <p:spPr bwMode="auto">
            <a:xfrm>
              <a:off x="1516566" y="2557824"/>
              <a:ext cx="1050969" cy="152753"/>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第三层</a:t>
              </a:r>
            </a:p>
          </p:txBody>
        </p:sp>
        <p:sp>
          <p:nvSpPr>
            <p:cNvPr id="113" name="Rectangle 95"/>
            <p:cNvSpPr>
              <a:spLocks noChangeArrowheads="1"/>
            </p:cNvSpPr>
            <p:nvPr/>
          </p:nvSpPr>
          <p:spPr bwMode="auto">
            <a:xfrm>
              <a:off x="1516566" y="2878174"/>
              <a:ext cx="1050969" cy="152753"/>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第四层</a:t>
              </a:r>
            </a:p>
          </p:txBody>
        </p:sp>
        <p:sp>
          <p:nvSpPr>
            <p:cNvPr id="114" name="Rectangle 96"/>
            <p:cNvSpPr>
              <a:spLocks noChangeArrowheads="1"/>
            </p:cNvSpPr>
            <p:nvPr/>
          </p:nvSpPr>
          <p:spPr bwMode="auto">
            <a:xfrm>
              <a:off x="1516566" y="3203315"/>
              <a:ext cx="1050969" cy="152754"/>
            </a:xfrm>
            <a:prstGeom prst="rect">
              <a:avLst/>
            </a:prstGeom>
            <a:solidFill>
              <a:srgbClr val="D8D8D8"/>
            </a:solidFill>
            <a:ln w="9525" algn="ctr">
              <a:solidFill>
                <a:schemeClr val="tx1"/>
              </a:solid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fontAlgn="base">
                <a:spcBef>
                  <a:spcPct val="0"/>
                </a:spcBef>
                <a:spcAft>
                  <a:spcPct val="0"/>
                </a:spcAft>
              </a:pPr>
              <a:r>
                <a:rPr lang="zh-CN" altLang="en-US" sz="1000" b="1">
                  <a:solidFill>
                    <a:srgbClr val="000000"/>
                  </a:solidFill>
                  <a:latin typeface="微软雅黑" pitchFamily="34" charset="-122"/>
                  <a:ea typeface="微软雅黑" pitchFamily="34" charset="-122"/>
                  <a:cs typeface="Arial" pitchFamily="34" charset="0"/>
                </a:rPr>
                <a:t>第五层</a:t>
              </a:r>
            </a:p>
          </p:txBody>
        </p:sp>
        <p:sp>
          <p:nvSpPr>
            <p:cNvPr id="115" name="Rectangle 31"/>
            <p:cNvSpPr>
              <a:spLocks noChangeArrowheads="1"/>
            </p:cNvSpPr>
            <p:nvPr/>
          </p:nvSpPr>
          <p:spPr bwMode="auto">
            <a:xfrm>
              <a:off x="5599535" y="2869325"/>
              <a:ext cx="685651" cy="195926"/>
            </a:xfrm>
            <a:prstGeom prst="rect">
              <a:avLst/>
            </a:prstGeom>
            <a:solidFill>
              <a:schemeClr val="bg1"/>
            </a:solidFill>
            <a:ln w="12700">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base">
                <a:spcBef>
                  <a:spcPct val="0"/>
                </a:spcBef>
                <a:spcAft>
                  <a:spcPct val="0"/>
                </a:spcAft>
              </a:pPr>
              <a:endParaRPr lang="zh-CN" altLang="en-US" sz="1000" b="1">
                <a:solidFill>
                  <a:srgbClr val="000000"/>
                </a:solidFill>
                <a:latin typeface="微软雅黑" pitchFamily="34" charset="-122"/>
                <a:ea typeface="微软雅黑" pitchFamily="34" charset="-122"/>
                <a:cs typeface="Arial" pitchFamily="34" charset="0"/>
              </a:endParaRPr>
            </a:p>
          </p:txBody>
        </p:sp>
        <p:sp>
          <p:nvSpPr>
            <p:cNvPr id="117" name="Rectangle 35"/>
            <p:cNvSpPr>
              <a:spLocks noChangeArrowheads="1"/>
            </p:cNvSpPr>
            <p:nvPr/>
          </p:nvSpPr>
          <p:spPr bwMode="auto">
            <a:xfrm>
              <a:off x="5641612" y="2848548"/>
              <a:ext cx="755528" cy="3080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58" tIns="46030" rIns="92058" bIns="4603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fontAlgn="base" hangingPunct="0">
                <a:spcBef>
                  <a:spcPct val="0"/>
                </a:spcBef>
                <a:spcAft>
                  <a:spcPct val="0"/>
                </a:spcAft>
              </a:pPr>
              <a:r>
                <a:rPr lang="en-US" altLang="zh-CN" sz="1000" b="1" smtClean="0">
                  <a:solidFill>
                    <a:srgbClr val="000000"/>
                  </a:solidFill>
                  <a:latin typeface="微软雅黑" pitchFamily="34" charset="-122"/>
                  <a:ea typeface="微软雅黑" pitchFamily="34" charset="-122"/>
                  <a:cs typeface="Arial" pitchFamily="34" charset="0"/>
                </a:rPr>
                <a:t>2.2.2.2</a:t>
              </a:r>
              <a:endParaRPr lang="en-US" altLang="zh-CN" sz="1000" b="1">
                <a:solidFill>
                  <a:srgbClr val="000000"/>
                </a:solidFill>
                <a:latin typeface="微软雅黑" pitchFamily="34" charset="-122"/>
                <a:ea typeface="微软雅黑" pitchFamily="34" charset="-122"/>
                <a:cs typeface="Arial" pitchFamily="34" charset="0"/>
              </a:endParaRPr>
            </a:p>
          </p:txBody>
        </p:sp>
      </p:grpSp>
      <p:sp>
        <p:nvSpPr>
          <p:cNvPr id="124" name="Rounded Rectangle 123"/>
          <p:cNvSpPr/>
          <p:nvPr/>
        </p:nvSpPr>
        <p:spPr bwMode="gray">
          <a:xfrm>
            <a:off x="6072027" y="5959006"/>
            <a:ext cx="3071973" cy="294767"/>
          </a:xfrm>
          <a:prstGeom prst="roundRect">
            <a:avLst/>
          </a:prstGeom>
          <a:noFill/>
          <a:ln w="6350">
            <a:solidFill>
              <a:srgbClr val="FF0000"/>
            </a:solidFill>
            <a:prstDash val="dashDot"/>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179" name="Rounded Rectangle 178"/>
          <p:cNvSpPr/>
          <p:nvPr/>
        </p:nvSpPr>
        <p:spPr bwMode="gray">
          <a:xfrm>
            <a:off x="615820" y="1903445"/>
            <a:ext cx="1530221" cy="1679510"/>
          </a:xfrm>
          <a:prstGeom prst="roundRect">
            <a:avLst/>
          </a:prstGeom>
          <a:solidFill>
            <a:srgbClr val="FFCCCC"/>
          </a:solidFill>
          <a:ln w="28575">
            <a:noFill/>
            <a:prstDash val="dashDot"/>
            <a:miter lim="800000"/>
          </a:ln>
          <a:effectLst/>
          <a:scene3d>
            <a:camera prst="orthographicFront"/>
            <a:lightRig rig="threePt" dir="t"/>
          </a:scene3d>
          <a:sp3d>
            <a:bevelT w="0" h="0"/>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200" name="Rounded Rectangle 199"/>
          <p:cNvSpPr/>
          <p:nvPr/>
        </p:nvSpPr>
        <p:spPr bwMode="gray">
          <a:xfrm>
            <a:off x="615820" y="3791711"/>
            <a:ext cx="1530221" cy="1534699"/>
          </a:xfrm>
          <a:prstGeom prst="roundRect">
            <a:avLst/>
          </a:prstGeom>
          <a:solidFill>
            <a:srgbClr val="FFFF00"/>
          </a:solidFill>
          <a:ln w="28575">
            <a:noFill/>
            <a:prstDash val="dashDot"/>
            <a:miter lim="800000"/>
          </a:ln>
          <a:effectLst/>
          <a:scene3d>
            <a:camera prst="orthographicFront"/>
            <a:lightRig rig="threePt" dir="t"/>
          </a:scene3d>
          <a:sp3d>
            <a:bevelT w="0" h="0"/>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201" name="Rounded Rectangle 200"/>
          <p:cNvSpPr/>
          <p:nvPr/>
        </p:nvSpPr>
        <p:spPr bwMode="gray">
          <a:xfrm>
            <a:off x="2359276" y="1901952"/>
            <a:ext cx="4187828" cy="3364991"/>
          </a:xfrm>
          <a:prstGeom prst="roundRect">
            <a:avLst/>
          </a:prstGeom>
          <a:solidFill>
            <a:srgbClr val="92D050"/>
          </a:solidFill>
          <a:ln w="28575">
            <a:noFill/>
            <a:prstDash val="dashDot"/>
            <a:miter lim="800000"/>
          </a:ln>
          <a:effectLst/>
          <a:scene3d>
            <a:camera prst="orthographicFront"/>
            <a:lightRig rig="threePt" dir="t"/>
          </a:scene3d>
          <a:sp3d>
            <a:bevelT w="0" h="0"/>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202" name="Rounded Rectangle 201"/>
          <p:cNvSpPr/>
          <p:nvPr/>
        </p:nvSpPr>
        <p:spPr bwMode="gray">
          <a:xfrm>
            <a:off x="6867081" y="1854677"/>
            <a:ext cx="1530221" cy="1679510"/>
          </a:xfrm>
          <a:prstGeom prst="roundRect">
            <a:avLst/>
          </a:prstGeom>
          <a:solidFill>
            <a:srgbClr val="CCECFF"/>
          </a:solidFill>
          <a:ln w="28575">
            <a:noFill/>
            <a:prstDash val="dashDot"/>
            <a:miter lim="800000"/>
          </a:ln>
          <a:effectLst/>
          <a:scene3d>
            <a:camera prst="orthographicFront"/>
            <a:lightRig rig="threePt" dir="t"/>
          </a:scene3d>
          <a:sp3d>
            <a:bevelT w="0" h="0"/>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grpSp>
        <p:nvGrpSpPr>
          <p:cNvPr id="175" name="Group 174"/>
          <p:cNvGrpSpPr/>
          <p:nvPr/>
        </p:nvGrpSpPr>
        <p:grpSpPr>
          <a:xfrm>
            <a:off x="626723" y="1563254"/>
            <a:ext cx="7772759" cy="3686840"/>
            <a:chOff x="424337" y="1563254"/>
            <a:chExt cx="7975146" cy="5031828"/>
          </a:xfrm>
        </p:grpSpPr>
        <p:sp>
          <p:nvSpPr>
            <p:cNvPr id="125" name="Rounded Rectangle 124"/>
            <p:cNvSpPr/>
            <p:nvPr/>
          </p:nvSpPr>
          <p:spPr bwMode="gray">
            <a:xfrm>
              <a:off x="424337"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4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Arial" pitchFamily="34" charset="0"/>
                </a:rPr>
                <a:t>卖家（数码库）</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126" name="Rounded Rectangle 125"/>
            <p:cNvSpPr/>
            <p:nvPr/>
          </p:nvSpPr>
          <p:spPr bwMode="gray">
            <a:xfrm>
              <a:off x="3597612"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4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Arial" pitchFamily="34" charset="0"/>
                </a:rPr>
                <a:t>电子商务平台</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127" name="Rounded Rectangle 126"/>
            <p:cNvSpPr/>
            <p:nvPr/>
          </p:nvSpPr>
          <p:spPr bwMode="gray">
            <a:xfrm>
              <a:off x="6821687" y="1563254"/>
              <a:ext cx="1577796" cy="457200"/>
            </a:xfrm>
            <a:prstGeom prst="roundRect">
              <a:avLst>
                <a:gd name="adj" fmla="val 16667"/>
              </a:avLst>
            </a:prstGeom>
            <a:solidFill>
              <a:srgbClr val="CCCC00"/>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400" b="1" kern="0" smtClean="0">
                  <a:solidFill>
                    <a:prstClr val="white"/>
                  </a:solidFill>
                  <a:latin typeface="微软雅黑" pitchFamily="34" charset="-122"/>
                  <a:ea typeface="微软雅黑" pitchFamily="34" charset="-122"/>
                  <a:cs typeface="Arial" pitchFamily="34" charset="0"/>
                </a:rPr>
                <a:t>买家</a:t>
              </a:r>
              <a:endParaRPr kumimoji="0" lang="en-US" altLang="en-US" sz="1400" b="1" i="0" u="none" strike="noStrike" kern="0" cap="none" spc="0" normalizeH="0" baseline="0" noProof="0">
                <a:ln>
                  <a:noFill/>
                </a:ln>
                <a:solidFill>
                  <a:prstClr val="white"/>
                </a:solidFill>
                <a:effectLst/>
                <a:uLnTx/>
                <a:uFillTx/>
                <a:latin typeface="微软雅黑" pitchFamily="34" charset="-122"/>
                <a:ea typeface="微软雅黑" pitchFamily="34" charset="-122"/>
                <a:cs typeface="Arial" pitchFamily="34" charset="0"/>
              </a:endParaRPr>
            </a:p>
          </p:txBody>
        </p:sp>
        <p:sp>
          <p:nvSpPr>
            <p:cNvPr id="128" name="Rectangle 127"/>
            <p:cNvSpPr/>
            <p:nvPr/>
          </p:nvSpPr>
          <p:spPr bwMode="gray">
            <a:xfrm>
              <a:off x="494258" y="2092479"/>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质检</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29" name="Rectangle 128"/>
            <p:cNvSpPr/>
            <p:nvPr/>
          </p:nvSpPr>
          <p:spPr bwMode="gray">
            <a:xfrm>
              <a:off x="494258" y="2655162"/>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noProof="0" smtClean="0">
                  <a:solidFill>
                    <a:sysClr val="windowText" lastClr="000000"/>
                  </a:solidFill>
                  <a:latin typeface="微软雅黑" pitchFamily="34" charset="-122"/>
                  <a:ea typeface="微软雅黑" pitchFamily="34" charset="-122"/>
                  <a:cs typeface="Arial" pitchFamily="34" charset="0"/>
                </a:rPr>
                <a:t>称重</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0" name="Rectangle 129"/>
            <p:cNvSpPr/>
            <p:nvPr/>
          </p:nvSpPr>
          <p:spPr bwMode="gray">
            <a:xfrm>
              <a:off x="494258" y="3277757"/>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收货</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1" name="Rectangle 130"/>
            <p:cNvSpPr/>
            <p:nvPr/>
          </p:nvSpPr>
          <p:spPr bwMode="gray">
            <a:xfrm>
              <a:off x="494258" y="3884715"/>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noProof="0" smtClean="0">
                  <a:solidFill>
                    <a:sysClr val="windowText" lastClr="000000"/>
                  </a:solidFill>
                  <a:latin typeface="微软雅黑" pitchFamily="34" charset="-122"/>
                  <a:ea typeface="微软雅黑" pitchFamily="34" charset="-122"/>
                  <a:cs typeface="Arial" pitchFamily="34" charset="0"/>
                </a:rPr>
                <a:t>上架</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2" name="Rectangle 131"/>
            <p:cNvSpPr/>
            <p:nvPr/>
          </p:nvSpPr>
          <p:spPr bwMode="gray">
            <a:xfrm>
              <a:off x="494258" y="4826502"/>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选择待售商品</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3" name="Rectangle 132"/>
            <p:cNvSpPr/>
            <p:nvPr/>
          </p:nvSpPr>
          <p:spPr bwMode="gray">
            <a:xfrm>
              <a:off x="494258" y="5274850"/>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组合待售商品</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4" name="Rectangle 133"/>
            <p:cNvSpPr/>
            <p:nvPr/>
          </p:nvSpPr>
          <p:spPr bwMode="gray">
            <a:xfrm>
              <a:off x="494258" y="5774323"/>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设定交易条件</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5" name="Rectangle 134"/>
            <p:cNvSpPr/>
            <p:nvPr/>
          </p:nvSpPr>
          <p:spPr bwMode="gray">
            <a:xfrm>
              <a:off x="2676548" y="3427515"/>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发布供应信息</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6" name="Rectangle 135"/>
            <p:cNvSpPr/>
            <p:nvPr/>
          </p:nvSpPr>
          <p:spPr bwMode="gray">
            <a:xfrm>
              <a:off x="6915309" y="2075931"/>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查找供应信息</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7" name="Rectangle 136"/>
            <p:cNvSpPr/>
            <p:nvPr/>
          </p:nvSpPr>
          <p:spPr bwMode="gray">
            <a:xfrm>
              <a:off x="6915309" y="2738360"/>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放入购物车</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8" name="Rectangle 137"/>
            <p:cNvSpPr/>
            <p:nvPr/>
          </p:nvSpPr>
          <p:spPr bwMode="gray">
            <a:xfrm>
              <a:off x="6915309" y="3427515"/>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预下单</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39" name="Rectangle 138"/>
            <p:cNvSpPr/>
            <p:nvPr/>
          </p:nvSpPr>
          <p:spPr bwMode="gray">
            <a:xfrm>
              <a:off x="2676548" y="5774323"/>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确认合同</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40" name="Rectangle 139"/>
            <p:cNvSpPr/>
            <p:nvPr/>
          </p:nvSpPr>
          <p:spPr bwMode="gray">
            <a:xfrm>
              <a:off x="2676548" y="6231523"/>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生成合同</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41" name="Elbow Connector 140"/>
            <p:cNvCxnSpPr>
              <a:stCxn id="128" idx="2"/>
              <a:endCxn id="129" idx="0"/>
            </p:cNvCxnSpPr>
            <p:nvPr/>
          </p:nvCxnSpPr>
          <p:spPr bwMode="auto">
            <a:xfrm rot="5400000">
              <a:off x="1061423" y="2530612"/>
              <a:ext cx="249636"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2" name="Elbow Connector 141"/>
            <p:cNvCxnSpPr>
              <a:stCxn id="129" idx="2"/>
              <a:endCxn id="130" idx="0"/>
            </p:cNvCxnSpPr>
            <p:nvPr/>
          </p:nvCxnSpPr>
          <p:spPr bwMode="auto">
            <a:xfrm rot="5400000">
              <a:off x="1031467" y="3123251"/>
              <a:ext cx="309548"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3" name="Elbow Connector 142"/>
            <p:cNvCxnSpPr>
              <a:stCxn id="130" idx="2"/>
              <a:endCxn id="131" idx="0"/>
            </p:cNvCxnSpPr>
            <p:nvPr/>
          </p:nvCxnSpPr>
          <p:spPr bwMode="auto">
            <a:xfrm rot="5400000">
              <a:off x="1039284" y="3738029"/>
              <a:ext cx="293911"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4" name="Elbow Connector 143"/>
            <p:cNvCxnSpPr>
              <a:stCxn id="131" idx="2"/>
              <a:endCxn id="132" idx="0"/>
            </p:cNvCxnSpPr>
            <p:nvPr/>
          </p:nvCxnSpPr>
          <p:spPr bwMode="auto">
            <a:xfrm rot="5400000">
              <a:off x="871870" y="4512132"/>
              <a:ext cx="628740" cy="1588"/>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5" name="Elbow Connector 144"/>
            <p:cNvCxnSpPr>
              <a:stCxn id="132" idx="2"/>
              <a:endCxn id="133" idx="0"/>
            </p:cNvCxnSpPr>
            <p:nvPr/>
          </p:nvCxnSpPr>
          <p:spPr bwMode="auto">
            <a:xfrm rot="5400000">
              <a:off x="1118590" y="5207199"/>
              <a:ext cx="135301" cy="1588"/>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6" name="Elbow Connector 145"/>
            <p:cNvCxnSpPr>
              <a:stCxn id="133" idx="2"/>
              <a:endCxn id="134" idx="0"/>
            </p:cNvCxnSpPr>
            <p:nvPr/>
          </p:nvCxnSpPr>
          <p:spPr bwMode="auto">
            <a:xfrm rot="5400000">
              <a:off x="1093027" y="5681110"/>
              <a:ext cx="186426" cy="1588"/>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7" name="Elbow Connector 146"/>
            <p:cNvCxnSpPr>
              <a:stCxn id="173" idx="3"/>
              <a:endCxn id="154" idx="1"/>
            </p:cNvCxnSpPr>
            <p:nvPr/>
          </p:nvCxnSpPr>
          <p:spPr bwMode="auto">
            <a:xfrm flipV="1">
              <a:off x="1878221" y="2227126"/>
              <a:ext cx="1814327" cy="4160921"/>
            </a:xfrm>
            <a:prstGeom prst="bentConnector3">
              <a:avLst>
                <a:gd name="adj1" fmla="val 27601"/>
              </a:avLst>
            </a:prstGeom>
            <a:solidFill>
              <a:schemeClr val="bg1"/>
            </a:solidFill>
            <a:ln w="9525" cap="flat" cmpd="sng" algn="ctr">
              <a:solidFill>
                <a:schemeClr val="tx1"/>
              </a:solidFill>
              <a:prstDash val="solid"/>
              <a:round/>
              <a:headEnd type="none" w="med" len="med"/>
              <a:tailEnd type="triangle" w="med" len="med"/>
            </a:ln>
            <a:effectLst/>
          </p:spPr>
        </p:cxnSp>
        <p:cxnSp>
          <p:nvCxnSpPr>
            <p:cNvPr id="148" name="Elbow Connector 147"/>
            <p:cNvCxnSpPr>
              <a:stCxn id="136" idx="2"/>
              <a:endCxn id="137" idx="0"/>
            </p:cNvCxnSpPr>
            <p:nvPr/>
          </p:nvCxnSpPr>
          <p:spPr bwMode="auto">
            <a:xfrm rot="5400000">
              <a:off x="7432599" y="2563938"/>
              <a:ext cx="349383"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49" name="Elbow Connector 148"/>
            <p:cNvCxnSpPr>
              <a:stCxn id="137" idx="2"/>
              <a:endCxn id="138" idx="0"/>
            </p:cNvCxnSpPr>
            <p:nvPr/>
          </p:nvCxnSpPr>
          <p:spPr bwMode="auto">
            <a:xfrm rot="5400000">
              <a:off x="7419237" y="3239729"/>
              <a:ext cx="376107"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50" name="Elbow Connector 149"/>
            <p:cNvCxnSpPr>
              <a:stCxn id="138" idx="2"/>
              <a:endCxn id="159" idx="0"/>
            </p:cNvCxnSpPr>
            <p:nvPr/>
          </p:nvCxnSpPr>
          <p:spPr bwMode="auto">
            <a:xfrm rot="5400000">
              <a:off x="5727902" y="2400511"/>
              <a:ext cx="539338" cy="3219441"/>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51" name="Elbow Connector 150"/>
            <p:cNvCxnSpPr>
              <a:endCxn id="139" idx="0"/>
            </p:cNvCxnSpPr>
            <p:nvPr/>
          </p:nvCxnSpPr>
          <p:spPr bwMode="auto">
            <a:xfrm rot="5400000">
              <a:off x="3261488" y="5666485"/>
              <a:ext cx="214880" cy="796"/>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52" name="Elbow Connector 151"/>
            <p:cNvCxnSpPr>
              <a:stCxn id="139" idx="2"/>
              <a:endCxn id="140" idx="0"/>
            </p:cNvCxnSpPr>
            <p:nvPr/>
          </p:nvCxnSpPr>
          <p:spPr bwMode="auto">
            <a:xfrm rot="5400000">
              <a:off x="3296454" y="6159446"/>
              <a:ext cx="144153" cy="1588"/>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sp>
          <p:nvSpPr>
            <p:cNvPr id="153" name="Diamond 152"/>
            <p:cNvSpPr/>
            <p:nvPr/>
          </p:nvSpPr>
          <p:spPr bwMode="auto">
            <a:xfrm>
              <a:off x="3733800" y="2565400"/>
              <a:ext cx="1308100" cy="431800"/>
            </a:xfrm>
            <a:prstGeom prst="diamond">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eaLnBrk="0" latinLnBrk="0" hangingPunct="0">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审核通过？</a:t>
              </a:r>
              <a:endParaRPr lang="en-US" altLang="en-US" sz="1200" kern="0" smtClean="0">
                <a:solidFill>
                  <a:sysClr val="windowText" lastClr="000000"/>
                </a:solidFill>
                <a:latin typeface="微软雅黑" pitchFamily="34" charset="-122"/>
                <a:ea typeface="微软雅黑" pitchFamily="34" charset="-122"/>
                <a:cs typeface="Arial" pitchFamily="34" charset="0"/>
              </a:endParaRPr>
            </a:p>
          </p:txBody>
        </p:sp>
        <p:sp>
          <p:nvSpPr>
            <p:cNvPr id="154" name="Rectangle 153"/>
            <p:cNvSpPr/>
            <p:nvPr/>
          </p:nvSpPr>
          <p:spPr bwMode="gray">
            <a:xfrm>
              <a:off x="3692548" y="2070602"/>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0"/>
                </a:spcBef>
                <a:spcAft>
                  <a:spcPts val="300"/>
                </a:spcAft>
                <a:defRPr/>
              </a:pPr>
              <a:r>
                <a:rPr lang="zh-CN" altLang="en-US" sz="1200" kern="0" smtClean="0">
                  <a:solidFill>
                    <a:sysClr val="windowText" lastClr="000000"/>
                  </a:solidFill>
                  <a:latin typeface="微软雅黑" pitchFamily="34" charset="-122"/>
                  <a:ea typeface="微软雅黑" pitchFamily="34" charset="-122"/>
                  <a:cs typeface="Arial" pitchFamily="34" charset="0"/>
                </a:rPr>
                <a:t>信息审核</a:t>
              </a:r>
              <a:endParaRPr lang="en-US" altLang="en-US" sz="1200" kern="0">
                <a:solidFill>
                  <a:sysClr val="windowText" lastClr="000000"/>
                </a:solidFill>
                <a:latin typeface="微软雅黑" pitchFamily="34" charset="-122"/>
                <a:ea typeface="微软雅黑" pitchFamily="34" charset="-122"/>
                <a:cs typeface="Arial" pitchFamily="34" charset="0"/>
              </a:endParaRPr>
            </a:p>
          </p:txBody>
        </p:sp>
        <p:cxnSp>
          <p:nvCxnSpPr>
            <p:cNvPr id="155" name="Elbow Connector 154"/>
            <p:cNvCxnSpPr>
              <a:stCxn id="153" idx="2"/>
              <a:endCxn id="135" idx="0"/>
            </p:cNvCxnSpPr>
            <p:nvPr/>
          </p:nvCxnSpPr>
          <p:spPr bwMode="auto">
            <a:xfrm rot="5400000">
              <a:off x="3663033" y="2702697"/>
              <a:ext cx="430315" cy="1019320"/>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56" name="Elbow Connector 155"/>
            <p:cNvCxnSpPr>
              <a:stCxn id="154" idx="2"/>
              <a:endCxn id="153" idx="0"/>
            </p:cNvCxnSpPr>
            <p:nvPr/>
          </p:nvCxnSpPr>
          <p:spPr bwMode="auto">
            <a:xfrm rot="16200000" flipH="1">
              <a:off x="4295315" y="2472864"/>
              <a:ext cx="181751" cy="3320"/>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sp>
          <p:nvSpPr>
            <p:cNvPr id="157" name="Rectangle 156"/>
            <p:cNvSpPr/>
            <p:nvPr/>
          </p:nvSpPr>
          <p:spPr bwMode="gray">
            <a:xfrm>
              <a:off x="2676548" y="3984554"/>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smtClean="0">
                  <a:solidFill>
                    <a:sysClr val="windowText" lastClr="000000"/>
                  </a:solidFill>
                  <a:latin typeface="微软雅黑" pitchFamily="34" charset="-122"/>
                  <a:ea typeface="微软雅黑" pitchFamily="34" charset="-122"/>
                  <a:cs typeface="Arial" pitchFamily="34" charset="0"/>
                </a:rPr>
                <a:t>锁定货物</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58" name="Elbow Connector 157"/>
            <p:cNvCxnSpPr>
              <a:stCxn id="135" idx="2"/>
              <a:endCxn id="157" idx="0"/>
            </p:cNvCxnSpPr>
            <p:nvPr/>
          </p:nvCxnSpPr>
          <p:spPr bwMode="auto">
            <a:xfrm rot="5400000">
              <a:off x="3246533" y="3862827"/>
              <a:ext cx="243992"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sp>
          <p:nvSpPr>
            <p:cNvPr id="159" name="Diamond 158"/>
            <p:cNvSpPr/>
            <p:nvPr/>
          </p:nvSpPr>
          <p:spPr bwMode="auto">
            <a:xfrm>
              <a:off x="3733800" y="4279900"/>
              <a:ext cx="1308100" cy="431800"/>
            </a:xfrm>
            <a:prstGeom prst="diamond">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0"/>
                </a:spcBef>
                <a:spcAft>
                  <a:spcPts val="300"/>
                </a:spcAft>
                <a:defRPr/>
              </a:pPr>
              <a:r>
                <a:rPr lang="zh-CN" altLang="en-US" sz="1200" kern="0" smtClean="0">
                  <a:solidFill>
                    <a:sysClr val="windowText" lastClr="000000"/>
                  </a:solidFill>
                  <a:latin typeface="微软雅黑" pitchFamily="34" charset="-122"/>
                  <a:ea typeface="微软雅黑" pitchFamily="34" charset="-122"/>
                  <a:cs typeface="Arial" pitchFamily="34" charset="0"/>
                </a:rPr>
                <a:t>货物未售？</a:t>
              </a:r>
              <a:endParaRPr lang="en-US" altLang="en-US" sz="1200" kern="0" smtClean="0">
                <a:solidFill>
                  <a:sysClr val="windowText" lastClr="000000"/>
                </a:solidFill>
                <a:latin typeface="微软雅黑" pitchFamily="34" charset="-122"/>
                <a:ea typeface="微软雅黑" pitchFamily="34" charset="-122"/>
                <a:cs typeface="Arial" pitchFamily="34" charset="0"/>
              </a:endParaRPr>
            </a:p>
          </p:txBody>
        </p:sp>
        <p:sp>
          <p:nvSpPr>
            <p:cNvPr id="160" name="Rectangle 159"/>
            <p:cNvSpPr/>
            <p:nvPr/>
          </p:nvSpPr>
          <p:spPr bwMode="gray">
            <a:xfrm>
              <a:off x="2676548" y="5274850"/>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lang="zh-CN" altLang="en-US" sz="1200" kern="0" noProof="0" smtClean="0">
                  <a:solidFill>
                    <a:sysClr val="windowText" lastClr="000000"/>
                  </a:solidFill>
                  <a:latin typeface="微软雅黑" pitchFamily="34" charset="-122"/>
                  <a:ea typeface="微软雅黑" pitchFamily="34" charset="-122"/>
                  <a:cs typeface="Arial" pitchFamily="34" charset="0"/>
                </a:rPr>
                <a:t>合同谈判</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61" name="Elbow Connector 160"/>
            <p:cNvCxnSpPr>
              <a:stCxn id="157" idx="2"/>
              <a:endCxn id="160" idx="0"/>
            </p:cNvCxnSpPr>
            <p:nvPr/>
          </p:nvCxnSpPr>
          <p:spPr bwMode="auto">
            <a:xfrm rot="5400000">
              <a:off x="2879905" y="4786495"/>
              <a:ext cx="977249" cy="1629"/>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62" name="Elbow Connector 161"/>
            <p:cNvCxnSpPr>
              <a:stCxn id="159" idx="2"/>
              <a:endCxn id="160" idx="0"/>
            </p:cNvCxnSpPr>
            <p:nvPr/>
          </p:nvCxnSpPr>
          <p:spPr bwMode="auto">
            <a:xfrm rot="5400000">
              <a:off x="3596615" y="4483615"/>
              <a:ext cx="563150" cy="1019320"/>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63" name="Elbow Connector 162"/>
            <p:cNvCxnSpPr>
              <a:stCxn id="159" idx="2"/>
              <a:endCxn id="166" idx="0"/>
            </p:cNvCxnSpPr>
            <p:nvPr/>
          </p:nvCxnSpPr>
          <p:spPr bwMode="auto">
            <a:xfrm rot="16200000" flipH="1">
              <a:off x="4677170" y="4422380"/>
              <a:ext cx="563150" cy="1141790"/>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cxnSp>
          <p:nvCxnSpPr>
            <p:cNvPr id="164" name="Elbow Connector 163"/>
            <p:cNvCxnSpPr>
              <a:stCxn id="153" idx="2"/>
              <a:endCxn id="165" idx="0"/>
            </p:cNvCxnSpPr>
            <p:nvPr/>
          </p:nvCxnSpPr>
          <p:spPr bwMode="auto">
            <a:xfrm rot="16200000" flipH="1">
              <a:off x="4743588" y="2641462"/>
              <a:ext cx="430315" cy="1141790"/>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sp>
          <p:nvSpPr>
            <p:cNvPr id="165" name="Rectangle 164"/>
            <p:cNvSpPr/>
            <p:nvPr/>
          </p:nvSpPr>
          <p:spPr bwMode="gray">
            <a:xfrm>
              <a:off x="4837658" y="3427515"/>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通知卖家发布失败</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66" name="Rectangle 165"/>
            <p:cNvSpPr/>
            <p:nvPr/>
          </p:nvSpPr>
          <p:spPr bwMode="gray">
            <a:xfrm>
              <a:off x="4837658" y="5274850"/>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通知买家货已售完</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67" name="Rectangle 166"/>
            <p:cNvSpPr/>
            <p:nvPr/>
          </p:nvSpPr>
          <p:spPr bwMode="gray">
            <a:xfrm>
              <a:off x="3935959" y="2971800"/>
              <a:ext cx="331241" cy="259226"/>
            </a:xfrm>
            <a:prstGeom prst="rect">
              <a:avLst/>
            </a:prstGeom>
            <a:noFill/>
            <a:ln w="6350">
              <a:no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是</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68" name="Rectangle 167"/>
            <p:cNvSpPr/>
            <p:nvPr/>
          </p:nvSpPr>
          <p:spPr bwMode="gray">
            <a:xfrm>
              <a:off x="4532859" y="2971800"/>
              <a:ext cx="331241" cy="259226"/>
            </a:xfrm>
            <a:prstGeom prst="rect">
              <a:avLst/>
            </a:prstGeom>
            <a:noFill/>
            <a:ln w="6350">
              <a:no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否</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69" name="Rectangle 168"/>
            <p:cNvSpPr/>
            <p:nvPr/>
          </p:nvSpPr>
          <p:spPr bwMode="gray">
            <a:xfrm>
              <a:off x="3935959" y="4724400"/>
              <a:ext cx="331241" cy="259226"/>
            </a:xfrm>
            <a:prstGeom prst="rect">
              <a:avLst/>
            </a:prstGeom>
            <a:noFill/>
            <a:ln w="6350">
              <a:no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是</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sp>
          <p:nvSpPr>
            <p:cNvPr id="170" name="Rectangle 169"/>
            <p:cNvSpPr/>
            <p:nvPr/>
          </p:nvSpPr>
          <p:spPr bwMode="gray">
            <a:xfrm>
              <a:off x="4532859" y="4724400"/>
              <a:ext cx="331241" cy="259226"/>
            </a:xfrm>
            <a:prstGeom prst="rect">
              <a:avLst/>
            </a:prstGeom>
            <a:noFill/>
            <a:ln w="6350">
              <a:no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否</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71" name="Straight Connector 170"/>
            <p:cNvCxnSpPr/>
            <p:nvPr/>
          </p:nvCxnSpPr>
          <p:spPr bwMode="auto">
            <a:xfrm rot="5400000">
              <a:off x="-172994" y="4247298"/>
              <a:ext cx="4683210" cy="12357"/>
            </a:xfrm>
            <a:prstGeom prst="line">
              <a:avLst/>
            </a:prstGeom>
            <a:solidFill>
              <a:schemeClr val="bg1"/>
            </a:solidFill>
            <a:ln w="9525" cap="flat" cmpd="sng" algn="ctr">
              <a:solidFill>
                <a:schemeClr val="bg2"/>
              </a:solidFill>
              <a:prstDash val="sysDash"/>
              <a:round/>
              <a:headEnd type="none" w="med" len="med"/>
              <a:tailEnd type="none" w="med" len="med"/>
            </a:ln>
            <a:effectLst/>
          </p:spPr>
        </p:cxnSp>
        <p:cxnSp>
          <p:nvCxnSpPr>
            <p:cNvPr id="172" name="Straight Connector 171"/>
            <p:cNvCxnSpPr/>
            <p:nvPr/>
          </p:nvCxnSpPr>
          <p:spPr bwMode="auto">
            <a:xfrm rot="5400000">
              <a:off x="4208506" y="4247298"/>
              <a:ext cx="4683210" cy="12357"/>
            </a:xfrm>
            <a:prstGeom prst="line">
              <a:avLst/>
            </a:prstGeom>
            <a:solidFill>
              <a:schemeClr val="bg1"/>
            </a:solidFill>
            <a:ln w="9525" cap="flat" cmpd="sng" algn="ctr">
              <a:solidFill>
                <a:schemeClr val="bg2"/>
              </a:solidFill>
              <a:prstDash val="sysDash"/>
              <a:round/>
              <a:headEnd type="none" w="med" len="med"/>
              <a:tailEnd type="none" w="med" len="med"/>
            </a:ln>
            <a:effectLst/>
          </p:spPr>
        </p:cxnSp>
        <p:sp>
          <p:nvSpPr>
            <p:cNvPr id="173" name="Rectangle 172"/>
            <p:cNvSpPr/>
            <p:nvPr/>
          </p:nvSpPr>
          <p:spPr bwMode="gray">
            <a:xfrm>
              <a:off x="494258" y="6231523"/>
              <a:ext cx="1383963" cy="313047"/>
            </a:xfrm>
            <a:prstGeom prst="rect">
              <a:avLst/>
            </a:prstGeom>
            <a:noFill/>
            <a:ln w="6350">
              <a:solidFill>
                <a:schemeClr val="tx1"/>
              </a:solidFill>
              <a:miter lim="800000"/>
              <a:headEnd type="none" w="med" len="med"/>
              <a:tailEnd type="triangle" w="med" len="med"/>
            </a:ln>
            <a:effectLst/>
          </p:spPr>
          <p:txBody>
            <a:bodyPr vert="horz" wrap="square" lIns="36000" tIns="36000" rIns="36000" bIns="3600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base" latinLnBrk="0" hangingPunct="1">
                <a:lnSpc>
                  <a:spcPct val="100000"/>
                </a:lnSpc>
                <a:spcBef>
                  <a:spcPct val="0"/>
                </a:spcBef>
                <a:spcAft>
                  <a:spcPts val="300"/>
                </a:spcAft>
                <a:buClrTx/>
                <a:buSzTx/>
                <a:buFontTx/>
                <a:buNone/>
                <a:defRPr/>
              </a:pPr>
              <a:r>
                <a:rPr kumimoji="0" lang="zh-CN" altLang="en-US" sz="1200" i="0" u="none" strike="noStrike" kern="0" cap="none" spc="0" normalizeH="0" baseline="0" noProof="0" smtClean="0">
                  <a:ln>
                    <a:noFill/>
                  </a:ln>
                  <a:solidFill>
                    <a:sysClr val="windowText" lastClr="000000"/>
                  </a:solidFill>
                  <a:effectLst/>
                  <a:uLnTx/>
                  <a:uFillTx/>
                  <a:latin typeface="微软雅黑" pitchFamily="34" charset="-122"/>
                  <a:ea typeface="微软雅黑" pitchFamily="34" charset="-122"/>
                  <a:cs typeface="Arial" pitchFamily="34" charset="0"/>
                </a:rPr>
                <a:t>提交供应信息</a:t>
              </a:r>
              <a:endParaRPr kumimoji="0" lang="en-US" altLang="en-US" sz="120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cs typeface="Arial" pitchFamily="34" charset="0"/>
              </a:endParaRPr>
            </a:p>
          </p:txBody>
        </p:sp>
        <p:cxnSp>
          <p:nvCxnSpPr>
            <p:cNvPr id="174" name="Elbow Connector 173"/>
            <p:cNvCxnSpPr>
              <a:stCxn id="134" idx="2"/>
              <a:endCxn id="173" idx="0"/>
            </p:cNvCxnSpPr>
            <p:nvPr/>
          </p:nvCxnSpPr>
          <p:spPr bwMode="auto">
            <a:xfrm rot="5400000">
              <a:off x="1114164" y="6159446"/>
              <a:ext cx="144153" cy="1588"/>
            </a:xfrm>
            <a:prstGeom prst="bentConnector3">
              <a:avLst>
                <a:gd name="adj1" fmla="val 50000"/>
              </a:avLst>
            </a:prstGeom>
            <a:solidFill>
              <a:schemeClr val="bg1"/>
            </a:solidFill>
            <a:ln w="9525" cap="flat" cmpd="sng" algn="ctr">
              <a:solidFill>
                <a:schemeClr val="tx1"/>
              </a:solidFill>
              <a:prstDash val="solid"/>
              <a:round/>
              <a:headEnd type="none" w="med" len="med"/>
              <a:tailEnd type="triangle" w="med" len="med"/>
            </a:ln>
            <a:effectLst/>
          </p:spPr>
        </p:cxnSp>
      </p:grpSp>
      <p:sp>
        <p:nvSpPr>
          <p:cNvPr id="176" name="Rectangle 175"/>
          <p:cNvSpPr/>
          <p:nvPr/>
        </p:nvSpPr>
        <p:spPr bwMode="gray">
          <a:xfrm>
            <a:off x="431514" y="1510302"/>
            <a:ext cx="8311793" cy="3750068"/>
          </a:xfrm>
          <a:prstGeom prst="rect">
            <a:avLst/>
          </a:prstGeom>
          <a:noFill/>
          <a:ln w="6350">
            <a:solidFill>
              <a:schemeClr val="tx1"/>
            </a:solidFill>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Aft>
                <a:spcPts val="300"/>
              </a:spcAft>
            </a:pPr>
            <a:endParaRPr lang="en-US" sz="1200">
              <a:latin typeface="微软雅黑" pitchFamily="34" charset="-122"/>
              <a:ea typeface="微软雅黑" pitchFamily="34" charset="-122"/>
              <a:cs typeface="Arial"/>
            </a:endParaRPr>
          </a:p>
        </p:txBody>
      </p:sp>
      <p:pic>
        <p:nvPicPr>
          <p:cNvPr id="146436" name="Picture 4"/>
          <p:cNvPicPr>
            <a:picLocks noChangeAspect="1" noChangeArrowheads="1"/>
          </p:cNvPicPr>
          <p:nvPr/>
        </p:nvPicPr>
        <p:blipFill>
          <a:blip r:embed="rId2"/>
          <a:stretch>
            <a:fillRect/>
          </a:stretch>
        </p:blipFill>
        <p:spPr bwMode="auto">
          <a:xfrm>
            <a:off x="6591911" y="4023360"/>
            <a:ext cx="2125179" cy="488887"/>
          </a:xfrm>
          <a:prstGeom prst="rect">
            <a:avLst/>
          </a:prstGeom>
          <a:noFill/>
          <a:ln w="9525">
            <a:noFill/>
            <a:miter lim="800000"/>
          </a:ln>
          <a:effectLst/>
        </p:spPr>
      </p:pic>
      <p:sp>
        <p:nvSpPr>
          <p:cNvPr id="177" name="Rectangle 176"/>
          <p:cNvSpPr/>
          <p:nvPr/>
        </p:nvSpPr>
        <p:spPr bwMode="auto">
          <a:xfrm rot="1800000">
            <a:off x="7480707" y="3560710"/>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178" name="TextBox 177"/>
          <p:cNvSpPr txBox="1"/>
          <p:nvPr/>
        </p:nvSpPr>
        <p:spPr>
          <a:xfrm>
            <a:off x="6705601" y="4693920"/>
            <a:ext cx="1938528"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000" smtClean="0">
                <a:latin typeface="微软雅黑" pitchFamily="34" charset="-122"/>
                <a:ea typeface="微软雅黑" pitchFamily="34" charset="-122"/>
              </a:rPr>
              <a:t>说明：仅针对部分业务流程进行详细设计，具体以</a:t>
            </a:r>
            <a:r>
              <a:rPr lang="en-US" altLang="zh-CN" sz="1000" smtClean="0">
                <a:latin typeface="微软雅黑" pitchFamily="34" charset="-122"/>
                <a:ea typeface="微软雅黑" pitchFamily="34" charset="-122"/>
              </a:rPr>
              <a:t>SOW</a:t>
            </a:r>
            <a:r>
              <a:rPr lang="zh-CN" altLang="en-US" sz="1000" smtClean="0">
                <a:latin typeface="微软雅黑" pitchFamily="34" charset="-122"/>
                <a:ea typeface="微软雅黑" pitchFamily="34" charset="-122"/>
              </a:rPr>
              <a:t>为准。</a:t>
            </a:r>
            <a:endParaRPr lang="en-US" sz="1000">
              <a:latin typeface="微软雅黑" pitchFamily="34" charset="-122"/>
              <a:ea typeface="微软雅黑" pitchFamily="34"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25</a:t>
            </a:fld>
            <a:br>
              <a:rPr lang="en-US" altLang="zh-CN" smtClean="0"/>
            </a:br>
            <a:endParaRPr lang="en-US" altLang="zh-CN"/>
          </a:p>
        </p:txBody>
      </p:sp>
      <p:sp>
        <p:nvSpPr>
          <p:cNvPr id="4" name="Title 3"/>
          <p:cNvSpPr>
            <a:spLocks noGrp="1"/>
          </p:cNvSpPr>
          <p:nvPr>
            <p:ph type="title"/>
          </p:nvPr>
        </p:nvSpPr>
        <p:spPr/>
        <p:txBody>
          <a:bodyPr/>
          <a:lstStyle/>
          <a:p>
            <a:r>
              <a:rPr lang="zh-CN" altLang="en-US" smtClean="0"/>
              <a:t>对于高阶流程，对各参与者的业务内容、角色职责、交互接口、交互界面等进行定义</a:t>
            </a:r>
            <a:endParaRPr lang="en-US"/>
          </a:p>
        </p:txBody>
      </p:sp>
      <p:graphicFrame>
        <p:nvGraphicFramePr>
          <p:cNvPr id="65" name="Content Placeholder 64"/>
          <p:cNvGraphicFramePr>
            <a:graphicFrameLocks noGrp="1"/>
          </p:cNvGraphicFramePr>
          <p:nvPr>
            <p:ph sz="quarter" idx="12"/>
          </p:nvPr>
        </p:nvGraphicFramePr>
        <p:xfrm>
          <a:off x="3277457" y="1140431"/>
          <a:ext cx="5609690" cy="3842535"/>
        </p:xfrm>
        <a:graphic>
          <a:graphicData uri="http://schemas.openxmlformats.org/drawingml/2006/diagram">
            <dgm:relIds xmlns:dgm="http://schemas.openxmlformats.org/drawingml/2006/diagram" r:dm="rId3" r:lo="rId4" r:qs="rId5" r:cs="rId6"/>
          </a:graphicData>
        </a:graphic>
      </p:graphicFrame>
      <p:grpSp>
        <p:nvGrpSpPr>
          <p:cNvPr id="5" name="Group 99"/>
          <p:cNvGrpSpPr/>
          <p:nvPr/>
        </p:nvGrpSpPr>
        <p:grpSpPr>
          <a:xfrm>
            <a:off x="3929164" y="1274000"/>
            <a:ext cx="4395684" cy="3016167"/>
            <a:chOff x="4196285" y="2342510"/>
            <a:chExt cx="4395684" cy="3016167"/>
          </a:xfrm>
        </p:grpSpPr>
        <p:sp>
          <p:nvSpPr>
            <p:cNvPr id="66" name="Rounded Rectangle 65"/>
            <p:cNvSpPr/>
            <p:nvPr/>
          </p:nvSpPr>
          <p:spPr bwMode="auto">
            <a:xfrm>
              <a:off x="6027426" y="3852176"/>
              <a:ext cx="770561" cy="523982"/>
            </a:xfrm>
            <a:prstGeom prst="roundRect">
              <a:avLst/>
            </a:prstGeom>
            <a:solidFill>
              <a:srgbClr val="CC99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lang="zh-CN" altLang="en-US" sz="1200" smtClean="0">
                  <a:latin typeface="微软雅黑" pitchFamily="34" charset="-122"/>
                  <a:ea typeface="微软雅黑" pitchFamily="34" charset="-122"/>
                </a:rPr>
                <a:t>电子商务平台</a:t>
              </a:r>
              <a:endParaRPr kumimoji="0" lang="en-US" sz="1200" b="0" i="0" u="none" strike="noStrike" cap="none" normalizeH="0" smtClean="0">
                <a:ln>
                  <a:noFill/>
                </a:ln>
                <a:solidFill>
                  <a:schemeClr val="tx1"/>
                </a:solidFill>
                <a:effectLst/>
                <a:latin typeface="微软雅黑" pitchFamily="34" charset="-122"/>
                <a:ea typeface="微软雅黑" pitchFamily="34" charset="-122"/>
              </a:endParaRPr>
            </a:p>
          </p:txBody>
        </p:sp>
        <p:sp>
          <p:nvSpPr>
            <p:cNvPr id="67" name="TextBox 66"/>
            <p:cNvSpPr txBox="1"/>
            <p:nvPr/>
          </p:nvSpPr>
          <p:spPr>
            <a:xfrm>
              <a:off x="5024066" y="2342510"/>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信用贷款</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货物质押</a:t>
              </a:r>
              <a:endParaRPr lang="en-US" altLang="zh-CN" sz="1000" smtClean="0">
                <a:latin typeface="微软雅黑" pitchFamily="34" charset="-122"/>
                <a:ea typeface="微软雅黑" pitchFamily="34" charset="-122"/>
              </a:endParaRPr>
            </a:p>
          </p:txBody>
        </p:sp>
        <p:sp>
          <p:nvSpPr>
            <p:cNvPr id="68" name="TextBox 67"/>
            <p:cNvSpPr txBox="1"/>
            <p:nvPr/>
          </p:nvSpPr>
          <p:spPr>
            <a:xfrm>
              <a:off x="7059952" y="2429188"/>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信用贷款</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货物质押</a:t>
              </a:r>
              <a:endParaRPr lang="en-US" altLang="zh-CN" sz="1000" smtClean="0">
                <a:latin typeface="微软雅黑" pitchFamily="34" charset="-122"/>
                <a:ea typeface="微软雅黑" pitchFamily="34" charset="-122"/>
              </a:endParaRPr>
            </a:p>
          </p:txBody>
        </p:sp>
        <p:sp>
          <p:nvSpPr>
            <p:cNvPr id="69" name="TextBox 68"/>
            <p:cNvSpPr txBox="1"/>
            <p:nvPr/>
          </p:nvSpPr>
          <p:spPr>
            <a:xfrm>
              <a:off x="4196285" y="3863569"/>
              <a:ext cx="649537"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运输</a:t>
              </a:r>
              <a:endParaRPr lang="en-US" altLang="zh-CN" sz="1000" smtClean="0">
                <a:latin typeface="微软雅黑" pitchFamily="34" charset="-122"/>
                <a:ea typeface="微软雅黑" pitchFamily="34" charset="-122"/>
              </a:endParaRPr>
            </a:p>
            <a:p>
              <a:pPr>
                <a:buFont typeface="Arial" pitchFamily="34" charset="0"/>
                <a:buChar char="•"/>
              </a:pPr>
              <a:r>
                <a:rPr lang="en-US" altLang="zh-CN" sz="1000" smtClean="0">
                  <a:latin typeface="微软雅黑" pitchFamily="34" charset="-122"/>
                  <a:ea typeface="微软雅黑" pitchFamily="34" charset="-122"/>
                </a:rPr>
                <a:t>JIT</a:t>
              </a:r>
              <a:r>
                <a:rPr lang="zh-CN" altLang="en-US" sz="1000" smtClean="0">
                  <a:latin typeface="微软雅黑" pitchFamily="34" charset="-122"/>
                  <a:ea typeface="微软雅黑" pitchFamily="34" charset="-122"/>
                </a:rPr>
                <a:t>配送</a:t>
              </a:r>
              <a:endParaRPr lang="en-US" altLang="zh-CN" sz="1000" smtClean="0">
                <a:latin typeface="微软雅黑" pitchFamily="34" charset="-122"/>
                <a:ea typeface="微软雅黑" pitchFamily="34" charset="-122"/>
              </a:endParaRPr>
            </a:p>
          </p:txBody>
        </p:sp>
        <p:sp>
          <p:nvSpPr>
            <p:cNvPr id="70" name="TextBox 69"/>
            <p:cNvSpPr txBox="1"/>
            <p:nvPr/>
          </p:nvSpPr>
          <p:spPr>
            <a:xfrm>
              <a:off x="7849458" y="3893905"/>
              <a:ext cx="742511" cy="55399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仓储服务</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库存查询</a:t>
              </a:r>
              <a:endParaRPr lang="en-US" altLang="zh-CN" sz="1000" smtClean="0">
                <a:latin typeface="微软雅黑" pitchFamily="34" charset="-122"/>
                <a:ea typeface="微软雅黑" pitchFamily="34" charset="-122"/>
              </a:endParaRPr>
            </a:p>
            <a:p>
              <a:pPr>
                <a:buFont typeface="Arial" pitchFamily="34" charset="0"/>
                <a:buChar char="•"/>
              </a:pPr>
              <a:endParaRPr lang="en-US" sz="1000">
                <a:latin typeface="微软雅黑" pitchFamily="34" charset="-122"/>
                <a:ea typeface="微软雅黑" pitchFamily="34" charset="-122"/>
              </a:endParaRPr>
            </a:p>
          </p:txBody>
        </p:sp>
        <p:cxnSp>
          <p:nvCxnSpPr>
            <p:cNvPr id="77" name="Straight Connector 76"/>
            <p:cNvCxnSpPr/>
            <p:nvPr/>
          </p:nvCxnSpPr>
          <p:spPr bwMode="auto">
            <a:xfrm>
              <a:off x="5455570" y="3328825"/>
              <a:ext cx="1859623" cy="0"/>
            </a:xfrm>
            <a:prstGeom prst="line">
              <a:avLst/>
            </a:prstGeom>
            <a:solidFill>
              <a:schemeClr val="bg1"/>
            </a:solidFill>
            <a:ln w="9525" cap="flat" cmpd="sng" algn="ctr">
              <a:solidFill>
                <a:schemeClr val="tx1"/>
              </a:solidFill>
              <a:prstDash val="solid"/>
              <a:round/>
              <a:headEnd type="arrow" w="med" len="med"/>
              <a:tailEnd type="arrow" w="med" len="med"/>
            </a:ln>
            <a:effectLst/>
          </p:spPr>
        </p:cxnSp>
        <p:sp>
          <p:nvSpPr>
            <p:cNvPr id="85" name="TextBox 84"/>
            <p:cNvSpPr txBox="1"/>
            <p:nvPr/>
          </p:nvSpPr>
          <p:spPr>
            <a:xfrm>
              <a:off x="5529432" y="2977591"/>
              <a:ext cx="742511" cy="55399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现货交易</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期货交易</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采购招标</a:t>
              </a:r>
              <a:endParaRPr lang="en-US" altLang="zh-CN" sz="1000" smtClean="0">
                <a:latin typeface="微软雅黑" pitchFamily="34" charset="-122"/>
                <a:ea typeface="微软雅黑" pitchFamily="34" charset="-122"/>
              </a:endParaRPr>
            </a:p>
          </p:txBody>
        </p:sp>
        <p:sp>
          <p:nvSpPr>
            <p:cNvPr id="90" name="TextBox 89"/>
            <p:cNvSpPr txBox="1"/>
            <p:nvPr/>
          </p:nvSpPr>
          <p:spPr>
            <a:xfrm>
              <a:off x="5267455" y="3744127"/>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电子支付</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融资贷款</a:t>
              </a:r>
              <a:endParaRPr lang="en-US" altLang="zh-CN" sz="1000" smtClean="0">
                <a:latin typeface="微软雅黑" pitchFamily="34" charset="-122"/>
                <a:ea typeface="微软雅黑" pitchFamily="34" charset="-122"/>
              </a:endParaRPr>
            </a:p>
          </p:txBody>
        </p:sp>
        <p:sp>
          <p:nvSpPr>
            <p:cNvPr id="93" name="TextBox 92"/>
            <p:cNvSpPr txBox="1"/>
            <p:nvPr/>
          </p:nvSpPr>
          <p:spPr>
            <a:xfrm>
              <a:off x="5689010" y="4412280"/>
              <a:ext cx="742511" cy="55399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认证审核</a:t>
              </a:r>
              <a:endParaRPr lang="en-US" altLang="zh-CN" sz="1000" smtClean="0">
                <a:latin typeface="微软雅黑" pitchFamily="34" charset="-122"/>
                <a:ea typeface="微软雅黑" pitchFamily="34" charset="-122"/>
              </a:endParaRPr>
            </a:p>
            <a:p>
              <a:pPr>
                <a:buFont typeface="Arial" pitchFamily="34" charset="0"/>
                <a:buChar char="•"/>
              </a:pPr>
              <a:r>
                <a:rPr lang="en-US" altLang="zh-CN" sz="1000" smtClean="0">
                  <a:latin typeface="微软雅黑" pitchFamily="34" charset="-122"/>
                  <a:ea typeface="微软雅黑" pitchFamily="34" charset="-122"/>
                </a:rPr>
                <a:t>GPS</a:t>
              </a:r>
              <a:r>
                <a:rPr lang="zh-CN" altLang="en-US" sz="1000" smtClean="0">
                  <a:latin typeface="微软雅黑" pitchFamily="34" charset="-122"/>
                  <a:ea typeface="微软雅黑" pitchFamily="34" charset="-122"/>
                </a:rPr>
                <a:t>跟踪</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回程配货</a:t>
              </a:r>
              <a:endParaRPr lang="en-US" altLang="zh-CN" sz="1000" smtClean="0">
                <a:latin typeface="微软雅黑" pitchFamily="34" charset="-122"/>
                <a:ea typeface="微软雅黑" pitchFamily="34" charset="-122"/>
              </a:endParaRPr>
            </a:p>
          </p:txBody>
        </p:sp>
        <p:sp>
          <p:nvSpPr>
            <p:cNvPr id="95" name="TextBox 94"/>
            <p:cNvSpPr txBox="1"/>
            <p:nvPr/>
          </p:nvSpPr>
          <p:spPr>
            <a:xfrm>
              <a:off x="7131039" y="3621662"/>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电子支付</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货物监控</a:t>
              </a:r>
              <a:endParaRPr lang="en-US" sz="1000">
                <a:latin typeface="微软雅黑" pitchFamily="34" charset="-122"/>
                <a:ea typeface="微软雅黑" pitchFamily="34" charset="-122"/>
              </a:endParaRPr>
            </a:p>
          </p:txBody>
        </p:sp>
        <p:sp>
          <p:nvSpPr>
            <p:cNvPr id="99" name="TextBox 98"/>
            <p:cNvSpPr txBox="1"/>
            <p:nvPr/>
          </p:nvSpPr>
          <p:spPr>
            <a:xfrm>
              <a:off x="6445936" y="4434585"/>
              <a:ext cx="742511" cy="55399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认证审核</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货物监控</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仓储订单</a:t>
              </a:r>
              <a:endParaRPr lang="en-US" altLang="zh-CN" sz="1000" smtClean="0">
                <a:latin typeface="微软雅黑" pitchFamily="34" charset="-122"/>
                <a:ea typeface="微软雅黑" pitchFamily="34" charset="-122"/>
              </a:endParaRPr>
            </a:p>
          </p:txBody>
        </p:sp>
        <p:sp>
          <p:nvSpPr>
            <p:cNvPr id="81" name="TextBox 80"/>
            <p:cNvSpPr txBox="1"/>
            <p:nvPr/>
          </p:nvSpPr>
          <p:spPr>
            <a:xfrm>
              <a:off x="6782598" y="2819216"/>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信用贷款</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货物质押</a:t>
              </a:r>
              <a:endParaRPr lang="en-US" altLang="zh-CN" sz="1000" smtClean="0">
                <a:latin typeface="微软雅黑" pitchFamily="34" charset="-122"/>
                <a:ea typeface="微软雅黑" pitchFamily="34" charset="-122"/>
              </a:endParaRPr>
            </a:p>
          </p:txBody>
        </p:sp>
        <p:sp>
          <p:nvSpPr>
            <p:cNvPr id="87" name="TextBox 86"/>
            <p:cNvSpPr txBox="1"/>
            <p:nvPr/>
          </p:nvSpPr>
          <p:spPr>
            <a:xfrm>
              <a:off x="6033459" y="3369190"/>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货物监控</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信贷审核</a:t>
              </a:r>
              <a:endParaRPr lang="en-US" sz="1000">
                <a:latin typeface="微软雅黑" pitchFamily="34" charset="-122"/>
                <a:ea typeface="微软雅黑" pitchFamily="34" charset="-122"/>
              </a:endParaRPr>
            </a:p>
          </p:txBody>
        </p:sp>
        <p:sp>
          <p:nvSpPr>
            <p:cNvPr id="88" name="TextBox 87"/>
            <p:cNvSpPr txBox="1"/>
            <p:nvPr/>
          </p:nvSpPr>
          <p:spPr>
            <a:xfrm>
              <a:off x="6343196" y="4958567"/>
              <a:ext cx="742511" cy="4001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认证审核</a:t>
              </a:r>
              <a:endParaRPr lang="en-US" altLang="zh-CN" sz="1000" smtClean="0">
                <a:latin typeface="微软雅黑" pitchFamily="34" charset="-122"/>
                <a:ea typeface="微软雅黑" pitchFamily="34" charset="-122"/>
              </a:endParaRPr>
            </a:p>
            <a:p>
              <a:pPr>
                <a:buFont typeface="Arial" pitchFamily="34" charset="0"/>
                <a:buChar char="•"/>
              </a:pPr>
              <a:r>
                <a:rPr lang="zh-CN" altLang="en-US" sz="1000" smtClean="0">
                  <a:latin typeface="微软雅黑" pitchFamily="34" charset="-122"/>
                  <a:ea typeface="微软雅黑" pitchFamily="34" charset="-122"/>
                </a:rPr>
                <a:t>加工定单</a:t>
              </a:r>
              <a:endParaRPr lang="en-US" altLang="zh-CN" sz="1000" smtClean="0">
                <a:latin typeface="微软雅黑" pitchFamily="34" charset="-122"/>
                <a:ea typeface="微软雅黑" pitchFamily="34" charset="-122"/>
              </a:endParaRPr>
            </a:p>
          </p:txBody>
        </p:sp>
        <p:sp>
          <p:nvSpPr>
            <p:cNvPr id="89" name="TextBox 88"/>
            <p:cNvSpPr txBox="1"/>
            <p:nvPr/>
          </p:nvSpPr>
          <p:spPr>
            <a:xfrm>
              <a:off x="7214989" y="4273314"/>
              <a:ext cx="742511" cy="246221"/>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货物监控</a:t>
              </a:r>
              <a:endParaRPr lang="en-US" altLang="zh-CN" sz="1000" smtClean="0">
                <a:latin typeface="微软雅黑" pitchFamily="34" charset="-122"/>
                <a:ea typeface="微软雅黑" pitchFamily="34" charset="-122"/>
              </a:endParaRPr>
            </a:p>
          </p:txBody>
        </p:sp>
      </p:grpSp>
      <p:sp>
        <p:nvSpPr>
          <p:cNvPr id="102" name="Rectangle 101"/>
          <p:cNvSpPr/>
          <p:nvPr/>
        </p:nvSpPr>
        <p:spPr bwMode="auto">
          <a:xfrm rot="1800000">
            <a:off x="7604559" y="1476084"/>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示意</a:t>
            </a:r>
            <a:endParaRPr lang="en-US" altLang="en-US" b="1" smtClean="0">
              <a:solidFill>
                <a:srgbClr val="FF0000"/>
              </a:solidFill>
              <a:latin typeface="微软雅黑" pitchFamily="34" charset="-122"/>
              <a:ea typeface="微软雅黑" pitchFamily="34" charset="-122"/>
            </a:endParaRPr>
          </a:p>
        </p:txBody>
      </p:sp>
      <p:sp>
        <p:nvSpPr>
          <p:cNvPr id="103" name="Oval 102"/>
          <p:cNvSpPr/>
          <p:nvPr/>
        </p:nvSpPr>
        <p:spPr bwMode="auto">
          <a:xfrm>
            <a:off x="4756948" y="1428109"/>
            <a:ext cx="739740" cy="256854"/>
          </a:xfrm>
          <a:prstGeom prst="ellipse">
            <a:avLst/>
          </a:prstGeom>
          <a:noFill/>
          <a:ln w="15875" cap="flat" cmpd="sng" algn="ctr">
            <a:solidFill>
              <a:srgbClr val="FF0000"/>
            </a:solidFill>
            <a:prstDash val="dashDot"/>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Arial"/>
              <a:ea typeface="华文楷体" pitchFamily="2" charset="-122"/>
            </a:endParaRPr>
          </a:p>
        </p:txBody>
      </p:sp>
      <p:cxnSp>
        <p:nvCxnSpPr>
          <p:cNvPr id="105" name="Straight Arrow Connector 104"/>
          <p:cNvCxnSpPr>
            <a:stCxn id="103" idx="3"/>
          </p:cNvCxnSpPr>
          <p:nvPr/>
        </p:nvCxnSpPr>
        <p:spPr bwMode="auto">
          <a:xfrm rot="5400000">
            <a:off x="2177527" y="2305489"/>
            <a:ext cx="3345895" cy="2029613"/>
          </a:xfrm>
          <a:prstGeom prst="straightConnector1">
            <a:avLst/>
          </a:prstGeom>
          <a:solidFill>
            <a:schemeClr val="bg1"/>
          </a:solidFill>
          <a:ln w="9525" cap="flat" cmpd="sng" algn="ctr">
            <a:solidFill>
              <a:schemeClr val="tx1"/>
            </a:solidFill>
            <a:prstDash val="solid"/>
            <a:round/>
            <a:headEnd type="none" w="med" len="med"/>
            <a:tailEnd type="arrow"/>
          </a:ln>
          <a:effectLst/>
        </p:spPr>
      </p:cxnSp>
      <p:graphicFrame>
        <p:nvGraphicFramePr>
          <p:cNvPr id="106" name="Table 105"/>
          <p:cNvGraphicFramePr>
            <a:graphicFrameLocks noGrp="1"/>
          </p:cNvGraphicFramePr>
          <p:nvPr/>
        </p:nvGraphicFramePr>
        <p:xfrm>
          <a:off x="2650733" y="5145357"/>
          <a:ext cx="6328880" cy="1371600"/>
        </p:xfrm>
        <a:graphic>
          <a:graphicData uri="http://schemas.openxmlformats.org/drawingml/2006/table">
            <a:tbl>
              <a:tblPr firstRow="1" bandRow="1">
                <a:tableStyleId>{5C22544A-7EE6-4342-B048-85BDC9FD1C3A}</a:tableStyleId>
              </a:tblPr>
              <a:tblGrid>
                <a:gridCol w="854467"/>
                <a:gridCol w="4305300"/>
                <a:gridCol w="1169113"/>
              </a:tblGrid>
              <a:tr h="0">
                <a:tc>
                  <a:txBody>
                    <a:bodyPr vert="horz" wrap="square"/>
                    <a:lstStyle/>
                    <a:p>
                      <a:pPr algn="ctr"/>
                      <a:r>
                        <a:rPr lang="zh-CN" altLang="en-US" sz="1200" smtClean="0">
                          <a:latin typeface="微软雅黑" pitchFamily="34" charset="-122"/>
                          <a:ea typeface="微软雅黑" pitchFamily="34" charset="-122"/>
                        </a:rPr>
                        <a:t>交互接口</a:t>
                      </a:r>
                      <a:endParaRPr lang="en-US" sz="1200">
                        <a:latin typeface="微软雅黑" pitchFamily="34" charset="-122"/>
                        <a:ea typeface="微软雅黑" pitchFamily="34" charset="-122"/>
                      </a:endParaRPr>
                    </a:p>
                  </a:txBody>
                  <a:tcPr>
                    <a:solidFill>
                      <a:srgbClr val="CC9900"/>
                    </a:solidFill>
                  </a:tcPr>
                </a:tc>
                <a:tc>
                  <a:txBody>
                    <a:bodyPr vert="horz" wrap="square"/>
                    <a:lstStyle/>
                    <a:p>
                      <a:pPr algn="ctr"/>
                      <a:r>
                        <a:rPr lang="zh-CN" altLang="en-US" sz="1200" smtClean="0">
                          <a:latin typeface="微软雅黑" pitchFamily="34" charset="-122"/>
                          <a:ea typeface="微软雅黑" pitchFamily="34" charset="-122"/>
                        </a:rPr>
                        <a:t>接口要素</a:t>
                      </a:r>
                      <a:endParaRPr lang="en-US" sz="1200">
                        <a:latin typeface="微软雅黑" pitchFamily="34" charset="-122"/>
                        <a:ea typeface="微软雅黑" pitchFamily="34" charset="-122"/>
                      </a:endParaRPr>
                    </a:p>
                  </a:txBody>
                  <a:tcPr>
                    <a:solidFill>
                      <a:srgbClr val="CC9900"/>
                    </a:solidFill>
                  </a:tcPr>
                </a:tc>
                <a:tc>
                  <a:txBody>
                    <a:bodyPr vert="horz" wrap="square"/>
                    <a:lstStyle/>
                    <a:p>
                      <a:pPr algn="ctr"/>
                      <a:r>
                        <a:rPr lang="zh-CN" altLang="en-US" sz="1200" smtClean="0">
                          <a:latin typeface="微软雅黑" pitchFamily="34" charset="-122"/>
                          <a:ea typeface="微软雅黑" pitchFamily="34" charset="-122"/>
                        </a:rPr>
                        <a:t>交互界面</a:t>
                      </a:r>
                      <a:endParaRPr lang="en-US" sz="1200">
                        <a:latin typeface="微软雅黑" pitchFamily="34" charset="-122"/>
                        <a:ea typeface="微软雅黑" pitchFamily="34" charset="-122"/>
                      </a:endParaRPr>
                    </a:p>
                  </a:txBody>
                  <a:tcPr>
                    <a:solidFill>
                      <a:srgbClr val="CC9900"/>
                    </a:solidFill>
                  </a:tcPr>
                </a:tc>
              </a:tr>
              <a:tr h="0">
                <a:tc>
                  <a:txBody>
                    <a:bodyPr vert="horz" wrap="square"/>
                    <a:lstStyle/>
                    <a:p>
                      <a:pPr algn="ctr"/>
                      <a:r>
                        <a:rPr lang="zh-CN" altLang="en-US" sz="1200" smtClean="0">
                          <a:latin typeface="微软雅黑" pitchFamily="34" charset="-122"/>
                          <a:ea typeface="微软雅黑" pitchFamily="34" charset="-122"/>
                        </a:rPr>
                        <a:t>仓单</a:t>
                      </a:r>
                      <a:endParaRPr lang="en-US" sz="1200">
                        <a:latin typeface="微软雅黑" pitchFamily="34" charset="-122"/>
                        <a:ea typeface="微软雅黑" pitchFamily="34" charset="-122"/>
                      </a:endParaRPr>
                    </a:p>
                  </a:txBody>
                  <a:tcPr anchor="ctr">
                    <a:solidFill>
                      <a:srgbClr val="FFCC66"/>
                    </a:solidFill>
                  </a:tcPr>
                </a:tc>
                <a:tc>
                  <a:txBody>
                    <a:bodyPr vert="horz" wrap="square"/>
                    <a:lstStyle/>
                    <a:p>
                      <a:pPr>
                        <a:buFont typeface="Arial" pitchFamily="34" charset="0"/>
                        <a:buChar char="•"/>
                      </a:pPr>
                      <a:r>
                        <a:rPr lang="zh-CN" altLang="en-US" sz="1200" smtClean="0">
                          <a:latin typeface="微软雅黑" pitchFamily="34" charset="-122"/>
                          <a:ea typeface="微软雅黑" pitchFamily="34" charset="-122"/>
                        </a:rPr>
                        <a:t>货主信息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公司名称、联系方式等</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 </a:t>
                      </a:r>
                    </a:p>
                    <a:p>
                      <a:pPr>
                        <a:buFont typeface="Arial" pitchFamily="34" charset="0"/>
                        <a:buChar char="•"/>
                      </a:pPr>
                      <a:r>
                        <a:rPr lang="zh-CN" altLang="en-US" sz="1200" smtClean="0">
                          <a:latin typeface="微软雅黑" pitchFamily="34" charset="-122"/>
                          <a:ea typeface="微软雅黑" pitchFamily="34" charset="-122"/>
                        </a:rPr>
                        <a:t>货物信息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生产厂家、钢种、牌号、规格、数量、质保书等</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 </a:t>
                      </a:r>
                    </a:p>
                    <a:p>
                      <a:pPr>
                        <a:buFont typeface="Arial" pitchFamily="34" charset="0"/>
                        <a:buChar char="•"/>
                      </a:pPr>
                      <a:r>
                        <a:rPr lang="zh-CN" altLang="en-US" sz="1200" smtClean="0">
                          <a:latin typeface="微软雅黑" pitchFamily="34" charset="-122"/>
                          <a:ea typeface="微软雅黑" pitchFamily="34" charset="-122"/>
                        </a:rPr>
                        <a:t>仓库信息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仓库地点、库位信息等</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 </a:t>
                      </a:r>
                    </a:p>
                    <a:p>
                      <a:pPr>
                        <a:buFont typeface="Arial" pitchFamily="34" charset="0"/>
                        <a:buChar char="•"/>
                      </a:pP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 </a:t>
                      </a:r>
                    </a:p>
                  </a:txBody>
                  <a:tcPr>
                    <a:solidFill>
                      <a:srgbClr val="FFCC66"/>
                    </a:solidFill>
                  </a:tcPr>
                </a:tc>
                <a:tc>
                  <a:txBody>
                    <a:bodyPr vert="horz" wrap="square"/>
                    <a:lstStyle/>
                    <a:p>
                      <a:pPr algn="l">
                        <a:buFont typeface="Arial" pitchFamily="34" charset="0"/>
                        <a:buChar char="•"/>
                      </a:pPr>
                      <a:r>
                        <a:rPr lang="zh-CN" altLang="en-US" sz="1200" smtClean="0">
                          <a:latin typeface="微软雅黑" pitchFamily="34" charset="-122"/>
                          <a:ea typeface="微软雅黑" pitchFamily="34" charset="-122"/>
                        </a:rPr>
                        <a:t>电子仓单</a:t>
                      </a:r>
                      <a:endParaRPr lang="en-US" altLang="zh-CN" sz="1200" smtClean="0">
                        <a:latin typeface="微软雅黑" pitchFamily="34" charset="-122"/>
                        <a:ea typeface="微软雅黑" pitchFamily="34" charset="-122"/>
                      </a:endParaRPr>
                    </a:p>
                    <a:p>
                      <a:pPr algn="l">
                        <a:buFont typeface="Arial" pitchFamily="34" charset="0"/>
                        <a:buChar char="•"/>
                      </a:pPr>
                      <a:r>
                        <a:rPr lang="zh-CN" altLang="en-US" sz="1200" smtClean="0">
                          <a:latin typeface="微软雅黑" pitchFamily="34" charset="-122"/>
                          <a:ea typeface="微软雅黑" pitchFamily="34" charset="-122"/>
                        </a:rPr>
                        <a:t>纸质防伪仓单</a:t>
                      </a:r>
                      <a:endParaRPr lang="en-US" sz="1200">
                        <a:latin typeface="微软雅黑" pitchFamily="34" charset="-122"/>
                        <a:ea typeface="微软雅黑" pitchFamily="34" charset="-122"/>
                      </a:endParaRPr>
                    </a:p>
                  </a:txBody>
                  <a:tcPr anchor="ctr">
                    <a:solidFill>
                      <a:srgbClr val="FFCC66"/>
                    </a:solidFill>
                  </a:tcPr>
                </a:tc>
              </a:tr>
              <a:tr h="0">
                <a:tc>
                  <a:txBody>
                    <a:bodyPr vert="horz" wrap="square"/>
                    <a:lstStyle/>
                    <a:p>
                      <a:pPr algn="ctr"/>
                      <a:r>
                        <a:rPr lang="en-US" sz="1200" smtClean="0">
                          <a:latin typeface="微软雅黑" pitchFamily="34" charset="-122"/>
                          <a:ea typeface="微软雅黑" pitchFamily="34" charset="-122"/>
                        </a:rPr>
                        <a:t>……</a:t>
                      </a:r>
                      <a:endParaRPr lang="en-US" sz="1200">
                        <a:latin typeface="微软雅黑" pitchFamily="34" charset="-122"/>
                        <a:ea typeface="微软雅黑" pitchFamily="34" charset="-122"/>
                      </a:endParaRPr>
                    </a:p>
                  </a:txBody>
                  <a:tcPr>
                    <a:solidFill>
                      <a:srgbClr val="FFFF99"/>
                    </a:solidFill>
                  </a:tcPr>
                </a:tc>
                <a:tc>
                  <a:txBody>
                    <a:bodyPr vert="horz" wrap="square"/>
                    <a:lstStyle/>
                    <a:p>
                      <a:pPr algn="ctr"/>
                      <a:r>
                        <a:rPr lang="en-US" sz="1200" smtClean="0">
                          <a:latin typeface="微软雅黑" pitchFamily="34" charset="-122"/>
                          <a:ea typeface="微软雅黑" pitchFamily="34" charset="-122"/>
                        </a:rPr>
                        <a:t>……</a:t>
                      </a:r>
                      <a:endParaRPr lang="en-US" sz="1200">
                        <a:latin typeface="微软雅黑" pitchFamily="34" charset="-122"/>
                        <a:ea typeface="微软雅黑" pitchFamily="34" charset="-122"/>
                      </a:endParaRPr>
                    </a:p>
                  </a:txBody>
                  <a:tcPr>
                    <a:solidFill>
                      <a:srgbClr val="FFFF99"/>
                    </a:solidFill>
                  </a:tcPr>
                </a:tc>
                <a:tc>
                  <a:txBody>
                    <a:bodyPr vert="horz" wrap="square"/>
                    <a:lstStyle/>
                    <a:p>
                      <a:pPr algn="ctr"/>
                      <a:r>
                        <a:rPr lang="en-US" sz="1200" smtClean="0">
                          <a:latin typeface="微软雅黑" pitchFamily="34" charset="-122"/>
                          <a:ea typeface="微软雅黑" pitchFamily="34" charset="-122"/>
                        </a:rPr>
                        <a:t>……</a:t>
                      </a:r>
                      <a:endParaRPr lang="en-US" sz="1200">
                        <a:latin typeface="微软雅黑" pitchFamily="34" charset="-122"/>
                        <a:ea typeface="微软雅黑" pitchFamily="34" charset="-122"/>
                      </a:endParaRPr>
                    </a:p>
                  </a:txBody>
                  <a:tcPr>
                    <a:solidFill>
                      <a:srgbClr val="FFFF99"/>
                    </a:solidFill>
                  </a:tcPr>
                </a:tc>
              </a:tr>
            </a:tbl>
          </a:graphicData>
        </a:graphic>
      </p:graphicFrame>
      <p:sp>
        <p:nvSpPr>
          <p:cNvPr id="114" name="Right Arrow 113"/>
          <p:cNvSpPr/>
          <p:nvPr/>
        </p:nvSpPr>
        <p:spPr bwMode="auto">
          <a:xfrm>
            <a:off x="410966" y="1684967"/>
            <a:ext cx="1952089" cy="4828849"/>
          </a:xfrm>
          <a:prstGeom prst="rightArrow">
            <a:avLst>
              <a:gd name="adj1" fmla="val 44893"/>
              <a:gd name="adj2" fmla="val 42689"/>
            </a:avLst>
          </a:prstGeom>
          <a:solidFill>
            <a:srgbClr val="CCCC00"/>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1400" smtClean="0">
                <a:latin typeface="微软雅黑" pitchFamily="34" charset="-122"/>
                <a:ea typeface="微软雅黑" pitchFamily="34" charset="-122"/>
              </a:rPr>
              <a:t>定义高阶流程中，业务双方的主要业务内容、角色职责、交互接口及其要素、交互界面。</a:t>
            </a:r>
            <a:endParaRPr lang="en-US" altLang="en-US" sz="1400" smtClean="0">
              <a:latin typeface="微软雅黑" pitchFamily="34" charset="-122"/>
              <a:ea typeface="微软雅黑" pitchFamily="34" charset="-122"/>
            </a:endParaRPr>
          </a:p>
        </p:txBody>
      </p:sp>
      <p:sp>
        <p:nvSpPr>
          <p:cNvPr id="115" name="Content Placeholder 4"/>
          <p:cNvSpPr txBox="1"/>
          <p:nvPr/>
        </p:nvSpPr>
        <p:spPr bwMode="gray">
          <a:xfrm>
            <a:off x="317500" y="1155700"/>
            <a:ext cx="8445500"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l" defTabSz="914400" rtl="0" eaLnBrk="0" fontAlgn="base" latinLnBrk="0" hangingPunct="0">
              <a:lnSpc>
                <a:spcPct val="120000"/>
              </a:lnSpc>
              <a:spcBef>
                <a:spcPct val="50000"/>
              </a:spcBef>
              <a:spcAft>
                <a:spcPct val="0"/>
              </a:spcAft>
              <a:buClr>
                <a:schemeClr val="tx1"/>
              </a:buClr>
              <a:buSzTx/>
              <a:buFont typeface="Wingdings" pitchFamily="2" charset="2"/>
              <a:buNone/>
              <a:defRPr/>
            </a:pPr>
            <a:r>
              <a:rPr kumimoji="0" lang="en-US" altLang="zh-CN" sz="16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3.2 </a:t>
            </a:r>
            <a:r>
              <a:rPr kumimoji="0" lang="zh-CN" altLang="en-US" sz="16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业务内容及交互接口分析示例</a:t>
            </a:r>
            <a:endParaRPr kumimoji="0" lang="en-US" sz="1600" b="1" i="0" u="none" strike="noStrike" kern="0" cap="none" spc="0" normalizeH="0" baseline="0" noProof="0">
              <a:ln>
                <a:noFill/>
              </a:ln>
              <a:solidFill>
                <a:schemeClr val="tx1"/>
              </a:solidFill>
              <a:effectLst/>
              <a:uLnTx/>
              <a:uFillTx/>
              <a:latin typeface="微软雅黑" pitchFamily="34" charset="-122"/>
              <a:ea typeface="微软雅黑" pitchFamily="34" charset="-122"/>
              <a:cs typeface="+mn-cs"/>
            </a:endParaRPr>
          </a:p>
        </p:txBody>
      </p:sp>
      <p:cxnSp>
        <p:nvCxnSpPr>
          <p:cNvPr id="42" name="Straight Arrow Connector 41"/>
          <p:cNvCxnSpPr/>
          <p:nvPr/>
        </p:nvCxnSpPr>
        <p:spPr bwMode="auto">
          <a:xfrm rot="16200000" flipV="1">
            <a:off x="7579553" y="2626192"/>
            <a:ext cx="56337" cy="21668"/>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54" name="Straight Arrow Connector 53"/>
          <p:cNvCxnSpPr/>
          <p:nvPr/>
        </p:nvCxnSpPr>
        <p:spPr bwMode="auto">
          <a:xfrm rot="5400000" flipH="1" flipV="1">
            <a:off x="4504828" y="2632693"/>
            <a:ext cx="95340" cy="30335"/>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56" name="Straight Arrow Connector 55"/>
          <p:cNvCxnSpPr/>
          <p:nvPr/>
        </p:nvCxnSpPr>
        <p:spPr bwMode="auto">
          <a:xfrm rot="5400000">
            <a:off x="4964196" y="1900305"/>
            <a:ext cx="47671" cy="43337"/>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60" name="Straight Arrow Connector 59"/>
          <p:cNvCxnSpPr/>
          <p:nvPr/>
        </p:nvCxnSpPr>
        <p:spPr bwMode="auto">
          <a:xfrm rot="16200000" flipH="1">
            <a:off x="7146188" y="1885137"/>
            <a:ext cx="43337" cy="43336"/>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62" name="Straight Arrow Connector 61"/>
          <p:cNvCxnSpPr/>
          <p:nvPr/>
        </p:nvCxnSpPr>
        <p:spPr bwMode="auto">
          <a:xfrm rot="10800000">
            <a:off x="5200379" y="2535185"/>
            <a:ext cx="593710" cy="264352"/>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64" name="Straight Arrow Connector 63"/>
          <p:cNvCxnSpPr/>
          <p:nvPr/>
        </p:nvCxnSpPr>
        <p:spPr bwMode="auto">
          <a:xfrm flipV="1">
            <a:off x="6522142" y="2552519"/>
            <a:ext cx="463701" cy="251352"/>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74" name="Straight Arrow Connector 73"/>
          <p:cNvCxnSpPr/>
          <p:nvPr/>
        </p:nvCxnSpPr>
        <p:spPr bwMode="auto">
          <a:xfrm rot="10800000" flipV="1">
            <a:off x="5183045" y="3280573"/>
            <a:ext cx="585042" cy="286020"/>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78" name="Straight Arrow Connector 77"/>
          <p:cNvCxnSpPr/>
          <p:nvPr/>
        </p:nvCxnSpPr>
        <p:spPr bwMode="auto">
          <a:xfrm>
            <a:off x="6513475" y="3280573"/>
            <a:ext cx="472368" cy="281687"/>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80" name="Straight Arrow Connector 79"/>
          <p:cNvCxnSpPr/>
          <p:nvPr/>
        </p:nvCxnSpPr>
        <p:spPr bwMode="auto">
          <a:xfrm rot="16200000" flipV="1">
            <a:off x="5839593" y="2277332"/>
            <a:ext cx="1733460" cy="784391"/>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83" name="Straight Arrow Connector 82"/>
          <p:cNvCxnSpPr>
            <a:stCxn id="66" idx="2"/>
          </p:cNvCxnSpPr>
          <p:nvPr/>
        </p:nvCxnSpPr>
        <p:spPr bwMode="auto">
          <a:xfrm rot="5400000">
            <a:off x="5630184" y="3822580"/>
            <a:ext cx="1030335" cy="471"/>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86" name="Straight Arrow Connector 85"/>
          <p:cNvCxnSpPr>
            <a:stCxn id="66" idx="0"/>
          </p:cNvCxnSpPr>
          <p:nvPr/>
        </p:nvCxnSpPr>
        <p:spPr bwMode="auto">
          <a:xfrm rot="16200000" flipV="1">
            <a:off x="5652750" y="2290829"/>
            <a:ext cx="980868" cy="4805"/>
          </a:xfrm>
          <a:prstGeom prst="straightConnector1">
            <a:avLst/>
          </a:prstGeom>
          <a:solidFill>
            <a:schemeClr val="bg1"/>
          </a:solidFill>
          <a:ln w="9525" cap="flat" cmpd="sng" algn="ctr">
            <a:solidFill>
              <a:schemeClr val="tx1"/>
            </a:solidFill>
            <a:prstDash val="solid"/>
            <a:round/>
            <a:headEnd type="none" w="med" len="med"/>
            <a:tailEnd type="arrow"/>
          </a:ln>
          <a:effectLst/>
        </p:spPr>
      </p:cxnSp>
      <p:cxnSp>
        <p:nvCxnSpPr>
          <p:cNvPr id="46" name="Straight Arrow Connector 45"/>
          <p:cNvCxnSpPr/>
          <p:nvPr/>
        </p:nvCxnSpPr>
        <p:spPr bwMode="auto">
          <a:xfrm rot="16200000" flipV="1">
            <a:off x="4401210" y="3078716"/>
            <a:ext cx="1733460" cy="784391"/>
          </a:xfrm>
          <a:prstGeom prst="straightConnector1">
            <a:avLst/>
          </a:prstGeom>
          <a:solidFill>
            <a:schemeClr val="bg1"/>
          </a:solidFill>
          <a:ln w="9525" cap="flat" cmpd="sng" algn="ctr">
            <a:solidFill>
              <a:schemeClr val="tx1"/>
            </a:solidFill>
            <a:prstDash val="solid"/>
            <a:round/>
            <a:headEnd type="none" w="med" len="med"/>
            <a:tailEnd type="arrow"/>
          </a:ln>
          <a:effectLst/>
        </p:spPr>
      </p:cxnSp>
      <p:sp>
        <p:nvSpPr>
          <p:cNvPr id="47" name="TextBox 46"/>
          <p:cNvSpPr txBox="1"/>
          <p:nvPr/>
        </p:nvSpPr>
        <p:spPr>
          <a:xfrm>
            <a:off x="4720272" y="3062186"/>
            <a:ext cx="742511" cy="246221"/>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buFont typeface="Arial" pitchFamily="34" charset="0"/>
              <a:buChar char="•"/>
            </a:pPr>
            <a:r>
              <a:rPr lang="zh-CN" altLang="en-US" sz="1000" smtClean="0">
                <a:latin typeface="微软雅黑" pitchFamily="34" charset="-122"/>
                <a:ea typeface="微软雅黑" pitchFamily="34" charset="-122"/>
              </a:rPr>
              <a:t>剪切加工</a:t>
            </a:r>
            <a:endParaRPr lang="en-US" altLang="zh-CN" sz="1000" smtClean="0">
              <a:latin typeface="微软雅黑" pitchFamily="34" charset="-122"/>
              <a:ea typeface="微软雅黑" pitchFamily="34" charset="-122"/>
            </a:endParaRPr>
          </a:p>
        </p:txBody>
      </p:sp>
      <p:pic>
        <p:nvPicPr>
          <p:cNvPr id="48" name="Picture 4"/>
          <p:cNvPicPr>
            <a:picLocks noChangeAspect="1" noChangeArrowheads="1"/>
          </p:cNvPicPr>
          <p:nvPr/>
        </p:nvPicPr>
        <p:blipFill>
          <a:blip r:embed="rId7"/>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26</a:t>
            </a:fld>
            <a:br>
              <a:rPr lang="en-US" altLang="zh-CN" smtClean="0"/>
            </a:br>
            <a:endParaRPr lang="en-US" altLang="zh-CN"/>
          </a:p>
        </p:txBody>
      </p:sp>
      <p:sp>
        <p:nvSpPr>
          <p:cNvPr id="12" name="Title 1"/>
          <p:cNvSpPr>
            <a:spLocks noGrp="1"/>
          </p:cNvSpPr>
          <p:nvPr>
            <p:ph type="title"/>
          </p:nvPr>
        </p:nvSpPr>
        <p:spPr/>
        <p:txBody>
          <a:bodyPr anchor="ctr"/>
          <a:lstStyle/>
          <a:p>
            <a:r>
              <a:rPr lang="zh-CN" altLang="en-US" smtClean="0">
                <a:latin typeface="微软雅黑" pitchFamily="34" charset="-122"/>
                <a:ea typeface="微软雅黑" pitchFamily="34" charset="-122"/>
              </a:rPr>
              <a:t>根据建设平台需要的业务核心能力和高阶流程设计的工作成果</a:t>
            </a:r>
            <a:r>
              <a:rPr lang="zh-CN" altLang="en-US" smtClean="0"/>
              <a:t>，设计项目运作的组织架构</a:t>
            </a:r>
            <a:endParaRPr lang="en-US" smtClean="0">
              <a:latin typeface="微软雅黑" pitchFamily="34" charset="-122"/>
              <a:ea typeface="微软雅黑" pitchFamily="34" charset="-122"/>
            </a:endParaRPr>
          </a:p>
        </p:txBody>
      </p:sp>
      <p:sp>
        <p:nvSpPr>
          <p:cNvPr id="27" name="Content Placeholder 7"/>
          <p:cNvSpPr>
            <a:spLocks noGrp="1"/>
          </p:cNvSpPr>
          <p:nvPr>
            <p:ph sz="quarter" idx="12"/>
          </p:nvPr>
        </p:nvSpPr>
        <p:spPr>
          <a:xfrm>
            <a:off x="317500" y="1155700"/>
            <a:ext cx="8445500" cy="382772"/>
          </a:xfrm>
        </p:spPr>
        <p:txBody>
          <a:bodyPr/>
          <a:lstStyle/>
          <a:p>
            <a:r>
              <a:rPr lang="en-US" altLang="zh-CN" smtClean="0"/>
              <a:t>3.3 </a:t>
            </a:r>
            <a:r>
              <a:rPr lang="zh-CN" altLang="en-US" smtClean="0"/>
              <a:t>项目运作组织架构设计</a:t>
            </a:r>
            <a:endParaRPr lang="en-US"/>
          </a:p>
        </p:txBody>
      </p:sp>
      <p:sp>
        <p:nvSpPr>
          <p:cNvPr id="25" name="Rectangle 15"/>
          <p:cNvSpPr>
            <a:spLocks noChangeArrowheads="1"/>
          </p:cNvSpPr>
          <p:nvPr/>
        </p:nvSpPr>
        <p:spPr bwMode="auto">
          <a:xfrm>
            <a:off x="4923076" y="1951038"/>
            <a:ext cx="4140200" cy="4259262"/>
          </a:xfrm>
          <a:prstGeom prst="rect">
            <a:avLst/>
          </a:prstGeom>
          <a:solidFill>
            <a:schemeClr val="bg1">
              <a:lumMod val="85000"/>
            </a:schemeClr>
          </a:solidFill>
          <a:ln w="19050" cap="flat" cmpd="sng" algn="ctr">
            <a:noFill/>
            <a:prstDash val="solid"/>
            <a:round/>
            <a:headEnd type="none" w="med" len="med"/>
            <a:tailEnd type="none" w="med" len="med"/>
          </a:ln>
          <a:effectLst/>
        </p:spPr>
        <p:txBody>
          <a:bodyPr lIns="90000" tIns="46800" rIns="90000" bIns="46800"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defRPr/>
            </a:pPr>
            <a:endParaRPr lang="en-US" altLang="en-US" sz="1400" b="1">
              <a:solidFill>
                <a:srgbClr val="000000"/>
              </a:solidFill>
              <a:latin typeface="微软雅黑" pitchFamily="34" charset="-122"/>
              <a:ea typeface="微软雅黑" pitchFamily="34" charset="-122"/>
              <a:cs typeface="Arial" pitchFamily="34" charset="0"/>
            </a:endParaRPr>
          </a:p>
        </p:txBody>
      </p:sp>
      <p:pic>
        <p:nvPicPr>
          <p:cNvPr id="26" name="Picture 3"/>
          <p:cNvPicPr>
            <a:picLocks noChangeAspect="1" noChangeArrowheads="1"/>
          </p:cNvPicPr>
          <p:nvPr/>
        </p:nvPicPr>
        <p:blipFill>
          <a:blip r:embed="rId2"/>
          <a:stretch>
            <a:fillRect/>
          </a:stretch>
        </p:blipFill>
        <p:spPr bwMode="auto">
          <a:xfrm>
            <a:off x="4986576" y="2844800"/>
            <a:ext cx="4001790" cy="3200400"/>
          </a:xfrm>
          <a:prstGeom prst="rect">
            <a:avLst/>
          </a:prstGeom>
          <a:noFill/>
          <a:ln w="9525">
            <a:noFill/>
            <a:miter lim="800000"/>
          </a:ln>
        </p:spPr>
      </p:pic>
      <p:sp>
        <p:nvSpPr>
          <p:cNvPr id="28" name="Rectangle 27"/>
          <p:cNvSpPr/>
          <p:nvPr/>
        </p:nvSpPr>
        <p:spPr bwMode="auto">
          <a:xfrm>
            <a:off x="75156" y="4158641"/>
            <a:ext cx="5047990" cy="2217107"/>
          </a:xfrm>
          <a:prstGeom prst="rect">
            <a:avLst/>
          </a:prstGeom>
          <a:solidFill>
            <a:schemeClr val="accent2">
              <a:lumMod val="20000"/>
              <a:lumOff val="80000"/>
            </a:schemeClr>
          </a:solidFill>
          <a:ln w="9525" cap="flat" cmpd="sng" algn="ctr">
            <a:solidFill>
              <a:srgbClr val="FF0000"/>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微软雅黑" pitchFamily="34" charset="-122"/>
              <a:ea typeface="微软雅黑" pitchFamily="34" charset="-122"/>
            </a:endParaRPr>
          </a:p>
        </p:txBody>
      </p:sp>
      <p:sp>
        <p:nvSpPr>
          <p:cNvPr id="29" name="Oval 28"/>
          <p:cNvSpPr/>
          <p:nvPr/>
        </p:nvSpPr>
        <p:spPr bwMode="auto">
          <a:xfrm>
            <a:off x="339918" y="2468685"/>
            <a:ext cx="1409696" cy="1351753"/>
          </a:xfrm>
          <a:prstGeom prst="ellipse">
            <a:avLst/>
          </a:prstGeom>
          <a:solidFill>
            <a:schemeClr val="accent2">
              <a:lumMod val="20000"/>
              <a:lumOff val="80000"/>
            </a:schemeClr>
          </a:solidFill>
          <a:ln w="9525" cap="flat" cmpd="sng" algn="ctr">
            <a:solidFill>
              <a:srgbClr val="FF0000"/>
            </a:solidFill>
            <a:prstDash val="sysDash"/>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1400" b="0" i="0" u="none" strike="noStrike" cap="none" normalizeH="0" smtClean="0">
              <a:ln>
                <a:noFill/>
              </a:ln>
              <a:solidFill>
                <a:schemeClr val="tx1"/>
              </a:solidFill>
              <a:effectLst/>
              <a:latin typeface="微软雅黑" pitchFamily="34" charset="-122"/>
              <a:ea typeface="微软雅黑" pitchFamily="34" charset="-122"/>
            </a:endParaRPr>
          </a:p>
        </p:txBody>
      </p:sp>
      <p:grpSp>
        <p:nvGrpSpPr>
          <p:cNvPr id="30" name="Group 29"/>
          <p:cNvGrpSpPr/>
          <p:nvPr/>
        </p:nvGrpSpPr>
        <p:grpSpPr>
          <a:xfrm>
            <a:off x="115421" y="4272903"/>
            <a:ext cx="4945095" cy="1952532"/>
            <a:chOff x="303311" y="3997331"/>
            <a:chExt cx="4945095" cy="1952532"/>
          </a:xfrm>
        </p:grpSpPr>
        <p:sp>
          <p:nvSpPr>
            <p:cNvPr id="31" name="Rectangle 30"/>
            <p:cNvSpPr/>
            <p:nvPr/>
          </p:nvSpPr>
          <p:spPr bwMode="auto">
            <a:xfrm>
              <a:off x="1993273" y="3997331"/>
              <a:ext cx="1306432"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lang="zh-CN" altLang="en-US" sz="1000" b="1">
                  <a:solidFill>
                    <a:schemeClr val="bg1"/>
                  </a:solidFill>
                  <a:latin typeface="微软雅黑" pitchFamily="34" charset="-122"/>
                  <a:ea typeface="微软雅黑" pitchFamily="34" charset="-122"/>
                </a:rPr>
                <a:t>钢</a:t>
              </a:r>
              <a:r>
                <a:rPr lang="zh-CN" altLang="en-US" sz="1000" b="1" smtClean="0">
                  <a:solidFill>
                    <a:schemeClr val="bg1"/>
                  </a:solidFill>
                  <a:latin typeface="微软雅黑" pitchFamily="34" charset="-122"/>
                  <a:ea typeface="微软雅黑" pitchFamily="34" charset="-122"/>
                </a:rPr>
                <a:t>铁联盟</a:t>
              </a:r>
              <a:endParaRPr lang="en-US" altLang="zh-CN" sz="1000" b="1" smtClean="0">
                <a:solidFill>
                  <a:schemeClr val="bg1"/>
                </a:solidFill>
                <a:latin typeface="微软雅黑" pitchFamily="34" charset="-122"/>
                <a:ea typeface="微软雅黑" pitchFamily="34" charset="-122"/>
              </a:endParaRPr>
            </a:p>
            <a:p>
              <a:pPr marL="0" marR="0" indent="0" algn="ctr" defTabSz="914400" rtl="0" eaLnBrk="0" fontAlgn="base" latinLnBrk="0" hangingPunct="0">
                <a:lnSpc>
                  <a:spcPct val="100000"/>
                </a:lnSpc>
                <a:spcBef>
                  <a:spcPct val="0"/>
                </a:spcBef>
                <a:spcAft>
                  <a:spcPct val="0"/>
                </a:spcAft>
                <a:buClrTx/>
                <a:buSzTx/>
                <a:buFontTx/>
                <a:buNone/>
              </a:pPr>
              <a:r>
                <a:rPr lang="zh-CN" altLang="en-US" sz="1000" b="1" smtClean="0">
                  <a:solidFill>
                    <a:schemeClr val="bg1"/>
                  </a:solidFill>
                  <a:latin typeface="微软雅黑" pitchFamily="34" charset="-122"/>
                  <a:ea typeface="微软雅黑" pitchFamily="34" charset="-122"/>
                </a:rPr>
                <a:t>筹备委员会</a:t>
              </a:r>
              <a:endParaRPr kumimoji="0" lang="en-US" sz="1000" b="1" i="0" u="none" strike="noStrike" cap="none" normalizeH="0" smtClean="0">
                <a:ln>
                  <a:noFill/>
                </a:ln>
                <a:solidFill>
                  <a:schemeClr val="bg1"/>
                </a:solidFill>
                <a:effectLst/>
                <a:latin typeface="微软雅黑" pitchFamily="34" charset="-122"/>
                <a:ea typeface="微软雅黑" pitchFamily="34" charset="-122"/>
              </a:endParaRPr>
            </a:p>
          </p:txBody>
        </p:sp>
        <p:sp>
          <p:nvSpPr>
            <p:cNvPr id="32" name="Rectangle 31"/>
            <p:cNvSpPr/>
            <p:nvPr/>
          </p:nvSpPr>
          <p:spPr bwMode="auto">
            <a:xfrm>
              <a:off x="3566633" y="4986698"/>
              <a:ext cx="574110" cy="211605"/>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仓储组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33" name="Rectangle 32"/>
            <p:cNvSpPr/>
            <p:nvPr/>
          </p:nvSpPr>
          <p:spPr bwMode="auto">
            <a:xfrm>
              <a:off x="2706510" y="4986698"/>
              <a:ext cx="809345"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电子商务组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34" name="Rectangle 33"/>
            <p:cNvSpPr/>
            <p:nvPr/>
          </p:nvSpPr>
          <p:spPr bwMode="auto">
            <a:xfrm>
              <a:off x="1584992" y="4986698"/>
              <a:ext cx="829245" cy="211605"/>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客户服务组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35" name="Rectangle 34"/>
            <p:cNvSpPr/>
            <p:nvPr/>
          </p:nvSpPr>
          <p:spPr bwMode="auto">
            <a:xfrm>
              <a:off x="359456" y="4986698"/>
              <a:ext cx="977618" cy="196991"/>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运</a:t>
              </a:r>
              <a:r>
                <a:rPr lang="zh-CN" altLang="en-US" sz="1100" b="1" smtClean="0">
                  <a:latin typeface="微软雅黑" pitchFamily="34" charset="-122"/>
                  <a:ea typeface="微软雅黑" pitchFamily="34" charset="-122"/>
                </a:rPr>
                <a:t>营管理组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36" name="Rectangle 35"/>
            <p:cNvSpPr/>
            <p:nvPr/>
          </p:nvSpPr>
          <p:spPr bwMode="auto">
            <a:xfrm>
              <a:off x="1993273" y="4425303"/>
              <a:ext cx="1306432" cy="155433"/>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1000" b="1" i="0" u="none" strike="noStrike" cap="none" normalizeH="0" smtClean="0">
                  <a:ln>
                    <a:noFill/>
                  </a:ln>
                  <a:solidFill>
                    <a:schemeClr val="bg1"/>
                  </a:solidFill>
                  <a:effectLst/>
                  <a:latin typeface="微软雅黑" pitchFamily="34" charset="-122"/>
                  <a:ea typeface="微软雅黑" pitchFamily="34" charset="-122"/>
                </a:rPr>
                <a:t>工作领导小组</a:t>
              </a:r>
              <a:endParaRPr kumimoji="0" lang="en-US" sz="1000" b="1" i="0" u="none" strike="noStrike" cap="none" normalizeH="0" smtClean="0">
                <a:ln>
                  <a:noFill/>
                </a:ln>
                <a:solidFill>
                  <a:schemeClr val="bg1"/>
                </a:solidFill>
                <a:effectLst/>
                <a:latin typeface="微软雅黑" pitchFamily="34" charset="-122"/>
                <a:ea typeface="微软雅黑" pitchFamily="34" charset="-122"/>
              </a:endParaRPr>
            </a:p>
          </p:txBody>
        </p:sp>
        <p:sp>
          <p:nvSpPr>
            <p:cNvPr id="37" name="Rectangle 36"/>
            <p:cNvSpPr/>
            <p:nvPr/>
          </p:nvSpPr>
          <p:spPr bwMode="auto">
            <a:xfrm>
              <a:off x="4195934" y="4986698"/>
              <a:ext cx="862068"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金融服务组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grpSp>
          <p:nvGrpSpPr>
            <p:cNvPr id="38" name="Group 103"/>
            <p:cNvGrpSpPr/>
            <p:nvPr/>
          </p:nvGrpSpPr>
          <p:grpSpPr>
            <a:xfrm>
              <a:off x="303311" y="5518010"/>
              <a:ext cx="1064857" cy="431853"/>
              <a:chOff x="466149" y="5518010"/>
              <a:chExt cx="1064857" cy="431853"/>
            </a:xfrm>
          </p:grpSpPr>
          <p:sp>
            <p:nvSpPr>
              <p:cNvPr id="69" name="Rectangle 68"/>
              <p:cNvSpPr/>
              <p:nvPr/>
            </p:nvSpPr>
            <p:spPr bwMode="auto">
              <a:xfrm>
                <a:off x="466149"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质量管理</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70" name="Rectangle 69"/>
              <p:cNvSpPr/>
              <p:nvPr/>
            </p:nvSpPr>
            <p:spPr bwMode="auto">
              <a:xfrm>
                <a:off x="844017"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运营分析</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71" name="Rectangle 70"/>
              <p:cNvSpPr/>
              <p:nvPr/>
            </p:nvSpPr>
            <p:spPr bwMode="auto">
              <a:xfrm>
                <a:off x="1207271"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培训</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grpSp>
        <p:grpSp>
          <p:nvGrpSpPr>
            <p:cNvPr id="39" name="Group 104"/>
            <p:cNvGrpSpPr/>
            <p:nvPr/>
          </p:nvGrpSpPr>
          <p:grpSpPr>
            <a:xfrm>
              <a:off x="1484931" y="5518010"/>
              <a:ext cx="1054419" cy="431853"/>
              <a:chOff x="1622717" y="5518010"/>
              <a:chExt cx="1054419" cy="431853"/>
            </a:xfrm>
          </p:grpSpPr>
          <p:sp>
            <p:nvSpPr>
              <p:cNvPr id="66" name="Rectangle 65"/>
              <p:cNvSpPr/>
              <p:nvPr/>
            </p:nvSpPr>
            <p:spPr bwMode="auto">
              <a:xfrm>
                <a:off x="1622717"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呼入</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7" name="Rectangle 66"/>
              <p:cNvSpPr/>
              <p:nvPr/>
            </p:nvSpPr>
            <p:spPr bwMode="auto">
              <a:xfrm>
                <a:off x="1975533"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呼出</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8" name="Rectangle 67"/>
              <p:cNvSpPr/>
              <p:nvPr/>
            </p:nvSpPr>
            <p:spPr bwMode="auto">
              <a:xfrm>
                <a:off x="2353401"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投诉</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grpSp>
        <p:grpSp>
          <p:nvGrpSpPr>
            <p:cNvPr id="40" name="Group 106"/>
            <p:cNvGrpSpPr/>
            <p:nvPr/>
          </p:nvGrpSpPr>
          <p:grpSpPr>
            <a:xfrm>
              <a:off x="2590236" y="5518010"/>
              <a:ext cx="1066945" cy="431853"/>
              <a:chOff x="2806425" y="5518010"/>
              <a:chExt cx="1066945" cy="431853"/>
            </a:xfrm>
          </p:grpSpPr>
          <p:sp>
            <p:nvSpPr>
              <p:cNvPr id="63" name="Rectangle 62"/>
              <p:cNvSpPr/>
              <p:nvPr/>
            </p:nvSpPr>
            <p:spPr bwMode="auto">
              <a:xfrm>
                <a:off x="2806425"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内</a:t>
                </a:r>
                <a:r>
                  <a:rPr lang="zh-CN" altLang="en-US" sz="1100" b="1" smtClean="0">
                    <a:latin typeface="微软雅黑" pitchFamily="34" charset="-122"/>
                    <a:ea typeface="微软雅黑" pitchFamily="34" charset="-122"/>
                  </a:rPr>
                  <a:t>容管理</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4" name="Rectangle 63"/>
              <p:cNvSpPr/>
              <p:nvPr/>
            </p:nvSpPr>
            <p:spPr bwMode="auto">
              <a:xfrm>
                <a:off x="3171767"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订单管理</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5" name="Rectangle 64"/>
              <p:cNvSpPr/>
              <p:nvPr/>
            </p:nvSpPr>
            <p:spPr bwMode="auto">
              <a:xfrm>
                <a:off x="3549635"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技术服务</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grpSp>
        <p:grpSp>
          <p:nvGrpSpPr>
            <p:cNvPr id="41" name="Group 105"/>
            <p:cNvGrpSpPr/>
            <p:nvPr/>
          </p:nvGrpSpPr>
          <p:grpSpPr>
            <a:xfrm>
              <a:off x="4080686" y="5518010"/>
              <a:ext cx="1167720" cy="431853"/>
              <a:chOff x="4168368" y="5518010"/>
              <a:chExt cx="1167720" cy="431853"/>
            </a:xfrm>
          </p:grpSpPr>
          <p:sp>
            <p:nvSpPr>
              <p:cNvPr id="60" name="Rectangle 59"/>
              <p:cNvSpPr/>
              <p:nvPr/>
            </p:nvSpPr>
            <p:spPr bwMode="auto">
              <a:xfrm>
                <a:off x="4168368"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银行</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1" name="Rectangle 60"/>
              <p:cNvSpPr/>
              <p:nvPr/>
            </p:nvSpPr>
            <p:spPr bwMode="auto">
              <a:xfrm>
                <a:off x="4546236" y="5518010"/>
                <a:ext cx="323735"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担保</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62" name="Rectangle 61"/>
              <p:cNvSpPr/>
              <p:nvPr/>
            </p:nvSpPr>
            <p:spPr bwMode="auto">
              <a:xfrm>
                <a:off x="4916649" y="5518010"/>
                <a:ext cx="419439" cy="431853"/>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lang="zh-CN" altLang="en-US" sz="1100" b="1">
                    <a:latin typeface="微软雅黑" pitchFamily="34" charset="-122"/>
                    <a:ea typeface="微软雅黑" pitchFamily="34" charset="-122"/>
                  </a:rPr>
                  <a:t>第三</a:t>
                </a:r>
                <a:r>
                  <a:rPr lang="zh-CN" altLang="en-US" sz="1100" b="1" smtClean="0">
                    <a:latin typeface="微软雅黑" pitchFamily="34" charset="-122"/>
                    <a:ea typeface="微软雅黑" pitchFamily="34" charset="-122"/>
                  </a:rPr>
                  <a:t>方服务</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grpSp>
        <p:cxnSp>
          <p:nvCxnSpPr>
            <p:cNvPr id="42" name="Straight Connector 41"/>
            <p:cNvCxnSpPr>
              <a:stCxn id="31" idx="2"/>
              <a:endCxn id="36" idx="0"/>
            </p:cNvCxnSpPr>
            <p:nvPr/>
          </p:nvCxnSpPr>
          <p:spPr bwMode="auto">
            <a:xfrm flipH="1">
              <a:off x="2646489" y="4308198"/>
              <a:ext cx="0" cy="117105"/>
            </a:xfrm>
            <a:prstGeom prst="line">
              <a:avLst/>
            </a:prstGeom>
            <a:solidFill>
              <a:schemeClr val="bg1"/>
            </a:solidFill>
            <a:ln w="9525" cap="flat" cmpd="sng" algn="ctr">
              <a:solidFill>
                <a:schemeClr val="tx1"/>
              </a:solidFill>
              <a:prstDash val="solid"/>
              <a:round/>
              <a:headEnd type="none" w="med" len="med"/>
              <a:tailEnd type="none" w="med" len="med"/>
            </a:ln>
            <a:effectLst/>
          </p:spPr>
        </p:cxnSp>
        <p:cxnSp>
          <p:nvCxnSpPr>
            <p:cNvPr id="43" name="Elbow Connector 42"/>
            <p:cNvCxnSpPr>
              <a:stCxn id="36" idx="2"/>
              <a:endCxn id="35" idx="0"/>
            </p:cNvCxnSpPr>
            <p:nvPr/>
          </p:nvCxnSpPr>
          <p:spPr bwMode="auto">
            <a:xfrm rot="5400000">
              <a:off x="1544396" y="3884605"/>
              <a:ext cx="405962" cy="1798224"/>
            </a:xfrm>
            <a:prstGeom prst="bentConnector3">
              <a:avLst/>
            </a:prstGeom>
            <a:solidFill>
              <a:schemeClr val="bg1"/>
            </a:solidFill>
            <a:ln w="9525" cap="flat" cmpd="sng" algn="ctr">
              <a:solidFill>
                <a:schemeClr val="tx1"/>
              </a:solidFill>
              <a:prstDash val="solid"/>
              <a:round/>
              <a:headEnd type="none" w="med" len="med"/>
              <a:tailEnd type="none" w="med" len="med"/>
            </a:ln>
            <a:effectLst/>
          </p:spPr>
        </p:cxnSp>
        <p:cxnSp>
          <p:nvCxnSpPr>
            <p:cNvPr id="44" name="Elbow Connector 43"/>
            <p:cNvCxnSpPr>
              <a:stCxn id="36" idx="2"/>
              <a:endCxn id="34" idx="0"/>
            </p:cNvCxnSpPr>
            <p:nvPr/>
          </p:nvCxnSpPr>
          <p:spPr bwMode="auto">
            <a:xfrm rot="5400000">
              <a:off x="2120071" y="4460280"/>
              <a:ext cx="405962" cy="646874"/>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45" name="Elbow Connector 44"/>
            <p:cNvCxnSpPr>
              <a:stCxn id="36" idx="2"/>
              <a:endCxn id="33" idx="0"/>
            </p:cNvCxnSpPr>
            <p:nvPr/>
          </p:nvCxnSpPr>
          <p:spPr bwMode="auto">
            <a:xfrm rot="16200000" flipH="1">
              <a:off x="2675855" y="4551370"/>
              <a:ext cx="405962" cy="464694"/>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46" name="Elbow Connector 45"/>
            <p:cNvCxnSpPr>
              <a:stCxn id="36" idx="2"/>
              <a:endCxn id="32" idx="0"/>
            </p:cNvCxnSpPr>
            <p:nvPr/>
          </p:nvCxnSpPr>
          <p:spPr bwMode="auto">
            <a:xfrm rot="16200000" flipH="1">
              <a:off x="3047107" y="4180117"/>
              <a:ext cx="405962" cy="1207199"/>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47" name="Elbow Connector 46"/>
            <p:cNvCxnSpPr>
              <a:stCxn id="36" idx="2"/>
              <a:endCxn id="37" idx="0"/>
            </p:cNvCxnSpPr>
            <p:nvPr/>
          </p:nvCxnSpPr>
          <p:spPr bwMode="auto">
            <a:xfrm rot="16200000" flipH="1">
              <a:off x="3433747" y="3793477"/>
              <a:ext cx="405962" cy="1980479"/>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48" name="Elbow Connector 47"/>
            <p:cNvCxnSpPr>
              <a:stCxn id="37" idx="2"/>
              <a:endCxn id="62" idx="0"/>
            </p:cNvCxnSpPr>
            <p:nvPr/>
          </p:nvCxnSpPr>
          <p:spPr bwMode="auto">
            <a:xfrm rot="16200000" flipH="1">
              <a:off x="4681325" y="5160647"/>
              <a:ext cx="303005" cy="411719"/>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49" name="Elbow Connector 48"/>
            <p:cNvCxnSpPr>
              <a:stCxn id="37" idx="2"/>
              <a:endCxn id="61" idx="0"/>
            </p:cNvCxnSpPr>
            <p:nvPr/>
          </p:nvCxnSpPr>
          <p:spPr bwMode="auto">
            <a:xfrm rot="5400000">
              <a:off x="4472193" y="5363234"/>
              <a:ext cx="303005" cy="6546"/>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0" name="Elbow Connector 49"/>
            <p:cNvCxnSpPr>
              <a:stCxn id="37" idx="2"/>
              <a:endCxn id="60" idx="0"/>
            </p:cNvCxnSpPr>
            <p:nvPr/>
          </p:nvCxnSpPr>
          <p:spPr bwMode="auto">
            <a:xfrm rot="5400000">
              <a:off x="4283259" y="5174300"/>
              <a:ext cx="303005" cy="384414"/>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1" name="Elbow Connector 50"/>
            <p:cNvCxnSpPr>
              <a:stCxn id="33" idx="2"/>
              <a:endCxn id="65" idx="0"/>
            </p:cNvCxnSpPr>
            <p:nvPr/>
          </p:nvCxnSpPr>
          <p:spPr bwMode="auto">
            <a:xfrm rot="16200000" flipH="1">
              <a:off x="3151746" y="5174441"/>
              <a:ext cx="303005" cy="384131"/>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2" name="Elbow Connector 51"/>
            <p:cNvCxnSpPr>
              <a:stCxn id="33" idx="2"/>
              <a:endCxn id="64" idx="0"/>
            </p:cNvCxnSpPr>
            <p:nvPr/>
          </p:nvCxnSpPr>
          <p:spPr bwMode="auto">
            <a:xfrm rot="16200000" flipH="1">
              <a:off x="2962812" y="5363375"/>
              <a:ext cx="303005" cy="6263"/>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3" name="Elbow Connector 52"/>
            <p:cNvCxnSpPr>
              <a:stCxn id="33" idx="2"/>
              <a:endCxn id="63" idx="0"/>
            </p:cNvCxnSpPr>
            <p:nvPr/>
          </p:nvCxnSpPr>
          <p:spPr bwMode="auto">
            <a:xfrm rot="5400000">
              <a:off x="2780142" y="5186968"/>
              <a:ext cx="303005" cy="359079"/>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4" name="Elbow Connector 53"/>
            <p:cNvCxnSpPr>
              <a:stCxn id="34" idx="2"/>
              <a:endCxn id="68" idx="0"/>
            </p:cNvCxnSpPr>
            <p:nvPr/>
          </p:nvCxnSpPr>
          <p:spPr bwMode="auto">
            <a:xfrm rot="16200000" flipH="1">
              <a:off x="2028696" y="5169222"/>
              <a:ext cx="319707" cy="377868"/>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5" name="Elbow Connector 54"/>
            <p:cNvCxnSpPr>
              <a:stCxn id="34" idx="2"/>
              <a:endCxn id="67" idx="0"/>
            </p:cNvCxnSpPr>
            <p:nvPr/>
          </p:nvCxnSpPr>
          <p:spPr bwMode="auto">
            <a:xfrm rot="5400000">
              <a:off x="1839762" y="5358156"/>
              <a:ext cx="319707" cy="12700"/>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6" name="Elbow Connector 55"/>
            <p:cNvCxnSpPr>
              <a:stCxn id="34" idx="2"/>
              <a:endCxn id="66" idx="0"/>
            </p:cNvCxnSpPr>
            <p:nvPr/>
          </p:nvCxnSpPr>
          <p:spPr bwMode="auto">
            <a:xfrm rot="5400000">
              <a:off x="1663354" y="5181748"/>
              <a:ext cx="319707" cy="352816"/>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7" name="Elbow Connector 56"/>
            <p:cNvCxnSpPr>
              <a:stCxn id="35" idx="2"/>
              <a:endCxn id="71" idx="0"/>
            </p:cNvCxnSpPr>
            <p:nvPr/>
          </p:nvCxnSpPr>
          <p:spPr bwMode="auto">
            <a:xfrm rot="16200000" flipH="1">
              <a:off x="860123" y="5171831"/>
              <a:ext cx="334321" cy="358036"/>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8" name="Elbow Connector 57"/>
            <p:cNvCxnSpPr>
              <a:stCxn id="35" idx="2"/>
              <a:endCxn id="70" idx="0"/>
            </p:cNvCxnSpPr>
            <p:nvPr/>
          </p:nvCxnSpPr>
          <p:spPr bwMode="auto">
            <a:xfrm rot="5400000">
              <a:off x="678496" y="5348240"/>
              <a:ext cx="334321" cy="5218"/>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59" name="Elbow Connector 58"/>
            <p:cNvCxnSpPr>
              <a:stCxn id="35" idx="2"/>
              <a:endCxn id="69" idx="0"/>
            </p:cNvCxnSpPr>
            <p:nvPr/>
          </p:nvCxnSpPr>
          <p:spPr bwMode="auto">
            <a:xfrm rot="5400000">
              <a:off x="489562" y="5159306"/>
              <a:ext cx="334321" cy="383086"/>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grpSp>
      <p:grpSp>
        <p:nvGrpSpPr>
          <p:cNvPr id="72" name="Group 71"/>
          <p:cNvGrpSpPr/>
          <p:nvPr/>
        </p:nvGrpSpPr>
        <p:grpSpPr>
          <a:xfrm>
            <a:off x="513567" y="1665407"/>
            <a:ext cx="4188618" cy="1969234"/>
            <a:chOff x="601249" y="1677933"/>
            <a:chExt cx="4188618" cy="1969234"/>
          </a:xfrm>
        </p:grpSpPr>
        <p:sp>
          <p:nvSpPr>
            <p:cNvPr id="73" name="Rectangle 72"/>
            <p:cNvSpPr/>
            <p:nvPr/>
          </p:nvSpPr>
          <p:spPr bwMode="auto">
            <a:xfrm>
              <a:off x="2264513" y="1677933"/>
              <a:ext cx="663879"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1200" b="1" i="0" u="none" strike="noStrike" cap="none" normalizeH="0" smtClean="0">
                  <a:ln>
                    <a:noFill/>
                  </a:ln>
                  <a:solidFill>
                    <a:schemeClr val="bg1"/>
                  </a:solidFill>
                  <a:effectLst/>
                  <a:latin typeface="微软雅黑" pitchFamily="34" charset="-122"/>
                  <a:ea typeface="微软雅黑" pitchFamily="34" charset="-122"/>
                </a:rPr>
                <a:t>执行总裁</a:t>
              </a:r>
              <a:endParaRPr kumimoji="0" lang="en-US" sz="1200" b="1" i="0" u="none" strike="noStrike" cap="none" normalizeH="0" smtClean="0">
                <a:ln>
                  <a:noFill/>
                </a:ln>
                <a:solidFill>
                  <a:schemeClr val="bg1"/>
                </a:solidFill>
                <a:effectLst/>
                <a:latin typeface="微软雅黑" pitchFamily="34" charset="-122"/>
                <a:ea typeface="微软雅黑" pitchFamily="34" charset="-122"/>
              </a:endParaRPr>
            </a:p>
          </p:txBody>
        </p:sp>
        <p:sp>
          <p:nvSpPr>
            <p:cNvPr id="74" name="Rectangle 73"/>
            <p:cNvSpPr/>
            <p:nvPr/>
          </p:nvSpPr>
          <p:spPr bwMode="auto">
            <a:xfrm>
              <a:off x="1919979" y="2798259"/>
              <a:ext cx="663879"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1200" b="1" i="0" u="none" strike="noStrike" cap="none" normalizeH="0" smtClean="0">
                  <a:ln>
                    <a:noFill/>
                  </a:ln>
                  <a:solidFill>
                    <a:schemeClr val="bg1"/>
                  </a:solidFill>
                  <a:effectLst/>
                  <a:latin typeface="微软雅黑" pitchFamily="34" charset="-122"/>
                  <a:ea typeface="微软雅黑" pitchFamily="34" charset="-122"/>
                </a:rPr>
                <a:t>技术总监</a:t>
              </a:r>
              <a:endParaRPr kumimoji="0" lang="en-US" sz="1200" b="1" i="0" u="none" strike="noStrike" cap="none" normalizeH="0" smtClean="0">
                <a:ln>
                  <a:noFill/>
                </a:ln>
                <a:solidFill>
                  <a:schemeClr val="bg1"/>
                </a:solidFill>
                <a:effectLst/>
                <a:latin typeface="微软雅黑" pitchFamily="34" charset="-122"/>
                <a:ea typeface="微软雅黑" pitchFamily="34" charset="-122"/>
              </a:endParaRPr>
            </a:p>
          </p:txBody>
        </p:sp>
        <p:sp>
          <p:nvSpPr>
            <p:cNvPr id="75" name="Rectangle 74"/>
            <p:cNvSpPr/>
            <p:nvPr/>
          </p:nvSpPr>
          <p:spPr bwMode="auto">
            <a:xfrm>
              <a:off x="2692790" y="2798259"/>
              <a:ext cx="663879"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lang="zh-CN" altLang="en-US" sz="1200" b="1">
                  <a:solidFill>
                    <a:schemeClr val="bg1"/>
                  </a:solidFill>
                  <a:latin typeface="微软雅黑" pitchFamily="34" charset="-122"/>
                  <a:ea typeface="微软雅黑" pitchFamily="34" charset="-122"/>
                </a:rPr>
                <a:t>财</a:t>
              </a:r>
              <a:r>
                <a:rPr lang="zh-CN" altLang="en-US" sz="1200" b="1" smtClean="0">
                  <a:solidFill>
                    <a:schemeClr val="bg1"/>
                  </a:solidFill>
                  <a:latin typeface="微软雅黑" pitchFamily="34" charset="-122"/>
                  <a:ea typeface="微软雅黑" pitchFamily="34" charset="-122"/>
                </a:rPr>
                <a:t>务总监</a:t>
              </a:r>
              <a:endParaRPr kumimoji="0" lang="en-US" sz="1200" b="1" i="0" u="none" strike="noStrike" cap="none" normalizeH="0" smtClean="0">
                <a:ln>
                  <a:noFill/>
                </a:ln>
                <a:solidFill>
                  <a:schemeClr val="bg1"/>
                </a:solidFill>
                <a:effectLst/>
                <a:latin typeface="微软雅黑" pitchFamily="34" charset="-122"/>
                <a:ea typeface="微软雅黑" pitchFamily="34" charset="-122"/>
              </a:endParaRPr>
            </a:p>
          </p:txBody>
        </p:sp>
        <p:sp>
          <p:nvSpPr>
            <p:cNvPr id="76" name="Rectangle 75"/>
            <p:cNvSpPr/>
            <p:nvPr/>
          </p:nvSpPr>
          <p:spPr bwMode="auto">
            <a:xfrm>
              <a:off x="3571698" y="2798259"/>
              <a:ext cx="812411"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1200" b="1" i="0" u="none" strike="noStrike" cap="none" normalizeH="0" smtClean="0">
                  <a:ln>
                    <a:noFill/>
                  </a:ln>
                  <a:solidFill>
                    <a:schemeClr val="bg1"/>
                  </a:solidFill>
                  <a:effectLst/>
                  <a:latin typeface="微软雅黑" pitchFamily="34" charset="-122"/>
                  <a:ea typeface="微软雅黑" pitchFamily="34" charset="-122"/>
                </a:rPr>
                <a:t>首席行政官</a:t>
              </a:r>
              <a:endParaRPr kumimoji="0" lang="en-US" sz="1200" b="1" i="0" u="none" strike="noStrike" cap="none" normalizeH="0" smtClean="0">
                <a:ln>
                  <a:noFill/>
                </a:ln>
                <a:solidFill>
                  <a:schemeClr val="bg1"/>
                </a:solidFill>
                <a:effectLst/>
                <a:latin typeface="微软雅黑" pitchFamily="34" charset="-122"/>
                <a:ea typeface="微软雅黑" pitchFamily="34" charset="-122"/>
              </a:endParaRPr>
            </a:p>
          </p:txBody>
        </p:sp>
        <p:sp>
          <p:nvSpPr>
            <p:cNvPr id="77" name="Rectangle 76"/>
            <p:cNvSpPr/>
            <p:nvPr/>
          </p:nvSpPr>
          <p:spPr bwMode="auto">
            <a:xfrm>
              <a:off x="601249" y="2798259"/>
              <a:ext cx="1124951" cy="310867"/>
            </a:xfrm>
            <a:prstGeom prst="rect">
              <a:avLst/>
            </a:prstGeom>
            <a:solidFill>
              <a:srgbClr val="C00000"/>
            </a:solidFill>
            <a:ln w="9525" cap="flat" cmpd="sng" algn="ctr">
              <a:solidFill>
                <a:schemeClr val="bg2">
                  <a:lumMod val="75000"/>
                </a:schemeClr>
              </a:solid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1200" b="1" i="0" u="none" strike="noStrike" cap="none" normalizeH="0" smtClean="0">
                  <a:ln>
                    <a:noFill/>
                  </a:ln>
                  <a:solidFill>
                    <a:schemeClr val="bg1"/>
                  </a:solidFill>
                  <a:effectLst/>
                  <a:latin typeface="微软雅黑" pitchFamily="34" charset="-122"/>
                  <a:ea typeface="微软雅黑" pitchFamily="34" charset="-122"/>
                </a:rPr>
                <a:t>钢铁联盟</a:t>
              </a:r>
              <a:endParaRPr kumimoji="0" lang="en-US" altLang="zh-CN" sz="1200" b="1" i="0" u="none" strike="noStrike" cap="none" normalizeH="0" smtClean="0">
                <a:ln>
                  <a:noFill/>
                </a:ln>
                <a:solidFill>
                  <a:schemeClr val="bg1"/>
                </a:solidFill>
                <a:effectLst/>
                <a:latin typeface="微软雅黑" pitchFamily="34" charset="-122"/>
                <a:ea typeface="微软雅黑" pitchFamily="34" charset="-122"/>
              </a:endParaRPr>
            </a:p>
            <a:p>
              <a:pPr marL="0" marR="0" indent="0" algn="ctr" defTabSz="914400" rtl="0" eaLnBrk="0" fontAlgn="base" latinLnBrk="0" hangingPunct="0">
                <a:lnSpc>
                  <a:spcPct val="100000"/>
                </a:lnSpc>
                <a:spcBef>
                  <a:spcPct val="0"/>
                </a:spcBef>
                <a:spcAft>
                  <a:spcPct val="0"/>
                </a:spcAft>
                <a:buClrTx/>
                <a:buSzTx/>
                <a:buFontTx/>
                <a:buNone/>
              </a:pPr>
              <a:r>
                <a:rPr kumimoji="0" lang="zh-CN" altLang="en-US" sz="1200" b="1" i="0" u="none" strike="noStrike" cap="none" normalizeH="0" smtClean="0">
                  <a:ln>
                    <a:noFill/>
                  </a:ln>
                  <a:solidFill>
                    <a:schemeClr val="bg1"/>
                  </a:solidFill>
                  <a:effectLst/>
                  <a:latin typeface="微软雅黑" pitchFamily="34" charset="-122"/>
                  <a:ea typeface="微软雅黑" pitchFamily="34" charset="-122"/>
                </a:rPr>
                <a:t>筹备委员会</a:t>
              </a:r>
              <a:endParaRPr kumimoji="0" lang="en-US" altLang="zh-CN" sz="1200" b="1" i="0" u="none" strike="noStrike" cap="none" normalizeH="0" smtClean="0">
                <a:ln>
                  <a:noFill/>
                </a:ln>
                <a:solidFill>
                  <a:schemeClr val="bg1"/>
                </a:solidFill>
                <a:effectLst/>
                <a:latin typeface="微软雅黑" pitchFamily="34" charset="-122"/>
                <a:ea typeface="微软雅黑" pitchFamily="34" charset="-122"/>
              </a:endParaRPr>
            </a:p>
          </p:txBody>
        </p:sp>
        <p:sp>
          <p:nvSpPr>
            <p:cNvPr id="78" name="Rectangle 77"/>
            <p:cNvSpPr/>
            <p:nvPr/>
          </p:nvSpPr>
          <p:spPr bwMode="auto">
            <a:xfrm>
              <a:off x="2940918" y="2076482"/>
              <a:ext cx="936777"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专业委员会</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79" name="Rectangle 78"/>
            <p:cNvSpPr/>
            <p:nvPr/>
          </p:nvSpPr>
          <p:spPr bwMode="auto">
            <a:xfrm>
              <a:off x="3927799" y="3418860"/>
              <a:ext cx="862068"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人力资源部</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80" name="Rectangle 79"/>
            <p:cNvSpPr/>
            <p:nvPr/>
          </p:nvSpPr>
          <p:spPr bwMode="auto">
            <a:xfrm>
              <a:off x="3336241" y="3418860"/>
              <a:ext cx="553980"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行政部</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81" name="Rectangle 80"/>
            <p:cNvSpPr/>
            <p:nvPr/>
          </p:nvSpPr>
          <p:spPr bwMode="auto">
            <a:xfrm>
              <a:off x="2747739" y="3418860"/>
              <a:ext cx="553980" cy="228307"/>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财务部</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82" name="Rectangle 81"/>
            <p:cNvSpPr/>
            <p:nvPr/>
          </p:nvSpPr>
          <p:spPr bwMode="auto">
            <a:xfrm>
              <a:off x="1837296" y="3418860"/>
              <a:ext cx="829245" cy="211605"/>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信息技术部</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sp>
          <p:nvSpPr>
            <p:cNvPr id="83" name="Rectangle 82"/>
            <p:cNvSpPr/>
            <p:nvPr/>
          </p:nvSpPr>
          <p:spPr bwMode="auto">
            <a:xfrm>
              <a:off x="674915" y="3418860"/>
              <a:ext cx="977618" cy="196991"/>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100" b="1" i="0" u="none" strike="noStrike" cap="none" normalizeH="0" smtClean="0">
                  <a:ln>
                    <a:noFill/>
                  </a:ln>
                  <a:solidFill>
                    <a:schemeClr val="tx1"/>
                  </a:solidFill>
                  <a:effectLst/>
                  <a:latin typeface="微软雅黑" pitchFamily="34" charset="-122"/>
                  <a:ea typeface="微软雅黑" pitchFamily="34" charset="-122"/>
                </a:rPr>
                <a:t>工作领导小组</a:t>
              </a:r>
              <a:endParaRPr kumimoji="0" lang="en-US" sz="1100" b="1" i="0" u="none" strike="noStrike" cap="none" normalizeH="0" smtClean="0">
                <a:ln>
                  <a:noFill/>
                </a:ln>
                <a:solidFill>
                  <a:schemeClr val="tx1"/>
                </a:solidFill>
                <a:effectLst/>
                <a:latin typeface="微软雅黑" pitchFamily="34" charset="-122"/>
                <a:ea typeface="微软雅黑" pitchFamily="34" charset="-122"/>
              </a:endParaRPr>
            </a:p>
          </p:txBody>
        </p:sp>
        <p:cxnSp>
          <p:nvCxnSpPr>
            <p:cNvPr id="84" name="Elbow Connector 83"/>
            <p:cNvCxnSpPr>
              <a:stCxn id="73" idx="2"/>
              <a:endCxn id="75" idx="0"/>
            </p:cNvCxnSpPr>
            <p:nvPr/>
          </p:nvCxnSpPr>
          <p:spPr bwMode="auto">
            <a:xfrm rot="16200000" flipH="1">
              <a:off x="2405862" y="2179390"/>
              <a:ext cx="809459" cy="428277"/>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85" name="Elbow Connector 84"/>
            <p:cNvCxnSpPr>
              <a:stCxn id="73" idx="2"/>
              <a:endCxn id="76" idx="0"/>
            </p:cNvCxnSpPr>
            <p:nvPr/>
          </p:nvCxnSpPr>
          <p:spPr bwMode="auto">
            <a:xfrm rot="16200000" flipH="1">
              <a:off x="2882449" y="1702803"/>
              <a:ext cx="809459" cy="1381451"/>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86" name="Elbow Connector 85"/>
            <p:cNvCxnSpPr>
              <a:stCxn id="73" idx="2"/>
              <a:endCxn id="74" idx="0"/>
            </p:cNvCxnSpPr>
            <p:nvPr/>
          </p:nvCxnSpPr>
          <p:spPr bwMode="auto">
            <a:xfrm rot="5400000">
              <a:off x="2019457" y="2221262"/>
              <a:ext cx="809459" cy="344534"/>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87" name="Elbow Connector 86"/>
            <p:cNvCxnSpPr>
              <a:stCxn id="73" idx="2"/>
              <a:endCxn id="77" idx="0"/>
            </p:cNvCxnSpPr>
            <p:nvPr/>
          </p:nvCxnSpPr>
          <p:spPr bwMode="auto">
            <a:xfrm rot="5400000">
              <a:off x="1475360" y="1677165"/>
              <a:ext cx="809459" cy="1432728"/>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88" name="Elbow Connector 173"/>
            <p:cNvCxnSpPr>
              <a:stCxn id="78" idx="1"/>
              <a:endCxn id="73" idx="2"/>
            </p:cNvCxnSpPr>
            <p:nvPr/>
          </p:nvCxnSpPr>
          <p:spPr bwMode="auto">
            <a:xfrm rot="10800000">
              <a:off x="2596454" y="1988800"/>
              <a:ext cx="344465" cy="201836"/>
            </a:xfrm>
            <a:prstGeom prst="bentConnector2">
              <a:avLst/>
            </a:prstGeom>
            <a:solidFill>
              <a:schemeClr val="bg1"/>
            </a:solidFill>
            <a:ln w="9525" cap="flat" cmpd="sng" algn="ctr">
              <a:solidFill>
                <a:schemeClr val="tx1"/>
              </a:solidFill>
              <a:prstDash val="solid"/>
              <a:round/>
              <a:headEnd type="none" w="med" len="med"/>
              <a:tailEnd type="none" w="med" len="med"/>
            </a:ln>
            <a:effectLst/>
          </p:spPr>
        </p:cxnSp>
        <p:cxnSp>
          <p:nvCxnSpPr>
            <p:cNvPr id="89" name="Elbow Connector 88"/>
            <p:cNvCxnSpPr>
              <a:stCxn id="76" idx="2"/>
              <a:endCxn id="80" idx="0"/>
            </p:cNvCxnSpPr>
            <p:nvPr/>
          </p:nvCxnSpPr>
          <p:spPr bwMode="auto">
            <a:xfrm rot="5400000">
              <a:off x="3640701" y="3081657"/>
              <a:ext cx="309734" cy="364673"/>
            </a:xfrm>
            <a:prstGeom prst="bentConnector3">
              <a:avLst/>
            </a:prstGeom>
            <a:solidFill>
              <a:schemeClr val="bg1"/>
            </a:solidFill>
            <a:ln w="9525" cap="flat" cmpd="sng" algn="ctr">
              <a:solidFill>
                <a:schemeClr val="tx1"/>
              </a:solidFill>
              <a:prstDash val="solid"/>
              <a:round/>
              <a:headEnd type="none" w="med" len="med"/>
              <a:tailEnd type="none" w="med" len="med"/>
            </a:ln>
            <a:effectLst/>
          </p:spPr>
        </p:cxnSp>
        <p:cxnSp>
          <p:nvCxnSpPr>
            <p:cNvPr id="90" name="Elbow Connector 89"/>
            <p:cNvCxnSpPr>
              <a:stCxn id="76" idx="2"/>
              <a:endCxn id="79" idx="0"/>
            </p:cNvCxnSpPr>
            <p:nvPr/>
          </p:nvCxnSpPr>
          <p:spPr bwMode="auto">
            <a:xfrm rot="16200000" flipH="1">
              <a:off x="4013501" y="3073528"/>
              <a:ext cx="309734" cy="380929"/>
            </a:xfrm>
            <a:prstGeom prst="bentConnector3">
              <a:avLst/>
            </a:prstGeom>
            <a:solidFill>
              <a:schemeClr val="bg1"/>
            </a:solidFill>
            <a:ln w="9525" cap="flat" cmpd="sng" algn="ctr">
              <a:solidFill>
                <a:schemeClr val="tx1"/>
              </a:solidFill>
              <a:prstDash val="solid"/>
              <a:round/>
              <a:headEnd type="none" w="med" len="med"/>
              <a:tailEnd type="none" w="med" len="med"/>
            </a:ln>
            <a:effectLst/>
          </p:spPr>
        </p:cxnSp>
        <p:cxnSp>
          <p:nvCxnSpPr>
            <p:cNvPr id="91" name="Elbow Connector 90"/>
            <p:cNvCxnSpPr>
              <a:stCxn id="75" idx="2"/>
              <a:endCxn id="81" idx="0"/>
            </p:cNvCxnSpPr>
            <p:nvPr/>
          </p:nvCxnSpPr>
          <p:spPr bwMode="auto">
            <a:xfrm rot="5400000">
              <a:off x="2869863" y="3263993"/>
              <a:ext cx="309734" cy="1"/>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92" name="Elbow Connector 91"/>
            <p:cNvCxnSpPr>
              <a:stCxn id="77" idx="2"/>
              <a:endCxn id="83" idx="0"/>
            </p:cNvCxnSpPr>
            <p:nvPr/>
          </p:nvCxnSpPr>
          <p:spPr bwMode="auto">
            <a:xfrm rot="5400000">
              <a:off x="1008858" y="3263993"/>
              <a:ext cx="309734" cy="1"/>
            </a:xfrm>
            <a:prstGeom prst="bentConnector3">
              <a:avLst>
                <a:gd name="adj1" fmla="val 50000"/>
              </a:avLst>
            </a:prstGeom>
            <a:solidFill>
              <a:schemeClr val="bg1"/>
            </a:solidFill>
            <a:ln w="9525" cap="flat" cmpd="sng" algn="ctr">
              <a:solidFill>
                <a:schemeClr val="tx1"/>
              </a:solidFill>
              <a:prstDash val="solid"/>
              <a:round/>
              <a:headEnd type="none" w="med" len="med"/>
              <a:tailEnd type="none" w="med" len="med"/>
            </a:ln>
            <a:effectLst/>
          </p:spPr>
        </p:cxnSp>
        <p:cxnSp>
          <p:nvCxnSpPr>
            <p:cNvPr id="93" name="Straight Connector 92"/>
            <p:cNvCxnSpPr>
              <a:stCxn id="74" idx="2"/>
              <a:endCxn id="82" idx="0"/>
            </p:cNvCxnSpPr>
            <p:nvPr/>
          </p:nvCxnSpPr>
          <p:spPr bwMode="auto">
            <a:xfrm flipH="1">
              <a:off x="2251919" y="3109126"/>
              <a:ext cx="0" cy="309734"/>
            </a:xfrm>
            <a:prstGeom prst="line">
              <a:avLst/>
            </a:prstGeom>
            <a:solidFill>
              <a:schemeClr val="bg1"/>
            </a:solidFill>
            <a:ln w="9525" cap="flat" cmpd="sng" algn="ctr">
              <a:solidFill>
                <a:schemeClr val="tx1"/>
              </a:solidFill>
              <a:prstDash val="solid"/>
              <a:round/>
              <a:headEnd type="none" w="med" len="med"/>
              <a:tailEnd type="none" w="med" len="med"/>
            </a:ln>
            <a:effectLst/>
          </p:spPr>
        </p:cxnSp>
      </p:grpSp>
      <p:cxnSp>
        <p:nvCxnSpPr>
          <p:cNvPr id="94" name="Elbow Connector 197"/>
          <p:cNvCxnSpPr>
            <a:stCxn id="29" idx="2"/>
            <a:endCxn id="28" idx="0"/>
          </p:cNvCxnSpPr>
          <p:nvPr/>
        </p:nvCxnSpPr>
        <p:spPr bwMode="auto">
          <a:xfrm rot="10800000" flipH="1" flipV="1">
            <a:off x="339917" y="3144561"/>
            <a:ext cx="2259233" cy="1014079"/>
          </a:xfrm>
          <a:prstGeom prst="bentConnector4">
            <a:avLst>
              <a:gd name="adj1" fmla="val -10118"/>
              <a:gd name="adj2" fmla="val 83325"/>
            </a:avLst>
          </a:prstGeom>
          <a:solidFill>
            <a:schemeClr val="bg1"/>
          </a:solidFill>
          <a:ln w="9525" cap="flat" cmpd="sng" algn="ctr">
            <a:solidFill>
              <a:srgbClr val="FF0000"/>
            </a:solidFill>
            <a:prstDash val="solid"/>
            <a:round/>
            <a:headEnd type="none" w="med" len="med"/>
            <a:tailEnd type="arrow"/>
          </a:ln>
          <a:effectLst/>
        </p:spPr>
      </p:cxnSp>
      <p:sp>
        <p:nvSpPr>
          <p:cNvPr id="95" name="Title 1"/>
          <p:cNvSpPr txBox="1"/>
          <p:nvPr/>
        </p:nvSpPr>
        <p:spPr bwMode="auto">
          <a:xfrm>
            <a:off x="4999276" y="1989138"/>
            <a:ext cx="3987800" cy="506412"/>
          </a:xfrm>
          <a:prstGeom prst="rect">
            <a:avLst/>
          </a:prstGeom>
          <a:noFill/>
          <a:ln w="9525">
            <a:noFill/>
            <a:miter lim="800000"/>
          </a:ln>
        </p:spPr>
        <p:txBody>
          <a:bodyPr anchor="b"/>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600">
                <a:latin typeface="微软雅黑" pitchFamily="34" charset="-122"/>
                <a:ea typeface="微软雅黑" pitchFamily="34" charset="-122"/>
              </a:rPr>
              <a:t>主要部门职责</a:t>
            </a:r>
            <a:r>
              <a:rPr lang="en-US" altLang="zh-CN" sz="1600" smtClean="0">
                <a:latin typeface="微软雅黑" pitchFamily="34" charset="-122"/>
                <a:ea typeface="微软雅黑" pitchFamily="34" charset="-122"/>
              </a:rPr>
              <a:t>——</a:t>
            </a:r>
            <a:r>
              <a:rPr lang="zh-CN" altLang="en-US" sz="1600" smtClean="0">
                <a:latin typeface="微软雅黑" pitchFamily="34" charset="-122"/>
                <a:ea typeface="微软雅黑" pitchFamily="34" charset="-122"/>
              </a:rPr>
              <a:t>运营管理组</a:t>
            </a:r>
            <a:endParaRPr lang="zh-CN" altLang="en-US" sz="1600">
              <a:latin typeface="微软雅黑" pitchFamily="34" charset="-122"/>
              <a:ea typeface="微软雅黑" pitchFamily="34" charset="-122"/>
            </a:endParaRPr>
          </a:p>
        </p:txBody>
      </p:sp>
      <p:sp>
        <p:nvSpPr>
          <p:cNvPr id="96" name="Rectangle 95"/>
          <p:cNvSpPr/>
          <p:nvPr/>
        </p:nvSpPr>
        <p:spPr bwMode="auto">
          <a:xfrm rot="1800000">
            <a:off x="7917075" y="1672601"/>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b="1" smtClean="0">
                <a:solidFill>
                  <a:srgbClr val="FF0000"/>
                </a:solidFill>
                <a:latin typeface="微软雅黑" pitchFamily="34" charset="-122"/>
                <a:ea typeface="微软雅黑" pitchFamily="34" charset="-122"/>
              </a:rPr>
              <a:t>示意</a:t>
            </a:r>
            <a:endParaRPr kumimoji="0" lang="en-US" sz="1800" b="1" i="0" u="none" strike="noStrike" cap="none" normalizeH="0" baseline="0" smtClean="0">
              <a:ln>
                <a:noFill/>
              </a:ln>
              <a:solidFill>
                <a:srgbClr val="FF0000"/>
              </a:solidFill>
              <a:effectLst/>
              <a:latin typeface="微软雅黑" pitchFamily="34" charset="-122"/>
              <a:ea typeface="微软雅黑" pitchFamily="34" charset="-122"/>
            </a:endParaRPr>
          </a:p>
        </p:txBody>
      </p:sp>
      <p:grpSp>
        <p:nvGrpSpPr>
          <p:cNvPr id="97" name="Group 96"/>
          <p:cNvGrpSpPr/>
          <p:nvPr/>
        </p:nvGrpSpPr>
        <p:grpSpPr>
          <a:xfrm>
            <a:off x="4474729" y="1936062"/>
            <a:ext cx="648417" cy="3554515"/>
            <a:chOff x="3998912" y="1965325"/>
            <a:chExt cx="585787" cy="4232275"/>
          </a:xfrm>
        </p:grpSpPr>
        <p:cxnSp>
          <p:nvCxnSpPr>
            <p:cNvPr id="98" name="Straight Connector 17"/>
            <p:cNvCxnSpPr>
              <a:cxnSpLocks noChangeShapeType="1"/>
            </p:cNvCxnSpPr>
            <p:nvPr/>
          </p:nvCxnSpPr>
          <p:spPr bwMode="auto">
            <a:xfrm rot="5400000">
              <a:off x="2648744" y="3315494"/>
              <a:ext cx="3284538" cy="584200"/>
            </a:xfrm>
            <a:prstGeom prst="line">
              <a:avLst/>
            </a:prstGeom>
            <a:noFill/>
            <a:ln w="28575">
              <a:solidFill>
                <a:schemeClr val="accent1"/>
              </a:solidFill>
              <a:prstDash val="dash"/>
              <a:round/>
            </a:ln>
          </p:spPr>
        </p:cxnSp>
        <p:cxnSp>
          <p:nvCxnSpPr>
            <p:cNvPr id="99" name="Straight Connector 19"/>
            <p:cNvCxnSpPr>
              <a:cxnSpLocks noChangeShapeType="1"/>
            </p:cNvCxnSpPr>
            <p:nvPr/>
          </p:nvCxnSpPr>
          <p:spPr bwMode="auto">
            <a:xfrm rot="16200000" flipH="1">
              <a:off x="3817937" y="5430837"/>
              <a:ext cx="947738" cy="585787"/>
            </a:xfrm>
            <a:prstGeom prst="line">
              <a:avLst/>
            </a:prstGeom>
            <a:noFill/>
            <a:ln w="28575">
              <a:solidFill>
                <a:schemeClr val="accent1"/>
              </a:solidFill>
              <a:prstDash val="dash"/>
              <a:round/>
            </a:ln>
          </p:spPr>
        </p:cxnSp>
      </p:grpSp>
      <p:sp>
        <p:nvSpPr>
          <p:cNvPr id="100" name="TextBox 99"/>
          <p:cNvSpPr txBox="1"/>
          <p:nvPr/>
        </p:nvSpPr>
        <p:spPr>
          <a:xfrm>
            <a:off x="6845300" y="3384550"/>
            <a:ext cx="512961" cy="123111"/>
          </a:xfrm>
          <a:prstGeom prst="rect">
            <a:avLst/>
          </a:prstGeom>
          <a:solidFill>
            <a:schemeClr val="bg1">
              <a:lumMod val="85000"/>
            </a:schemeClr>
          </a:solidFill>
        </p:spPr>
        <p:txBody>
          <a:bodyPr wrap="non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800" b="1" smtClean="0">
                <a:latin typeface="微软雅黑" pitchFamily="34" charset="-122"/>
                <a:ea typeface="微软雅黑" pitchFamily="34" charset="-122"/>
              </a:rPr>
              <a:t>运营管理组</a:t>
            </a:r>
            <a:endParaRPr lang="en-US" sz="800" b="1">
              <a:latin typeface="微软雅黑" pitchFamily="34" charset="-122"/>
              <a:ea typeface="微软雅黑" pitchFamily="34" charset="-122"/>
            </a:endParaRPr>
          </a:p>
        </p:txBody>
      </p:sp>
      <p:pic>
        <p:nvPicPr>
          <p:cNvPr id="101" name="Picture 4"/>
          <p:cNvPicPr>
            <a:picLocks noChangeAspect="1" noChangeArrowheads="1"/>
          </p:cNvPicPr>
          <p:nvPr/>
        </p:nvPicPr>
        <p:blipFill>
          <a:blip r:embed="rId3"/>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27</a:t>
            </a:fld>
            <a:br>
              <a:rPr lang="en-US" altLang="zh-CN" smtClean="0"/>
            </a:br>
            <a:endParaRPr lang="en-US" altLang="zh-CN"/>
          </a:p>
        </p:txBody>
      </p:sp>
      <p:sp>
        <p:nvSpPr>
          <p:cNvPr id="4" name="Title 3"/>
          <p:cNvSpPr>
            <a:spLocks noGrp="1"/>
          </p:cNvSpPr>
          <p:nvPr>
            <p:ph type="title"/>
          </p:nvPr>
        </p:nvSpPr>
        <p:spPr/>
        <p:txBody>
          <a:bodyPr/>
          <a:lstStyle/>
          <a:p>
            <a:r>
              <a:rPr lang="zh-CN" altLang="en-US" smtClean="0"/>
              <a:t>并设计与业务模式相匹配的关键业务指标体系</a:t>
            </a:r>
            <a:endParaRPr lang="en-US" altLang="en-US"/>
          </a:p>
        </p:txBody>
      </p:sp>
      <p:sp>
        <p:nvSpPr>
          <p:cNvPr id="8" name="Content Placeholder 7"/>
          <p:cNvSpPr>
            <a:spLocks noGrp="1"/>
          </p:cNvSpPr>
          <p:nvPr>
            <p:ph sz="quarter" idx="12"/>
          </p:nvPr>
        </p:nvSpPr>
        <p:spPr>
          <a:xfrm>
            <a:off x="317500" y="1155700"/>
            <a:ext cx="8445500" cy="382772"/>
          </a:xfrm>
        </p:spPr>
        <p:txBody>
          <a:bodyPr/>
          <a:lstStyle/>
          <a:p>
            <a:r>
              <a:rPr lang="en-US" altLang="zh-CN" smtClean="0"/>
              <a:t>3.4 </a:t>
            </a:r>
            <a:r>
              <a:rPr lang="zh-CN" altLang="en-US" smtClean="0"/>
              <a:t>关键业务指标体系设计</a:t>
            </a:r>
            <a:endParaRPr lang="en-US"/>
          </a:p>
        </p:txBody>
      </p:sp>
      <p:sp>
        <p:nvSpPr>
          <p:cNvPr id="41" name="Rounded Rectangle 40"/>
          <p:cNvSpPr/>
          <p:nvPr/>
        </p:nvSpPr>
        <p:spPr bwMode="auto">
          <a:xfrm>
            <a:off x="1246442" y="1790700"/>
            <a:ext cx="1663700" cy="584200"/>
          </a:xfrm>
          <a:prstGeom prst="roundRect">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marR="0" indent="-228600" algn="ctr" defTabSz="914400" eaLnBrk="0" latinLnBrk="0" hangingPunct="0">
              <a:lnSpc>
                <a:spcPct val="100000"/>
              </a:lnSpc>
              <a:buClrTx/>
              <a:buSzTx/>
              <a:buFontTx/>
              <a:buNone/>
              <a:defRPr/>
            </a:pPr>
            <a:r>
              <a:rPr lang="zh-CN" altLang="en-US" sz="1200" b="1" smtClean="0">
                <a:solidFill>
                  <a:srgbClr val="FFFFFF"/>
                </a:solidFill>
                <a:latin typeface="微软雅黑" pitchFamily="34" charset="-122"/>
                <a:ea typeface="微软雅黑" pitchFamily="34" charset="-122"/>
                <a:cs typeface="Arial" pitchFamily="34" charset="0"/>
              </a:rPr>
              <a:t>财务</a:t>
            </a:r>
            <a:endParaRPr lang="en-US" altLang="en-US" sz="1200" b="1" smtClean="0">
              <a:solidFill>
                <a:srgbClr val="FFFFFF"/>
              </a:solidFill>
              <a:latin typeface="微软雅黑" pitchFamily="34" charset="-122"/>
              <a:ea typeface="微软雅黑" pitchFamily="34" charset="-122"/>
              <a:cs typeface="Arial" pitchFamily="34" charset="0"/>
            </a:endParaRPr>
          </a:p>
        </p:txBody>
      </p:sp>
      <p:sp>
        <p:nvSpPr>
          <p:cNvPr id="42" name="Rounded Rectangle 41"/>
          <p:cNvSpPr/>
          <p:nvPr/>
        </p:nvSpPr>
        <p:spPr bwMode="auto">
          <a:xfrm>
            <a:off x="3494342" y="1803400"/>
            <a:ext cx="1663700" cy="584200"/>
          </a:xfrm>
          <a:prstGeom prst="roundRect">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lgn="ctr" eaLnBrk="0" hangingPunct="0">
              <a:defRPr/>
            </a:pPr>
            <a:r>
              <a:rPr lang="zh-CN" altLang="en-US" sz="1200" b="1" smtClean="0">
                <a:solidFill>
                  <a:srgbClr val="FFFFFF"/>
                </a:solidFill>
                <a:latin typeface="微软雅黑" pitchFamily="34" charset="-122"/>
                <a:ea typeface="微软雅黑" pitchFamily="34" charset="-122"/>
                <a:cs typeface="Arial" pitchFamily="34" charset="0"/>
              </a:rPr>
              <a:t>客户</a:t>
            </a:r>
            <a:r>
              <a:rPr lang="en-US" altLang="zh-CN" sz="1200" b="1" smtClean="0">
                <a:solidFill>
                  <a:srgbClr val="FFFFFF"/>
                </a:solidFill>
                <a:latin typeface="微软雅黑" pitchFamily="34" charset="-122"/>
                <a:ea typeface="微软雅黑" pitchFamily="34" charset="-122"/>
                <a:cs typeface="Arial" pitchFamily="34" charset="0"/>
              </a:rPr>
              <a:t>/</a:t>
            </a:r>
            <a:r>
              <a:rPr lang="zh-CN" altLang="en-US" sz="1200" b="1" smtClean="0">
                <a:solidFill>
                  <a:srgbClr val="FFFFFF"/>
                </a:solidFill>
                <a:latin typeface="微软雅黑" pitchFamily="34" charset="-122"/>
                <a:ea typeface="微软雅黑" pitchFamily="34" charset="-122"/>
                <a:cs typeface="Arial" pitchFamily="34" charset="0"/>
              </a:rPr>
              <a:t>市场</a:t>
            </a:r>
            <a:endParaRPr lang="en-US" altLang="en-US" sz="1200" b="1" smtClean="0">
              <a:solidFill>
                <a:srgbClr val="FFFFFF"/>
              </a:solidFill>
              <a:latin typeface="微软雅黑" pitchFamily="34" charset="-122"/>
              <a:ea typeface="微软雅黑" pitchFamily="34" charset="-122"/>
              <a:cs typeface="Arial" pitchFamily="34" charset="0"/>
            </a:endParaRPr>
          </a:p>
        </p:txBody>
      </p:sp>
      <p:sp>
        <p:nvSpPr>
          <p:cNvPr id="43" name="Rounded Rectangle 42"/>
          <p:cNvSpPr/>
          <p:nvPr/>
        </p:nvSpPr>
        <p:spPr bwMode="auto">
          <a:xfrm>
            <a:off x="5742242" y="1790700"/>
            <a:ext cx="1663700" cy="584200"/>
          </a:xfrm>
          <a:prstGeom prst="roundRect">
            <a:avLst/>
          </a:prstGeom>
          <a:solidFill>
            <a:srgbClr val="C00000"/>
          </a:solidFill>
          <a:ln w="9525" algn="ctr">
            <a:solidFill>
              <a:schemeClr val="bg1"/>
            </a:solidFill>
            <a:miter lim="800000"/>
          </a:ln>
          <a:effectLst>
            <a:outerShdw blurRad="50800" dist="254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marR="0" indent="-228600" algn="ctr" defTabSz="914400" eaLnBrk="0" latinLnBrk="0" hangingPunct="0">
              <a:lnSpc>
                <a:spcPct val="100000"/>
              </a:lnSpc>
              <a:buClrTx/>
              <a:buSzTx/>
              <a:buFontTx/>
              <a:buNone/>
              <a:defRPr/>
            </a:pPr>
            <a:r>
              <a:rPr lang="zh-CN" altLang="en-US" sz="1200" b="1" smtClean="0">
                <a:solidFill>
                  <a:srgbClr val="FFFFFF"/>
                </a:solidFill>
                <a:latin typeface="微软雅黑" pitchFamily="34" charset="-122"/>
                <a:ea typeface="微软雅黑" pitchFamily="34" charset="-122"/>
                <a:cs typeface="Arial" pitchFamily="34" charset="0"/>
              </a:rPr>
              <a:t>内部流程</a:t>
            </a:r>
            <a:endParaRPr lang="en-US" altLang="en-US" sz="1200" b="1" smtClean="0">
              <a:solidFill>
                <a:srgbClr val="FFFFFF"/>
              </a:solidFill>
              <a:latin typeface="微软雅黑" pitchFamily="34" charset="-122"/>
              <a:ea typeface="微软雅黑" pitchFamily="34" charset="-122"/>
              <a:cs typeface="Arial" pitchFamily="34" charset="0"/>
            </a:endParaRPr>
          </a:p>
        </p:txBody>
      </p:sp>
      <p:grpSp>
        <p:nvGrpSpPr>
          <p:cNvPr id="5" name="Group 29"/>
          <p:cNvGrpSpPr/>
          <p:nvPr/>
        </p:nvGrpSpPr>
        <p:grpSpPr>
          <a:xfrm rot="17488072">
            <a:off x="2975284" y="2005139"/>
            <a:ext cx="414090" cy="594608"/>
            <a:chOff x="2560" y="2394"/>
            <a:chExt cx="132" cy="543"/>
          </a:xfrm>
          <a:solidFill>
            <a:srgbClr val="E51B2E"/>
          </a:solidFill>
        </p:grpSpPr>
        <p:sp>
          <p:nvSpPr>
            <p:cNvPr id="46" name="Freeform 30"/>
            <p:cNvSpPr/>
            <p:nvPr/>
          </p:nvSpPr>
          <p:spPr bwMode="auto">
            <a:xfrm>
              <a:off x="2565" y="2395"/>
              <a:ext cx="127" cy="542"/>
            </a:xfrm>
            <a:custGeom>
              <a:cxnLst>
                <a:cxn ang="0">
                  <a:pos x="67" y="535"/>
                </a:cxn>
                <a:cxn ang="0">
                  <a:pos x="53" y="511"/>
                </a:cxn>
                <a:cxn ang="0">
                  <a:pos x="41" y="480"/>
                </a:cxn>
                <a:cxn ang="0">
                  <a:pos x="31" y="446"/>
                </a:cxn>
                <a:cxn ang="0">
                  <a:pos x="20" y="406"/>
                </a:cxn>
                <a:cxn ang="0">
                  <a:pos x="14" y="362"/>
                </a:cxn>
                <a:cxn ang="0">
                  <a:pos x="8" y="309"/>
                </a:cxn>
                <a:cxn ang="0">
                  <a:pos x="6" y="259"/>
                </a:cxn>
                <a:cxn ang="0">
                  <a:pos x="9" y="207"/>
                </a:cxn>
                <a:cxn ang="0">
                  <a:pos x="19" y="158"/>
                </a:cxn>
                <a:cxn ang="0">
                  <a:pos x="30" y="129"/>
                </a:cxn>
                <a:cxn ang="0">
                  <a:pos x="40" y="104"/>
                </a:cxn>
                <a:cxn ang="0">
                  <a:pos x="0" y="72"/>
                </a:cxn>
                <a:cxn ang="0">
                  <a:pos x="35" y="57"/>
                </a:cxn>
                <a:cxn ang="0">
                  <a:pos x="71" y="32"/>
                </a:cxn>
                <a:cxn ang="0">
                  <a:pos x="101" y="0"/>
                </a:cxn>
                <a:cxn ang="0">
                  <a:pos x="109" y="29"/>
                </a:cxn>
                <a:cxn ang="0">
                  <a:pos x="112" y="81"/>
                </a:cxn>
                <a:cxn ang="0">
                  <a:pos x="119" y="118"/>
                </a:cxn>
                <a:cxn ang="0">
                  <a:pos x="88" y="117"/>
                </a:cxn>
                <a:cxn ang="0">
                  <a:pos x="71" y="156"/>
                </a:cxn>
                <a:cxn ang="0">
                  <a:pos x="60" y="202"/>
                </a:cxn>
                <a:cxn ang="0">
                  <a:pos x="50" y="252"/>
                </a:cxn>
                <a:cxn ang="0">
                  <a:pos x="45" y="320"/>
                </a:cxn>
                <a:cxn ang="0">
                  <a:pos x="47" y="375"/>
                </a:cxn>
                <a:cxn ang="0">
                  <a:pos x="48" y="400"/>
                </a:cxn>
                <a:cxn ang="0">
                  <a:pos x="50" y="424"/>
                </a:cxn>
                <a:cxn ang="0">
                  <a:pos x="55" y="458"/>
                </a:cxn>
                <a:cxn ang="0">
                  <a:pos x="58" y="479"/>
                </a:cxn>
                <a:cxn ang="0">
                  <a:pos x="64" y="499"/>
                </a:cxn>
                <a:cxn ang="0">
                  <a:pos x="72" y="520"/>
                </a:cxn>
                <a:cxn ang="0">
                  <a:pos x="79" y="541"/>
                </a:cxn>
              </a:cxnLst>
              <a:rect l="0" t="0" r="r" b="b"/>
              <a:pathLst>
                <a:path w="127" h="542">
                  <a:moveTo>
                    <a:pt x="79" y="541"/>
                  </a:moveTo>
                  <a:lnTo>
                    <a:pt x="67" y="535"/>
                  </a:lnTo>
                  <a:lnTo>
                    <a:pt x="59" y="522"/>
                  </a:lnTo>
                  <a:lnTo>
                    <a:pt x="53" y="511"/>
                  </a:lnTo>
                  <a:lnTo>
                    <a:pt x="47" y="497"/>
                  </a:lnTo>
                  <a:lnTo>
                    <a:pt x="41" y="480"/>
                  </a:lnTo>
                  <a:lnTo>
                    <a:pt x="37" y="466"/>
                  </a:lnTo>
                  <a:lnTo>
                    <a:pt x="31" y="446"/>
                  </a:lnTo>
                  <a:lnTo>
                    <a:pt x="25" y="425"/>
                  </a:lnTo>
                  <a:lnTo>
                    <a:pt x="20" y="406"/>
                  </a:lnTo>
                  <a:lnTo>
                    <a:pt x="15" y="380"/>
                  </a:lnTo>
                  <a:lnTo>
                    <a:pt x="14" y="362"/>
                  </a:lnTo>
                  <a:lnTo>
                    <a:pt x="11" y="336"/>
                  </a:lnTo>
                  <a:lnTo>
                    <a:pt x="8" y="309"/>
                  </a:lnTo>
                  <a:lnTo>
                    <a:pt x="7" y="281"/>
                  </a:lnTo>
                  <a:lnTo>
                    <a:pt x="6" y="259"/>
                  </a:lnTo>
                  <a:lnTo>
                    <a:pt x="7" y="231"/>
                  </a:lnTo>
                  <a:lnTo>
                    <a:pt x="9" y="207"/>
                  </a:lnTo>
                  <a:lnTo>
                    <a:pt x="14" y="184"/>
                  </a:lnTo>
                  <a:lnTo>
                    <a:pt x="19" y="158"/>
                  </a:lnTo>
                  <a:lnTo>
                    <a:pt x="24" y="144"/>
                  </a:lnTo>
                  <a:lnTo>
                    <a:pt x="30" y="129"/>
                  </a:lnTo>
                  <a:lnTo>
                    <a:pt x="36" y="115"/>
                  </a:lnTo>
                  <a:lnTo>
                    <a:pt x="40" y="104"/>
                  </a:lnTo>
                  <a:lnTo>
                    <a:pt x="45" y="94"/>
                  </a:lnTo>
                  <a:lnTo>
                    <a:pt x="0" y="72"/>
                  </a:lnTo>
                  <a:lnTo>
                    <a:pt x="15" y="64"/>
                  </a:lnTo>
                  <a:lnTo>
                    <a:pt x="35" y="57"/>
                  </a:lnTo>
                  <a:lnTo>
                    <a:pt x="52" y="46"/>
                  </a:lnTo>
                  <a:lnTo>
                    <a:pt x="71" y="32"/>
                  </a:lnTo>
                  <a:lnTo>
                    <a:pt x="83" y="22"/>
                  </a:lnTo>
                  <a:lnTo>
                    <a:pt x="101" y="0"/>
                  </a:lnTo>
                  <a:lnTo>
                    <a:pt x="109" y="4"/>
                  </a:lnTo>
                  <a:lnTo>
                    <a:pt x="109" y="29"/>
                  </a:lnTo>
                  <a:lnTo>
                    <a:pt x="109" y="53"/>
                  </a:lnTo>
                  <a:lnTo>
                    <a:pt x="112" y="81"/>
                  </a:lnTo>
                  <a:lnTo>
                    <a:pt x="116" y="105"/>
                  </a:lnTo>
                  <a:lnTo>
                    <a:pt x="119" y="118"/>
                  </a:lnTo>
                  <a:lnTo>
                    <a:pt x="126" y="135"/>
                  </a:lnTo>
                  <a:lnTo>
                    <a:pt x="88" y="117"/>
                  </a:lnTo>
                  <a:lnTo>
                    <a:pt x="79" y="137"/>
                  </a:lnTo>
                  <a:lnTo>
                    <a:pt x="71" y="156"/>
                  </a:lnTo>
                  <a:lnTo>
                    <a:pt x="65" y="178"/>
                  </a:lnTo>
                  <a:lnTo>
                    <a:pt x="60" y="202"/>
                  </a:lnTo>
                  <a:lnTo>
                    <a:pt x="53" y="229"/>
                  </a:lnTo>
                  <a:lnTo>
                    <a:pt x="50" y="252"/>
                  </a:lnTo>
                  <a:lnTo>
                    <a:pt x="47" y="288"/>
                  </a:lnTo>
                  <a:lnTo>
                    <a:pt x="45" y="320"/>
                  </a:lnTo>
                  <a:lnTo>
                    <a:pt x="45" y="345"/>
                  </a:lnTo>
                  <a:lnTo>
                    <a:pt x="47" y="375"/>
                  </a:lnTo>
                  <a:lnTo>
                    <a:pt x="47" y="388"/>
                  </a:lnTo>
                  <a:lnTo>
                    <a:pt x="48" y="400"/>
                  </a:lnTo>
                  <a:lnTo>
                    <a:pt x="47" y="412"/>
                  </a:lnTo>
                  <a:lnTo>
                    <a:pt x="50" y="424"/>
                  </a:lnTo>
                  <a:lnTo>
                    <a:pt x="52" y="443"/>
                  </a:lnTo>
                  <a:lnTo>
                    <a:pt x="55" y="458"/>
                  </a:lnTo>
                  <a:lnTo>
                    <a:pt x="58" y="469"/>
                  </a:lnTo>
                  <a:lnTo>
                    <a:pt x="58" y="479"/>
                  </a:lnTo>
                  <a:lnTo>
                    <a:pt x="62" y="491"/>
                  </a:lnTo>
                  <a:lnTo>
                    <a:pt x="64" y="499"/>
                  </a:lnTo>
                  <a:lnTo>
                    <a:pt x="67" y="509"/>
                  </a:lnTo>
                  <a:lnTo>
                    <a:pt x="72" y="520"/>
                  </a:lnTo>
                  <a:lnTo>
                    <a:pt x="74" y="532"/>
                  </a:lnTo>
                  <a:lnTo>
                    <a:pt x="79" y="541"/>
                  </a:lnTo>
                </a:path>
              </a:pathLst>
            </a:custGeom>
            <a:grpFill/>
            <a:ln w="12700" cap="rnd" cmpd="sng">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en-US" sz="1400">
                <a:latin typeface="微软雅黑" pitchFamily="34" charset="-122"/>
                <a:ea typeface="微软雅黑" pitchFamily="34" charset="-122"/>
              </a:endParaRPr>
            </a:p>
          </p:txBody>
        </p:sp>
        <p:sp>
          <p:nvSpPr>
            <p:cNvPr id="47" name="Freeform 31"/>
            <p:cNvSpPr/>
            <p:nvPr/>
          </p:nvSpPr>
          <p:spPr bwMode="auto">
            <a:xfrm>
              <a:off x="2560" y="2394"/>
              <a:ext cx="122" cy="536"/>
            </a:xfrm>
            <a:custGeom>
              <a:cxnLst>
                <a:cxn ang="0">
                  <a:pos x="72" y="535"/>
                </a:cxn>
                <a:cxn ang="0">
                  <a:pos x="63" y="525"/>
                </a:cxn>
                <a:cxn ang="0">
                  <a:pos x="57" y="514"/>
                </a:cxn>
                <a:cxn ang="0">
                  <a:pos x="50" y="504"/>
                </a:cxn>
                <a:cxn ang="0">
                  <a:pos x="45" y="493"/>
                </a:cxn>
                <a:cxn ang="0">
                  <a:pos x="36" y="477"/>
                </a:cxn>
                <a:cxn ang="0">
                  <a:pos x="30" y="461"/>
                </a:cxn>
                <a:cxn ang="0">
                  <a:pos x="25" y="440"/>
                </a:cxn>
                <a:cxn ang="0">
                  <a:pos x="19" y="420"/>
                </a:cxn>
                <a:cxn ang="0">
                  <a:pos x="15" y="402"/>
                </a:cxn>
                <a:cxn ang="0">
                  <a:pos x="9" y="376"/>
                </a:cxn>
                <a:cxn ang="0">
                  <a:pos x="7" y="357"/>
                </a:cxn>
                <a:cxn ang="0">
                  <a:pos x="5" y="332"/>
                </a:cxn>
                <a:cxn ang="0">
                  <a:pos x="3" y="305"/>
                </a:cxn>
                <a:cxn ang="0">
                  <a:pos x="1" y="276"/>
                </a:cxn>
                <a:cxn ang="0">
                  <a:pos x="0" y="256"/>
                </a:cxn>
                <a:cxn ang="0">
                  <a:pos x="3" y="227"/>
                </a:cxn>
                <a:cxn ang="0">
                  <a:pos x="6" y="203"/>
                </a:cxn>
                <a:cxn ang="0">
                  <a:pos x="8" y="180"/>
                </a:cxn>
                <a:cxn ang="0">
                  <a:pos x="14" y="154"/>
                </a:cxn>
                <a:cxn ang="0">
                  <a:pos x="19" y="141"/>
                </a:cxn>
                <a:cxn ang="0">
                  <a:pos x="24" y="125"/>
                </a:cxn>
                <a:cxn ang="0">
                  <a:pos x="30" y="112"/>
                </a:cxn>
                <a:cxn ang="0">
                  <a:pos x="36" y="98"/>
                </a:cxn>
                <a:cxn ang="0">
                  <a:pos x="41" y="91"/>
                </a:cxn>
                <a:cxn ang="0">
                  <a:pos x="3" y="72"/>
                </a:cxn>
                <a:cxn ang="0">
                  <a:pos x="19" y="63"/>
                </a:cxn>
                <a:cxn ang="0">
                  <a:pos x="35" y="57"/>
                </a:cxn>
                <a:cxn ang="0">
                  <a:pos x="54" y="44"/>
                </a:cxn>
                <a:cxn ang="0">
                  <a:pos x="73" y="30"/>
                </a:cxn>
                <a:cxn ang="0">
                  <a:pos x="88" y="18"/>
                </a:cxn>
                <a:cxn ang="0">
                  <a:pos x="105" y="0"/>
                </a:cxn>
                <a:cxn ang="0">
                  <a:pos x="103" y="24"/>
                </a:cxn>
                <a:cxn ang="0">
                  <a:pos x="104" y="48"/>
                </a:cxn>
                <a:cxn ang="0">
                  <a:pos x="107" y="75"/>
                </a:cxn>
                <a:cxn ang="0">
                  <a:pos x="110" y="101"/>
                </a:cxn>
                <a:cxn ang="0">
                  <a:pos x="114" y="113"/>
                </a:cxn>
                <a:cxn ang="0">
                  <a:pos x="121" y="130"/>
                </a:cxn>
                <a:cxn ang="0">
                  <a:pos x="84" y="111"/>
                </a:cxn>
                <a:cxn ang="0">
                  <a:pos x="74" y="132"/>
                </a:cxn>
                <a:cxn ang="0">
                  <a:pos x="65" y="151"/>
                </a:cxn>
                <a:cxn ang="0">
                  <a:pos x="59" y="174"/>
                </a:cxn>
                <a:cxn ang="0">
                  <a:pos x="53" y="197"/>
                </a:cxn>
                <a:cxn ang="0">
                  <a:pos x="49" y="223"/>
                </a:cxn>
                <a:cxn ang="0">
                  <a:pos x="44" y="248"/>
                </a:cxn>
                <a:cxn ang="0">
                  <a:pos x="40" y="285"/>
                </a:cxn>
                <a:cxn ang="0">
                  <a:pos x="38" y="314"/>
                </a:cxn>
                <a:cxn ang="0">
                  <a:pos x="39" y="340"/>
                </a:cxn>
                <a:cxn ang="0">
                  <a:pos x="39" y="369"/>
                </a:cxn>
                <a:cxn ang="0">
                  <a:pos x="39" y="383"/>
                </a:cxn>
                <a:cxn ang="0">
                  <a:pos x="41" y="395"/>
                </a:cxn>
                <a:cxn ang="0">
                  <a:pos x="42" y="407"/>
                </a:cxn>
                <a:cxn ang="0">
                  <a:pos x="43" y="418"/>
                </a:cxn>
                <a:cxn ang="0">
                  <a:pos x="44" y="438"/>
                </a:cxn>
                <a:cxn ang="0">
                  <a:pos x="47" y="453"/>
                </a:cxn>
                <a:cxn ang="0">
                  <a:pos x="49" y="463"/>
                </a:cxn>
                <a:cxn ang="0">
                  <a:pos x="52" y="473"/>
                </a:cxn>
                <a:cxn ang="0">
                  <a:pos x="54" y="485"/>
                </a:cxn>
                <a:cxn ang="0">
                  <a:pos x="58" y="492"/>
                </a:cxn>
                <a:cxn ang="0">
                  <a:pos x="59" y="503"/>
                </a:cxn>
                <a:cxn ang="0">
                  <a:pos x="64" y="516"/>
                </a:cxn>
                <a:cxn ang="0">
                  <a:pos x="68" y="526"/>
                </a:cxn>
                <a:cxn ang="0">
                  <a:pos x="72" y="535"/>
                </a:cxn>
              </a:cxnLst>
              <a:rect l="0" t="0" r="r" b="b"/>
              <a:pathLst>
                <a:path w="122" h="536">
                  <a:moveTo>
                    <a:pt x="72" y="535"/>
                  </a:moveTo>
                  <a:lnTo>
                    <a:pt x="63" y="525"/>
                  </a:lnTo>
                  <a:lnTo>
                    <a:pt x="57" y="514"/>
                  </a:lnTo>
                  <a:lnTo>
                    <a:pt x="50" y="504"/>
                  </a:lnTo>
                  <a:lnTo>
                    <a:pt x="45" y="493"/>
                  </a:lnTo>
                  <a:lnTo>
                    <a:pt x="36" y="477"/>
                  </a:lnTo>
                  <a:lnTo>
                    <a:pt x="30" y="461"/>
                  </a:lnTo>
                  <a:lnTo>
                    <a:pt x="25" y="440"/>
                  </a:lnTo>
                  <a:lnTo>
                    <a:pt x="19" y="420"/>
                  </a:lnTo>
                  <a:lnTo>
                    <a:pt x="15" y="402"/>
                  </a:lnTo>
                  <a:lnTo>
                    <a:pt x="9" y="376"/>
                  </a:lnTo>
                  <a:lnTo>
                    <a:pt x="7" y="357"/>
                  </a:lnTo>
                  <a:lnTo>
                    <a:pt x="5" y="332"/>
                  </a:lnTo>
                  <a:lnTo>
                    <a:pt x="3" y="305"/>
                  </a:lnTo>
                  <a:lnTo>
                    <a:pt x="1" y="276"/>
                  </a:lnTo>
                  <a:lnTo>
                    <a:pt x="0" y="256"/>
                  </a:lnTo>
                  <a:lnTo>
                    <a:pt x="3" y="227"/>
                  </a:lnTo>
                  <a:lnTo>
                    <a:pt x="6" y="203"/>
                  </a:lnTo>
                  <a:lnTo>
                    <a:pt x="8" y="180"/>
                  </a:lnTo>
                  <a:lnTo>
                    <a:pt x="14" y="154"/>
                  </a:lnTo>
                  <a:lnTo>
                    <a:pt x="19" y="141"/>
                  </a:lnTo>
                  <a:lnTo>
                    <a:pt x="24" y="125"/>
                  </a:lnTo>
                  <a:lnTo>
                    <a:pt x="30" y="112"/>
                  </a:lnTo>
                  <a:lnTo>
                    <a:pt x="36" y="98"/>
                  </a:lnTo>
                  <a:lnTo>
                    <a:pt x="41" y="91"/>
                  </a:lnTo>
                  <a:lnTo>
                    <a:pt x="3" y="72"/>
                  </a:lnTo>
                  <a:lnTo>
                    <a:pt x="19" y="63"/>
                  </a:lnTo>
                  <a:lnTo>
                    <a:pt x="35" y="57"/>
                  </a:lnTo>
                  <a:lnTo>
                    <a:pt x="54" y="44"/>
                  </a:lnTo>
                  <a:lnTo>
                    <a:pt x="73" y="30"/>
                  </a:lnTo>
                  <a:lnTo>
                    <a:pt x="88" y="18"/>
                  </a:lnTo>
                  <a:lnTo>
                    <a:pt x="105" y="0"/>
                  </a:lnTo>
                  <a:lnTo>
                    <a:pt x="103" y="24"/>
                  </a:lnTo>
                  <a:lnTo>
                    <a:pt x="104" y="48"/>
                  </a:lnTo>
                  <a:lnTo>
                    <a:pt x="107" y="75"/>
                  </a:lnTo>
                  <a:lnTo>
                    <a:pt x="110" y="101"/>
                  </a:lnTo>
                  <a:lnTo>
                    <a:pt x="114" y="113"/>
                  </a:lnTo>
                  <a:lnTo>
                    <a:pt x="121" y="130"/>
                  </a:lnTo>
                  <a:lnTo>
                    <a:pt x="84" y="111"/>
                  </a:lnTo>
                  <a:lnTo>
                    <a:pt x="74" y="132"/>
                  </a:lnTo>
                  <a:lnTo>
                    <a:pt x="65" y="151"/>
                  </a:lnTo>
                  <a:lnTo>
                    <a:pt x="59" y="174"/>
                  </a:lnTo>
                  <a:lnTo>
                    <a:pt x="53" y="197"/>
                  </a:lnTo>
                  <a:lnTo>
                    <a:pt x="49" y="223"/>
                  </a:lnTo>
                  <a:lnTo>
                    <a:pt x="44" y="248"/>
                  </a:lnTo>
                  <a:lnTo>
                    <a:pt x="40" y="285"/>
                  </a:lnTo>
                  <a:lnTo>
                    <a:pt x="38" y="314"/>
                  </a:lnTo>
                  <a:lnTo>
                    <a:pt x="39" y="340"/>
                  </a:lnTo>
                  <a:lnTo>
                    <a:pt x="39" y="369"/>
                  </a:lnTo>
                  <a:lnTo>
                    <a:pt x="39" y="383"/>
                  </a:lnTo>
                  <a:lnTo>
                    <a:pt x="41" y="395"/>
                  </a:lnTo>
                  <a:lnTo>
                    <a:pt x="42" y="407"/>
                  </a:lnTo>
                  <a:lnTo>
                    <a:pt x="43" y="418"/>
                  </a:lnTo>
                  <a:lnTo>
                    <a:pt x="44" y="438"/>
                  </a:lnTo>
                  <a:lnTo>
                    <a:pt x="47" y="453"/>
                  </a:lnTo>
                  <a:lnTo>
                    <a:pt x="49" y="463"/>
                  </a:lnTo>
                  <a:lnTo>
                    <a:pt x="52" y="473"/>
                  </a:lnTo>
                  <a:lnTo>
                    <a:pt x="54" y="485"/>
                  </a:lnTo>
                  <a:lnTo>
                    <a:pt x="58" y="492"/>
                  </a:lnTo>
                  <a:lnTo>
                    <a:pt x="59" y="503"/>
                  </a:lnTo>
                  <a:lnTo>
                    <a:pt x="64" y="516"/>
                  </a:lnTo>
                  <a:lnTo>
                    <a:pt x="68" y="526"/>
                  </a:lnTo>
                  <a:lnTo>
                    <a:pt x="72" y="535"/>
                  </a:lnTo>
                </a:path>
              </a:pathLst>
            </a:custGeom>
            <a:grpFill/>
            <a:ln w="12700" cap="rnd" cmpd="sng">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en-US" sz="1400">
                <a:latin typeface="微软雅黑" pitchFamily="34" charset="-122"/>
                <a:ea typeface="微软雅黑" pitchFamily="34" charset="-122"/>
              </a:endParaRPr>
            </a:p>
          </p:txBody>
        </p:sp>
      </p:grpSp>
      <p:grpSp>
        <p:nvGrpSpPr>
          <p:cNvPr id="6" name="Group 29"/>
          <p:cNvGrpSpPr/>
          <p:nvPr/>
        </p:nvGrpSpPr>
        <p:grpSpPr>
          <a:xfrm rot="17488072">
            <a:off x="5248584" y="2360739"/>
            <a:ext cx="414090" cy="594608"/>
            <a:chOff x="2560" y="2394"/>
            <a:chExt cx="132" cy="543"/>
          </a:xfrm>
          <a:solidFill>
            <a:srgbClr val="E51B2E"/>
          </a:solidFill>
        </p:grpSpPr>
        <p:sp>
          <p:nvSpPr>
            <p:cNvPr id="49" name="Freeform 30"/>
            <p:cNvSpPr/>
            <p:nvPr/>
          </p:nvSpPr>
          <p:spPr bwMode="auto">
            <a:xfrm>
              <a:off x="2565" y="2395"/>
              <a:ext cx="127" cy="542"/>
            </a:xfrm>
            <a:custGeom>
              <a:cxnLst>
                <a:cxn ang="0">
                  <a:pos x="67" y="535"/>
                </a:cxn>
                <a:cxn ang="0">
                  <a:pos x="53" y="511"/>
                </a:cxn>
                <a:cxn ang="0">
                  <a:pos x="41" y="480"/>
                </a:cxn>
                <a:cxn ang="0">
                  <a:pos x="31" y="446"/>
                </a:cxn>
                <a:cxn ang="0">
                  <a:pos x="20" y="406"/>
                </a:cxn>
                <a:cxn ang="0">
                  <a:pos x="14" y="362"/>
                </a:cxn>
                <a:cxn ang="0">
                  <a:pos x="8" y="309"/>
                </a:cxn>
                <a:cxn ang="0">
                  <a:pos x="6" y="259"/>
                </a:cxn>
                <a:cxn ang="0">
                  <a:pos x="9" y="207"/>
                </a:cxn>
                <a:cxn ang="0">
                  <a:pos x="19" y="158"/>
                </a:cxn>
                <a:cxn ang="0">
                  <a:pos x="30" y="129"/>
                </a:cxn>
                <a:cxn ang="0">
                  <a:pos x="40" y="104"/>
                </a:cxn>
                <a:cxn ang="0">
                  <a:pos x="0" y="72"/>
                </a:cxn>
                <a:cxn ang="0">
                  <a:pos x="35" y="57"/>
                </a:cxn>
                <a:cxn ang="0">
                  <a:pos x="71" y="32"/>
                </a:cxn>
                <a:cxn ang="0">
                  <a:pos x="101" y="0"/>
                </a:cxn>
                <a:cxn ang="0">
                  <a:pos x="109" y="29"/>
                </a:cxn>
                <a:cxn ang="0">
                  <a:pos x="112" y="81"/>
                </a:cxn>
                <a:cxn ang="0">
                  <a:pos x="119" y="118"/>
                </a:cxn>
                <a:cxn ang="0">
                  <a:pos x="88" y="117"/>
                </a:cxn>
                <a:cxn ang="0">
                  <a:pos x="71" y="156"/>
                </a:cxn>
                <a:cxn ang="0">
                  <a:pos x="60" y="202"/>
                </a:cxn>
                <a:cxn ang="0">
                  <a:pos x="50" y="252"/>
                </a:cxn>
                <a:cxn ang="0">
                  <a:pos x="45" y="320"/>
                </a:cxn>
                <a:cxn ang="0">
                  <a:pos x="47" y="375"/>
                </a:cxn>
                <a:cxn ang="0">
                  <a:pos x="48" y="400"/>
                </a:cxn>
                <a:cxn ang="0">
                  <a:pos x="50" y="424"/>
                </a:cxn>
                <a:cxn ang="0">
                  <a:pos x="55" y="458"/>
                </a:cxn>
                <a:cxn ang="0">
                  <a:pos x="58" y="479"/>
                </a:cxn>
                <a:cxn ang="0">
                  <a:pos x="64" y="499"/>
                </a:cxn>
                <a:cxn ang="0">
                  <a:pos x="72" y="520"/>
                </a:cxn>
                <a:cxn ang="0">
                  <a:pos x="79" y="541"/>
                </a:cxn>
              </a:cxnLst>
              <a:rect l="0" t="0" r="r" b="b"/>
              <a:pathLst>
                <a:path w="127" h="542">
                  <a:moveTo>
                    <a:pt x="79" y="541"/>
                  </a:moveTo>
                  <a:lnTo>
                    <a:pt x="67" y="535"/>
                  </a:lnTo>
                  <a:lnTo>
                    <a:pt x="59" y="522"/>
                  </a:lnTo>
                  <a:lnTo>
                    <a:pt x="53" y="511"/>
                  </a:lnTo>
                  <a:lnTo>
                    <a:pt x="47" y="497"/>
                  </a:lnTo>
                  <a:lnTo>
                    <a:pt x="41" y="480"/>
                  </a:lnTo>
                  <a:lnTo>
                    <a:pt x="37" y="466"/>
                  </a:lnTo>
                  <a:lnTo>
                    <a:pt x="31" y="446"/>
                  </a:lnTo>
                  <a:lnTo>
                    <a:pt x="25" y="425"/>
                  </a:lnTo>
                  <a:lnTo>
                    <a:pt x="20" y="406"/>
                  </a:lnTo>
                  <a:lnTo>
                    <a:pt x="15" y="380"/>
                  </a:lnTo>
                  <a:lnTo>
                    <a:pt x="14" y="362"/>
                  </a:lnTo>
                  <a:lnTo>
                    <a:pt x="11" y="336"/>
                  </a:lnTo>
                  <a:lnTo>
                    <a:pt x="8" y="309"/>
                  </a:lnTo>
                  <a:lnTo>
                    <a:pt x="7" y="281"/>
                  </a:lnTo>
                  <a:lnTo>
                    <a:pt x="6" y="259"/>
                  </a:lnTo>
                  <a:lnTo>
                    <a:pt x="7" y="231"/>
                  </a:lnTo>
                  <a:lnTo>
                    <a:pt x="9" y="207"/>
                  </a:lnTo>
                  <a:lnTo>
                    <a:pt x="14" y="184"/>
                  </a:lnTo>
                  <a:lnTo>
                    <a:pt x="19" y="158"/>
                  </a:lnTo>
                  <a:lnTo>
                    <a:pt x="24" y="144"/>
                  </a:lnTo>
                  <a:lnTo>
                    <a:pt x="30" y="129"/>
                  </a:lnTo>
                  <a:lnTo>
                    <a:pt x="36" y="115"/>
                  </a:lnTo>
                  <a:lnTo>
                    <a:pt x="40" y="104"/>
                  </a:lnTo>
                  <a:lnTo>
                    <a:pt x="45" y="94"/>
                  </a:lnTo>
                  <a:lnTo>
                    <a:pt x="0" y="72"/>
                  </a:lnTo>
                  <a:lnTo>
                    <a:pt x="15" y="64"/>
                  </a:lnTo>
                  <a:lnTo>
                    <a:pt x="35" y="57"/>
                  </a:lnTo>
                  <a:lnTo>
                    <a:pt x="52" y="46"/>
                  </a:lnTo>
                  <a:lnTo>
                    <a:pt x="71" y="32"/>
                  </a:lnTo>
                  <a:lnTo>
                    <a:pt x="83" y="22"/>
                  </a:lnTo>
                  <a:lnTo>
                    <a:pt x="101" y="0"/>
                  </a:lnTo>
                  <a:lnTo>
                    <a:pt x="109" y="4"/>
                  </a:lnTo>
                  <a:lnTo>
                    <a:pt x="109" y="29"/>
                  </a:lnTo>
                  <a:lnTo>
                    <a:pt x="109" y="53"/>
                  </a:lnTo>
                  <a:lnTo>
                    <a:pt x="112" y="81"/>
                  </a:lnTo>
                  <a:lnTo>
                    <a:pt x="116" y="105"/>
                  </a:lnTo>
                  <a:lnTo>
                    <a:pt x="119" y="118"/>
                  </a:lnTo>
                  <a:lnTo>
                    <a:pt x="126" y="135"/>
                  </a:lnTo>
                  <a:lnTo>
                    <a:pt x="88" y="117"/>
                  </a:lnTo>
                  <a:lnTo>
                    <a:pt x="79" y="137"/>
                  </a:lnTo>
                  <a:lnTo>
                    <a:pt x="71" y="156"/>
                  </a:lnTo>
                  <a:lnTo>
                    <a:pt x="65" y="178"/>
                  </a:lnTo>
                  <a:lnTo>
                    <a:pt x="60" y="202"/>
                  </a:lnTo>
                  <a:lnTo>
                    <a:pt x="53" y="229"/>
                  </a:lnTo>
                  <a:lnTo>
                    <a:pt x="50" y="252"/>
                  </a:lnTo>
                  <a:lnTo>
                    <a:pt x="47" y="288"/>
                  </a:lnTo>
                  <a:lnTo>
                    <a:pt x="45" y="320"/>
                  </a:lnTo>
                  <a:lnTo>
                    <a:pt x="45" y="345"/>
                  </a:lnTo>
                  <a:lnTo>
                    <a:pt x="47" y="375"/>
                  </a:lnTo>
                  <a:lnTo>
                    <a:pt x="47" y="388"/>
                  </a:lnTo>
                  <a:lnTo>
                    <a:pt x="48" y="400"/>
                  </a:lnTo>
                  <a:lnTo>
                    <a:pt x="47" y="412"/>
                  </a:lnTo>
                  <a:lnTo>
                    <a:pt x="50" y="424"/>
                  </a:lnTo>
                  <a:lnTo>
                    <a:pt x="52" y="443"/>
                  </a:lnTo>
                  <a:lnTo>
                    <a:pt x="55" y="458"/>
                  </a:lnTo>
                  <a:lnTo>
                    <a:pt x="58" y="469"/>
                  </a:lnTo>
                  <a:lnTo>
                    <a:pt x="58" y="479"/>
                  </a:lnTo>
                  <a:lnTo>
                    <a:pt x="62" y="491"/>
                  </a:lnTo>
                  <a:lnTo>
                    <a:pt x="64" y="499"/>
                  </a:lnTo>
                  <a:lnTo>
                    <a:pt x="67" y="509"/>
                  </a:lnTo>
                  <a:lnTo>
                    <a:pt x="72" y="520"/>
                  </a:lnTo>
                  <a:lnTo>
                    <a:pt x="74" y="532"/>
                  </a:lnTo>
                  <a:lnTo>
                    <a:pt x="79" y="541"/>
                  </a:lnTo>
                </a:path>
              </a:pathLst>
            </a:custGeom>
            <a:grpFill/>
            <a:ln w="12700" cap="rnd" cmpd="sng">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en-US" sz="1400">
                <a:latin typeface="微软雅黑" pitchFamily="34" charset="-122"/>
                <a:ea typeface="微软雅黑" pitchFamily="34" charset="-122"/>
              </a:endParaRPr>
            </a:p>
          </p:txBody>
        </p:sp>
        <p:sp>
          <p:nvSpPr>
            <p:cNvPr id="50" name="Freeform 31"/>
            <p:cNvSpPr/>
            <p:nvPr/>
          </p:nvSpPr>
          <p:spPr bwMode="auto">
            <a:xfrm>
              <a:off x="2560" y="2394"/>
              <a:ext cx="122" cy="536"/>
            </a:xfrm>
            <a:custGeom>
              <a:cxnLst>
                <a:cxn ang="0">
                  <a:pos x="72" y="535"/>
                </a:cxn>
                <a:cxn ang="0">
                  <a:pos x="63" y="525"/>
                </a:cxn>
                <a:cxn ang="0">
                  <a:pos x="57" y="514"/>
                </a:cxn>
                <a:cxn ang="0">
                  <a:pos x="50" y="504"/>
                </a:cxn>
                <a:cxn ang="0">
                  <a:pos x="45" y="493"/>
                </a:cxn>
                <a:cxn ang="0">
                  <a:pos x="36" y="477"/>
                </a:cxn>
                <a:cxn ang="0">
                  <a:pos x="30" y="461"/>
                </a:cxn>
                <a:cxn ang="0">
                  <a:pos x="25" y="440"/>
                </a:cxn>
                <a:cxn ang="0">
                  <a:pos x="19" y="420"/>
                </a:cxn>
                <a:cxn ang="0">
                  <a:pos x="15" y="402"/>
                </a:cxn>
                <a:cxn ang="0">
                  <a:pos x="9" y="376"/>
                </a:cxn>
                <a:cxn ang="0">
                  <a:pos x="7" y="357"/>
                </a:cxn>
                <a:cxn ang="0">
                  <a:pos x="5" y="332"/>
                </a:cxn>
                <a:cxn ang="0">
                  <a:pos x="3" y="305"/>
                </a:cxn>
                <a:cxn ang="0">
                  <a:pos x="1" y="276"/>
                </a:cxn>
                <a:cxn ang="0">
                  <a:pos x="0" y="256"/>
                </a:cxn>
                <a:cxn ang="0">
                  <a:pos x="3" y="227"/>
                </a:cxn>
                <a:cxn ang="0">
                  <a:pos x="6" y="203"/>
                </a:cxn>
                <a:cxn ang="0">
                  <a:pos x="8" y="180"/>
                </a:cxn>
                <a:cxn ang="0">
                  <a:pos x="14" y="154"/>
                </a:cxn>
                <a:cxn ang="0">
                  <a:pos x="19" y="141"/>
                </a:cxn>
                <a:cxn ang="0">
                  <a:pos x="24" y="125"/>
                </a:cxn>
                <a:cxn ang="0">
                  <a:pos x="30" y="112"/>
                </a:cxn>
                <a:cxn ang="0">
                  <a:pos x="36" y="98"/>
                </a:cxn>
                <a:cxn ang="0">
                  <a:pos x="41" y="91"/>
                </a:cxn>
                <a:cxn ang="0">
                  <a:pos x="3" y="72"/>
                </a:cxn>
                <a:cxn ang="0">
                  <a:pos x="19" y="63"/>
                </a:cxn>
                <a:cxn ang="0">
                  <a:pos x="35" y="57"/>
                </a:cxn>
                <a:cxn ang="0">
                  <a:pos x="54" y="44"/>
                </a:cxn>
                <a:cxn ang="0">
                  <a:pos x="73" y="30"/>
                </a:cxn>
                <a:cxn ang="0">
                  <a:pos x="88" y="18"/>
                </a:cxn>
                <a:cxn ang="0">
                  <a:pos x="105" y="0"/>
                </a:cxn>
                <a:cxn ang="0">
                  <a:pos x="103" y="24"/>
                </a:cxn>
                <a:cxn ang="0">
                  <a:pos x="104" y="48"/>
                </a:cxn>
                <a:cxn ang="0">
                  <a:pos x="107" y="75"/>
                </a:cxn>
                <a:cxn ang="0">
                  <a:pos x="110" y="101"/>
                </a:cxn>
                <a:cxn ang="0">
                  <a:pos x="114" y="113"/>
                </a:cxn>
                <a:cxn ang="0">
                  <a:pos x="121" y="130"/>
                </a:cxn>
                <a:cxn ang="0">
                  <a:pos x="84" y="111"/>
                </a:cxn>
                <a:cxn ang="0">
                  <a:pos x="74" y="132"/>
                </a:cxn>
                <a:cxn ang="0">
                  <a:pos x="65" y="151"/>
                </a:cxn>
                <a:cxn ang="0">
                  <a:pos x="59" y="174"/>
                </a:cxn>
                <a:cxn ang="0">
                  <a:pos x="53" y="197"/>
                </a:cxn>
                <a:cxn ang="0">
                  <a:pos x="49" y="223"/>
                </a:cxn>
                <a:cxn ang="0">
                  <a:pos x="44" y="248"/>
                </a:cxn>
                <a:cxn ang="0">
                  <a:pos x="40" y="285"/>
                </a:cxn>
                <a:cxn ang="0">
                  <a:pos x="38" y="314"/>
                </a:cxn>
                <a:cxn ang="0">
                  <a:pos x="39" y="340"/>
                </a:cxn>
                <a:cxn ang="0">
                  <a:pos x="39" y="369"/>
                </a:cxn>
                <a:cxn ang="0">
                  <a:pos x="39" y="383"/>
                </a:cxn>
                <a:cxn ang="0">
                  <a:pos x="41" y="395"/>
                </a:cxn>
                <a:cxn ang="0">
                  <a:pos x="42" y="407"/>
                </a:cxn>
                <a:cxn ang="0">
                  <a:pos x="43" y="418"/>
                </a:cxn>
                <a:cxn ang="0">
                  <a:pos x="44" y="438"/>
                </a:cxn>
                <a:cxn ang="0">
                  <a:pos x="47" y="453"/>
                </a:cxn>
                <a:cxn ang="0">
                  <a:pos x="49" y="463"/>
                </a:cxn>
                <a:cxn ang="0">
                  <a:pos x="52" y="473"/>
                </a:cxn>
                <a:cxn ang="0">
                  <a:pos x="54" y="485"/>
                </a:cxn>
                <a:cxn ang="0">
                  <a:pos x="58" y="492"/>
                </a:cxn>
                <a:cxn ang="0">
                  <a:pos x="59" y="503"/>
                </a:cxn>
                <a:cxn ang="0">
                  <a:pos x="64" y="516"/>
                </a:cxn>
                <a:cxn ang="0">
                  <a:pos x="68" y="526"/>
                </a:cxn>
                <a:cxn ang="0">
                  <a:pos x="72" y="535"/>
                </a:cxn>
              </a:cxnLst>
              <a:rect l="0" t="0" r="r" b="b"/>
              <a:pathLst>
                <a:path w="122" h="536">
                  <a:moveTo>
                    <a:pt x="72" y="535"/>
                  </a:moveTo>
                  <a:lnTo>
                    <a:pt x="63" y="525"/>
                  </a:lnTo>
                  <a:lnTo>
                    <a:pt x="57" y="514"/>
                  </a:lnTo>
                  <a:lnTo>
                    <a:pt x="50" y="504"/>
                  </a:lnTo>
                  <a:lnTo>
                    <a:pt x="45" y="493"/>
                  </a:lnTo>
                  <a:lnTo>
                    <a:pt x="36" y="477"/>
                  </a:lnTo>
                  <a:lnTo>
                    <a:pt x="30" y="461"/>
                  </a:lnTo>
                  <a:lnTo>
                    <a:pt x="25" y="440"/>
                  </a:lnTo>
                  <a:lnTo>
                    <a:pt x="19" y="420"/>
                  </a:lnTo>
                  <a:lnTo>
                    <a:pt x="15" y="402"/>
                  </a:lnTo>
                  <a:lnTo>
                    <a:pt x="9" y="376"/>
                  </a:lnTo>
                  <a:lnTo>
                    <a:pt x="7" y="357"/>
                  </a:lnTo>
                  <a:lnTo>
                    <a:pt x="5" y="332"/>
                  </a:lnTo>
                  <a:lnTo>
                    <a:pt x="3" y="305"/>
                  </a:lnTo>
                  <a:lnTo>
                    <a:pt x="1" y="276"/>
                  </a:lnTo>
                  <a:lnTo>
                    <a:pt x="0" y="256"/>
                  </a:lnTo>
                  <a:lnTo>
                    <a:pt x="3" y="227"/>
                  </a:lnTo>
                  <a:lnTo>
                    <a:pt x="6" y="203"/>
                  </a:lnTo>
                  <a:lnTo>
                    <a:pt x="8" y="180"/>
                  </a:lnTo>
                  <a:lnTo>
                    <a:pt x="14" y="154"/>
                  </a:lnTo>
                  <a:lnTo>
                    <a:pt x="19" y="141"/>
                  </a:lnTo>
                  <a:lnTo>
                    <a:pt x="24" y="125"/>
                  </a:lnTo>
                  <a:lnTo>
                    <a:pt x="30" y="112"/>
                  </a:lnTo>
                  <a:lnTo>
                    <a:pt x="36" y="98"/>
                  </a:lnTo>
                  <a:lnTo>
                    <a:pt x="41" y="91"/>
                  </a:lnTo>
                  <a:lnTo>
                    <a:pt x="3" y="72"/>
                  </a:lnTo>
                  <a:lnTo>
                    <a:pt x="19" y="63"/>
                  </a:lnTo>
                  <a:lnTo>
                    <a:pt x="35" y="57"/>
                  </a:lnTo>
                  <a:lnTo>
                    <a:pt x="54" y="44"/>
                  </a:lnTo>
                  <a:lnTo>
                    <a:pt x="73" y="30"/>
                  </a:lnTo>
                  <a:lnTo>
                    <a:pt x="88" y="18"/>
                  </a:lnTo>
                  <a:lnTo>
                    <a:pt x="105" y="0"/>
                  </a:lnTo>
                  <a:lnTo>
                    <a:pt x="103" y="24"/>
                  </a:lnTo>
                  <a:lnTo>
                    <a:pt x="104" y="48"/>
                  </a:lnTo>
                  <a:lnTo>
                    <a:pt x="107" y="75"/>
                  </a:lnTo>
                  <a:lnTo>
                    <a:pt x="110" y="101"/>
                  </a:lnTo>
                  <a:lnTo>
                    <a:pt x="114" y="113"/>
                  </a:lnTo>
                  <a:lnTo>
                    <a:pt x="121" y="130"/>
                  </a:lnTo>
                  <a:lnTo>
                    <a:pt x="84" y="111"/>
                  </a:lnTo>
                  <a:lnTo>
                    <a:pt x="74" y="132"/>
                  </a:lnTo>
                  <a:lnTo>
                    <a:pt x="65" y="151"/>
                  </a:lnTo>
                  <a:lnTo>
                    <a:pt x="59" y="174"/>
                  </a:lnTo>
                  <a:lnTo>
                    <a:pt x="53" y="197"/>
                  </a:lnTo>
                  <a:lnTo>
                    <a:pt x="49" y="223"/>
                  </a:lnTo>
                  <a:lnTo>
                    <a:pt x="44" y="248"/>
                  </a:lnTo>
                  <a:lnTo>
                    <a:pt x="40" y="285"/>
                  </a:lnTo>
                  <a:lnTo>
                    <a:pt x="38" y="314"/>
                  </a:lnTo>
                  <a:lnTo>
                    <a:pt x="39" y="340"/>
                  </a:lnTo>
                  <a:lnTo>
                    <a:pt x="39" y="369"/>
                  </a:lnTo>
                  <a:lnTo>
                    <a:pt x="39" y="383"/>
                  </a:lnTo>
                  <a:lnTo>
                    <a:pt x="41" y="395"/>
                  </a:lnTo>
                  <a:lnTo>
                    <a:pt x="42" y="407"/>
                  </a:lnTo>
                  <a:lnTo>
                    <a:pt x="43" y="418"/>
                  </a:lnTo>
                  <a:lnTo>
                    <a:pt x="44" y="438"/>
                  </a:lnTo>
                  <a:lnTo>
                    <a:pt x="47" y="453"/>
                  </a:lnTo>
                  <a:lnTo>
                    <a:pt x="49" y="463"/>
                  </a:lnTo>
                  <a:lnTo>
                    <a:pt x="52" y="473"/>
                  </a:lnTo>
                  <a:lnTo>
                    <a:pt x="54" y="485"/>
                  </a:lnTo>
                  <a:lnTo>
                    <a:pt x="58" y="492"/>
                  </a:lnTo>
                  <a:lnTo>
                    <a:pt x="59" y="503"/>
                  </a:lnTo>
                  <a:lnTo>
                    <a:pt x="64" y="516"/>
                  </a:lnTo>
                  <a:lnTo>
                    <a:pt x="68" y="526"/>
                  </a:lnTo>
                  <a:lnTo>
                    <a:pt x="72" y="535"/>
                  </a:lnTo>
                </a:path>
              </a:pathLst>
            </a:custGeom>
            <a:grpFill/>
            <a:ln w="12700" cap="rnd" cmpd="sng">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en-US" sz="1400">
                <a:latin typeface="微软雅黑" pitchFamily="34" charset="-122"/>
                <a:ea typeface="微软雅黑" pitchFamily="34" charset="-122"/>
              </a:endParaRPr>
            </a:p>
          </p:txBody>
        </p:sp>
      </p:grpSp>
      <p:sp>
        <p:nvSpPr>
          <p:cNvPr id="54" name="AutoShape 23"/>
          <p:cNvSpPr>
            <a:spLocks noChangeArrowheads="1"/>
          </p:cNvSpPr>
          <p:nvPr/>
        </p:nvSpPr>
        <p:spPr bwMode="auto">
          <a:xfrm>
            <a:off x="1255966" y="2400300"/>
            <a:ext cx="1666875" cy="950913"/>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1" hangingPunct="1">
              <a:buFont typeface="Arial" pitchFamily="34" charset="0"/>
              <a:buChar char="•"/>
            </a:pPr>
            <a:r>
              <a:rPr lang="zh-CN" altLang="en-US" sz="1200" smtClean="0">
                <a:latin typeface="微软雅黑" pitchFamily="34" charset="-122"/>
                <a:ea typeface="微软雅黑" pitchFamily="34" charset="-122"/>
                <a:cs typeface="Arial"/>
              </a:rPr>
              <a:t>现货交易量</a:t>
            </a:r>
            <a:endParaRPr lang="en-US" altLang="zh-CN" sz="1200" smtClean="0">
              <a:latin typeface="微软雅黑" pitchFamily="34" charset="-122"/>
              <a:ea typeface="微软雅黑" pitchFamily="34" charset="-122"/>
              <a:cs typeface="Arial"/>
            </a:endParaRPr>
          </a:p>
          <a:p>
            <a:pPr eaLnBrk="1" hangingPunct="1">
              <a:buFont typeface="Arial" pitchFamily="34" charset="0"/>
              <a:buChar char="•"/>
            </a:pPr>
            <a:r>
              <a:rPr lang="zh-CN" altLang="en-US" sz="1200" smtClean="0">
                <a:latin typeface="微软雅黑" pitchFamily="34" charset="-122"/>
                <a:ea typeface="微软雅黑" pitchFamily="34" charset="-122"/>
                <a:cs typeface="Arial"/>
              </a:rPr>
              <a:t>支付平台资金沉淀额</a:t>
            </a:r>
            <a:endParaRPr lang="en-US" altLang="zh-CN" sz="1200" smtClean="0">
              <a:latin typeface="微软雅黑" pitchFamily="34" charset="-122"/>
              <a:ea typeface="微软雅黑" pitchFamily="34" charset="-122"/>
              <a:cs typeface="Arial"/>
            </a:endParaRPr>
          </a:p>
        </p:txBody>
      </p:sp>
      <p:sp>
        <p:nvSpPr>
          <p:cNvPr id="55" name="AutoShape 23"/>
          <p:cNvSpPr>
            <a:spLocks noChangeArrowheads="1"/>
          </p:cNvSpPr>
          <p:nvPr/>
        </p:nvSpPr>
        <p:spPr bwMode="auto">
          <a:xfrm>
            <a:off x="3491166" y="2400300"/>
            <a:ext cx="1666875" cy="950913"/>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1" hangingPunct="1">
              <a:buFont typeface="Arial" pitchFamily="34" charset="0"/>
              <a:buChar char="•"/>
            </a:pPr>
            <a:r>
              <a:rPr lang="zh-CN" altLang="en-US" sz="1200" smtClean="0">
                <a:latin typeface="微软雅黑" pitchFamily="34" charset="-122"/>
                <a:ea typeface="微软雅黑" pitchFamily="34" charset="-122"/>
                <a:cs typeface="Arial"/>
              </a:rPr>
              <a:t>新增会员数</a:t>
            </a:r>
            <a:endParaRPr lang="en-US" altLang="zh-CN" sz="1200" smtClean="0">
              <a:latin typeface="微软雅黑" pitchFamily="34" charset="-122"/>
              <a:ea typeface="微软雅黑" pitchFamily="34" charset="-122"/>
              <a:cs typeface="Arial"/>
            </a:endParaRPr>
          </a:p>
          <a:p>
            <a:pPr algn="ctr" eaLnBrk="1" hangingPunct="1">
              <a:buFont typeface="Arial" pitchFamily="34" charset="0"/>
              <a:buChar char="•"/>
            </a:pPr>
            <a:r>
              <a:rPr lang="zh-CN" altLang="en-US" sz="1200" smtClean="0">
                <a:latin typeface="微软雅黑" pitchFamily="34" charset="-122"/>
                <a:ea typeface="微软雅黑" pitchFamily="34" charset="-122"/>
                <a:cs typeface="Arial"/>
              </a:rPr>
              <a:t>会员贡献率</a:t>
            </a:r>
            <a:endParaRPr lang="en-US" altLang="zh-CN" sz="1200" smtClean="0">
              <a:latin typeface="微软雅黑" pitchFamily="34" charset="-122"/>
              <a:ea typeface="微软雅黑" pitchFamily="34" charset="-122"/>
              <a:cs typeface="Arial"/>
            </a:endParaRPr>
          </a:p>
          <a:p>
            <a:pPr algn="ctr" eaLnBrk="1" hangingPunct="1">
              <a:buFont typeface="Arial" pitchFamily="34" charset="0"/>
              <a:buChar char="•"/>
            </a:pPr>
            <a:r>
              <a:rPr lang="zh-CN" altLang="en-US" sz="1200" smtClean="0">
                <a:latin typeface="微软雅黑" pitchFamily="34" charset="-122"/>
                <a:ea typeface="微软雅黑" pitchFamily="34" charset="-122"/>
                <a:cs typeface="Arial"/>
              </a:rPr>
              <a:t>客户满意度</a:t>
            </a:r>
            <a:endParaRPr lang="en-US" altLang="zh-CN" sz="1200" smtClean="0">
              <a:latin typeface="微软雅黑" pitchFamily="34" charset="-122"/>
              <a:ea typeface="微软雅黑" pitchFamily="34" charset="-122"/>
              <a:cs typeface="Arial"/>
            </a:endParaRPr>
          </a:p>
        </p:txBody>
      </p:sp>
      <p:sp>
        <p:nvSpPr>
          <p:cNvPr id="56" name="AutoShape 23"/>
          <p:cNvSpPr>
            <a:spLocks noChangeArrowheads="1"/>
          </p:cNvSpPr>
          <p:nvPr/>
        </p:nvSpPr>
        <p:spPr bwMode="auto">
          <a:xfrm>
            <a:off x="5751766" y="2400300"/>
            <a:ext cx="1666875" cy="950913"/>
          </a:xfrm>
          <a:prstGeom prst="roundRect">
            <a:avLst>
              <a:gd name="adj" fmla="val 16667"/>
            </a:avLst>
          </a:prstGeom>
          <a:noFill/>
          <a:ln w="9525">
            <a:solidFill>
              <a:srgbClr val="CC9900"/>
            </a:solidFill>
            <a:roun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1" hangingPunct="1">
              <a:buFont typeface="Arial" pitchFamily="34" charset="0"/>
              <a:buChar char="•"/>
            </a:pPr>
            <a:r>
              <a:rPr lang="zh-CN" altLang="en-US" sz="1200" smtClean="0">
                <a:latin typeface="微软雅黑" pitchFamily="34" charset="-122"/>
                <a:ea typeface="微软雅黑" pitchFamily="34" charset="-122"/>
                <a:cs typeface="Arial"/>
              </a:rPr>
              <a:t> 新产品开发周期</a:t>
            </a:r>
            <a:endParaRPr lang="en-US" altLang="zh-CN" sz="1200" smtClean="0">
              <a:latin typeface="微软雅黑" pitchFamily="34" charset="-122"/>
              <a:ea typeface="微软雅黑" pitchFamily="34" charset="-122"/>
              <a:cs typeface="Arial"/>
            </a:endParaRPr>
          </a:p>
          <a:p>
            <a:pPr eaLnBrk="1" hangingPunct="1">
              <a:buFont typeface="Arial" pitchFamily="34" charset="0"/>
              <a:buChar char="•"/>
            </a:pPr>
            <a:r>
              <a:rPr lang="zh-CN" altLang="en-US" sz="1200" smtClean="0">
                <a:latin typeface="微软雅黑" pitchFamily="34" charset="-122"/>
                <a:ea typeface="微软雅黑" pitchFamily="34" charset="-122"/>
                <a:cs typeface="Arial"/>
              </a:rPr>
              <a:t> 系统上线及时性</a:t>
            </a:r>
            <a:endParaRPr lang="en-US" altLang="zh-CN" sz="1200" smtClean="0">
              <a:latin typeface="微软雅黑" pitchFamily="34" charset="-122"/>
              <a:ea typeface="微软雅黑" pitchFamily="34" charset="-122"/>
              <a:cs typeface="Arial"/>
            </a:endParaRPr>
          </a:p>
          <a:p>
            <a:pPr eaLnBrk="1" hangingPunct="1">
              <a:buFont typeface="Arial" pitchFamily="34" charset="0"/>
              <a:buChar char="•"/>
            </a:pPr>
            <a:r>
              <a:rPr lang="zh-CN" altLang="en-US" sz="1200" smtClean="0">
                <a:latin typeface="微软雅黑" pitchFamily="34" charset="-122"/>
                <a:ea typeface="微软雅黑" pitchFamily="34" charset="-122"/>
                <a:cs typeface="Arial"/>
              </a:rPr>
              <a:t> 财务结算处理效率</a:t>
            </a:r>
            <a:endParaRPr lang="en-US" sz="1200">
              <a:latin typeface="微软雅黑" pitchFamily="34" charset="-122"/>
              <a:ea typeface="微软雅黑" pitchFamily="34" charset="-122"/>
              <a:cs typeface="Arial"/>
            </a:endParaRPr>
          </a:p>
        </p:txBody>
      </p:sp>
      <p:pic>
        <p:nvPicPr>
          <p:cNvPr id="58" name="Picture 4"/>
          <p:cNvPicPr>
            <a:picLocks noChangeAspect="1" noChangeArrowheads="1"/>
          </p:cNvPicPr>
          <p:nvPr/>
        </p:nvPicPr>
        <p:blipFill>
          <a:blip r:embed="rId2"/>
          <a:srcRect b="8256"/>
          <a:stretch>
            <a:fillRect/>
          </a:stretch>
        </p:blipFill>
        <p:spPr bwMode="auto">
          <a:xfrm>
            <a:off x="261938" y="3683000"/>
            <a:ext cx="8640762" cy="2707526"/>
          </a:xfrm>
          <a:prstGeom prst="rect">
            <a:avLst/>
          </a:prstGeom>
          <a:noFill/>
          <a:ln w="9525">
            <a:noFill/>
            <a:miter lim="800000"/>
          </a:ln>
        </p:spPr>
      </p:pic>
      <p:sp>
        <p:nvSpPr>
          <p:cNvPr id="62" name="Down Arrow 61"/>
          <p:cNvSpPr/>
          <p:nvPr/>
        </p:nvSpPr>
        <p:spPr bwMode="auto">
          <a:xfrm>
            <a:off x="2692400" y="3454400"/>
            <a:ext cx="3708400" cy="190500"/>
          </a:xfrm>
          <a:prstGeom prst="downArrow">
            <a:avLst/>
          </a:prstGeom>
          <a:solidFill>
            <a:srgbClr val="996633"/>
          </a:solidFill>
          <a:ln w="9525"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marR="0" indent="-228600" defTabSz="830263" eaLnBrk="0" latinLnBrk="0" hangingPunct="0">
              <a:lnSpc>
                <a:spcPct val="100000"/>
              </a:lnSpc>
              <a:buClrTx/>
              <a:buSzTx/>
              <a:buFontTx/>
              <a:buNone/>
              <a:defRPr/>
            </a:pPr>
            <a:endParaRPr lang="en-US" altLang="en-US" sz="1400" smtClean="0">
              <a:solidFill>
                <a:schemeClr val="bg1"/>
              </a:solidFill>
              <a:latin typeface="微软雅黑" pitchFamily="34" charset="-122"/>
              <a:ea typeface="微软雅黑" pitchFamily="34" charset="-122"/>
            </a:endParaRPr>
          </a:p>
        </p:txBody>
      </p:sp>
      <p:sp>
        <p:nvSpPr>
          <p:cNvPr id="63" name="Rectangle 62"/>
          <p:cNvSpPr/>
          <p:nvPr/>
        </p:nvSpPr>
        <p:spPr bwMode="auto">
          <a:xfrm rot="1800000">
            <a:off x="7739275" y="3896997"/>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b="1" smtClean="0">
                <a:solidFill>
                  <a:srgbClr val="FF0000"/>
                </a:solidFill>
                <a:latin typeface="微软雅黑" pitchFamily="34" charset="-122"/>
                <a:ea typeface="微软雅黑" pitchFamily="34" charset="-122"/>
              </a:rPr>
              <a:t>示</a:t>
            </a:r>
            <a:r>
              <a:rPr kumimoji="0" lang="zh-CN" altLang="en-US" sz="1800" b="1" i="0" u="none" strike="noStrike" cap="none" normalizeH="0" baseline="0" smtClean="0">
                <a:ln>
                  <a:noFill/>
                </a:ln>
                <a:solidFill>
                  <a:srgbClr val="FF0000"/>
                </a:solidFill>
                <a:effectLst/>
                <a:latin typeface="微软雅黑" pitchFamily="34" charset="-122"/>
                <a:ea typeface="微软雅黑" pitchFamily="34" charset="-122"/>
              </a:rPr>
              <a:t>例</a:t>
            </a:r>
            <a:endParaRPr kumimoji="0" lang="en-US" sz="1800" b="1" i="0" u="none" strike="noStrike" cap="none" normalizeH="0" baseline="0" smtClean="0">
              <a:ln>
                <a:noFill/>
              </a:ln>
              <a:solidFill>
                <a:srgbClr val="FF0000"/>
              </a:solidFill>
              <a:effectLst/>
              <a:latin typeface="微软雅黑" pitchFamily="34" charset="-122"/>
              <a:ea typeface="微软雅黑" pitchFamily="34" charset="-122"/>
            </a:endParaRPr>
          </a:p>
        </p:txBody>
      </p:sp>
      <p:pic>
        <p:nvPicPr>
          <p:cNvPr id="22" name="Picture 4"/>
          <p:cNvPicPr>
            <a:picLocks noChangeAspect="1" noChangeArrowheads="1"/>
          </p:cNvPicPr>
          <p:nvPr/>
        </p:nvPicPr>
        <p:blipFill>
          <a:blip r:embed="rId3"/>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3907" name="Picture 3"/>
          <p:cNvPicPr>
            <a:picLocks noChangeAspect="1" noChangeArrowheads="1"/>
          </p:cNvPicPr>
          <p:nvPr/>
        </p:nvPicPr>
        <p:blipFill>
          <a:blip r:embed="rId2"/>
          <a:srcRect r="49066"/>
          <a:stretch>
            <a:fillRect/>
          </a:stretch>
        </p:blipFill>
        <p:spPr bwMode="auto">
          <a:xfrm>
            <a:off x="128588" y="1517650"/>
            <a:ext cx="4525605" cy="4953000"/>
          </a:xfrm>
          <a:prstGeom prst="rect">
            <a:avLst/>
          </a:prstGeom>
          <a:noFill/>
          <a:ln w="9525">
            <a:noFill/>
            <a:miter lim="800000"/>
          </a:ln>
          <a:effectLst/>
        </p:spPr>
      </p:pic>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28</a:t>
            </a:fld>
            <a:br>
              <a:rPr lang="en-US" altLang="zh-CN" smtClean="0"/>
            </a:br>
            <a:endParaRPr lang="en-US" altLang="zh-CN"/>
          </a:p>
        </p:txBody>
      </p:sp>
      <p:sp>
        <p:nvSpPr>
          <p:cNvPr id="6" name="Title 1"/>
          <p:cNvSpPr>
            <a:spLocks noGrp="1"/>
          </p:cNvSpPr>
          <p:nvPr>
            <p:ph type="title"/>
          </p:nvPr>
        </p:nvSpPr>
        <p:spPr/>
        <p:txBody>
          <a:bodyPr/>
          <a:lstStyle/>
          <a:p>
            <a:r>
              <a:rPr lang="zh-CN" altLang="en-US" smtClean="0">
                <a:latin typeface="+mj-ea"/>
              </a:rPr>
              <a:t>在梳理高阶业务流程的同时，明确</a:t>
            </a:r>
            <a:r>
              <a:rPr lang="zh-CN" altLang="en-US" smtClean="0"/>
              <a:t>对于</a:t>
            </a:r>
            <a:r>
              <a:rPr lang="zh-CN" altLang="en-US" smtClean="0">
                <a:latin typeface="+mj-ea"/>
              </a:rPr>
              <a:t>相关信息系统的高阶业务需求，确保业务功能的实现</a:t>
            </a:r>
            <a:endParaRPr lang="en-US" b="1"/>
          </a:p>
        </p:txBody>
      </p:sp>
      <p:sp>
        <p:nvSpPr>
          <p:cNvPr id="13" name="Content Placeholder 7"/>
          <p:cNvSpPr>
            <a:spLocks noGrp="1"/>
          </p:cNvSpPr>
          <p:nvPr>
            <p:ph sz="quarter" idx="12"/>
          </p:nvPr>
        </p:nvSpPr>
        <p:spPr>
          <a:xfrm>
            <a:off x="317500" y="1155700"/>
            <a:ext cx="8445500" cy="382772"/>
          </a:xfrm>
        </p:spPr>
        <p:txBody>
          <a:bodyPr/>
          <a:lstStyle/>
          <a:p>
            <a:r>
              <a:rPr lang="en-US" altLang="zh-CN" smtClean="0"/>
              <a:t>3.5 </a:t>
            </a:r>
            <a:r>
              <a:rPr lang="zh-CN" altLang="en-US" smtClean="0"/>
              <a:t>高阶信息系统需求示例</a:t>
            </a:r>
            <a:endParaRPr lang="en-US"/>
          </a:p>
        </p:txBody>
      </p:sp>
      <p:pic>
        <p:nvPicPr>
          <p:cNvPr id="9" name="Picture 4"/>
          <p:cNvPicPr>
            <a:picLocks noChangeAspect="1" noChangeArrowheads="1"/>
          </p:cNvPicPr>
          <p:nvPr/>
        </p:nvPicPr>
        <p:blipFill>
          <a:blip r:embed="rId3"/>
          <a:stretch>
            <a:fillRect/>
          </a:stretch>
        </p:blipFill>
        <p:spPr bwMode="auto">
          <a:xfrm>
            <a:off x="5856288" y="652463"/>
            <a:ext cx="1054418" cy="457200"/>
          </a:xfrm>
          <a:prstGeom prst="rect">
            <a:avLst/>
          </a:prstGeom>
          <a:noFill/>
          <a:ln w="9525">
            <a:noFill/>
            <a:miter lim="800000"/>
          </a:ln>
          <a:effectLst/>
        </p:spPr>
      </p:pic>
      <p:pic>
        <p:nvPicPr>
          <p:cNvPr id="11" name="Picture 3"/>
          <p:cNvPicPr>
            <a:picLocks noChangeAspect="1" noChangeArrowheads="1"/>
          </p:cNvPicPr>
          <p:nvPr/>
        </p:nvPicPr>
        <p:blipFill>
          <a:blip r:embed="rId2"/>
          <a:srcRect l="53247" t="10016" r="1079"/>
          <a:stretch>
            <a:fillRect/>
          </a:stretch>
        </p:blipFill>
        <p:spPr bwMode="auto">
          <a:xfrm>
            <a:off x="4808306" y="2034283"/>
            <a:ext cx="4058292" cy="4456915"/>
          </a:xfrm>
          <a:prstGeom prst="rect">
            <a:avLst/>
          </a:prstGeom>
          <a:noFill/>
          <a:ln w="9525">
            <a:noFill/>
            <a:miter lim="800000"/>
          </a:ln>
          <a:effectLst/>
        </p:spPr>
      </p:pic>
      <p:sp>
        <p:nvSpPr>
          <p:cNvPr id="12" name="Rectangle 11"/>
          <p:cNvSpPr/>
          <p:nvPr/>
        </p:nvSpPr>
        <p:spPr bwMode="gray">
          <a:xfrm>
            <a:off x="4828853" y="1520575"/>
            <a:ext cx="4037744" cy="513708"/>
          </a:xfrm>
          <a:prstGeom prst="rect">
            <a:avLst/>
          </a:prstGeom>
          <a:solidFill>
            <a:srgbClr val="0070C0"/>
          </a:solidFill>
          <a:ln w="6350">
            <a:solidFill>
              <a:srgbClr val="778888">
                <a:lumMod val="20000"/>
                <a:lumOff val="80000"/>
              </a:srgbClr>
            </a:solidFill>
            <a:miter lim="800000"/>
          </a:ln>
          <a:effectLst/>
          <a:scene3d>
            <a:camera prst="orthographicFront"/>
            <a:lightRig rig="threePt" dir="t"/>
          </a:scene3d>
          <a:sp3d>
            <a:bevelT/>
          </a:sp3d>
        </p:spPr>
        <p:txBody>
          <a:bodyPr wrap="square" lIns="27432" tIns="18288" rIns="27432" bIns="18288" rtlCol="0" anchor="ctr" anchorCtr="0">
            <a:no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Aft>
                <a:spcPts val="300"/>
              </a:spcAft>
            </a:pPr>
            <a:r>
              <a:rPr lang="zh-CN" altLang="en-US" sz="1600" smtClean="0">
                <a:solidFill>
                  <a:schemeClr val="tx2"/>
                </a:solidFill>
                <a:latin typeface="微软雅黑" pitchFamily="34" charset="-122"/>
                <a:ea typeface="微软雅黑" pitchFamily="34" charset="-122"/>
                <a:cs typeface="Arial"/>
              </a:rPr>
              <a:t>        业务目标                    </a:t>
            </a:r>
            <a:r>
              <a:rPr lang="en-US" altLang="zh-CN" sz="1600" smtClean="0">
                <a:solidFill>
                  <a:schemeClr val="tx2"/>
                </a:solidFill>
                <a:latin typeface="微软雅黑" pitchFamily="34" charset="-122"/>
                <a:ea typeface="微软雅黑" pitchFamily="34" charset="-122"/>
                <a:cs typeface="Arial"/>
              </a:rPr>
              <a:t>IT</a:t>
            </a:r>
            <a:r>
              <a:rPr lang="zh-CN" altLang="en-US" sz="1600" smtClean="0">
                <a:solidFill>
                  <a:schemeClr val="tx2"/>
                </a:solidFill>
                <a:latin typeface="微软雅黑" pitchFamily="34" charset="-122"/>
                <a:ea typeface="微软雅黑" pitchFamily="34" charset="-122"/>
                <a:cs typeface="Arial"/>
              </a:rPr>
              <a:t>建设需求</a:t>
            </a:r>
            <a:endParaRPr lang="en-US" sz="1600">
              <a:solidFill>
                <a:schemeClr val="tx2"/>
              </a:solidFill>
              <a:latin typeface="微软雅黑" pitchFamily="34" charset="-122"/>
              <a:ea typeface="微软雅黑" pitchFamily="34" charset="-122"/>
              <a:cs typeface="Arial"/>
            </a:endParaRPr>
          </a:p>
        </p:txBody>
      </p:sp>
      <p:sp>
        <p:nvSpPr>
          <p:cNvPr id="10" name="Rectangle 9"/>
          <p:cNvSpPr/>
          <p:nvPr/>
        </p:nvSpPr>
        <p:spPr bwMode="auto">
          <a:xfrm rot="1800000">
            <a:off x="3720170" y="2909596"/>
            <a:ext cx="1224681" cy="337132"/>
          </a:xfrm>
          <a:prstGeom prst="rect">
            <a:avLst/>
          </a:prstGeom>
          <a:noFill/>
          <a:ln w="28575" cap="flat" cmpd="sng" algn="ctr">
            <a:solidFill>
              <a:srgbClr val="FF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b="1" smtClean="0">
                <a:solidFill>
                  <a:srgbClr val="FF0000"/>
                </a:solidFill>
                <a:latin typeface="微软雅黑" pitchFamily="34" charset="-122"/>
                <a:ea typeface="微软雅黑" pitchFamily="34" charset="-122"/>
              </a:rPr>
              <a:t>示例</a:t>
            </a:r>
            <a:endParaRPr lang="en-US" altLang="en-US" b="1" smtClean="0">
              <a:solidFill>
                <a:srgbClr val="FF0000"/>
              </a:solidFill>
              <a:latin typeface="微软雅黑" pitchFamily="34" charset="-122"/>
              <a:ea typeface="微软雅黑" pitchFamily="34" charset="-122"/>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29</a:t>
            </a:fld>
            <a:br>
              <a:rPr lang="en-US" altLang="zh-CN" smtClean="0"/>
            </a:br>
            <a:endParaRPr lang="en-US" altLang="zh-CN"/>
          </a:p>
        </p:txBody>
      </p:sp>
      <p:sp>
        <p:nvSpPr>
          <p:cNvPr id="4" name="Title 3"/>
          <p:cNvSpPr>
            <a:spLocks noGrp="1"/>
          </p:cNvSpPr>
          <p:nvPr>
            <p:ph type="title"/>
          </p:nvPr>
        </p:nvSpPr>
        <p:spPr/>
        <p:txBody>
          <a:bodyPr/>
          <a:lstStyle/>
          <a:p>
            <a:r>
              <a:rPr lang="en-US" altLang="zh-CN" smtClean="0"/>
              <a:t>4.</a:t>
            </a:r>
            <a:r>
              <a:rPr lang="zh-CN" altLang="en-US" smtClean="0"/>
              <a:t>试点计划：本阶段工作重点是制定未来的试点计划，用以指导五矿黑流中心的电子商务的设计、建设及试点运营</a:t>
            </a:r>
            <a:endParaRPr lang="en-US"/>
          </a:p>
        </p:txBody>
      </p:sp>
      <p:sp>
        <p:nvSpPr>
          <p:cNvPr id="5" name="Content Placeholder 4"/>
          <p:cNvSpPr>
            <a:spLocks noGrp="1"/>
          </p:cNvSpPr>
          <p:nvPr>
            <p:ph sz="quarter" idx="12"/>
          </p:nvPr>
        </p:nvSpPr>
        <p:spPr>
          <a:xfrm>
            <a:off x="317500" y="2167636"/>
            <a:ext cx="8445500" cy="382772"/>
          </a:xfrm>
        </p:spPr>
        <p:txBody>
          <a:bodyPr/>
          <a:lstStyle/>
          <a:p>
            <a:pPr lvl="0"/>
            <a:r>
              <a:rPr lang="zh-CN" altLang="en-US" smtClean="0"/>
              <a:t>试点计划</a:t>
            </a:r>
            <a:endParaRPr lang="en-US" smtClean="0"/>
          </a:p>
          <a:p>
            <a:endParaRPr lang="en-US"/>
          </a:p>
        </p:txBody>
      </p:sp>
      <p:sp>
        <p:nvSpPr>
          <p:cNvPr id="6" name="Content Placeholder 2"/>
          <p:cNvSpPr txBox="1"/>
          <p:nvPr/>
        </p:nvSpPr>
        <p:spPr bwMode="auto">
          <a:xfrm>
            <a:off x="2476933" y="3596874"/>
            <a:ext cx="6061759" cy="2659654"/>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1" indent="-166688" defTabSz="514350" eaLnBrk="0" hangingPunct="0">
              <a:lnSpc>
                <a:spcPct val="150000"/>
              </a:lnSpc>
              <a:buClr>
                <a:srgbClr val="E51B2E"/>
              </a:buClr>
              <a:buSzTx/>
              <a:buFont typeface="Arial" pitchFamily="34" charset="0"/>
              <a:buChar char="•"/>
              <a:defRPr/>
            </a:pPr>
            <a:r>
              <a:rPr lang="zh-CN" altLang="en-US" sz="1400" smtClean="0">
                <a:solidFill>
                  <a:srgbClr val="000000"/>
                </a:solidFill>
                <a:latin typeface="微软雅黑" pitchFamily="34" charset="-122"/>
                <a:ea typeface="微软雅黑" pitchFamily="34" charset="-122"/>
              </a:rPr>
              <a:t>制定试点计划</a:t>
            </a:r>
            <a:endParaRPr lang="en-US" altLang="zh-CN" sz="1400" smtClean="0">
              <a:solidFill>
                <a:srgbClr val="000000"/>
              </a:solidFill>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latin typeface="微软雅黑" pitchFamily="34" charset="-122"/>
                <a:ea typeface="微软雅黑" pitchFamily="34" charset="-122"/>
              </a:rPr>
              <a:t>试点目标</a:t>
            </a:r>
            <a:endParaRPr lang="en-US" altLang="zh-CN" sz="1400" smtClean="0">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latin typeface="微软雅黑" pitchFamily="34" charset="-122"/>
                <a:ea typeface="微软雅黑" pitchFamily="34" charset="-122"/>
              </a:rPr>
              <a:t>试点范围（业务、职能、区域等）</a:t>
            </a:r>
            <a:endParaRPr lang="en-US" altLang="zh-CN" sz="1400" smtClean="0">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solidFill>
                  <a:srgbClr val="000000"/>
                </a:solidFill>
                <a:latin typeface="微软雅黑" pitchFamily="34" charset="-122"/>
                <a:ea typeface="微软雅黑" pitchFamily="34" charset="-122"/>
              </a:rPr>
              <a:t>试点时间</a:t>
            </a:r>
            <a:endParaRPr lang="en-US" altLang="zh-CN" sz="1400" smtClean="0">
              <a:solidFill>
                <a:srgbClr val="000000"/>
              </a:solidFill>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solidFill>
                  <a:srgbClr val="000000"/>
                </a:solidFill>
                <a:latin typeface="微软雅黑" pitchFamily="34" charset="-122"/>
                <a:ea typeface="微软雅黑" pitchFamily="34" charset="-122"/>
              </a:rPr>
              <a:t>试点内容（模式、流程、</a:t>
            </a:r>
            <a:r>
              <a:rPr lang="en-US" altLang="zh-CN" sz="1400" smtClean="0">
                <a:solidFill>
                  <a:srgbClr val="000000"/>
                </a:solidFill>
                <a:latin typeface="微软雅黑" pitchFamily="34" charset="-122"/>
                <a:ea typeface="微软雅黑" pitchFamily="34" charset="-122"/>
              </a:rPr>
              <a:t>IT</a:t>
            </a:r>
            <a:r>
              <a:rPr lang="zh-CN" altLang="en-US" sz="1400" smtClean="0">
                <a:solidFill>
                  <a:srgbClr val="000000"/>
                </a:solidFill>
                <a:latin typeface="微软雅黑" pitchFamily="34" charset="-122"/>
                <a:ea typeface="微软雅黑" pitchFamily="34" charset="-122"/>
              </a:rPr>
              <a:t>）</a:t>
            </a:r>
            <a:endParaRPr lang="en-US" altLang="zh-CN" sz="1400" smtClean="0">
              <a:solidFill>
                <a:srgbClr val="000000"/>
              </a:solidFill>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solidFill>
                  <a:srgbClr val="000000"/>
                </a:solidFill>
                <a:latin typeface="微软雅黑" pitchFamily="34" charset="-122"/>
                <a:ea typeface="微软雅黑" pitchFamily="34" charset="-122"/>
              </a:rPr>
              <a:t>试点实施步骤</a:t>
            </a:r>
            <a:endParaRPr lang="en-US" altLang="zh-CN" sz="1400" smtClean="0">
              <a:solidFill>
                <a:srgbClr val="000000"/>
              </a:solidFill>
              <a:latin typeface="微软雅黑" pitchFamily="34" charset="-122"/>
              <a:ea typeface="微软雅黑" pitchFamily="34" charset="-122"/>
            </a:endParaRPr>
          </a:p>
          <a:p>
            <a:pPr marL="571500" lvl="2" indent="-114300" defTabSz="514350" eaLnBrk="0" hangingPunct="0">
              <a:lnSpc>
                <a:spcPct val="150000"/>
              </a:lnSpc>
              <a:buClr>
                <a:srgbClr val="E51B2E"/>
              </a:buClr>
              <a:buSzTx/>
              <a:buFont typeface="Verdana" pitchFamily="34" charset="0"/>
              <a:buChar char="–"/>
              <a:defRPr/>
            </a:pPr>
            <a:r>
              <a:rPr lang="zh-CN" altLang="en-US" sz="1400" smtClean="0">
                <a:solidFill>
                  <a:srgbClr val="000000"/>
                </a:solidFill>
                <a:latin typeface="微软雅黑" pitchFamily="34" charset="-122"/>
                <a:ea typeface="微软雅黑" pitchFamily="34" charset="-122"/>
              </a:rPr>
              <a:t>制定试点计划</a:t>
            </a:r>
          </a:p>
          <a:p>
            <a:pPr marL="571500" lvl="2" indent="-114300" defTabSz="514350" eaLnBrk="0" hangingPunct="0">
              <a:lnSpc>
                <a:spcPct val="150000"/>
              </a:lnSpc>
              <a:buClr>
                <a:srgbClr val="E51B2E"/>
              </a:buClr>
              <a:buSzTx/>
              <a:buFont typeface="Verdana" pitchFamily="34" charset="0"/>
              <a:buChar char="–"/>
              <a:defRPr/>
            </a:pPr>
            <a:endParaRPr lang="zh-CN" altLang="en-US" sz="1400" smtClean="0">
              <a:solidFill>
                <a:srgbClr val="000000"/>
              </a:solidFill>
              <a:latin typeface="微软雅黑" pitchFamily="34" charset="-122"/>
              <a:ea typeface="微软雅黑" pitchFamily="34" charset="-122"/>
            </a:endParaRPr>
          </a:p>
        </p:txBody>
      </p:sp>
      <p:sp>
        <p:nvSpPr>
          <p:cNvPr id="7" name="圆角矩形 15"/>
          <p:cNvSpPr/>
          <p:nvPr/>
        </p:nvSpPr>
        <p:spPr bwMode="auto">
          <a:xfrm>
            <a:off x="198949" y="4535154"/>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4.2</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lang="zh-CN" altLang="en-US" sz="1400" b="1" kern="0" smtClean="0">
                <a:solidFill>
                  <a:srgbClr val="000000"/>
                </a:solidFill>
                <a:latin typeface="微软雅黑" pitchFamily="34" charset="-122"/>
                <a:ea typeface="微软雅黑" pitchFamily="34" charset="-122"/>
              </a:rPr>
              <a:t>试点计划</a:t>
            </a:r>
            <a:endPar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8" name="Chevron 7"/>
          <p:cNvSpPr/>
          <p:nvPr/>
        </p:nvSpPr>
        <p:spPr bwMode="auto">
          <a:xfrm rot="10800000" flipH="1">
            <a:off x="2000072" y="4545599"/>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pic>
        <p:nvPicPr>
          <p:cNvPr id="11" name="Picture 5"/>
          <p:cNvPicPr>
            <a:picLocks noChangeAspect="1" noChangeArrowheads="1"/>
          </p:cNvPicPr>
          <p:nvPr/>
        </p:nvPicPr>
        <p:blipFill>
          <a:blip r:embed="rId2"/>
          <a:stretch>
            <a:fillRect/>
          </a:stretch>
        </p:blipFill>
        <p:spPr bwMode="auto">
          <a:xfrm>
            <a:off x="5856288" y="652463"/>
            <a:ext cx="1054418" cy="457200"/>
          </a:xfrm>
          <a:prstGeom prst="rect">
            <a:avLst/>
          </a:prstGeom>
          <a:noFill/>
          <a:ln w="9525">
            <a:noFill/>
            <a:miter lim="800000"/>
          </a:ln>
          <a:effectLst/>
        </p:spPr>
      </p:pic>
      <p:sp>
        <p:nvSpPr>
          <p:cNvPr id="10" name="Content Placeholder 2"/>
          <p:cNvSpPr txBox="1"/>
          <p:nvPr/>
        </p:nvSpPr>
        <p:spPr bwMode="auto">
          <a:xfrm>
            <a:off x="2476933" y="2016486"/>
            <a:ext cx="6061759" cy="1135654"/>
          </a:xfrm>
          <a:prstGeom prst="rect">
            <a:avLst/>
          </a:prstGeom>
          <a:solidFill>
            <a:schemeClr val="bg1">
              <a:lumMod val="85000"/>
            </a:schemeClr>
          </a:solidFill>
          <a:ln w="9525">
            <a:solidFill>
              <a:srgbClr val="F8F0CC"/>
            </a:solidFill>
            <a:miter lim="800000"/>
          </a:ln>
        </p:spPr>
        <p:txBody>
          <a:bodyPr tIns="91440" bIns="9144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1" indent="-166688" defTabSz="514350" eaLnBrk="0" hangingPunct="0">
              <a:lnSpc>
                <a:spcPct val="150000"/>
              </a:lnSpc>
              <a:buClr>
                <a:srgbClr val="E51B2E"/>
              </a:buClr>
              <a:buSzTx/>
              <a:buFont typeface="Arial" pitchFamily="34" charset="0"/>
              <a:buChar char="•"/>
              <a:defRPr/>
            </a:pPr>
            <a:r>
              <a:rPr lang="zh-CN" altLang="en-US" sz="1400" smtClean="0">
                <a:solidFill>
                  <a:srgbClr val="000000"/>
                </a:solidFill>
                <a:latin typeface="微软雅黑" pitchFamily="34" charset="-122"/>
                <a:ea typeface="微软雅黑" pitchFamily="34" charset="-122"/>
              </a:rPr>
              <a:t>评估各项工作间的属性、重要性、内外部约束条件，确定各项工作的先后次序</a:t>
            </a:r>
            <a:endParaRPr lang="en-US" altLang="zh-CN" sz="1400" smtClean="0">
              <a:solidFill>
                <a:srgbClr val="000000"/>
              </a:solidFill>
              <a:latin typeface="微软雅黑" pitchFamily="34" charset="-122"/>
              <a:ea typeface="微软雅黑" pitchFamily="34" charset="-122"/>
            </a:endParaRPr>
          </a:p>
          <a:p>
            <a:pPr lvl="1" indent="-166688" defTabSz="514350" eaLnBrk="0" hangingPunct="0">
              <a:lnSpc>
                <a:spcPct val="150000"/>
              </a:lnSpc>
              <a:buClr>
                <a:srgbClr val="E51B2E"/>
              </a:buClr>
              <a:buSzTx/>
              <a:buFont typeface="Arial" pitchFamily="34" charset="0"/>
              <a:buChar char="•"/>
              <a:defRPr/>
            </a:pPr>
            <a:r>
              <a:rPr lang="zh-CN" altLang="en-US" sz="1400" smtClean="0">
                <a:solidFill>
                  <a:srgbClr val="000000"/>
                </a:solidFill>
                <a:latin typeface="微软雅黑" pitchFamily="34" charset="-122"/>
                <a:ea typeface="微软雅黑" pitchFamily="34" charset="-122"/>
              </a:rPr>
              <a:t>制定未来实施路线图，包括具体的实施步骤、实施周期建议</a:t>
            </a:r>
          </a:p>
          <a:p>
            <a:pPr marL="571500" lvl="2" indent="-114300" defTabSz="514350" eaLnBrk="0" hangingPunct="0">
              <a:lnSpc>
                <a:spcPct val="150000"/>
              </a:lnSpc>
              <a:buClr>
                <a:srgbClr val="E51B2E"/>
              </a:buClr>
              <a:buSzTx/>
              <a:buFont typeface="Verdana" pitchFamily="34" charset="0"/>
              <a:buChar char="–"/>
              <a:defRPr/>
            </a:pPr>
            <a:endParaRPr lang="zh-CN" altLang="en-US" sz="1400" smtClean="0">
              <a:solidFill>
                <a:srgbClr val="000000"/>
              </a:solidFill>
              <a:latin typeface="微软雅黑" pitchFamily="34" charset="-122"/>
              <a:ea typeface="微软雅黑" pitchFamily="34" charset="-122"/>
            </a:endParaRPr>
          </a:p>
        </p:txBody>
      </p:sp>
      <p:sp>
        <p:nvSpPr>
          <p:cNvPr id="12" name="圆角矩形 15"/>
          <p:cNvSpPr/>
          <p:nvPr/>
        </p:nvSpPr>
        <p:spPr bwMode="auto">
          <a:xfrm>
            <a:off x="211649" y="2282561"/>
            <a:ext cx="1629850" cy="603504"/>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en-US" altLang="zh-CN" sz="1400" b="1" kern="0" noProof="0" smtClean="0">
                <a:solidFill>
                  <a:srgbClr val="000000"/>
                </a:solidFill>
                <a:latin typeface="微软雅黑" pitchFamily="34" charset="-122"/>
                <a:ea typeface="微软雅黑" pitchFamily="34" charset="-122"/>
              </a:rPr>
              <a:t>4.1</a:t>
            </a:r>
            <a:r>
              <a:rPr kumimoji="0" lang="en-US" altLang="zh-CN"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 </a:t>
            </a:r>
            <a:r>
              <a:rPr kumimoji="0" lang="zh-CN" altLang="en-US" sz="1400" b="1" i="0" u="none" strike="noStrike" kern="0" cap="none" spc="0" normalizeH="0" baseline="0" noProof="0" smtClean="0">
                <a:ln>
                  <a:noFill/>
                </a:ln>
                <a:solidFill>
                  <a:srgbClr val="000000"/>
                </a:solidFill>
                <a:effectLst/>
                <a:uLnTx/>
                <a:uFillTx/>
                <a:latin typeface="微软雅黑" pitchFamily="34" charset="-122"/>
                <a:ea typeface="微软雅黑" pitchFamily="34" charset="-122"/>
              </a:rPr>
              <a:t>实施路线图设计</a:t>
            </a:r>
          </a:p>
        </p:txBody>
      </p:sp>
      <p:sp>
        <p:nvSpPr>
          <p:cNvPr id="13" name="Chevron 12"/>
          <p:cNvSpPr/>
          <p:nvPr/>
        </p:nvSpPr>
        <p:spPr bwMode="auto">
          <a:xfrm rot="10800000" flipH="1">
            <a:off x="2012772" y="2293006"/>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ooter Placeholder 1"/>
          <p:cNvSpPr>
            <a:spLocks noGrp="1"/>
          </p:cNvSpPr>
          <p:nvPr>
            <p:ph type="ftr" sz="quarter" idx="10"/>
          </p:nvPr>
        </p:nvSpPr>
        <p:spPr/>
        <p:txBody>
          <a:bodyPr/>
          <a:lstStyle/>
          <a:p>
            <a:pPr>
              <a:defRPr/>
            </a:pPr>
            <a:r>
              <a:rPr lang="en-US" smtClean="0"/>
              <a:t>Copyright © 201</a:t>
            </a:r>
            <a:r>
              <a:rPr lang="en-US" altLang="zh-CN" smtClean="0"/>
              <a:t>2</a:t>
            </a:r>
            <a:r>
              <a:rPr lang="en-US" smtClean="0"/>
              <a:t> Accenture All Rights Reserved.</a:t>
            </a:r>
            <a:endParaRPr lang="en-US"/>
          </a:p>
        </p:txBody>
      </p:sp>
      <p:sp>
        <p:nvSpPr>
          <p:cNvPr id="3" name="Slide Number Placeholder 2"/>
          <p:cNvSpPr>
            <a:spLocks noGrp="1"/>
          </p:cNvSpPr>
          <p:nvPr>
            <p:ph type="sldNum" sz="quarter" idx="11"/>
          </p:nvPr>
        </p:nvSpPr>
        <p:spPr/>
        <p:txBody>
          <a:bodyPr/>
          <a:lstStyle/>
          <a:p>
            <a:fld id="{916D2383-AA66-4E37-A027-B5DEB07741A2}" type="slidenum">
              <a:rPr lang="en-US" altLang="zh-CN" smtClean="0"/>
              <a:t>30</a:t>
            </a:fld>
            <a:br>
              <a:rPr lang="en-US" altLang="zh-CN" smtClean="0"/>
            </a:br>
            <a:endParaRPr lang="en-US" altLang="zh-CN"/>
          </a:p>
        </p:txBody>
      </p:sp>
      <p:sp>
        <p:nvSpPr>
          <p:cNvPr id="4" name="Title 1"/>
          <p:cNvSpPr>
            <a:spLocks noGrp="1"/>
          </p:cNvSpPr>
          <p:nvPr>
            <p:ph type="title"/>
          </p:nvPr>
        </p:nvSpPr>
        <p:spPr>
          <a:xfrm>
            <a:off x="304800" y="76201"/>
            <a:ext cx="6646843" cy="965200"/>
          </a:xfrm>
          <a:noFill/>
          <a:ln w="12700">
            <a:noFill/>
            <a:miter lim="800000"/>
          </a:ln>
        </p:spPr>
        <p:txBody>
          <a:bodyPr vert="horz" wrap="square" lIns="0" tIns="0" rIns="0" bIns="0" numCol="1" anchor="ctr" anchorCtr="0" compatLnSpc="1">
            <a:prstTxWarp prst="textNoShape">
              <a:avLst/>
            </a:prstTxWarp>
          </a:bodyPr>
          <a:lstStyle/>
          <a:p>
            <a:r>
              <a:rPr lang="zh-CN" altLang="en-US" sz="1800" smtClean="0">
                <a:solidFill>
                  <a:schemeClr val="bg1"/>
                </a:solidFill>
                <a:latin typeface="微软雅黑" pitchFamily="34" charset="-122"/>
                <a:ea typeface="微软雅黑" pitchFamily="34" charset="-122"/>
              </a:rPr>
              <a:t>结合各实施阶段资源需求及实施阶段间依赖关系等综合因素，制定分阶段的实施路线图，并对内外部约束因素进行分析</a:t>
            </a:r>
            <a:endParaRPr lang="en-US" altLang="en-US" sz="1800" smtClean="0">
              <a:solidFill>
                <a:schemeClr val="bg1"/>
              </a:solidFill>
              <a:latin typeface="微软雅黑" pitchFamily="34" charset="-122"/>
              <a:ea typeface="微软雅黑" pitchFamily="34" charset="-122"/>
            </a:endParaRPr>
          </a:p>
        </p:txBody>
      </p:sp>
      <p:sp>
        <p:nvSpPr>
          <p:cNvPr id="5" name="Rectangle 17"/>
          <p:cNvSpPr>
            <a:spLocks noChangeArrowheads="1"/>
          </p:cNvSpPr>
          <p:nvPr/>
        </p:nvSpPr>
        <p:spPr bwMode="auto">
          <a:xfrm>
            <a:off x="349613" y="4011956"/>
            <a:ext cx="6294438" cy="760413"/>
          </a:xfrm>
          <a:prstGeom prst="rect">
            <a:avLst/>
          </a:prstGeom>
          <a:gradFill>
            <a:gsLst>
              <a:gs pos="0">
                <a:schemeClr val="bg1"/>
              </a:gs>
              <a:gs pos="100000">
                <a:schemeClr val="bg1">
                  <a:lumMod val="95000"/>
                </a:schemeClr>
              </a:gs>
            </a:gsLst>
            <a:lin ang="5400000" scaled="1"/>
          </a:gradFill>
          <a:ln w="9525" cap="flat" cmpd="sng" algn="ctr">
            <a:solidFill>
              <a:srgbClr val="C00000"/>
            </a:solidFill>
            <a:prstDash val="solid"/>
            <a:round/>
            <a:headEnd type="none" w="med" len="med"/>
            <a:tailEnd type="none" w="med" len="med"/>
          </a:ln>
          <a:effectLst>
            <a:outerShdw blurRad="50800" dist="76200" dir="2700000" algn="tl" rotWithShape="0">
              <a:prstClr val="black">
                <a:alpha val="40000"/>
              </a:prstClr>
            </a:outerShdw>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203325" indent="-166688" eaLnBrk="0" hangingPunct="0">
              <a:lnSpc>
                <a:spcPct val="110000"/>
              </a:lnSpc>
              <a:buClr>
                <a:srgbClr val="C00000"/>
              </a:buClr>
              <a:buSzTx/>
              <a:buFont typeface="Wingdings" pitchFamily="2" charset="2"/>
              <a:buChar char="§"/>
              <a:defRPr/>
            </a:pPr>
            <a:r>
              <a:rPr lang="zh-CN" altLang="en-US" sz="1600" b="0">
                <a:solidFill>
                  <a:srgbClr val="000000"/>
                </a:solidFill>
                <a:latin typeface="微软雅黑" pitchFamily="34" charset="-122"/>
                <a:ea typeface="微软雅黑" pitchFamily="34" charset="-122"/>
              </a:rPr>
              <a:t>在收益评估和风险要素评估的基础之上，确</a:t>
            </a:r>
            <a:r>
              <a:rPr lang="zh-CN" altLang="en-US" sz="1600" b="0" smtClean="0">
                <a:solidFill>
                  <a:srgbClr val="000000"/>
                </a:solidFill>
                <a:latin typeface="微软雅黑" pitchFamily="34" charset="-122"/>
                <a:ea typeface="微软雅黑" pitchFamily="34" charset="-122"/>
              </a:rPr>
              <a:t>定各工作任务的</a:t>
            </a:r>
            <a:r>
              <a:rPr lang="zh-CN" altLang="en-US" sz="1600" b="0">
                <a:solidFill>
                  <a:srgbClr val="000000"/>
                </a:solidFill>
                <a:latin typeface="微软雅黑" pitchFamily="34" charset="-122"/>
                <a:ea typeface="微软雅黑" pitchFamily="34" charset="-122"/>
              </a:rPr>
              <a:t>实施的优先等级</a:t>
            </a:r>
          </a:p>
        </p:txBody>
      </p:sp>
      <p:sp>
        <p:nvSpPr>
          <p:cNvPr id="6" name="矩形 48"/>
          <p:cNvSpPr/>
          <p:nvPr/>
        </p:nvSpPr>
        <p:spPr bwMode="auto">
          <a:xfrm>
            <a:off x="349659" y="4018296"/>
            <a:ext cx="1020763" cy="744538"/>
          </a:xfrm>
          <a:prstGeom prst="rect">
            <a:avLst/>
          </a:prstGeom>
          <a:solidFill>
            <a:srgbClr val="C00000"/>
          </a:solidFill>
          <a:ln w="9525" cap="flat" cmpd="sng" algn="ctr">
            <a:solidFill>
              <a:srgbClr val="C00000"/>
            </a:solidFill>
            <a:prstDash val="solid"/>
            <a:round/>
            <a:headEnd type="none" w="med" len="med"/>
            <a:tailEnd type="none" w="med" len="me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120000"/>
              </a:lnSpc>
              <a:defRPr/>
            </a:pPr>
            <a:r>
              <a:rPr lang="zh-CN" altLang="en-US" sz="1400" b="1" smtClean="0">
                <a:solidFill>
                  <a:srgbClr val="FFFFFF"/>
                </a:solidFill>
                <a:latin typeface="微软雅黑" pitchFamily="34" charset="-122"/>
                <a:ea typeface="微软雅黑" pitchFamily="34" charset="-122"/>
              </a:rPr>
              <a:t>优</a:t>
            </a:r>
            <a:r>
              <a:rPr lang="zh-CN" altLang="en-US" sz="1400" b="1">
                <a:solidFill>
                  <a:srgbClr val="FFFFFF"/>
                </a:solidFill>
                <a:latin typeface="微软雅黑" pitchFamily="34" charset="-122"/>
                <a:ea typeface="微软雅黑" pitchFamily="34" charset="-122"/>
              </a:rPr>
              <a:t>先</a:t>
            </a:r>
            <a:r>
              <a:rPr lang="zh-CN" altLang="en-US" sz="1400" b="1" smtClean="0">
                <a:solidFill>
                  <a:srgbClr val="FFFFFF"/>
                </a:solidFill>
                <a:latin typeface="微软雅黑" pitchFamily="34" charset="-122"/>
                <a:ea typeface="微软雅黑" pitchFamily="34" charset="-122"/>
              </a:rPr>
              <a:t>级</a:t>
            </a:r>
            <a:endParaRPr lang="en-US" altLang="zh-CN" sz="1400" b="1" smtClean="0">
              <a:solidFill>
                <a:srgbClr val="FFFFFF"/>
              </a:solidFill>
              <a:latin typeface="微软雅黑" pitchFamily="34" charset="-122"/>
              <a:ea typeface="微软雅黑" pitchFamily="34" charset="-122"/>
            </a:endParaRPr>
          </a:p>
          <a:p>
            <a:pPr algn="ctr">
              <a:lnSpc>
                <a:spcPct val="120000"/>
              </a:lnSpc>
              <a:defRPr/>
            </a:pPr>
            <a:r>
              <a:rPr lang="zh-CN" altLang="en-US" sz="1400" b="1" smtClean="0">
                <a:solidFill>
                  <a:srgbClr val="FFFFFF"/>
                </a:solidFill>
                <a:latin typeface="微软雅黑" pitchFamily="34" charset="-122"/>
                <a:ea typeface="微软雅黑" pitchFamily="34" charset="-122"/>
              </a:rPr>
              <a:t>排</a:t>
            </a:r>
            <a:r>
              <a:rPr lang="zh-CN" altLang="en-US" sz="1400" b="1">
                <a:solidFill>
                  <a:srgbClr val="FFFFFF"/>
                </a:solidFill>
                <a:latin typeface="微软雅黑" pitchFamily="34" charset="-122"/>
                <a:ea typeface="微软雅黑" pitchFamily="34" charset="-122"/>
              </a:rPr>
              <a:t>序</a:t>
            </a:r>
          </a:p>
        </p:txBody>
      </p:sp>
      <p:sp>
        <p:nvSpPr>
          <p:cNvPr id="7" name="直角三角形 6"/>
          <p:cNvSpPr>
            <a:spLocks noChangeArrowheads="1"/>
          </p:cNvSpPr>
          <p:nvPr/>
        </p:nvSpPr>
        <p:spPr bwMode="auto">
          <a:xfrm rot="-8216836">
            <a:off x="6490068" y="4113555"/>
            <a:ext cx="538163" cy="581025"/>
          </a:xfrm>
          <a:prstGeom prst="rtTriangle">
            <a:avLst/>
          </a:prstGeom>
          <a:solidFill>
            <a:srgbClr val="FFCC66"/>
          </a:solidFill>
          <a:ln w="9525" algn="ctr">
            <a:noFill/>
            <a:round/>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endParaRPr lang="zh-CN" altLang="en-US">
              <a:solidFill>
                <a:srgbClr val="000000"/>
              </a:solidFill>
              <a:latin typeface="宋体" charset="-122"/>
              <a:ea typeface="宋体"/>
              <a:cs typeface="华文楷体"/>
            </a:endParaRPr>
          </a:p>
        </p:txBody>
      </p:sp>
      <p:sp>
        <p:nvSpPr>
          <p:cNvPr id="8" name="Rectangle 17"/>
          <p:cNvSpPr>
            <a:spLocks noChangeArrowheads="1"/>
          </p:cNvSpPr>
          <p:nvPr/>
        </p:nvSpPr>
        <p:spPr bwMode="auto">
          <a:xfrm>
            <a:off x="363901" y="1711652"/>
            <a:ext cx="6294438" cy="760413"/>
          </a:xfrm>
          <a:prstGeom prst="rect">
            <a:avLst/>
          </a:prstGeom>
          <a:gradFill>
            <a:gsLst>
              <a:gs pos="0">
                <a:schemeClr val="bg1"/>
              </a:gs>
              <a:gs pos="100000">
                <a:schemeClr val="bg1">
                  <a:lumMod val="95000"/>
                </a:schemeClr>
              </a:gs>
            </a:gsLst>
            <a:lin ang="5400000" scaled="1"/>
          </a:gradFill>
          <a:ln w="9525" cap="flat" cmpd="sng" algn="ctr">
            <a:solidFill>
              <a:srgbClr val="C00000"/>
            </a:solidFill>
            <a:prstDash val="solid"/>
            <a:round/>
            <a:headEnd type="none" w="med" len="med"/>
            <a:tailEnd type="none" w="med" len="med"/>
          </a:ln>
          <a:effectLst>
            <a:outerShdw blurRad="50800" dist="76200" dir="2700000" algn="tl" rotWithShape="0">
              <a:prstClr val="black">
                <a:alpha val="40000"/>
              </a:prstClr>
            </a:outerShdw>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203325" indent="-166688" eaLnBrk="0" hangingPunct="0">
              <a:lnSpc>
                <a:spcPct val="110000"/>
              </a:lnSpc>
              <a:buClr>
                <a:srgbClr val="C00000"/>
              </a:buClr>
              <a:buSzTx/>
              <a:buFont typeface="Wingdings" pitchFamily="2" charset="2"/>
              <a:buChar char="§"/>
              <a:defRPr/>
            </a:pPr>
            <a:r>
              <a:rPr lang="zh-CN" altLang="en-US" sz="1600" b="0">
                <a:solidFill>
                  <a:srgbClr val="000000"/>
                </a:solidFill>
                <a:latin typeface="微软雅黑" pitchFamily="34" charset="-122"/>
                <a:ea typeface="微软雅黑" pitchFamily="34" charset="-122"/>
              </a:rPr>
              <a:t>综合分</a:t>
            </a:r>
            <a:r>
              <a:rPr lang="zh-CN" altLang="en-US" sz="1600" b="0" smtClean="0">
                <a:solidFill>
                  <a:srgbClr val="000000"/>
                </a:solidFill>
                <a:latin typeface="微软雅黑" pitchFamily="34" charset="-122"/>
                <a:ea typeface="微软雅黑" pitchFamily="34" charset="-122"/>
              </a:rPr>
              <a:t>析各</a:t>
            </a:r>
            <a:r>
              <a:rPr lang="zh-CN" altLang="en-US" sz="1600" b="0">
                <a:solidFill>
                  <a:srgbClr val="000000"/>
                </a:solidFill>
                <a:latin typeface="微软雅黑" pitchFamily="34" charset="-122"/>
                <a:ea typeface="微软雅黑" pitchFamily="34" charset="-122"/>
              </a:rPr>
              <a:t>实</a:t>
            </a:r>
            <a:r>
              <a:rPr lang="zh-CN" altLang="en-US" sz="1600" b="0" smtClean="0">
                <a:solidFill>
                  <a:srgbClr val="000000"/>
                </a:solidFill>
                <a:latin typeface="微软雅黑" pitchFamily="34" charset="-122"/>
                <a:ea typeface="微软雅黑" pitchFamily="34" charset="-122"/>
              </a:rPr>
              <a:t>施工作任务的属性，对内外部约束因素进行分析，确定之</a:t>
            </a:r>
            <a:r>
              <a:rPr lang="zh-CN" altLang="en-US" sz="1600" b="0">
                <a:solidFill>
                  <a:srgbClr val="000000"/>
                </a:solidFill>
                <a:latin typeface="微软雅黑" pitchFamily="34" charset="-122"/>
                <a:ea typeface="微软雅黑" pitchFamily="34" charset="-122"/>
              </a:rPr>
              <a:t>间的依赖程度和先后顺序</a:t>
            </a:r>
          </a:p>
        </p:txBody>
      </p:sp>
      <p:sp>
        <p:nvSpPr>
          <p:cNvPr id="9" name="矩形 48"/>
          <p:cNvSpPr/>
          <p:nvPr/>
        </p:nvSpPr>
        <p:spPr bwMode="auto">
          <a:xfrm>
            <a:off x="363901" y="1717999"/>
            <a:ext cx="1020762" cy="744538"/>
          </a:xfrm>
          <a:prstGeom prst="rect">
            <a:avLst/>
          </a:prstGeom>
          <a:solidFill>
            <a:srgbClr val="C00000"/>
          </a:solidFill>
          <a:ln w="9525" cap="flat" cmpd="sng" algn="ctr">
            <a:solidFill>
              <a:srgbClr val="C00000"/>
            </a:solidFill>
            <a:prstDash val="solid"/>
            <a:round/>
            <a:headEnd type="none" w="med" len="med"/>
            <a:tailEnd type="none" w="med" len="me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120000"/>
              </a:lnSpc>
              <a:defRPr/>
            </a:pPr>
            <a:r>
              <a:rPr lang="zh-CN" altLang="en-US" sz="1400" b="1" smtClean="0">
                <a:solidFill>
                  <a:srgbClr val="FFFFFF"/>
                </a:solidFill>
                <a:latin typeface="微软雅黑" pitchFamily="34" charset="-122"/>
                <a:ea typeface="微软雅黑" pitchFamily="34" charset="-122"/>
              </a:rPr>
              <a:t>约束性</a:t>
            </a:r>
            <a:endParaRPr lang="en-US" altLang="zh-CN" sz="1400" b="1" smtClean="0">
              <a:solidFill>
                <a:srgbClr val="FFFFFF"/>
              </a:solidFill>
              <a:latin typeface="微软雅黑" pitchFamily="34" charset="-122"/>
              <a:ea typeface="微软雅黑" pitchFamily="34" charset="-122"/>
            </a:endParaRPr>
          </a:p>
          <a:p>
            <a:pPr algn="ctr">
              <a:lnSpc>
                <a:spcPct val="120000"/>
              </a:lnSpc>
              <a:defRPr/>
            </a:pPr>
            <a:r>
              <a:rPr lang="zh-CN" altLang="en-US" sz="1400" b="1" smtClean="0">
                <a:solidFill>
                  <a:srgbClr val="FFFFFF"/>
                </a:solidFill>
                <a:latin typeface="微软雅黑" pitchFamily="34" charset="-122"/>
                <a:ea typeface="微软雅黑" pitchFamily="34" charset="-122"/>
              </a:rPr>
              <a:t>分</a:t>
            </a:r>
            <a:r>
              <a:rPr lang="zh-CN" altLang="en-US" sz="1400" b="1">
                <a:solidFill>
                  <a:srgbClr val="FFFFFF"/>
                </a:solidFill>
                <a:latin typeface="微软雅黑" pitchFamily="34" charset="-122"/>
                <a:ea typeface="微软雅黑" pitchFamily="34" charset="-122"/>
              </a:rPr>
              <a:t>析</a:t>
            </a:r>
          </a:p>
        </p:txBody>
      </p:sp>
      <p:sp>
        <p:nvSpPr>
          <p:cNvPr id="10" name="直角三角形 12"/>
          <p:cNvSpPr>
            <a:spLocks noChangeArrowheads="1"/>
          </p:cNvSpPr>
          <p:nvPr/>
        </p:nvSpPr>
        <p:spPr bwMode="auto">
          <a:xfrm rot="-8216836">
            <a:off x="6504351" y="1813252"/>
            <a:ext cx="538162" cy="581025"/>
          </a:xfrm>
          <a:prstGeom prst="rtTriangle">
            <a:avLst/>
          </a:prstGeom>
          <a:solidFill>
            <a:srgbClr val="FFCC66"/>
          </a:solidFill>
          <a:ln w="9525" algn="ctr">
            <a:noFill/>
            <a:round/>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endParaRPr lang="zh-CN" altLang="en-US">
              <a:solidFill>
                <a:srgbClr val="000000"/>
              </a:solidFill>
              <a:latin typeface="宋体" charset="-122"/>
              <a:ea typeface="宋体"/>
              <a:cs typeface="华文楷体"/>
            </a:endParaRPr>
          </a:p>
        </p:txBody>
      </p:sp>
      <p:sp>
        <p:nvSpPr>
          <p:cNvPr id="11" name="Rectangle 17"/>
          <p:cNvSpPr>
            <a:spLocks noChangeArrowheads="1"/>
          </p:cNvSpPr>
          <p:nvPr/>
        </p:nvSpPr>
        <p:spPr bwMode="auto">
          <a:xfrm>
            <a:off x="367076" y="5197899"/>
            <a:ext cx="6294438" cy="760413"/>
          </a:xfrm>
          <a:prstGeom prst="rect">
            <a:avLst/>
          </a:prstGeom>
          <a:gradFill>
            <a:gsLst>
              <a:gs pos="0">
                <a:schemeClr val="bg1"/>
              </a:gs>
              <a:gs pos="100000">
                <a:schemeClr val="bg1">
                  <a:lumMod val="95000"/>
                </a:schemeClr>
              </a:gs>
            </a:gsLst>
            <a:lin ang="5400000" scaled="1"/>
          </a:gradFill>
          <a:ln w="9525" cap="flat" cmpd="sng" algn="ctr">
            <a:solidFill>
              <a:srgbClr val="C00000"/>
            </a:solidFill>
            <a:prstDash val="solid"/>
            <a:round/>
            <a:headEnd type="none" w="med" len="med"/>
            <a:tailEnd type="none" w="med" len="med"/>
          </a:ln>
          <a:effectLst>
            <a:outerShdw blurRad="50800" dist="76200" dir="2700000" algn="tl" rotWithShape="0">
              <a:prstClr val="black">
                <a:alpha val="40000"/>
              </a:prstClr>
            </a:outerShdw>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203325" indent="-166688" eaLnBrk="0" hangingPunct="0">
              <a:lnSpc>
                <a:spcPct val="110000"/>
              </a:lnSpc>
              <a:buClr>
                <a:srgbClr val="C00000"/>
              </a:buClr>
              <a:buSzTx/>
              <a:buFont typeface="Wingdings" pitchFamily="2" charset="2"/>
              <a:buChar char="§"/>
              <a:defRPr/>
            </a:pPr>
            <a:r>
              <a:rPr lang="zh-CN" altLang="en-US" sz="1600" b="0">
                <a:solidFill>
                  <a:srgbClr val="000000"/>
                </a:solidFill>
                <a:latin typeface="微软雅黑" pitchFamily="34" charset="-122"/>
                <a:ea typeface="微软雅黑" pitchFamily="34" charset="-122"/>
              </a:rPr>
              <a:t>在工</a:t>
            </a:r>
            <a:r>
              <a:rPr lang="zh-CN" altLang="en-US" sz="1600" b="0" smtClean="0">
                <a:solidFill>
                  <a:srgbClr val="000000"/>
                </a:solidFill>
                <a:latin typeface="微软雅黑" pitchFamily="34" charset="-122"/>
                <a:ea typeface="微软雅黑" pitchFamily="34" charset="-122"/>
              </a:rPr>
              <a:t>作任务优</a:t>
            </a:r>
            <a:r>
              <a:rPr lang="zh-CN" altLang="en-US" sz="1600" b="0">
                <a:solidFill>
                  <a:srgbClr val="000000"/>
                </a:solidFill>
                <a:latin typeface="微软雅黑" pitchFamily="34" charset="-122"/>
                <a:ea typeface="微软雅黑" pitchFamily="34" charset="-122"/>
              </a:rPr>
              <a:t>先级排序的基础之上，</a:t>
            </a:r>
            <a:r>
              <a:rPr lang="zh-CN" altLang="en-US" sz="1600" b="0" smtClean="0">
                <a:solidFill>
                  <a:srgbClr val="000000"/>
                </a:solidFill>
                <a:latin typeface="微软雅黑" pitchFamily="34" charset="-122"/>
                <a:ea typeface="微软雅黑" pitchFamily="34" charset="-122"/>
              </a:rPr>
              <a:t>制定分阶段的实施</a:t>
            </a:r>
            <a:r>
              <a:rPr lang="zh-CN" altLang="en-US" sz="1600" b="0">
                <a:solidFill>
                  <a:srgbClr val="000000"/>
                </a:solidFill>
                <a:latin typeface="微软雅黑" pitchFamily="34" charset="-122"/>
                <a:ea typeface="微软雅黑" pitchFamily="34" charset="-122"/>
              </a:rPr>
              <a:t>路线图</a:t>
            </a:r>
            <a:r>
              <a:rPr lang="zh-CN" altLang="en-US" sz="1600" b="0" smtClean="0">
                <a:solidFill>
                  <a:srgbClr val="000000"/>
                </a:solidFill>
                <a:latin typeface="微软雅黑" pitchFamily="34" charset="-122"/>
                <a:ea typeface="微软雅黑" pitchFamily="34" charset="-122"/>
              </a:rPr>
              <a:t>，包括具体的实施步骤、实施周期</a:t>
            </a:r>
            <a:endParaRPr lang="zh-CN" altLang="en-US" sz="1600" b="0">
              <a:solidFill>
                <a:srgbClr val="000000"/>
              </a:solidFill>
              <a:latin typeface="微软雅黑" pitchFamily="34" charset="-122"/>
              <a:ea typeface="微软雅黑" pitchFamily="34" charset="-122"/>
            </a:endParaRPr>
          </a:p>
        </p:txBody>
      </p:sp>
      <p:sp>
        <p:nvSpPr>
          <p:cNvPr id="12" name="矩形 48"/>
          <p:cNvSpPr/>
          <p:nvPr/>
        </p:nvSpPr>
        <p:spPr bwMode="auto">
          <a:xfrm>
            <a:off x="367076" y="5204163"/>
            <a:ext cx="1020762" cy="744538"/>
          </a:xfrm>
          <a:prstGeom prst="rect">
            <a:avLst/>
          </a:prstGeom>
          <a:solidFill>
            <a:srgbClr val="C00000"/>
          </a:solidFill>
          <a:ln w="9525" cap="flat" cmpd="sng" algn="ctr">
            <a:solidFill>
              <a:srgbClr val="C00000"/>
            </a:solidFill>
            <a:prstDash val="solid"/>
            <a:round/>
            <a:headEnd type="none" w="med" len="med"/>
            <a:tailEnd type="none" w="med" len="me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120000"/>
              </a:lnSpc>
              <a:defRPr/>
            </a:pPr>
            <a:r>
              <a:rPr lang="zh-CN" altLang="en-US" sz="1400" b="1" smtClean="0">
                <a:solidFill>
                  <a:srgbClr val="FFFFFF"/>
                </a:solidFill>
                <a:latin typeface="微软雅黑" pitchFamily="34" charset="-122"/>
                <a:ea typeface="微软雅黑" pitchFamily="34" charset="-122"/>
              </a:rPr>
              <a:t>实</a:t>
            </a:r>
            <a:r>
              <a:rPr lang="zh-CN" altLang="en-US" sz="1400" b="1">
                <a:solidFill>
                  <a:srgbClr val="FFFFFF"/>
                </a:solidFill>
                <a:latin typeface="微软雅黑" pitchFamily="34" charset="-122"/>
                <a:ea typeface="微软雅黑" pitchFamily="34" charset="-122"/>
              </a:rPr>
              <a:t>施</a:t>
            </a:r>
            <a:endParaRPr lang="en-US" altLang="zh-CN" sz="1400" b="1">
              <a:solidFill>
                <a:srgbClr val="FFFFFF"/>
              </a:solidFill>
              <a:latin typeface="微软雅黑" pitchFamily="34" charset="-122"/>
              <a:ea typeface="微软雅黑" pitchFamily="34" charset="-122"/>
            </a:endParaRPr>
          </a:p>
          <a:p>
            <a:pPr algn="ctr">
              <a:lnSpc>
                <a:spcPct val="120000"/>
              </a:lnSpc>
              <a:defRPr/>
            </a:pPr>
            <a:r>
              <a:rPr lang="zh-CN" altLang="en-US" sz="1400" b="1">
                <a:solidFill>
                  <a:srgbClr val="FFFFFF"/>
                </a:solidFill>
                <a:latin typeface="微软雅黑" pitchFamily="34" charset="-122"/>
                <a:ea typeface="微软雅黑" pitchFamily="34" charset="-122"/>
              </a:rPr>
              <a:t>路线图</a:t>
            </a:r>
          </a:p>
        </p:txBody>
      </p:sp>
      <p:sp>
        <p:nvSpPr>
          <p:cNvPr id="13" name="直角三角形 15"/>
          <p:cNvSpPr>
            <a:spLocks noChangeArrowheads="1"/>
          </p:cNvSpPr>
          <p:nvPr/>
        </p:nvSpPr>
        <p:spPr bwMode="auto">
          <a:xfrm rot="-8216836">
            <a:off x="6507534" y="5299499"/>
            <a:ext cx="539750" cy="581025"/>
          </a:xfrm>
          <a:prstGeom prst="rtTriangle">
            <a:avLst/>
          </a:prstGeom>
          <a:solidFill>
            <a:srgbClr val="FFCC66"/>
          </a:solidFill>
          <a:ln w="9525" algn="ctr">
            <a:noFill/>
            <a:round/>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endParaRPr lang="zh-CN" altLang="en-US">
              <a:solidFill>
                <a:srgbClr val="000000"/>
              </a:solidFill>
              <a:latin typeface="宋体" charset="-122"/>
              <a:ea typeface="宋体"/>
              <a:cs typeface="华文楷体"/>
            </a:endParaRPr>
          </a:p>
        </p:txBody>
      </p:sp>
      <p:sp>
        <p:nvSpPr>
          <p:cNvPr id="14" name="Rectangle 17"/>
          <p:cNvSpPr>
            <a:spLocks noChangeArrowheads="1"/>
          </p:cNvSpPr>
          <p:nvPr/>
        </p:nvSpPr>
        <p:spPr bwMode="auto">
          <a:xfrm>
            <a:off x="346438" y="2867440"/>
            <a:ext cx="6294438" cy="760413"/>
          </a:xfrm>
          <a:prstGeom prst="rect">
            <a:avLst/>
          </a:prstGeom>
          <a:gradFill>
            <a:gsLst>
              <a:gs pos="0">
                <a:schemeClr val="bg1"/>
              </a:gs>
              <a:gs pos="100000">
                <a:schemeClr val="bg1">
                  <a:lumMod val="95000"/>
                </a:schemeClr>
              </a:gs>
            </a:gsLst>
            <a:lin ang="5400000" scaled="1"/>
          </a:gradFill>
          <a:ln w="9525" cap="flat" cmpd="sng" algn="ctr">
            <a:solidFill>
              <a:srgbClr val="C00000"/>
            </a:solidFill>
            <a:prstDash val="solid"/>
            <a:round/>
            <a:headEnd type="none" w="med" len="med"/>
            <a:tailEnd type="none" w="med" len="med"/>
          </a:ln>
          <a:effectLst>
            <a:outerShdw blurRad="50800" dist="76200" dir="2700000" algn="tl" rotWithShape="0">
              <a:prstClr val="black">
                <a:alpha val="40000"/>
              </a:prstClr>
            </a:outerShdw>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203325" indent="-166688" eaLnBrk="0" hangingPunct="0">
              <a:lnSpc>
                <a:spcPct val="110000"/>
              </a:lnSpc>
              <a:buClr>
                <a:srgbClr val="C00000"/>
              </a:buClr>
              <a:buSzTx/>
              <a:buFont typeface="Wingdings" pitchFamily="2" charset="2"/>
              <a:buChar char="§"/>
              <a:defRPr/>
            </a:pPr>
            <a:r>
              <a:rPr lang="zh-CN" altLang="en-US" sz="1600" b="0">
                <a:solidFill>
                  <a:srgbClr val="000000"/>
                </a:solidFill>
                <a:latin typeface="微软雅黑" pitchFamily="34" charset="-122"/>
                <a:ea typeface="微软雅黑" pitchFamily="34" charset="-122"/>
              </a:rPr>
              <a:t>综合</a:t>
            </a:r>
            <a:r>
              <a:rPr lang="zh-CN" altLang="en-US" sz="1600" b="0" smtClean="0">
                <a:solidFill>
                  <a:srgbClr val="000000"/>
                </a:solidFill>
                <a:latin typeface="微软雅黑" pitchFamily="34" charset="-122"/>
                <a:ea typeface="微软雅黑" pitchFamily="34" charset="-122"/>
              </a:rPr>
              <a:t>分析黑流中心当前</a:t>
            </a:r>
            <a:r>
              <a:rPr lang="zh-CN" altLang="en-US" sz="1600" b="0">
                <a:solidFill>
                  <a:srgbClr val="000000"/>
                </a:solidFill>
                <a:latin typeface="微软雅黑" pitchFamily="34" charset="-122"/>
                <a:ea typeface="微软雅黑" pitchFamily="34" charset="-122"/>
              </a:rPr>
              <a:t>的业务现状及面临的监管要求，识别</a:t>
            </a:r>
            <a:r>
              <a:rPr lang="zh-CN" altLang="en-US" sz="1600" b="0" smtClean="0">
                <a:solidFill>
                  <a:srgbClr val="000000"/>
                </a:solidFill>
                <a:latin typeface="微软雅黑" pitchFamily="34" charset="-122"/>
                <a:ea typeface="微软雅黑" pitchFamily="34" charset="-122"/>
              </a:rPr>
              <a:t>各</a:t>
            </a:r>
            <a:r>
              <a:rPr lang="zh-CN" altLang="en-US" sz="1600" b="0">
                <a:solidFill>
                  <a:srgbClr val="000000"/>
                </a:solidFill>
                <a:latin typeface="微软雅黑" pitchFamily="34" charset="-122"/>
                <a:ea typeface="微软雅黑" pitchFamily="34" charset="-122"/>
              </a:rPr>
              <a:t>工</a:t>
            </a:r>
            <a:r>
              <a:rPr lang="zh-CN" altLang="en-US" sz="1600" b="0" smtClean="0">
                <a:solidFill>
                  <a:srgbClr val="000000"/>
                </a:solidFill>
                <a:latin typeface="微软雅黑" pitchFamily="34" charset="-122"/>
                <a:ea typeface="微软雅黑" pitchFamily="34" charset="-122"/>
              </a:rPr>
              <a:t>作任务间</a:t>
            </a:r>
            <a:r>
              <a:rPr lang="zh-CN" altLang="en-US" sz="1600" b="0">
                <a:solidFill>
                  <a:srgbClr val="000000"/>
                </a:solidFill>
                <a:latin typeface="微软雅黑" pitchFamily="34" charset="-122"/>
                <a:ea typeface="微软雅黑" pitchFamily="34" charset="-122"/>
              </a:rPr>
              <a:t>的潜在风险系数和收益系数</a:t>
            </a:r>
          </a:p>
        </p:txBody>
      </p:sp>
      <p:sp>
        <p:nvSpPr>
          <p:cNvPr id="15" name="矩形 48"/>
          <p:cNvSpPr/>
          <p:nvPr/>
        </p:nvSpPr>
        <p:spPr bwMode="auto">
          <a:xfrm>
            <a:off x="346484" y="2873704"/>
            <a:ext cx="1020763" cy="742950"/>
          </a:xfrm>
          <a:prstGeom prst="rect">
            <a:avLst/>
          </a:prstGeom>
          <a:solidFill>
            <a:srgbClr val="C00000"/>
          </a:solidFill>
          <a:ln w="9525" cap="flat" cmpd="sng" algn="ctr">
            <a:solidFill>
              <a:srgbClr val="C00000"/>
            </a:solidFill>
            <a:prstDash val="solid"/>
            <a:round/>
            <a:headEnd type="none" w="med" len="med"/>
            <a:tailEnd type="none" w="med" len="med"/>
          </a:ln>
          <a:effectLst/>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120000"/>
              </a:lnSpc>
              <a:defRPr/>
            </a:pPr>
            <a:r>
              <a:rPr lang="zh-CN" altLang="en-US" sz="1400" b="1">
                <a:solidFill>
                  <a:srgbClr val="FFFFFF"/>
                </a:solidFill>
                <a:latin typeface="微软雅黑" pitchFamily="34" charset="-122"/>
                <a:ea typeface="微软雅黑" pitchFamily="34" charset="-122"/>
              </a:rPr>
              <a:t>风险和收益分析</a:t>
            </a:r>
          </a:p>
        </p:txBody>
      </p:sp>
      <p:sp>
        <p:nvSpPr>
          <p:cNvPr id="16" name="直角三角形 18"/>
          <p:cNvSpPr>
            <a:spLocks noChangeArrowheads="1"/>
          </p:cNvSpPr>
          <p:nvPr/>
        </p:nvSpPr>
        <p:spPr bwMode="auto">
          <a:xfrm rot="-8216836">
            <a:off x="6486888" y="2967367"/>
            <a:ext cx="538163" cy="582612"/>
          </a:xfrm>
          <a:prstGeom prst="rtTriangle">
            <a:avLst/>
          </a:prstGeom>
          <a:solidFill>
            <a:srgbClr val="FFCC66"/>
          </a:solidFill>
          <a:ln w="9525" algn="ctr">
            <a:noFill/>
            <a:round/>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28600" indent="-228600"/>
            <a:endParaRPr lang="zh-CN" altLang="en-US">
              <a:solidFill>
                <a:srgbClr val="000000"/>
              </a:solidFill>
              <a:latin typeface="宋体" charset="-122"/>
              <a:ea typeface="宋体"/>
              <a:cs typeface="华文楷体"/>
            </a:endParaRPr>
          </a:p>
        </p:txBody>
      </p:sp>
      <p:pic>
        <p:nvPicPr>
          <p:cNvPr id="17" name="Picture 7"/>
          <p:cNvPicPr>
            <a:picLocks noChangeAspect="1" noChangeArrowheads="1"/>
          </p:cNvPicPr>
          <p:nvPr/>
        </p:nvPicPr>
        <p:blipFill>
          <a:blip r:embed="rId2"/>
          <a:stretch>
            <a:fillRect/>
          </a:stretch>
        </p:blipFill>
        <p:spPr bwMode="auto">
          <a:xfrm>
            <a:off x="7340965" y="1660854"/>
            <a:ext cx="1500188" cy="860425"/>
          </a:xfrm>
          <a:prstGeom prst="rect">
            <a:avLst/>
          </a:prstGeom>
          <a:noFill/>
          <a:ln w="9525">
            <a:noFill/>
            <a:miter lim="800000"/>
          </a:ln>
          <a:effectLst>
            <a:outerShdw blurRad="50800" dist="76200" dir="2700000" algn="tl" rotWithShape="0">
              <a:prstClr val="black">
                <a:alpha val="40000"/>
              </a:prstClr>
            </a:outerShdw>
          </a:effectLst>
        </p:spPr>
      </p:pic>
      <p:pic>
        <p:nvPicPr>
          <p:cNvPr id="18" name="Picture 8"/>
          <p:cNvPicPr>
            <a:picLocks noChangeAspect="1" noChangeArrowheads="1"/>
          </p:cNvPicPr>
          <p:nvPr/>
        </p:nvPicPr>
        <p:blipFill>
          <a:blip r:embed="rId3"/>
          <a:stretch>
            <a:fillRect/>
          </a:stretch>
        </p:blipFill>
        <p:spPr bwMode="auto">
          <a:xfrm>
            <a:off x="7340965" y="2851565"/>
            <a:ext cx="1500188" cy="874713"/>
          </a:xfrm>
          <a:prstGeom prst="rect">
            <a:avLst/>
          </a:prstGeom>
          <a:noFill/>
          <a:ln w="9525">
            <a:noFill/>
            <a:miter lim="800000"/>
          </a:ln>
          <a:effectLst>
            <a:outerShdw blurRad="50800" dist="76200" dir="2700000" algn="tl" rotWithShape="0">
              <a:prstClr val="black">
                <a:alpha val="40000"/>
              </a:prstClr>
            </a:outerShdw>
          </a:effectLst>
        </p:spPr>
      </p:pic>
      <p:pic>
        <p:nvPicPr>
          <p:cNvPr id="19" name="Picture 10"/>
          <p:cNvPicPr>
            <a:picLocks noChangeAspect="1" noChangeArrowheads="1"/>
          </p:cNvPicPr>
          <p:nvPr/>
        </p:nvPicPr>
        <p:blipFill>
          <a:blip r:embed="rId4"/>
          <a:stretch>
            <a:fillRect/>
          </a:stretch>
        </p:blipFill>
        <p:spPr bwMode="auto">
          <a:xfrm>
            <a:off x="7340965" y="4042111"/>
            <a:ext cx="1500188" cy="860425"/>
          </a:xfrm>
          <a:prstGeom prst="rect">
            <a:avLst/>
          </a:prstGeom>
          <a:noFill/>
          <a:ln w="9525">
            <a:noFill/>
            <a:miter lim="800000"/>
          </a:ln>
          <a:effectLst>
            <a:outerShdw blurRad="50800" dist="76200" dir="2700000" algn="tl" rotWithShape="0">
              <a:prstClr val="black">
                <a:alpha val="40000"/>
              </a:prstClr>
            </a:outerShdw>
          </a:effectLst>
        </p:spPr>
      </p:pic>
      <p:pic>
        <p:nvPicPr>
          <p:cNvPr id="20" name="Picture 11"/>
          <p:cNvPicPr>
            <a:picLocks noChangeAspect="1" noChangeArrowheads="1"/>
          </p:cNvPicPr>
          <p:nvPr/>
        </p:nvPicPr>
        <p:blipFill>
          <a:blip r:embed="rId5"/>
          <a:stretch>
            <a:fillRect/>
          </a:stretch>
        </p:blipFill>
        <p:spPr bwMode="auto">
          <a:xfrm>
            <a:off x="7340965" y="5218537"/>
            <a:ext cx="1500188" cy="860425"/>
          </a:xfrm>
          <a:prstGeom prst="rect">
            <a:avLst/>
          </a:prstGeom>
          <a:noFill/>
          <a:ln w="9525">
            <a:noFill/>
            <a:miter lim="800000"/>
          </a:ln>
          <a:effectLst>
            <a:outerShdw blurRad="50800" dist="76200" dir="2700000" algn="tl" rotWithShape="0">
              <a:prstClr val="black">
                <a:alpha val="40000"/>
              </a:prstClr>
            </a:outerShdw>
          </a:effectLst>
        </p:spPr>
      </p:pic>
      <p:sp>
        <p:nvSpPr>
          <p:cNvPr id="22" name="Content Placeholder 7"/>
          <p:cNvSpPr txBox="1"/>
          <p:nvPr/>
        </p:nvSpPr>
        <p:spPr>
          <a:xfrm>
            <a:off x="317500" y="1155700"/>
            <a:ext cx="8445500" cy="382772"/>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90500" marR="0" lvl="0" indent="-190500" algn="l" defTabSz="914400" rtl="0" eaLnBrk="0" fontAlgn="base" latinLnBrk="0" hangingPunct="0">
              <a:lnSpc>
                <a:spcPct val="120000"/>
              </a:lnSpc>
              <a:spcBef>
                <a:spcPct val="50000"/>
              </a:spcBef>
              <a:spcAft>
                <a:spcPct val="0"/>
              </a:spcAft>
              <a:buClr>
                <a:schemeClr val="tx1"/>
              </a:buClr>
              <a:buSzTx/>
              <a:defRPr/>
            </a:pPr>
            <a:r>
              <a:rPr kumimoji="0" lang="zh-CN" altLang="en-US" sz="1600" b="1" i="0" u="none" strike="noStrike" kern="0" cap="none" spc="0" normalizeH="0" baseline="0" noProof="0" smtClean="0">
                <a:ln>
                  <a:noFill/>
                </a:ln>
                <a:solidFill>
                  <a:schemeClr val="tx1"/>
                </a:solidFill>
                <a:effectLst/>
                <a:uLnTx/>
                <a:uFillTx/>
                <a:latin typeface="微软雅黑" pitchFamily="34" charset="-122"/>
                <a:ea typeface="微软雅黑" pitchFamily="34" charset="-122"/>
              </a:rPr>
              <a:t>实施路线图规划</a:t>
            </a:r>
            <a:endParaRPr kumimoji="0" lang="en-US" sz="1600" b="1" i="0" u="none" strike="noStrike" kern="0" cap="none" spc="0" normalizeH="0" baseline="0" noProof="0">
              <a:ln>
                <a:noFill/>
              </a:ln>
              <a:solidFill>
                <a:schemeClr val="tx1"/>
              </a:solidFill>
              <a:effectLst/>
              <a:uLnTx/>
              <a:uFillTx/>
              <a:latin typeface="微软雅黑" pitchFamily="34" charset="-122"/>
              <a:ea typeface="微软雅黑" pitchFamily="34" charset="-122"/>
            </a:endParaRPr>
          </a:p>
        </p:txBody>
      </p:sp>
      <p:pic>
        <p:nvPicPr>
          <p:cNvPr id="23" name="Picture 5"/>
          <p:cNvPicPr>
            <a:picLocks noChangeAspect="1" noChangeArrowheads="1"/>
          </p:cNvPicPr>
          <p:nvPr/>
        </p:nvPicPr>
        <p:blipFill>
          <a:blip r:embed="rId6"/>
          <a:stretch>
            <a:fillRect/>
          </a:stretch>
        </p:blipFill>
        <p:spPr bwMode="auto">
          <a:xfrm>
            <a:off x="5856288" y="652463"/>
            <a:ext cx="1054418" cy="457200"/>
          </a:xfrm>
          <a:prstGeom prst="rect">
            <a:avLst/>
          </a:prstGeom>
          <a:noFill/>
          <a:ln w="9525">
            <a:noFill/>
            <a:miter lim="800000"/>
          </a:ln>
          <a:effectLst/>
        </p:spPr>
      </p:pic>
    </p:spTree>
  </p:cSld>
  <p:clrMapOvr>
    <a:masterClrMapping/>
  </p:clrMapOvr>
  <p:transition advClick="0"/>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https://d.book118.com/965034232034011044</a:t>
            </a:r>
          </a:p>
        </p:txBody>
      </p:sp>
    </p:spTree>
  </p:cSld>
  <p:clrMapOvr>
    <a:masterClrMapping/>
  </p:clrMapOvr>
  <p:transition/>
  <p:timing/>
</p:sld>
</file>

<file path=ppt/tags/tag1.xml><?xml version="1.0" encoding="utf-8"?>
<p:tagLst xmlns:p="http://schemas.openxmlformats.org/presentationml/2006/main">
  <p:tag name="THINKCELLSHAPEDONOTDELETE" val="p0PD2Itwk0Ua0yq4SQESaLQ"/>
</p:tagLst>
</file>

<file path=ppt/tags/tag2.xml><?xml version="1.0" encoding="utf-8"?>
<p:tagLst xmlns:p="http://schemas.openxmlformats.org/presentationml/2006/main">
  <p:tag name="THINKCELLSHAPEDONOTDELETE" val="p5KF4TEAiTE62zEA3qzMGsQ"/>
</p:tagLst>
</file>

<file path=ppt/tags/tag3.xml><?xml version="1.0" encoding="utf-8"?>
<p:tagLst xmlns:p="http://schemas.openxmlformats.org/presentationml/2006/main">
  <p:tag name="THINKCELLSHAPEDONOTDELETE" val="pnMENgy3Ql06w0WTcI8mGeQ"/>
</p:tagLst>
</file>

<file path=ppt/tags/tag4.xml><?xml version="1.0" encoding="utf-8"?>
<p:tagLst xmlns:p="http://schemas.openxmlformats.org/presentationml/2006/main">
  <p:tag name="THINKCELLSHAPEDONOTDELETE" val="p5KF4TEAiTE62zEA3qzMGsQ"/>
</p:tagLst>
</file>

<file path=ppt/tags/tag5.xml><?xml version="1.0" encoding="utf-8"?>
<p:tagLst xmlns:p="http://schemas.openxmlformats.org/presentationml/2006/main">
  <p:tag name="THINKCELLSHAPEDONOTDELETE" val="pnMENgy3Ql06w0WTcI8mGeQ"/>
</p:tagLst>
</file>

<file path=ppt/tags/tag6.xml><?xml version="1.0" encoding="utf-8"?>
<p:tagLst xmlns:p="http://schemas.openxmlformats.org/presentationml/2006/main">
  <p:tag name="THINKCELLSHAPEDONOTDELETE" val="pev7hTZGow0mT2RajYH9_cQ"/>
</p:tagLst>
</file>

<file path=ppt/tags/tag7.xml><?xml version="1.0" encoding="utf-8"?>
<p:tagLst xmlns:p="http://schemas.openxmlformats.org/presentationml/2006/main">
  <p:tag name="THINKCELLSHAPEDONOTDELETE" val="pFCbY.A4.vESfe3jtssTqaA"/>
</p:tagLst>
</file>

<file path=ppt/tags/tag8.xml><?xml version="1.0" encoding="utf-8"?>
<p:tagLst xmlns:p="http://schemas.openxmlformats.org/presentationml/2006/main">
  <p:tag name="THINKCELLSHAPEDONOTDELETE" val="pk0XhmH8sI0amX_Qm_fBmkg"/>
</p:tagLst>
</file>

<file path=ppt/tags/tag9.xml><?xml version="1.0" encoding="utf-8"?>
<p:tagLst xmlns:p="http://schemas.openxmlformats.org/presentationml/2006/main">
  <p:tag name="THINKCELLSHAPEDONOTDELETE" val="pGaL5wHcPcU.z41hqnNIOnQ"/>
</p:tagLst>
</file>

<file path=ppt/tags/tag10.xml><?xml version="1.0" encoding="utf-8"?>
<p:tagLst xmlns:p="http://schemas.openxmlformats.org/presentationml/2006/main">
  <p:tag name="THINKCELLSHAPEDONOTDELETE" val="pKlm5pP28qk2Vvsl.MwYtbw"/>
</p:tagLst>
</file>

<file path=ppt/tags/tag11.xml><?xml version="1.0" encoding="utf-8"?>
<p:tagLst xmlns:p="http://schemas.openxmlformats.org/presentationml/2006/main">
  <p:tag name="THINKCELLSHAPEDONOTDELETE" val="pVkfx2W_hU0eMnWPdF1aScA"/>
</p:tagLst>
</file>

<file path=ppt/tags/tag12.xml><?xml version="1.0" encoding="utf-8"?>
<p:tagLst xmlns:p="http://schemas.openxmlformats.org/presentationml/2006/main">
  <p:tag name="THINKCELLSHAPEDONOTDELETE" val="p41fsTR.lLk6lRJbmXtdHdA"/>
</p:tagLst>
</file>

<file path=ppt/tags/tag13.xml><?xml version="1.0" encoding="utf-8"?>
<p:tagLst xmlns:p="http://schemas.openxmlformats.org/presentationml/2006/main">
  <p:tag name="THINKCELLSHAPEDONOTDELETE" val="plGpXh_Fu90iNdWT1X3iWfg"/>
</p:tagLst>
</file>

<file path=ppt/tags/tag14.xml><?xml version="1.0" encoding="utf-8"?>
<p:tagLst xmlns:p="http://schemas.openxmlformats.org/presentationml/2006/main">
  <p:tag name="THINKCELLSHAPEDONOTDELETE" val="plGpXh_Fu90iNdWT1X3iWfg"/>
</p:tagLst>
</file>

<file path=ppt/tags/tag15.xml><?xml version="1.0" encoding="utf-8"?>
<p:tagLst xmlns:p="http://schemas.openxmlformats.org/presentationml/2006/main">
  <p:tag name="THINKCELLSHAPEDONOTDELETE" val="pVkfx2W_hU0eMnWPdF1aScA"/>
</p:tagLst>
</file>

<file path=ppt/tags/tag16.xml><?xml version="1.0" encoding="utf-8"?>
<p:tagLst xmlns:p="http://schemas.openxmlformats.org/presentationml/2006/main">
  <p:tag name="THINKCELLSHAPEDONOTDELETE" val="plGpXh_Fu90iNdWT1X3iWfg"/>
</p:tagLst>
</file>

<file path=ppt/tags/tag17.xml><?xml version="1.0" encoding="utf-8"?>
<p:tagLst xmlns:p="http://schemas.openxmlformats.org/presentationml/2006/main">
  <p:tag name="THINKCELLSHAPEDONOTDELETE" val="pXSdeVX56eU.1pix2.c_KlA"/>
</p:tagLst>
</file>

<file path=ppt/tags/tag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Accenture - Energy (Refinery) 2009">
  <a:themeElements>
    <a:clrScheme name="">
      <a:dk1>
        <a:srgbClr val="000000"/>
      </a:dk1>
      <a:lt1>
        <a:srgbClr val="FFFFFF"/>
      </a:lt1>
      <a:dk2>
        <a:srgbClr val="FFFFFF"/>
      </a:dk2>
      <a:lt2>
        <a:srgbClr val="C0C0C0"/>
      </a:lt2>
      <a:accent1>
        <a:srgbClr val="551155"/>
      </a:accent1>
      <a:accent2>
        <a:srgbClr val="66AA44"/>
      </a:accent2>
      <a:accent3>
        <a:srgbClr val="FFFFFF"/>
      </a:accent3>
      <a:accent4>
        <a:srgbClr val="000000"/>
      </a:accent4>
      <a:accent5>
        <a:srgbClr val="B4AAB4"/>
      </a:accent5>
      <a:accent6>
        <a:srgbClr val="5C9A3D"/>
      </a:accent6>
      <a:hlink>
        <a:srgbClr val="008899"/>
      </a:hlink>
      <a:folHlink>
        <a:srgbClr val="EEAA00"/>
      </a:folHlink>
    </a:clrScheme>
    <a:fontScheme name="Accenture - Energy (Refinery) 2009">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solidFill>
          <a:srgbClr val="B9CDE5"/>
        </a:solidFill>
        <a:ln w="6350">
          <a:solidFill>
            <a:srgbClr val="778888">
              <a:lumMod val="20000"/>
              <a:lumOff val="80000"/>
            </a:srgbClr>
          </a:solidFill>
          <a:miter lim="800000"/>
          <a:headEnd/>
          <a:tailEnd/>
        </a:ln>
        <a:effectLst/>
        <a:scene3d>
          <a:camera prst="orthographicFront"/>
          <a:lightRig rig="threePt" dir="t"/>
        </a:scene3d>
        <a:sp3d>
          <a:bevelT/>
        </a:sp3d>
      </a:spPr>
      <a:bodyPr lIns="27432" tIns="18288" rIns="27432" bIns="18288" anchor="ctr" anchorCtr="0">
        <a:spAutoFit/>
      </a:bodyPr>
      <a:lstStyle>
        <a:defPPr algn="ctr">
          <a:spcAft>
            <a:spcPts val="300"/>
          </a:spcAft>
          <a:defRPr sz="1200" dirty="0">
            <a:latin typeface="微软雅黑" pitchFamily="34" charset="-122"/>
            <a:ea typeface="微软雅黑" pitchFamily="34" charset="-122"/>
            <a:cs typeface="Arial" charset="0"/>
          </a:defRPr>
        </a:defPPr>
      </a:lstStyle>
    </a:spDef>
    <a:lnDef>
      <a:spPr bwMode="auto">
        <a:solidFill>
          <a:schemeClr val="bg1"/>
        </a:solidFill>
        <a:ln w="38100" cap="flat" cmpd="sng" algn="ctr">
          <a:solidFill>
            <a:srgbClr val="FF0000"/>
          </a:solidFill>
          <a:prstDash val="solid"/>
          <a:round/>
          <a:headEnd type="none" w="med" len="med"/>
          <a:tailEnd type="triangle"/>
        </a:ln>
        <a:effectLst/>
      </a:spPr>
      <a:bodyPr/>
      <a:lstStyle/>
    </a:lnDef>
    <a:txDef>
      <a:spPr>
        <a:noFill/>
      </a:spPr>
      <a:bodyPr wrap="square" rtlCol="0">
        <a:spAutoFit/>
      </a:bodyPr>
      <a:lstStyle>
        <a:defPPr>
          <a:defRPr sz="1600" dirty="0">
            <a:ea typeface="华文楷体" pitchFamily="2" charset="-122"/>
          </a:defRPr>
        </a:defPPr>
      </a:lstStyle>
    </a:txDef>
  </a:objectDefaults>
  <a:extraClrSchemeLst>
    <a:extraClrScheme>
      <a:clrScheme name="Accenture - Energy (Refinery) 2009 1">
        <a:dk1>
          <a:srgbClr val="000000"/>
        </a:dk1>
        <a:lt1>
          <a:srgbClr val="FFFFFF"/>
        </a:lt1>
        <a:dk2>
          <a:srgbClr val="000000"/>
        </a:dk2>
        <a:lt2>
          <a:srgbClr val="FFFFFF"/>
        </a:lt2>
        <a:accent1>
          <a:srgbClr val="969696"/>
        </a:accent1>
        <a:accent2>
          <a:srgbClr val="EAEAEA"/>
        </a:accent2>
        <a:accent3>
          <a:srgbClr val="FFFFFF"/>
        </a:accent3>
        <a:accent4>
          <a:srgbClr val="000000"/>
        </a:accent4>
        <a:accent5>
          <a:srgbClr val="C9C9C9"/>
        </a:accent5>
        <a:accent6>
          <a:srgbClr val="D4D4D4"/>
        </a:accent6>
        <a:hlink>
          <a:srgbClr val="5F5F5F"/>
        </a:hlink>
        <a:folHlink>
          <a:srgbClr val="CBCBCB"/>
        </a:folHlink>
      </a:clrScheme>
      <a:clrMap bg1="lt1" tx1="dk1" bg2="lt2" tx2="dk2" accent1="accent1" accent2="accent2" accent3="accent3" accent4="accent4" accent5="accent5" accent6="accent6" hlink="hlink" folHlink="folHlink"/>
    </a:extraClrScheme>
    <a:extraClrScheme>
      <a:clrScheme name="Accenture - Energy (Refinery) 2009 2">
        <a:dk1>
          <a:srgbClr val="000000"/>
        </a:dk1>
        <a:lt1>
          <a:srgbClr val="FFFFFF"/>
        </a:lt1>
        <a:dk2>
          <a:srgbClr val="FFFFFF"/>
        </a:dk2>
        <a:lt2>
          <a:srgbClr val="FFFFFF"/>
        </a:lt2>
        <a:accent1>
          <a:srgbClr val="00CC66"/>
        </a:accent1>
        <a:accent2>
          <a:srgbClr val="33CCCC"/>
        </a:accent2>
        <a:accent3>
          <a:srgbClr val="FFFFFF"/>
        </a:accent3>
        <a:accent4>
          <a:srgbClr val="000000"/>
        </a:accent4>
        <a:accent5>
          <a:srgbClr val="AAE2B8"/>
        </a:accent5>
        <a:accent6>
          <a:srgbClr val="2DB9B9"/>
        </a:accent6>
        <a:hlink>
          <a:srgbClr val="FF9433"/>
        </a:hlink>
        <a:folHlink>
          <a:srgbClr val="0066FF"/>
        </a:folHlink>
      </a:clrScheme>
      <a:clrMap bg1="lt1" tx1="dk1" bg2="lt2" tx2="dk2" accent1="accent1" accent2="accent2" accent3="accent3" accent4="accent4" accent5="accent5" accent6="accent6" hlink="hlink" folHlink="folHlink"/>
    </a:extraClrScheme>
    <a:extraClrScheme>
      <a:clrScheme name="Accenture - Energy (Refinery) 2009 3">
        <a:dk1>
          <a:srgbClr val="000000"/>
        </a:dk1>
        <a:lt1>
          <a:srgbClr val="FFFFFF"/>
        </a:lt1>
        <a:dk2>
          <a:srgbClr val="FFFFFF"/>
        </a:dk2>
        <a:lt2>
          <a:srgbClr val="FFFFFF"/>
        </a:lt2>
        <a:accent1>
          <a:srgbClr val="33CCCC"/>
        </a:accent1>
        <a:accent2>
          <a:srgbClr val="00CC66"/>
        </a:accent2>
        <a:accent3>
          <a:srgbClr val="FFFFFF"/>
        </a:accent3>
        <a:accent4>
          <a:srgbClr val="000000"/>
        </a:accent4>
        <a:accent5>
          <a:srgbClr val="ADE2E2"/>
        </a:accent5>
        <a:accent6>
          <a:srgbClr val="00B95C"/>
        </a:accent6>
        <a:hlink>
          <a:srgbClr val="FF9433"/>
        </a:hlink>
        <a:folHlink>
          <a:srgbClr val="0066FF"/>
        </a:folHlink>
      </a:clrScheme>
      <a:clrMap bg1="lt1" tx1="dk1" bg2="lt2" tx2="dk2" accent1="accent1" accent2="accent2" accent3="accent3" accent4="accent4" accent5="accent5" accent6="accent6" hlink="hlink" folHlink="folHlink"/>
    </a:extraClrScheme>
    <a:extraClrScheme>
      <a:clrScheme name="Accenture - Energy (Refinery) 2009 4">
        <a:dk1>
          <a:srgbClr val="000000"/>
        </a:dk1>
        <a:lt1>
          <a:srgbClr val="FFFFFF"/>
        </a:lt1>
        <a:dk2>
          <a:srgbClr val="FFFFFF"/>
        </a:dk2>
        <a:lt2>
          <a:srgbClr val="FFFFFF"/>
        </a:lt2>
        <a:accent1>
          <a:srgbClr val="000066"/>
        </a:accent1>
        <a:accent2>
          <a:srgbClr val="A50021"/>
        </a:accent2>
        <a:accent3>
          <a:srgbClr val="FFFFFF"/>
        </a:accent3>
        <a:accent4>
          <a:srgbClr val="000000"/>
        </a:accent4>
        <a:accent5>
          <a:srgbClr val="AAAAB8"/>
        </a:accent5>
        <a:accent6>
          <a:srgbClr val="95001D"/>
        </a:accent6>
        <a:hlink>
          <a:srgbClr val="006600"/>
        </a:hlink>
        <a:folHlink>
          <a:srgbClr val="AF9C53"/>
        </a:folHlink>
      </a:clrScheme>
      <a:clrMap bg1="lt1" tx1="dk1" bg2="lt2" tx2="dk2" accent1="accent1" accent2="accent2" accent3="accent3" accent4="accent4" accent5="accent5" accent6="accent6" hlink="hlink" folHlink="folHlink"/>
    </a:extraClrScheme>
    <a:extraClrScheme>
      <a:clrScheme name="Accenture - Energy (Refinery) 2009 5">
        <a:dk1>
          <a:srgbClr val="000000"/>
        </a:dk1>
        <a:lt1>
          <a:srgbClr val="FFFFFF"/>
        </a:lt1>
        <a:dk2>
          <a:srgbClr val="FFFFFF"/>
        </a:dk2>
        <a:lt2>
          <a:srgbClr val="FFFFFF"/>
        </a:lt2>
        <a:accent1>
          <a:srgbClr val="A50021"/>
        </a:accent1>
        <a:accent2>
          <a:srgbClr val="000066"/>
        </a:accent2>
        <a:accent3>
          <a:srgbClr val="FFFFFF"/>
        </a:accent3>
        <a:accent4>
          <a:srgbClr val="000000"/>
        </a:accent4>
        <a:accent5>
          <a:srgbClr val="CFAAAB"/>
        </a:accent5>
        <a:accent6>
          <a:srgbClr val="00005C"/>
        </a:accent6>
        <a:hlink>
          <a:srgbClr val="AF9C53"/>
        </a:hlink>
        <a:folHlink>
          <a:srgbClr val="006600"/>
        </a:folHlink>
      </a:clrScheme>
      <a:clrMap bg1="lt1" tx1="dk1" bg2="lt2" tx2="dk2" accent1="accent1" accent2="accent2" accent3="accent3" accent4="accent4" accent5="accent5" accent6="accent6" hlink="hlink" folHlink="folHlink"/>
    </a:extraClrScheme>
    <a:extraClrScheme>
      <a:clrScheme name="Accenture - Energy (Refinery) 2009 6">
        <a:dk1>
          <a:srgbClr val="000000"/>
        </a:dk1>
        <a:lt1>
          <a:srgbClr val="FFFFFF"/>
        </a:lt1>
        <a:dk2>
          <a:srgbClr val="FFFFFF"/>
        </a:dk2>
        <a:lt2>
          <a:srgbClr val="FFFFFF"/>
        </a:lt2>
        <a:accent1>
          <a:srgbClr val="33CC33"/>
        </a:accent1>
        <a:accent2>
          <a:srgbClr val="FF6600"/>
        </a:accent2>
        <a:accent3>
          <a:srgbClr val="FFFFFF"/>
        </a:accent3>
        <a:accent4>
          <a:srgbClr val="000000"/>
        </a:accent4>
        <a:accent5>
          <a:srgbClr val="ADE2AD"/>
        </a:accent5>
        <a:accent6>
          <a:srgbClr val="E75C00"/>
        </a:accent6>
        <a:hlink>
          <a:srgbClr val="FFCC00"/>
        </a:hlink>
        <a:folHlink>
          <a:srgbClr val="333399"/>
        </a:folHlink>
      </a:clrScheme>
      <a:clrMap bg1="lt1" tx1="dk1" bg2="lt2" tx2="dk2" accent1="accent1" accent2="accent2" accent3="accent3" accent4="accent4" accent5="accent5" accent6="accent6" hlink="hlink" folHlink="folHlink"/>
    </a:extraClrScheme>
    <a:extraClrScheme>
      <a:clrScheme name="Accenture - Energy (Refinery) 2009 7">
        <a:dk1>
          <a:srgbClr val="000000"/>
        </a:dk1>
        <a:lt1>
          <a:srgbClr val="FFFFFF"/>
        </a:lt1>
        <a:dk2>
          <a:srgbClr val="FFFFFF"/>
        </a:dk2>
        <a:lt2>
          <a:srgbClr val="FFFFFF"/>
        </a:lt2>
        <a:accent1>
          <a:srgbClr val="333399"/>
        </a:accent1>
        <a:accent2>
          <a:srgbClr val="FFCC00"/>
        </a:accent2>
        <a:accent3>
          <a:srgbClr val="FFFFFF"/>
        </a:accent3>
        <a:accent4>
          <a:srgbClr val="000000"/>
        </a:accent4>
        <a:accent5>
          <a:srgbClr val="ADADCA"/>
        </a:accent5>
        <a:accent6>
          <a:srgbClr val="E7B900"/>
        </a:accent6>
        <a:hlink>
          <a:srgbClr val="33CC33"/>
        </a:hlink>
        <a:folHlink>
          <a:srgbClr val="FF6600"/>
        </a:folHlink>
      </a:clrScheme>
      <a:clrMap bg1="lt1" tx1="dk1" bg2="lt2" tx2="dk2" accent1="accent1" accent2="accent2" accent3="accent3" accent4="accent4" accent5="accent5" accent6="accent6" hlink="hlink" folHlink="folHlink"/>
    </a:extraClrScheme>
    <a:extraClrScheme>
      <a:clrScheme name="Accenture - Energy (Refinery) 2009 8">
        <a:dk1>
          <a:srgbClr val="000000"/>
        </a:dk1>
        <a:lt1>
          <a:srgbClr val="FFFFFF"/>
        </a:lt1>
        <a:dk2>
          <a:srgbClr val="FFFFFF"/>
        </a:dk2>
        <a:lt2>
          <a:srgbClr val="FFFFFF"/>
        </a:lt2>
        <a:accent1>
          <a:srgbClr val="807C00"/>
        </a:accent1>
        <a:accent2>
          <a:srgbClr val="003366"/>
        </a:accent2>
        <a:accent3>
          <a:srgbClr val="FFFFFF"/>
        </a:accent3>
        <a:accent4>
          <a:srgbClr val="000000"/>
        </a:accent4>
        <a:accent5>
          <a:srgbClr val="C0BFAA"/>
        </a:accent5>
        <a:accent6>
          <a:srgbClr val="002D5C"/>
        </a:accent6>
        <a:hlink>
          <a:srgbClr val="993366"/>
        </a:hlink>
        <a:folHlink>
          <a:srgbClr val="6699FF"/>
        </a:folHlink>
      </a:clrScheme>
      <a:clrMap bg1="lt1" tx1="dk1" bg2="lt2" tx2="dk2" accent1="accent1" accent2="accent2" accent3="accent3" accent4="accent4" accent5="accent5" accent6="accent6" hlink="hlink" folHlink="folHlink"/>
    </a:extraClrScheme>
    <a:extraClrScheme>
      <a:clrScheme name="Accenture - Energy (Refinery) 2009 9">
        <a:dk1>
          <a:srgbClr val="000000"/>
        </a:dk1>
        <a:lt1>
          <a:srgbClr val="FFFFFF"/>
        </a:lt1>
        <a:dk2>
          <a:srgbClr val="FFFFFF"/>
        </a:dk2>
        <a:lt2>
          <a:srgbClr val="FFFFFF"/>
        </a:lt2>
        <a:accent1>
          <a:srgbClr val="6699FF"/>
        </a:accent1>
        <a:accent2>
          <a:srgbClr val="993366"/>
        </a:accent2>
        <a:accent3>
          <a:srgbClr val="FFFFFF"/>
        </a:accent3>
        <a:accent4>
          <a:srgbClr val="000000"/>
        </a:accent4>
        <a:accent5>
          <a:srgbClr val="B8CAFF"/>
        </a:accent5>
        <a:accent6>
          <a:srgbClr val="8A2D5C"/>
        </a:accent6>
        <a:hlink>
          <a:srgbClr val="FF9400"/>
        </a:hlink>
        <a:folHlink>
          <a:srgbClr val="807C00"/>
        </a:folHlink>
      </a:clrScheme>
      <a:clrMap bg1="lt1" tx1="dk1" bg2="lt2" tx2="dk2" accent1="accent1" accent2="accent2" accent3="accent3" accent4="accent4" accent5="accent5" accent6="accent6" hlink="hlink" folHlink="folHlink"/>
    </a:extraClrScheme>
    <a:extraClrScheme>
      <a:clrScheme name="Accenture - Energy (Refinery) 2009 10">
        <a:dk1>
          <a:srgbClr val="000000"/>
        </a:dk1>
        <a:lt1>
          <a:srgbClr val="FFFFFF"/>
        </a:lt1>
        <a:dk2>
          <a:srgbClr val="FFFFFF"/>
        </a:dk2>
        <a:lt2>
          <a:srgbClr val="FFFFFF"/>
        </a:lt2>
        <a:accent1>
          <a:srgbClr val="72BAE2"/>
        </a:accent1>
        <a:accent2>
          <a:srgbClr val="6694FF"/>
        </a:accent2>
        <a:accent3>
          <a:srgbClr val="FFFFFF"/>
        </a:accent3>
        <a:accent4>
          <a:srgbClr val="000000"/>
        </a:accent4>
        <a:accent5>
          <a:srgbClr val="BCD9EE"/>
        </a:accent5>
        <a:accent6>
          <a:srgbClr val="5C86E7"/>
        </a:accent6>
        <a:hlink>
          <a:srgbClr val="0043D8"/>
        </a:hlink>
        <a:folHlink>
          <a:srgbClr val="3D70B3"/>
        </a:folHlink>
      </a:clrScheme>
      <a:clrMap bg1="lt1" tx1="dk1" bg2="lt2" tx2="dk2" accent1="accent1" accent2="accent2" accent3="accent3" accent4="accent4" accent5="accent5" accent6="accent6" hlink="hlink" folHlink="folHlink"/>
    </a:extraClrScheme>
    <a:extraClrScheme>
      <a:clrScheme name="Accenture - Energy (Refinery) 2009 11">
        <a:dk1>
          <a:srgbClr val="000000"/>
        </a:dk1>
        <a:lt1>
          <a:srgbClr val="FFFFFF"/>
        </a:lt1>
        <a:dk2>
          <a:srgbClr val="FFFFFF"/>
        </a:dk2>
        <a:lt2>
          <a:srgbClr val="FFFFFF"/>
        </a:lt2>
        <a:accent1>
          <a:srgbClr val="72BAE2"/>
        </a:accent1>
        <a:accent2>
          <a:srgbClr val="C3EBFB"/>
        </a:accent2>
        <a:accent3>
          <a:srgbClr val="FFFFFF"/>
        </a:accent3>
        <a:accent4>
          <a:srgbClr val="000000"/>
        </a:accent4>
        <a:accent5>
          <a:srgbClr val="BCD9EE"/>
        </a:accent5>
        <a:accent6>
          <a:srgbClr val="B0D5E3"/>
        </a:accent6>
        <a:hlink>
          <a:srgbClr val="4A8BEA"/>
        </a:hlink>
        <a:folHlink>
          <a:srgbClr val="006699"/>
        </a:folHlink>
      </a:clrScheme>
      <a:clrMap bg1="lt1" tx1="dk1" bg2="lt2" tx2="dk2" accent1="accent1" accent2="accent2" accent3="accent3" accent4="accent4" accent5="accent5" accent6="accent6" hlink="hlink" folHlink="folHlink"/>
    </a:extraClrScheme>
    <a:extraClrScheme>
      <a:clrScheme name="Accenture - Energy (Refinery) 2009 12">
        <a:dk1>
          <a:srgbClr val="000000"/>
        </a:dk1>
        <a:lt1>
          <a:srgbClr val="FFFFFF"/>
        </a:lt1>
        <a:dk2>
          <a:srgbClr val="FFFFFF"/>
        </a:dk2>
        <a:lt2>
          <a:srgbClr val="FFFFFF"/>
        </a:lt2>
        <a:accent1>
          <a:srgbClr val="72BAE2"/>
        </a:accent1>
        <a:accent2>
          <a:srgbClr val="C3EBFB"/>
        </a:accent2>
        <a:accent3>
          <a:srgbClr val="FFFFFF"/>
        </a:accent3>
        <a:accent4>
          <a:srgbClr val="000000"/>
        </a:accent4>
        <a:accent5>
          <a:srgbClr val="BCD9EE"/>
        </a:accent5>
        <a:accent6>
          <a:srgbClr val="B0D5E3"/>
        </a:accent6>
        <a:hlink>
          <a:srgbClr val="2674E6"/>
        </a:hlink>
        <a:folHlink>
          <a:srgbClr val="006699"/>
        </a:folHlink>
      </a:clrScheme>
      <a:clrMap bg1="lt1" tx1="dk1" bg2="lt2" tx2="dk2" accent1="accent1" accent2="accent2" accent3="accent3" accent4="accent4" accent5="accent5" accent6="accent6" hlink="hlink" folHlink="folHlink"/>
    </a:extraClrScheme>
    <a:extraClrScheme>
      <a:clrScheme name="Accenture - Energy (Refinery) 2009 13">
        <a:dk1>
          <a:srgbClr val="000000"/>
        </a:dk1>
        <a:lt1>
          <a:srgbClr val="FFFFFF"/>
        </a:lt1>
        <a:dk2>
          <a:srgbClr val="FFFFFF"/>
        </a:dk2>
        <a:lt2>
          <a:srgbClr val="999976"/>
        </a:lt2>
        <a:accent1>
          <a:srgbClr val="00AA99"/>
        </a:accent1>
        <a:accent2>
          <a:srgbClr val="88DD00"/>
        </a:accent2>
        <a:accent3>
          <a:srgbClr val="FFFFFF"/>
        </a:accent3>
        <a:accent4>
          <a:srgbClr val="000000"/>
        </a:accent4>
        <a:accent5>
          <a:srgbClr val="AAD2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4">
        <a:dk1>
          <a:srgbClr val="000000"/>
        </a:dk1>
        <a:lt1>
          <a:srgbClr val="FFFFFF"/>
        </a:lt1>
        <a:dk2>
          <a:srgbClr val="FFFFFF"/>
        </a:dk2>
        <a:lt2>
          <a:srgbClr val="999976"/>
        </a:lt2>
        <a:accent1>
          <a:srgbClr val="77AA99"/>
        </a:accent1>
        <a:accent2>
          <a:srgbClr val="88DD00"/>
        </a:accent2>
        <a:accent3>
          <a:srgbClr val="FFFFFF"/>
        </a:accent3>
        <a:accent4>
          <a:srgbClr val="000000"/>
        </a:accent4>
        <a:accent5>
          <a:srgbClr val="BDD2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5">
        <a:dk1>
          <a:srgbClr val="000000"/>
        </a:dk1>
        <a:lt1>
          <a:srgbClr val="FFFFFF"/>
        </a:lt1>
        <a:dk2>
          <a:srgbClr val="FFFFFF"/>
        </a:dk2>
        <a:lt2>
          <a:srgbClr val="999976"/>
        </a:lt2>
        <a:accent1>
          <a:srgbClr val="008899"/>
        </a:accent1>
        <a:accent2>
          <a:srgbClr val="88DD00"/>
        </a:accent2>
        <a:accent3>
          <a:srgbClr val="FFFFFF"/>
        </a:accent3>
        <a:accent4>
          <a:srgbClr val="000000"/>
        </a:accent4>
        <a:accent5>
          <a:srgbClr val="AAC3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6">
        <a:dk1>
          <a:srgbClr val="000000"/>
        </a:dk1>
        <a:lt1>
          <a:srgbClr val="FFFFFF"/>
        </a:lt1>
        <a:dk2>
          <a:srgbClr val="FFFFFF"/>
        </a:dk2>
        <a:lt2>
          <a:srgbClr val="999976"/>
        </a:lt2>
        <a:accent1>
          <a:srgbClr val="557799"/>
        </a:accent1>
        <a:accent2>
          <a:srgbClr val="FF3366"/>
        </a:accent2>
        <a:accent3>
          <a:srgbClr val="FFFFFF"/>
        </a:accent3>
        <a:accent4>
          <a:srgbClr val="000000"/>
        </a:accent4>
        <a:accent5>
          <a:srgbClr val="B4BDCA"/>
        </a:accent5>
        <a:accent6>
          <a:srgbClr val="E72D5C"/>
        </a:accent6>
        <a:hlink>
          <a:srgbClr val="66AA44"/>
        </a:hlink>
        <a:folHlink>
          <a:srgbClr val="FF99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848</Paragraphs>
  <Slides>31</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31</vt:i4>
      </vt:variant>
    </vt:vector>
  </HeadingPairs>
  <TitlesOfParts>
    <vt:vector baseType="lpstr" size="41">
      <vt:lpstr>Arial</vt:lpstr>
      <vt:lpstr>Calibri</vt:lpstr>
      <vt:lpstr>华文楷体</vt:lpstr>
      <vt:lpstr>Symbol</vt:lpstr>
      <vt:lpstr>Wingdings</vt:lpstr>
      <vt:lpstr>微软雅黑</vt:lpstr>
      <vt:lpstr>宋体</vt:lpstr>
      <vt:lpstr>Verdana</vt:lpstr>
      <vt:lpstr>Times New Roman</vt:lpstr>
      <vt:lpstr>Office Theme</vt:lpstr>
      <vt:lpstr>五矿集团钢铁流通e联盟项目建议书（讨论稿）</vt:lpstr>
      <vt:lpstr>摘    要</vt:lpstr>
      <vt:lpstr>目录</vt:lpstr>
      <vt:lpstr>受制于国内钢铁产量及消费的增长乏力、钢材价格的持续下滑，同时面临着来自产业链上下游的压力，钢铁流通行业亟待突破传统的盈利模式，实现行业的转型与升级</vt:lpstr>
      <vt:lpstr>为了应对钢铁流通行业发展的不利局面，五矿黑流中心制定了新一轮规划，并积极探索建设面向行业服务的电子商务平台，来有效地支撑其服务转型，实现资源整合并引领行业变革</vt:lpstr>
      <vt:lpstr>目录</vt:lpstr>
      <vt:lpstr>对于传统钢铁贸易业务，电子商务可以在钢铁贸易价值链的不同位置承担不同的角色</vt:lpstr>
      <vt:lpstr>目前中立电子商务平台正向综合性交易服务平台发展，除传统的电子商务功能外，还提供更加专业的综合性服务</vt:lpstr>
      <vt:lpstr>我们对四家电子商务平台的服务产品及盈利方式进行对比分析，每家都各有特点，同时也存在一些不足</vt:lpstr>
      <vt:lpstr>基于以上对钢材贸易价值链、电子商务平台发展趋势以及国内钢铁电子商务平台现状的分析，我们提出对五矿黑流中心电子商务的几点启发</vt:lpstr>
      <vt:lpstr>目录</vt:lpstr>
      <vt:lpstr>整个项目将分为三个阶段、五个主要工作内容进行实施，并分阶段提交四份设计报告</vt:lpstr>
      <vt:lpstr>1.战略解读：本阶段工作重点是对五矿黑流中心战略规划的解读及业务现状的理解和分析</vt:lpstr>
      <vt:lpstr>2.业务模式设计：本阶段工作重点是对平台未来的业务模式进行分析验证。</vt:lpstr>
      <vt:lpstr>基于对五矿黑流中心业务战略的理解，以及对于业务优先级的考虑，项目组将重点关注主要的业务模式</vt:lpstr>
      <vt:lpstr>基于对五矿黑流中心业务战略的理解，以及对于业务优先级的考虑，项目组将重点关注主要的业务模式（续）</vt:lpstr>
      <vt:lpstr>在业务模式设计及分析过程中，我们将借助埃森哲业务模式分析框架进行分析</vt:lpstr>
      <vt:lpstr>重点关注对业务模式的客户及其需求、价值主张以及盈利模式的分析</vt:lpstr>
      <vt:lpstr>对确定的每种业务模式组合的客户及其需求、价值主张及盈利模式进行分析、设计</vt:lpstr>
      <vt:lpstr>3.运营模式设计：本阶段工作重点是针对电子商务平台未来主要的几种业务模式，设计能支撑其有效运作的运营模式</vt:lpstr>
      <vt:lpstr>首先分析并设计每种业务模式所对应的独特的价值链及能力，识别并配置这些能力是运营模式设计的基础</vt:lpstr>
      <vt:lpstr>首先分析并设计每种业务模式所对应的独特的价值链及能力，识别并配置这些能力是运营模式设计的基础（续）</vt:lpstr>
      <vt:lpstr>对于选定的重点业务模式中与流程部分相关的关键能力，设计高阶的关键业务流程，明确该业务模式价值链上各参与方之间的业务逻辑关系</vt:lpstr>
      <vt:lpstr>基于“网上自营”业务模式，特别针对五矿-中建业务场景，进行详细流程的设计，以便于该模式在随后的试点阶段的实施落地。</vt:lpstr>
      <vt:lpstr>对于高阶流程，对各参与者的业务内容、角色职责、交互接口、交互界面等进行定义</vt:lpstr>
      <vt:lpstr>根据建设平台需要的业务核心能力和高阶流程设计的工作成果，设计项目运作的组织架构</vt:lpstr>
      <vt:lpstr>并设计与业务模式相匹配的关键业务指标体系</vt:lpstr>
      <vt:lpstr>在梳理高阶业务流程的同时，明确对于相关信息系统的高阶业务需求，确保业务功能的实现</vt:lpstr>
      <vt:lpstr>4.试点计划：本阶段工作重点是制定未来的试点计划，用以指导五矿黑流中心的电子商务的设计、建设及试点运营</vt:lpstr>
      <vt:lpstr>结合各实施阶段资源需求及实施阶段间依赖关系等综合因素，制定分阶段的实施路线图，并对内外部约束因素进行分析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2024-09-06T08:57:46.009</cp:lastPrinted>
  <dcterms:created xsi:type="dcterms:W3CDTF">2024-09-06T00:57:46Z</dcterms:created>
  <dcterms:modified xsi:type="dcterms:W3CDTF">2024-09-06T00:57:49Z</dcterms:modified>
</cp:coreProperties>
</file>