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IWNDQN+MS-UIGothic"/>
      <p:regular r:id="rId18"/>
    </p:embeddedFont>
    <p:embeddedFont>
      <p:font typeface="EKNTAF+MCFHKB+ArialMT"/>
      <p:regular r:id="rId19"/>
    </p:embeddedFont>
    <p:embeddedFont>
      <p:font typeface="MLNEPH+TGNVNR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9711-60C1-438B-9801-392B48626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54313-808F-45D9-B30E-18D6C5C36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59EA-3896-4DAA-B0F4-93166945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D56EC-7010-4A07-BA31-E86D0306D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0A62C-7B23-4FEA-9F67-23827CFE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50B1A-0FD9-4D77-B246-F9ABFF24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ACAA5-3A03-4FD7-AC6D-45262A29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36986-7D9E-4733-A8AA-FC4E20FA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9E644-963C-440E-ABD3-FC207C64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68EF7-AD6C-4B2A-B958-C9DCDBA7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BDAAB-907A-49C6-B142-ABC49E18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1002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WNDQN+MS-UIGothic"/>
                <a:cs typeface="IWNDQN+MS-UIGothic"/>
              </a:rPr>
              <a:t>校园欺凌中的旁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观</a:t>
            </a:r>
            <a:r>
              <a:rPr sz="5150">
                <a:solidFill>
                  <a:srgbClr val="083502"/>
                </a:solidFill>
                <a:latin typeface="IWNDQN+MS-UIGothic"/>
                <a:cs typeface="IWNDQN+MS-UIGothic"/>
              </a:rPr>
              <a:t>者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IWNDQN+MS-UIGothic"/>
                <a:cs typeface="IWNDQ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2978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校园欺凌中旁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者的角色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校园欺凌中旁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者的心理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校园欺凌中旁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者的干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校园欺凌中旁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者的教育策略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KNTAF+MCFHKB+ArialMT"/>
                <a:cs typeface="EKNTAF+MCFHKB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45AE37"/>
                </a:solidFill>
                <a:latin typeface="IWNDQN+MS-UIGothic"/>
                <a:cs typeface="IWNDQN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MLNEPH+TGNVNR+MicrosoftYaHei-Bold"/>
                <a:cs typeface="MLNEPH+TGNVN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WNDQN+MS-UIGothic"/>
                <a:cs typeface="IWNDQN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MLNEPH+TGNVNR+MicrosoftYaHei-Bold"/>
                <a:cs typeface="MLNEPH+TGNVNR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什么是校园欺凌？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校园欺凌是指在校内外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生的，可能造成受害者身体、心理、性等方面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害的一种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634975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性行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，常常表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骂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、侮辱、恐吓、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意捉弄、肢体接触等。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校园欺凌是一种不道德的行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，它可能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受害者的身心健康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面影响。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校园欺凌也可能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致受害者在学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、社交和家庭等方面出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现问题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校园欺凌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MLNEPH+TGNVNR+MicrosoftYaHei-Bold"/>
                <a:cs typeface="MLNEPH+TGNVN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WNDQN+MS-UIGothic"/>
                <a:cs typeface="IWNDQN+MS-UIGothic"/>
              </a:rPr>
              <a:t>校园欺凌中旁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观</a:t>
            </a:r>
            <a:r>
              <a:rPr sz="3800" spc="25">
                <a:solidFill>
                  <a:srgbClr val="083502"/>
                </a:solidFill>
                <a:latin typeface="IWNDQN+MS-UIGothic"/>
                <a:cs typeface="IWNDQN+MS-UIGothic"/>
              </a:rPr>
              <a:t>者的角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83502"/>
                </a:solidFill>
                <a:latin typeface="IWNDQN+MS-UIGothic"/>
                <a:cs typeface="IWNDQN+MS-UIGothic"/>
              </a:rPr>
              <a:t>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MLNEPH+TGNVNR+MicrosoftYaHei-Bold"/>
                <a:cs typeface="MLNEPH+TGNVNR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与分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WNDQN+MS-UIGothic"/>
                <a:cs typeface="IWNDQN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WNDQN+MS-UIGothic"/>
                <a:cs typeface="IWNDQN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根据其行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度，旁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极旁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者和消极旁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极旁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采取措施帮助受害者，而消极旁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则选择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或回避。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者在校园欺凌中的行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WNDQN+MS-UIGothic"/>
                <a:cs typeface="IWNDQN+MS-UIGothic"/>
              </a:rPr>
              <a:t>消极行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积</a:t>
            </a:r>
            <a:r>
              <a:rPr sz="1550" spc="25">
                <a:solidFill>
                  <a:srgbClr val="45AE37"/>
                </a:solidFill>
                <a:latin typeface="IWNDQN+MS-UIGothic"/>
                <a:cs typeface="IWNDQN+MS-UIGothic"/>
              </a:rPr>
              <a:t>极行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校园欺凌的影响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WNDQN+MS-UIGothic"/>
                <a:cs typeface="IWNDQN+MS-UIGothic"/>
              </a:rPr>
              <a:t>消极影响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45AE37"/>
                </a:solidFill>
                <a:latin typeface="IWNDQN+MS-UIGothic"/>
                <a:cs typeface="IWNDQN+MS-UIGothic"/>
              </a:rPr>
              <a:t>极影响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MLNEPH+TGNVNR+MicrosoftYaHei-Bold"/>
                <a:cs typeface="MLNEPH+TGNVN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WNDQN+MS-UIGothic"/>
                <a:cs typeface="IWNDQN+MS-UIGothic"/>
              </a:rPr>
              <a:t>校园欺凌中旁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观</a:t>
            </a:r>
            <a:r>
              <a:rPr sz="3800" spc="25">
                <a:solidFill>
                  <a:srgbClr val="083502"/>
                </a:solidFill>
                <a:latin typeface="IWNDQN+MS-UIGothic"/>
                <a:cs typeface="IWNDQN+MS-UIGothic"/>
              </a:rPr>
              <a:t>者的心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83502"/>
                </a:solidFill>
                <a:latin typeface="IWNDQN+MS-UIGothic"/>
                <a:cs typeface="IWNDQN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MLNEPH+TGNVNR+MicrosoftYaHei-Bold"/>
                <a:cs typeface="MLNEPH+TGNVNR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者的心理状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WNDQN+MS-UIGothic"/>
                <a:cs typeface="IWNDQN+MS-UIGothic"/>
              </a:rPr>
              <a:t>恐惧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WNDQN+MS-UIGothic"/>
                <a:cs typeface="IWNDQN+MS-UIGothic"/>
              </a:rPr>
              <a:t>困惑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WNDQN+MS-UIGothic"/>
                <a:cs typeface="IWNDQN+MS-UIGothic"/>
              </a:rPr>
              <a:t>同情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者可能会感到恐惧和不安，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着一个不确定和危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的情境。他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可能担心被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牵连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或遭受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惩罚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者可能不理解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什么欺凌行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生，或者不知道他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们应该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如何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致他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在面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欺凌行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为时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感到困惑和无助。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者可能会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受害者感到同情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和怜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悯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致他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想要提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供帮助和支持。然而，他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感到无力和害怕，以采取行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来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阻止欺凌行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WNDQN+MS-UIGothic"/>
                <a:cs typeface="IWNDQ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校园欺凌的心理反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711809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IWNDQN+MS-UIGothic"/>
                <a:cs typeface="IWNDQN+MS-UIGothic"/>
              </a:rPr>
              <a:t>自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IWNDQN+MS-UIGothic"/>
                <a:cs typeface="IWNDQN+MS-UIGothic"/>
              </a:rPr>
              <a:t>冷漠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愤</a:t>
            </a:r>
            <a:r>
              <a:rPr sz="1600">
                <a:solidFill>
                  <a:srgbClr val="45AE37"/>
                </a:solidFill>
                <a:latin typeface="IWNDQN+MS-UIGothic"/>
                <a:cs typeface="IWNDQN+MS-UIGothic"/>
              </a:rPr>
              <a:t>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者心理状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态对</a:t>
            </a:r>
            <a:r>
              <a:rPr sz="3000">
                <a:solidFill>
                  <a:srgbClr val="45AE37"/>
                </a:solidFill>
                <a:latin typeface="IWNDQN+MS-UIGothic"/>
                <a:cs typeface="IWNDQN+MS-UIGothic"/>
              </a:rPr>
              <a:t>校园欺凌的影响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FFFFFF"/>
                </a:solidFill>
                <a:latin typeface="IWNDQN+MS-UIGothic"/>
                <a:cs typeface="IWNDQN+MS-UIGothic"/>
              </a:rPr>
              <a:t>化欺凌行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如果旁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欺凌行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感到恐惧、困惑或冷漠，他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化欺凌行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。他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59797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欺凌者感到更加自信和安全，从而更加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繁地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施欺凌行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WNDQN+MS-UIGothic"/>
                <a:cs typeface="IWNDQN+MS-UIGothic"/>
              </a:rPr>
              <a:t>受害者的困境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如果旁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欺凌行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感到自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愤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怒或无助，他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可能会增加受害者的困境。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受害者感到更加孤独和无助，从而更加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脱欺凌行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IWNDQN+MS-UIGothic"/>
                <a:cs typeface="IWNDQN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https://d.book118.com/965104100201011113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IWNDQN+MS-UIGothic</vt:lpstr>
      <vt:lpstr>SimSun</vt:lpstr>
      <vt:lpstr>EKNTAF+MCFHKB+ArialMT</vt:lpstr>
      <vt:lpstr>Times New Roman</vt:lpstr>
      <vt:lpstr>MLNEPH+TGNVNR+MicrosoftYaHei-Bold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2024-09-20T06:47:13.020</cp:lastPrinted>
  <dcterms:created xsi:type="dcterms:W3CDTF">2024-09-19T22:47:13Z</dcterms:created>
  <dcterms:modified xsi:type="dcterms:W3CDTF">2024-09-19T22:47:14Z</dcterms:modified>
</cp:coreProperties>
</file>