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8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BA723-862F-4BC9-9080-CE11ECDBB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9C821-188F-4E7D-92B8-331F90640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DAA33-D303-4265-A3BD-031E0A151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5BC36-5BBB-4251-A6D4-B84039260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B1BD7-1B32-4132-973D-59CE1162C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99B74-9935-416C-B5AD-1C938E350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4101B0-3D4E-44DB-9EE0-B9C5780BC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D422C-AC9C-4C5A-956B-BCD75CA99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60E72-4BC8-43A9-A9B4-C2E4D00D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D85F1-B61B-43ED-BAFF-996C27710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5F969-6785-439A-801B-2776F5648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463" r:id="rId2"/>
    <p:sldLayoutId id="2147485464" r:id="rId3"/>
    <p:sldLayoutId id="2147485465" r:id="rId4"/>
    <p:sldLayoutId id="2147485466" r:id="rId5"/>
    <p:sldLayoutId id="2147485467" r:id="rId6"/>
    <p:sldLayoutId id="2147485468" r:id="rId7"/>
    <p:sldLayoutId id="2147485469" r:id="rId8"/>
    <p:sldLayoutId id="2147485470" r:id="rId9"/>
    <p:sldLayoutId id="2147485471" r:id="rId10"/>
    <p:sldLayoutId id="214748547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27" Type="http://schemas.openxmlformats.org/officeDocument/2006/relationships/tags" Target="../tags/tag165.xml" /><Relationship Id="rId28" Type="http://schemas.openxmlformats.org/officeDocument/2006/relationships/tags" Target="../tags/tag166.xml" /><Relationship Id="rId29" Type="http://schemas.openxmlformats.org/officeDocument/2006/relationships/tags" Target="../tags/tag167.xml" /><Relationship Id="rId3" Type="http://schemas.openxmlformats.org/officeDocument/2006/relationships/tags" Target="../tags/tag141.xml" /><Relationship Id="rId30" Type="http://schemas.openxmlformats.org/officeDocument/2006/relationships/tags" Target="../tags/tag168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16" Type="http://schemas.openxmlformats.org/officeDocument/2006/relationships/tags" Target="../tags/tag283.xml" /><Relationship Id="rId17" Type="http://schemas.openxmlformats.org/officeDocument/2006/relationships/tags" Target="../tags/tag284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422314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一户一表改造工程施工组织设计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工程概况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施工部署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施工进度计划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施工质量控制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施工安全控制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工程概况</a:t>
            </a:r>
            <a:endParaRPr lang="zh-CN" altLang="en-US"/>
          </a:p>
        </p:txBody>
      </p:sp>
      <p:sp>
        <p:nvSpPr>
          <p:cNvPr id="10488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改造工程背景</a:t>
            </a:r>
            <a:endParaRPr lang="zh-CN" altLang="en-US"/>
          </a:p>
        </p:txBody>
      </p:sp>
      <p:sp>
        <p:nvSpPr>
          <p:cNvPr id="1048912" name="Freeform 27"/>
          <p:cNvSpPr/>
          <p:nvPr>
            <p:custDataLst>
              <p:tags r:id="rId2"/>
            </p:custDataLst>
          </p:nvPr>
        </p:nvSpPr>
        <p:spPr bwMode="auto">
          <a:xfrm>
            <a:off x="692150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矩形: 圆角 32"/>
          <p:cNvSpPr/>
          <p:nvPr>
            <p:custDataLst>
              <p:tags r:id="rId3"/>
            </p:custDataLst>
          </p:nvPr>
        </p:nvSpPr>
        <p:spPr>
          <a:xfrm flipH="1">
            <a:off x="820252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2150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18" name="正文"/>
          <p:cNvSpPr txBox="1"/>
          <p:nvPr>
            <p:custDataLst>
              <p:tags r:id="rId5"/>
            </p:custDataLst>
          </p:nvPr>
        </p:nvSpPr>
        <p:spPr>
          <a:xfrm>
            <a:off x="953452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背景：随着城市化进程的加快，原有的一户一表计量方式已经不能满足需求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20" name="标题"/>
          <p:cNvSpPr txBox="1"/>
          <p:nvPr>
            <p:custDataLst>
              <p:tags r:id="rId6"/>
            </p:custDataLst>
          </p:nvPr>
        </p:nvSpPr>
        <p:spPr>
          <a:xfrm>
            <a:off x="760981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2" name="Freeform 27"/>
          <p:cNvSpPr/>
          <p:nvPr>
            <p:custDataLst>
              <p:tags r:id="rId7"/>
            </p:custDataLst>
          </p:nvPr>
        </p:nvSpPr>
        <p:spPr bwMode="auto">
          <a:xfrm>
            <a:off x="3515485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矩形: 圆角 38"/>
          <p:cNvSpPr/>
          <p:nvPr>
            <p:custDataLst>
              <p:tags r:id="rId8"/>
            </p:custDataLst>
          </p:nvPr>
        </p:nvSpPr>
        <p:spPr>
          <a:xfrm flipH="1">
            <a:off x="3643586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5485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28" name="正文"/>
          <p:cNvSpPr txBox="1"/>
          <p:nvPr>
            <p:custDataLst>
              <p:tags r:id="rId10"/>
            </p:custDataLst>
          </p:nvPr>
        </p:nvSpPr>
        <p:spPr>
          <a:xfrm>
            <a:off x="3776787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目的：提高计量准确性，降低损耗，提高服务质量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1"/>
            </p:custDataLst>
          </p:nvPr>
        </p:nvSpPr>
        <p:spPr>
          <a:xfrm>
            <a:off x="3584316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32" name="Freeform 27"/>
          <p:cNvSpPr/>
          <p:nvPr>
            <p:custDataLst>
              <p:tags r:id="rId12"/>
            </p:custDataLst>
          </p:nvPr>
        </p:nvSpPr>
        <p:spPr bwMode="auto">
          <a:xfrm>
            <a:off x="6338820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矩形: 圆角 68"/>
          <p:cNvSpPr/>
          <p:nvPr>
            <p:custDataLst>
              <p:tags r:id="rId13"/>
            </p:custDataLst>
          </p:nvPr>
        </p:nvSpPr>
        <p:spPr>
          <a:xfrm flipH="1">
            <a:off x="6466921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820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38" name="正文"/>
          <p:cNvSpPr txBox="1"/>
          <p:nvPr>
            <p:custDataLst>
              <p:tags r:id="rId15"/>
            </p:custDataLst>
          </p:nvPr>
        </p:nvSpPr>
        <p:spPr>
          <a:xfrm>
            <a:off x="6600121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范围：涉及全市范围内的居民用户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40" name="标题"/>
          <p:cNvSpPr txBox="1"/>
          <p:nvPr>
            <p:custDataLst>
              <p:tags r:id="rId16"/>
            </p:custDataLst>
          </p:nvPr>
        </p:nvSpPr>
        <p:spPr>
          <a:xfrm>
            <a:off x="6407650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2" name="Freeform 27"/>
          <p:cNvSpPr/>
          <p:nvPr>
            <p:custDataLst>
              <p:tags r:id="rId17"/>
            </p:custDataLst>
          </p:nvPr>
        </p:nvSpPr>
        <p:spPr bwMode="auto">
          <a:xfrm>
            <a:off x="9162154" y="5843051"/>
            <a:ext cx="187019" cy="171893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矩形: 圆角 74"/>
          <p:cNvSpPr/>
          <p:nvPr>
            <p:custDataLst>
              <p:tags r:id="rId18"/>
            </p:custDataLst>
          </p:nvPr>
        </p:nvSpPr>
        <p:spPr>
          <a:xfrm flipH="1">
            <a:off x="9290893" y="1344198"/>
            <a:ext cx="2208836" cy="4760483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2154" y="5043850"/>
            <a:ext cx="2184572" cy="90415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48" name="正文"/>
          <p:cNvSpPr txBox="1"/>
          <p:nvPr>
            <p:custDataLst>
              <p:tags r:id="rId20"/>
            </p:custDataLst>
          </p:nvPr>
        </p:nvSpPr>
        <p:spPr>
          <a:xfrm>
            <a:off x="9423456" y="1434060"/>
            <a:ext cx="1942638" cy="3590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时间：预计在两年内完成全部改造工作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21"/>
            </p:custDataLst>
          </p:nvPr>
        </p:nvSpPr>
        <p:spPr>
          <a:xfrm>
            <a:off x="9231622" y="5092924"/>
            <a:ext cx="2088562" cy="6589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改造工程目标</a:t>
            </a:r>
            <a:endParaRPr lang="zh-CN" altLang="en-US"/>
          </a:p>
        </p:txBody>
      </p:sp>
      <p:sp>
        <p:nvSpPr>
          <p:cNvPr id="1048986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提高供电可靠性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2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降低线损率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98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提高电能质量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04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方便用户用电管理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改造工程范围</a:t>
            </a:r>
            <a:endParaRPr lang="zh-CN" altLang="en-US"/>
          </a:p>
        </p:txBody>
      </p:sp>
      <p:sp>
        <p:nvSpPr>
          <p:cNvPr id="1049044" name="矩形 3"/>
          <p:cNvSpPr/>
          <p:nvPr>
            <p:custDataLst>
              <p:tags r:id="rId2"/>
            </p:custDataLst>
          </p:nvPr>
        </p:nvSpPr>
        <p:spPr>
          <a:xfrm>
            <a:off x="1476652" y="1271588"/>
            <a:ext cx="9783289" cy="107564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3"/>
          <p:cNvSpPr/>
          <p:nvPr>
            <p:custDataLst>
              <p:tags r:id="rId3"/>
            </p:custDataLst>
          </p:nvPr>
        </p:nvSpPr>
        <p:spPr>
          <a:xfrm>
            <a:off x="932121" y="1271588"/>
            <a:ext cx="265320" cy="107564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4"/>
          <p:cNvSpPr txBox="1"/>
          <p:nvPr>
            <p:custDataLst>
              <p:tags r:id="rId4"/>
            </p:custDataLst>
          </p:nvPr>
        </p:nvSpPr>
        <p:spPr>
          <a:xfrm>
            <a:off x="1756771" y="136452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改造区域：全市范围内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39"/>
          <p:cNvSpPr/>
          <p:nvPr>
            <p:custDataLst>
              <p:tags r:id="rId5"/>
            </p:custDataLst>
          </p:nvPr>
        </p:nvSpPr>
        <p:spPr>
          <a:xfrm>
            <a:off x="1476652" y="2548486"/>
            <a:ext cx="9783289" cy="107564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5"/>
          <p:cNvSpPr/>
          <p:nvPr>
            <p:custDataLst>
              <p:tags r:id="rId6"/>
            </p:custDataLst>
          </p:nvPr>
        </p:nvSpPr>
        <p:spPr>
          <a:xfrm>
            <a:off x="932121" y="2548486"/>
            <a:ext cx="265320" cy="107564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1"/>
          <p:cNvSpPr txBox="1"/>
          <p:nvPr>
            <p:custDataLst>
              <p:tags r:id="rId7"/>
            </p:custDataLst>
          </p:nvPr>
        </p:nvSpPr>
        <p:spPr>
          <a:xfrm>
            <a:off x="1756771" y="2641423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改造对象：居民用户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12"/>
          <p:cNvSpPr/>
          <p:nvPr>
            <p:custDataLst>
              <p:tags r:id="rId8"/>
            </p:custDataLst>
          </p:nvPr>
        </p:nvSpPr>
        <p:spPr>
          <a:xfrm>
            <a:off x="1476652" y="3825385"/>
            <a:ext cx="9783289" cy="107564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7"/>
          <p:cNvSpPr/>
          <p:nvPr>
            <p:custDataLst>
              <p:tags r:id="rId9"/>
            </p:custDataLst>
          </p:nvPr>
        </p:nvSpPr>
        <p:spPr>
          <a:xfrm>
            <a:off x="932121" y="3825385"/>
            <a:ext cx="265320" cy="107564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19"/>
          <p:cNvSpPr txBox="1"/>
          <p:nvPr>
            <p:custDataLst>
              <p:tags r:id="rId10"/>
            </p:custDataLst>
          </p:nvPr>
        </p:nvSpPr>
        <p:spPr>
          <a:xfrm>
            <a:off x="1756771" y="3918321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改造内容：更换老旧电表，安装新型智能电表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9"/>
          <p:cNvSpPr/>
          <p:nvPr>
            <p:custDataLst>
              <p:tags r:id="rId11"/>
            </p:custDataLst>
          </p:nvPr>
        </p:nvSpPr>
        <p:spPr>
          <a:xfrm>
            <a:off x="1476652" y="5101628"/>
            <a:ext cx="9783289" cy="107564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26"/>
          <p:cNvSpPr/>
          <p:nvPr>
            <p:custDataLst>
              <p:tags r:id="rId12"/>
            </p:custDataLst>
          </p:nvPr>
        </p:nvSpPr>
        <p:spPr>
          <a:xfrm>
            <a:off x="932121" y="5101628"/>
            <a:ext cx="265320" cy="107564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27"/>
          <p:cNvSpPr txBox="1"/>
          <p:nvPr>
            <p:custDataLst>
              <p:tags r:id="rId13"/>
            </p:custDataLst>
          </p:nvPr>
        </p:nvSpPr>
        <p:spPr>
          <a:xfrm>
            <a:off x="1756771" y="519456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改造目标：提高用电效率，降低能耗成本，提升居民生活质量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改造工程特点</a:t>
            </a:r>
            <a:endParaRPr lang="zh-CN" altLang="en-US"/>
          </a:p>
        </p:txBody>
      </p:sp>
      <p:sp>
        <p:nvSpPr>
          <p:cNvPr id="1049102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涉及范围广：涉及多个小区、街道和城市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安全要求高：需要确保施工过程中的安全，避免影响居民生活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技术要求高：需要具备专业的技术和经验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工程量大：需要更换大量的水表、电表等设备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施工部署</a:t>
            </a:r>
            <a:endParaRPr lang="zh-CN" altLang="en-US"/>
          </a:p>
        </p:txBody>
      </p:sp>
      <p:sp>
        <p:nvSpPr>
          <p:cNvPr id="10491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施工组织结构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1051101" y="1660628"/>
            <a:ext cx="4845683" cy="122330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692150" y="1660628"/>
            <a:ext cx="175052" cy="122330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236264" y="1766165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项目经理：负责整个项目的统筹管理和协调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1051101" y="3112861"/>
            <a:ext cx="4845683" cy="122330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692150" y="3112861"/>
            <a:ext cx="175052" cy="122330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236264" y="3218398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技术负责人：负责技术方案的制定和实施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1051101" y="4565095"/>
            <a:ext cx="4845683" cy="122330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692150" y="4565095"/>
            <a:ext cx="175052" cy="122330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1236264" y="4670631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施工队长：负责施工现场的管理和调度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6654017" y="1660628"/>
            <a:ext cx="4845683" cy="122330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6295066" y="1660628"/>
            <a:ext cx="175052" cy="122330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6839179" y="1766165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安全员：负责施工现场的安全管理和监督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64"/>
          <p:cNvSpPr/>
          <p:nvPr>
            <p:custDataLst>
              <p:tags r:id="rId14"/>
            </p:custDataLst>
          </p:nvPr>
        </p:nvSpPr>
        <p:spPr>
          <a:xfrm>
            <a:off x="6654017" y="3112861"/>
            <a:ext cx="4845683" cy="122330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65"/>
          <p:cNvSpPr/>
          <p:nvPr>
            <p:custDataLst>
              <p:tags r:id="rId15"/>
            </p:custDataLst>
          </p:nvPr>
        </p:nvSpPr>
        <p:spPr>
          <a:xfrm>
            <a:off x="6295066" y="3112861"/>
            <a:ext cx="175052" cy="122330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66"/>
          <p:cNvSpPr txBox="1"/>
          <p:nvPr>
            <p:custDataLst>
              <p:tags r:id="rId16"/>
            </p:custDataLst>
          </p:nvPr>
        </p:nvSpPr>
        <p:spPr>
          <a:xfrm>
            <a:off x="6839179" y="3218398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材料员：负责材料的采购和供应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67"/>
          <p:cNvSpPr/>
          <p:nvPr>
            <p:custDataLst>
              <p:tags r:id="rId17"/>
            </p:custDataLst>
          </p:nvPr>
        </p:nvSpPr>
        <p:spPr>
          <a:xfrm>
            <a:off x="6654017" y="4565095"/>
            <a:ext cx="4845683" cy="122330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68"/>
          <p:cNvSpPr/>
          <p:nvPr>
            <p:custDataLst>
              <p:tags r:id="rId18"/>
            </p:custDataLst>
          </p:nvPr>
        </p:nvSpPr>
        <p:spPr>
          <a:xfrm>
            <a:off x="6295066" y="4565095"/>
            <a:ext cx="175052" cy="122330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69"/>
          <p:cNvSpPr txBox="1"/>
          <p:nvPr>
            <p:custDataLst>
              <p:tags r:id="rId19"/>
            </p:custDataLst>
          </p:nvPr>
        </p:nvSpPr>
        <p:spPr>
          <a:xfrm>
            <a:off x="6839179" y="4670631"/>
            <a:ext cx="4551573" cy="1011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质量员：负责工程质量的检查和监督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施工任务划分</a:t>
            </a:r>
            <a:endParaRPr lang="zh-CN" altLang="en-US"/>
          </a:p>
        </p:txBody>
      </p:sp>
      <p:sp>
        <p:nvSpPr>
          <p:cNvPr id="1049286" name="圆角矩形 5"/>
          <p:cNvSpPr/>
          <p:nvPr>
            <p:custDataLst>
              <p:tags r:id="rId2"/>
            </p:custDataLst>
          </p:nvPr>
        </p:nvSpPr>
        <p:spPr>
          <a:xfrm>
            <a:off x="715296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圆角矩形 3"/>
          <p:cNvSpPr/>
          <p:nvPr>
            <p:custDataLst>
              <p:tags r:id="rId3"/>
            </p:custDataLst>
          </p:nvPr>
        </p:nvSpPr>
        <p:spPr>
          <a:xfrm>
            <a:off x="692150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5"/>
          <p:cNvSpPr txBox="1"/>
          <p:nvPr>
            <p:custDataLst>
              <p:tags r:id="rId4"/>
            </p:custDataLst>
          </p:nvPr>
        </p:nvSpPr>
        <p:spPr>
          <a:xfrm>
            <a:off x="866054" y="1761292"/>
            <a:ext cx="2167545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施工区域划分：根据工程规模和地理位置，将工程划分为若干个施工区域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16"/>
          <p:cNvSpPr/>
          <p:nvPr>
            <p:custDataLst>
              <p:tags r:id="rId5"/>
            </p:custDataLst>
          </p:nvPr>
        </p:nvSpPr>
        <p:spPr>
          <a:xfrm>
            <a:off x="872310" y="4975390"/>
            <a:ext cx="677475" cy="678101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4" name="圆角矩形 12"/>
          <p:cNvSpPr/>
          <p:nvPr>
            <p:custDataLst>
              <p:tags r:id="rId6"/>
            </p:custDataLst>
          </p:nvPr>
        </p:nvSpPr>
        <p:spPr>
          <a:xfrm>
            <a:off x="3473364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圆角矩形 13"/>
          <p:cNvSpPr/>
          <p:nvPr>
            <p:custDataLst>
              <p:tags r:id="rId7"/>
            </p:custDataLst>
          </p:nvPr>
        </p:nvSpPr>
        <p:spPr>
          <a:xfrm>
            <a:off x="3444589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圆角矩形 15"/>
          <p:cNvSpPr/>
          <p:nvPr>
            <p:custDataLst>
              <p:tags r:id="rId8"/>
            </p:custDataLst>
          </p:nvPr>
        </p:nvSpPr>
        <p:spPr>
          <a:xfrm>
            <a:off x="3674167" y="4980394"/>
            <a:ext cx="677475" cy="678101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00" name="文本框 10"/>
          <p:cNvSpPr txBox="1"/>
          <p:nvPr>
            <p:custDataLst>
              <p:tags r:id="rId9"/>
            </p:custDataLst>
          </p:nvPr>
        </p:nvSpPr>
        <p:spPr>
          <a:xfrm>
            <a:off x="3619744" y="1766297"/>
            <a:ext cx="2166294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施工任务分配：根据施工区域的特点和工程要求，将施工任务分配到各个施工队伍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5"/>
          <p:cNvSpPr/>
          <p:nvPr>
            <p:custDataLst>
              <p:tags r:id="rId10"/>
            </p:custDataLst>
          </p:nvPr>
        </p:nvSpPr>
        <p:spPr>
          <a:xfrm>
            <a:off x="6225802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圆角矩形 3"/>
          <p:cNvSpPr/>
          <p:nvPr>
            <p:custDataLst>
              <p:tags r:id="rId11"/>
            </p:custDataLst>
          </p:nvPr>
        </p:nvSpPr>
        <p:spPr>
          <a:xfrm>
            <a:off x="6202657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23"/>
          <p:cNvSpPr txBox="1"/>
          <p:nvPr>
            <p:custDataLst>
              <p:tags r:id="rId12"/>
            </p:custDataLst>
          </p:nvPr>
        </p:nvSpPr>
        <p:spPr>
          <a:xfrm>
            <a:off x="6376561" y="1761292"/>
            <a:ext cx="2167545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施工进度安排：根据工程要求和施工队伍的能力，制定合理的施工进度计划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6"/>
          <p:cNvSpPr/>
          <p:nvPr>
            <p:custDataLst>
              <p:tags r:id="rId13"/>
            </p:custDataLst>
          </p:nvPr>
        </p:nvSpPr>
        <p:spPr>
          <a:xfrm>
            <a:off x="6382817" y="4975390"/>
            <a:ext cx="677475" cy="678101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10" name="圆角矩形 12"/>
          <p:cNvSpPr/>
          <p:nvPr>
            <p:custDataLst>
              <p:tags r:id="rId14"/>
            </p:custDataLst>
          </p:nvPr>
        </p:nvSpPr>
        <p:spPr>
          <a:xfrm>
            <a:off x="8983871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圆角矩形 13"/>
          <p:cNvSpPr/>
          <p:nvPr>
            <p:custDataLst>
              <p:tags r:id="rId15"/>
            </p:custDataLst>
          </p:nvPr>
        </p:nvSpPr>
        <p:spPr>
          <a:xfrm>
            <a:off x="8955095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圆角矩形 15"/>
          <p:cNvSpPr/>
          <p:nvPr>
            <p:custDataLst>
              <p:tags r:id="rId16"/>
            </p:custDataLst>
          </p:nvPr>
        </p:nvSpPr>
        <p:spPr>
          <a:xfrm>
            <a:off x="9184674" y="4980394"/>
            <a:ext cx="677475" cy="678101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16" name="文本框 32"/>
          <p:cNvSpPr txBox="1"/>
          <p:nvPr>
            <p:custDataLst>
              <p:tags r:id="rId17"/>
            </p:custDataLst>
          </p:nvPr>
        </p:nvSpPr>
        <p:spPr>
          <a:xfrm>
            <a:off x="9130251" y="1766297"/>
            <a:ext cx="2166294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施工质量控制：制定严格的施工质量标准和检验方法，确保工程质量达到要求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施工进度计划</a:t>
            </a:r>
            <a:endParaRPr lang="zh-CN" altLang="en-US"/>
          </a:p>
        </p:txBody>
      </p:sp>
      <p:sp>
        <p:nvSpPr>
          <p:cNvPr id="1049352" name="矩形 38"/>
          <p:cNvSpPr/>
          <p:nvPr>
            <p:custDataLst>
              <p:tags r:id="rId2"/>
            </p:custDataLst>
          </p:nvPr>
        </p:nvSpPr>
        <p:spPr>
          <a:xfrm rot="204112">
            <a:off x="1389467" y="1271588"/>
            <a:ext cx="4174245" cy="21787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39"/>
          <p:cNvSpPr/>
          <p:nvPr>
            <p:custDataLst>
              <p:tags r:id="rId3"/>
            </p:custDataLst>
          </p:nvPr>
        </p:nvSpPr>
        <p:spPr>
          <a:xfrm>
            <a:off x="1394290" y="1272277"/>
            <a:ext cx="4174245" cy="2178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TextBox 2"/>
          <p:cNvSpPr txBox="1"/>
          <p:nvPr>
            <p:custDataLst>
              <p:tags r:id="rId4"/>
            </p:custDataLst>
          </p:nvPr>
        </p:nvSpPr>
        <p:spPr>
          <a:xfrm>
            <a:off x="1636146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施工准备阶段：确定施工方案，准备施工材料和设备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8" name="矩形 100"/>
          <p:cNvSpPr/>
          <p:nvPr>
            <p:custDataLst>
              <p:tags r:id="rId5"/>
            </p:custDataLst>
          </p:nvPr>
        </p:nvSpPr>
        <p:spPr>
          <a:xfrm rot="204112">
            <a:off x="6622776" y="1271588"/>
            <a:ext cx="4174245" cy="21787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01"/>
          <p:cNvSpPr/>
          <p:nvPr>
            <p:custDataLst>
              <p:tags r:id="rId6"/>
            </p:custDataLst>
          </p:nvPr>
        </p:nvSpPr>
        <p:spPr>
          <a:xfrm>
            <a:off x="6628289" y="1272277"/>
            <a:ext cx="4174245" cy="21787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TextBox 2"/>
          <p:cNvSpPr txBox="1"/>
          <p:nvPr>
            <p:custDataLst>
              <p:tags r:id="rId7"/>
            </p:custDataLst>
          </p:nvPr>
        </p:nvSpPr>
        <p:spPr>
          <a:xfrm>
            <a:off x="6870833" y="1442472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施工实施阶段：按照施工方案进行施工，包括管线铺设、设备安装等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64" name="矩形 122"/>
          <p:cNvSpPr/>
          <p:nvPr>
            <p:custDataLst>
              <p:tags r:id="rId8"/>
            </p:custDataLst>
          </p:nvPr>
        </p:nvSpPr>
        <p:spPr>
          <a:xfrm rot="204112">
            <a:off x="1389467" y="3998146"/>
            <a:ext cx="4174245" cy="21787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123"/>
          <p:cNvSpPr/>
          <p:nvPr>
            <p:custDataLst>
              <p:tags r:id="rId9"/>
            </p:custDataLst>
          </p:nvPr>
        </p:nvSpPr>
        <p:spPr>
          <a:xfrm>
            <a:off x="1394290" y="3998835"/>
            <a:ext cx="4174245" cy="21787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TextBox 2"/>
          <p:cNvSpPr txBox="1"/>
          <p:nvPr>
            <p:custDataLst>
              <p:tags r:id="rId10"/>
            </p:custDataLst>
          </p:nvPr>
        </p:nvSpPr>
        <p:spPr>
          <a:xfrm>
            <a:off x="1635456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施工验收阶段：对施工成果进行验收，确保工程质量和进度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70" name="矩形 89"/>
          <p:cNvSpPr/>
          <p:nvPr>
            <p:custDataLst>
              <p:tags r:id="rId11"/>
            </p:custDataLst>
          </p:nvPr>
        </p:nvSpPr>
        <p:spPr>
          <a:xfrm rot="204112">
            <a:off x="6622776" y="3998146"/>
            <a:ext cx="4174245" cy="21787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90"/>
          <p:cNvSpPr/>
          <p:nvPr>
            <p:custDataLst>
              <p:tags r:id="rId12"/>
            </p:custDataLst>
          </p:nvPr>
        </p:nvSpPr>
        <p:spPr>
          <a:xfrm>
            <a:off x="6628289" y="3998835"/>
            <a:ext cx="4174245" cy="21787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TextBox 2"/>
          <p:cNvSpPr txBox="1"/>
          <p:nvPr>
            <p:custDataLst>
              <p:tags r:id="rId13"/>
            </p:custDataLst>
          </p:nvPr>
        </p:nvSpPr>
        <p:spPr>
          <a:xfrm>
            <a:off x="6869455" y="4169029"/>
            <a:ext cx="3708449" cy="179910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施工维护阶段：对施工成果进行维护，确保长期稳定运行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施工资源配置</a:t>
            </a:r>
            <a:endParaRPr lang="zh-CN" altLang="en-US"/>
          </a:p>
        </p:txBody>
      </p:sp>
      <p:sp>
        <p:nvSpPr>
          <p:cNvPr id="10494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6661" y="1503639"/>
            <a:ext cx="843020" cy="245300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7497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18"/>
          <p:cNvSpPr/>
          <p:nvPr>
            <p:custDataLst>
              <p:tags r:id="rId4"/>
            </p:custDataLst>
          </p:nvPr>
        </p:nvSpPr>
        <p:spPr>
          <a:xfrm>
            <a:off x="6437273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19"/>
          <p:cNvSpPr/>
          <p:nvPr>
            <p:custDataLst>
              <p:tags r:id="rId5"/>
            </p:custDataLst>
          </p:nvPr>
        </p:nvSpPr>
        <p:spPr>
          <a:xfrm flipV="1">
            <a:off x="6311624" y="1675380"/>
            <a:ext cx="2453009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6556" y="1504271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18655" y="4236345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4"/>
          <p:cNvSpPr/>
          <p:nvPr>
            <p:custDataLst>
              <p:tags r:id="rId8"/>
            </p:custDataLst>
          </p:nvPr>
        </p:nvSpPr>
        <p:spPr>
          <a:xfrm>
            <a:off x="818430" y="2305519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5"/>
          <p:cNvSpPr/>
          <p:nvPr>
            <p:custDataLst>
              <p:tags r:id="rId9"/>
            </p:custDataLst>
          </p:nvPr>
        </p:nvSpPr>
        <p:spPr>
          <a:xfrm flipV="1">
            <a:off x="692150" y="167538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18430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人力资源：根据工程规模和进度安排，合理配置施工人员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273" y="3004481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机械设备：根据工程特点和需求，配置合适的机械设备，提高施工效率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04" y="1516899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1" y="4248973"/>
            <a:ext cx="801408" cy="220117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1"/>
          <p:cNvSpPr/>
          <p:nvPr>
            <p:custDataLst>
              <p:tags r:id="rId14"/>
            </p:custDataLst>
          </p:nvPr>
        </p:nvSpPr>
        <p:spPr>
          <a:xfrm>
            <a:off x="3700147" y="2317516"/>
            <a:ext cx="2201179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2"/>
          <p:cNvSpPr/>
          <p:nvPr>
            <p:custDataLst>
              <p:tags r:id="rId15"/>
            </p:custDataLst>
          </p:nvPr>
        </p:nvSpPr>
        <p:spPr>
          <a:xfrm flipV="1">
            <a:off x="3574498" y="1688640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3155" y="1541523"/>
            <a:ext cx="843020" cy="24515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4622" y="4272335"/>
            <a:ext cx="801408" cy="220261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25"/>
          <p:cNvSpPr/>
          <p:nvPr>
            <p:custDataLst>
              <p:tags r:id="rId18"/>
            </p:custDataLst>
          </p:nvPr>
        </p:nvSpPr>
        <p:spPr>
          <a:xfrm>
            <a:off x="9173767" y="2342140"/>
            <a:ext cx="2202614" cy="332185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26"/>
          <p:cNvSpPr/>
          <p:nvPr>
            <p:custDataLst>
              <p:tags r:id="rId19"/>
            </p:custDataLst>
          </p:nvPr>
        </p:nvSpPr>
        <p:spPr>
          <a:xfrm flipV="1">
            <a:off x="9048749" y="1713264"/>
            <a:ext cx="2451574" cy="11787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4398" y="3041102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技术支持：提供专业技术支持和指导，确保工程质量和安全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147" y="3016477"/>
            <a:ext cx="2201179" cy="198322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材料资源：根据工程需求，提前准备所需材料，确保供应及时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施工进度计划</a:t>
            </a:r>
            <a:endParaRPr lang="zh-CN" altLang="en-US"/>
          </a:p>
        </p:txBody>
      </p:sp>
      <p:sp>
        <p:nvSpPr>
          <p:cNvPr id="10494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施工进度安排</a:t>
            </a:r>
            <a:endParaRPr lang="zh-CN" altLang="en-US"/>
          </a:p>
        </p:txBody>
      </p:sp>
      <p:sp>
        <p:nvSpPr>
          <p:cNvPr id="1049520" name="弧形 58"/>
          <p:cNvSpPr/>
          <p:nvPr>
            <p:custDataLst>
              <p:tags r:id="rId2"/>
            </p:custDataLst>
          </p:nvPr>
        </p:nvSpPr>
        <p:spPr>
          <a:xfrm>
            <a:off x="8081059" y="2015199"/>
            <a:ext cx="3419582" cy="341958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弧形 57"/>
          <p:cNvSpPr/>
          <p:nvPr>
            <p:custDataLst>
              <p:tags r:id="rId3"/>
            </p:custDataLst>
          </p:nvPr>
        </p:nvSpPr>
        <p:spPr>
          <a:xfrm>
            <a:off x="692150" y="2015199"/>
            <a:ext cx="3419582" cy="341958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椭圆 22"/>
          <p:cNvSpPr/>
          <p:nvPr>
            <p:custDataLst>
              <p:tags r:id="rId4"/>
            </p:custDataLst>
          </p:nvPr>
        </p:nvSpPr>
        <p:spPr>
          <a:xfrm>
            <a:off x="8417213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椭圆 23"/>
          <p:cNvSpPr/>
          <p:nvPr>
            <p:custDataLst>
              <p:tags r:id="rId5"/>
            </p:custDataLst>
          </p:nvPr>
        </p:nvSpPr>
        <p:spPr>
          <a:xfrm>
            <a:off x="8797694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正文"/>
          <p:cNvSpPr txBox="1"/>
          <p:nvPr>
            <p:custDataLst>
              <p:tags r:id="rId6"/>
            </p:custDataLst>
          </p:nvPr>
        </p:nvSpPr>
        <p:spPr>
          <a:xfrm>
            <a:off x="8863263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维护阶段：对施工成果进行维护，确保长期稳定运行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30" name="椭圆 24"/>
          <p:cNvSpPr/>
          <p:nvPr>
            <p:custDataLst>
              <p:tags r:id="rId7"/>
            </p:custDataLst>
          </p:nvPr>
        </p:nvSpPr>
        <p:spPr>
          <a:xfrm>
            <a:off x="6020735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椭圆 25"/>
          <p:cNvSpPr/>
          <p:nvPr>
            <p:custDataLst>
              <p:tags r:id="rId8"/>
            </p:custDataLst>
          </p:nvPr>
        </p:nvSpPr>
        <p:spPr>
          <a:xfrm>
            <a:off x="6400293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9"/>
            </p:custDataLst>
          </p:nvPr>
        </p:nvSpPr>
        <p:spPr>
          <a:xfrm>
            <a:off x="6466785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验收阶段：对施工成果进行验收，确保工程质量和进度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椭圆 7"/>
          <p:cNvSpPr/>
          <p:nvPr>
            <p:custDataLst>
              <p:tags r:id="rId10"/>
            </p:custDataLst>
          </p:nvPr>
        </p:nvSpPr>
        <p:spPr>
          <a:xfrm>
            <a:off x="3624257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椭圆 9"/>
          <p:cNvSpPr/>
          <p:nvPr>
            <p:custDataLst>
              <p:tags r:id="rId11"/>
            </p:custDataLst>
          </p:nvPr>
        </p:nvSpPr>
        <p:spPr>
          <a:xfrm>
            <a:off x="400381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正文"/>
          <p:cNvSpPr txBox="1"/>
          <p:nvPr>
            <p:custDataLst>
              <p:tags r:id="rId12"/>
            </p:custDataLst>
          </p:nvPr>
        </p:nvSpPr>
        <p:spPr>
          <a:xfrm>
            <a:off x="407030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施工阶段：按照施工方案进行施工，包括管道铺设、线路安装、设备调试等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42" name="椭圆 5"/>
          <p:cNvSpPr/>
          <p:nvPr>
            <p:custDataLst>
              <p:tags r:id="rId13"/>
            </p:custDataLst>
          </p:nvPr>
        </p:nvSpPr>
        <p:spPr>
          <a:xfrm>
            <a:off x="955347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椭圆 4"/>
          <p:cNvSpPr/>
          <p:nvPr>
            <p:custDataLst>
              <p:tags r:id="rId14"/>
            </p:custDataLst>
          </p:nvPr>
        </p:nvSpPr>
        <p:spPr>
          <a:xfrm>
            <a:off x="133490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正文"/>
          <p:cNvSpPr txBox="1"/>
          <p:nvPr>
            <p:custDataLst>
              <p:tags r:id="rId15"/>
            </p:custDataLst>
          </p:nvPr>
        </p:nvSpPr>
        <p:spPr>
          <a:xfrm>
            <a:off x="140139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施工准备阶段：确定施工方案，准备施工材料和设备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施工进度控制措施</a:t>
            </a:r>
            <a:endParaRPr lang="zh-CN" altLang="en-US"/>
          </a:p>
        </p:txBody>
      </p:sp>
      <p:sp>
        <p:nvSpPr>
          <p:cNvPr id="1049582" name="弧形 58"/>
          <p:cNvSpPr/>
          <p:nvPr>
            <p:custDataLst>
              <p:tags r:id="rId2"/>
            </p:custDataLst>
          </p:nvPr>
        </p:nvSpPr>
        <p:spPr>
          <a:xfrm>
            <a:off x="8081059" y="2015199"/>
            <a:ext cx="3419582" cy="341958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弧形 57"/>
          <p:cNvSpPr/>
          <p:nvPr>
            <p:custDataLst>
              <p:tags r:id="rId3"/>
            </p:custDataLst>
          </p:nvPr>
        </p:nvSpPr>
        <p:spPr>
          <a:xfrm>
            <a:off x="692150" y="2015199"/>
            <a:ext cx="3419582" cy="341958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椭圆 22"/>
          <p:cNvSpPr/>
          <p:nvPr>
            <p:custDataLst>
              <p:tags r:id="rId4"/>
            </p:custDataLst>
          </p:nvPr>
        </p:nvSpPr>
        <p:spPr>
          <a:xfrm>
            <a:off x="8417213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3"/>
          <p:cNvSpPr/>
          <p:nvPr>
            <p:custDataLst>
              <p:tags r:id="rId5"/>
            </p:custDataLst>
          </p:nvPr>
        </p:nvSpPr>
        <p:spPr>
          <a:xfrm>
            <a:off x="8797694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正文"/>
          <p:cNvSpPr txBox="1"/>
          <p:nvPr>
            <p:custDataLst>
              <p:tags r:id="rId6"/>
            </p:custDataLst>
          </p:nvPr>
        </p:nvSpPr>
        <p:spPr>
          <a:xfrm>
            <a:off x="8863263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加强沟通协调，及时解决施工过程中出现的各种问题，确保施工进度不受影响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92" name="椭圆 24"/>
          <p:cNvSpPr/>
          <p:nvPr>
            <p:custDataLst>
              <p:tags r:id="rId7"/>
            </p:custDataLst>
          </p:nvPr>
        </p:nvSpPr>
        <p:spPr>
          <a:xfrm>
            <a:off x="6020735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椭圆 25"/>
          <p:cNvSpPr/>
          <p:nvPr>
            <p:custDataLst>
              <p:tags r:id="rId8"/>
            </p:custDataLst>
          </p:nvPr>
        </p:nvSpPr>
        <p:spPr>
          <a:xfrm>
            <a:off x="6400293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正文"/>
          <p:cNvSpPr txBox="1"/>
          <p:nvPr>
            <p:custDataLst>
              <p:tags r:id="rId9"/>
            </p:custDataLst>
          </p:nvPr>
        </p:nvSpPr>
        <p:spPr>
          <a:xfrm>
            <a:off x="6466785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优化资源配置，确保施工进度不受资源短缺的影响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椭圆 7"/>
          <p:cNvSpPr/>
          <p:nvPr>
            <p:custDataLst>
              <p:tags r:id="rId10"/>
            </p:custDataLst>
          </p:nvPr>
        </p:nvSpPr>
        <p:spPr>
          <a:xfrm>
            <a:off x="3624257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椭圆 9"/>
          <p:cNvSpPr/>
          <p:nvPr>
            <p:custDataLst>
              <p:tags r:id="rId11"/>
            </p:custDataLst>
          </p:nvPr>
        </p:nvSpPr>
        <p:spPr>
          <a:xfrm>
            <a:off x="400381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正文"/>
          <p:cNvSpPr txBox="1"/>
          <p:nvPr>
            <p:custDataLst>
              <p:tags r:id="rId12"/>
            </p:custDataLst>
          </p:nvPr>
        </p:nvSpPr>
        <p:spPr>
          <a:xfrm>
            <a:off x="407030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建立进度监控机制，定期检查进度执行情况，及时发现和解决问题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04" name="椭圆 5"/>
          <p:cNvSpPr/>
          <p:nvPr>
            <p:custDataLst>
              <p:tags r:id="rId13"/>
            </p:custDataLst>
          </p:nvPr>
        </p:nvSpPr>
        <p:spPr>
          <a:xfrm>
            <a:off x="955347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椭圆 4"/>
          <p:cNvSpPr/>
          <p:nvPr>
            <p:custDataLst>
              <p:tags r:id="rId14"/>
            </p:custDataLst>
          </p:nvPr>
        </p:nvSpPr>
        <p:spPr>
          <a:xfrm>
            <a:off x="133490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正文"/>
          <p:cNvSpPr txBox="1"/>
          <p:nvPr>
            <p:custDataLst>
              <p:tags r:id="rId15"/>
            </p:custDataLst>
          </p:nvPr>
        </p:nvSpPr>
        <p:spPr>
          <a:xfrm>
            <a:off x="140139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制定详细的施工进度计划，明确各阶段的完成时间和质量标准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施工进度调整方案</a:t>
            </a:r>
            <a:endParaRPr lang="zh-CN" altLang="en-US"/>
          </a:p>
        </p:txBody>
      </p:sp>
      <p:sp>
        <p:nvSpPr>
          <p:cNvPr id="1049644" name="圆角矩形 5"/>
          <p:cNvSpPr/>
          <p:nvPr>
            <p:custDataLst>
              <p:tags r:id="rId2"/>
            </p:custDataLst>
          </p:nvPr>
        </p:nvSpPr>
        <p:spPr>
          <a:xfrm>
            <a:off x="715296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圆角矩形 3"/>
          <p:cNvSpPr/>
          <p:nvPr>
            <p:custDataLst>
              <p:tags r:id="rId3"/>
            </p:custDataLst>
          </p:nvPr>
        </p:nvSpPr>
        <p:spPr>
          <a:xfrm>
            <a:off x="692150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文本框 5"/>
          <p:cNvSpPr txBox="1"/>
          <p:nvPr>
            <p:custDataLst>
              <p:tags r:id="rId4"/>
            </p:custDataLst>
          </p:nvPr>
        </p:nvSpPr>
        <p:spPr>
          <a:xfrm>
            <a:off x="866054" y="1761292"/>
            <a:ext cx="2167545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进度调整原则：确保工程质量，不影响整体进度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圆角矩形 16"/>
          <p:cNvSpPr/>
          <p:nvPr>
            <p:custDataLst>
              <p:tags r:id="rId5"/>
            </p:custDataLst>
          </p:nvPr>
        </p:nvSpPr>
        <p:spPr>
          <a:xfrm>
            <a:off x="872310" y="4975390"/>
            <a:ext cx="677475" cy="678101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52" name="圆角矩形 12"/>
          <p:cNvSpPr/>
          <p:nvPr>
            <p:custDataLst>
              <p:tags r:id="rId6"/>
            </p:custDataLst>
          </p:nvPr>
        </p:nvSpPr>
        <p:spPr>
          <a:xfrm>
            <a:off x="3473364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圆角矩形 13"/>
          <p:cNvSpPr/>
          <p:nvPr>
            <p:custDataLst>
              <p:tags r:id="rId7"/>
            </p:custDataLst>
          </p:nvPr>
        </p:nvSpPr>
        <p:spPr>
          <a:xfrm>
            <a:off x="3444589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圆角矩形 15"/>
          <p:cNvSpPr/>
          <p:nvPr>
            <p:custDataLst>
              <p:tags r:id="rId8"/>
            </p:custDataLst>
          </p:nvPr>
        </p:nvSpPr>
        <p:spPr>
          <a:xfrm>
            <a:off x="3674167" y="4980394"/>
            <a:ext cx="677475" cy="678101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58" name="文本框 10"/>
          <p:cNvSpPr txBox="1"/>
          <p:nvPr>
            <p:custDataLst>
              <p:tags r:id="rId9"/>
            </p:custDataLst>
          </p:nvPr>
        </p:nvSpPr>
        <p:spPr>
          <a:xfrm>
            <a:off x="3619744" y="1766297"/>
            <a:ext cx="2166294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进度调整因素：天气、材料供应、人员配备等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圆角矩形 5"/>
          <p:cNvSpPr/>
          <p:nvPr>
            <p:custDataLst>
              <p:tags r:id="rId10"/>
            </p:custDataLst>
          </p:nvPr>
        </p:nvSpPr>
        <p:spPr>
          <a:xfrm>
            <a:off x="6225802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圆角矩形 3"/>
          <p:cNvSpPr/>
          <p:nvPr>
            <p:custDataLst>
              <p:tags r:id="rId11"/>
            </p:custDataLst>
          </p:nvPr>
        </p:nvSpPr>
        <p:spPr>
          <a:xfrm>
            <a:off x="6202657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文本框 23"/>
          <p:cNvSpPr txBox="1"/>
          <p:nvPr>
            <p:custDataLst>
              <p:tags r:id="rId12"/>
            </p:custDataLst>
          </p:nvPr>
        </p:nvSpPr>
        <p:spPr>
          <a:xfrm>
            <a:off x="6376561" y="1761292"/>
            <a:ext cx="2167545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进度调整方法：增加资源投入、调整工序顺序、优化施工工艺等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圆角矩形 16"/>
          <p:cNvSpPr/>
          <p:nvPr>
            <p:custDataLst>
              <p:tags r:id="rId13"/>
            </p:custDataLst>
          </p:nvPr>
        </p:nvSpPr>
        <p:spPr>
          <a:xfrm>
            <a:off x="6382817" y="4975390"/>
            <a:ext cx="677475" cy="678101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68" name="圆角矩形 12"/>
          <p:cNvSpPr/>
          <p:nvPr>
            <p:custDataLst>
              <p:tags r:id="rId14"/>
            </p:custDataLst>
          </p:nvPr>
        </p:nvSpPr>
        <p:spPr>
          <a:xfrm>
            <a:off x="8983871" y="1438506"/>
            <a:ext cx="2515979" cy="461784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圆角矩形 13"/>
          <p:cNvSpPr/>
          <p:nvPr>
            <p:custDataLst>
              <p:tags r:id="rId15"/>
            </p:custDataLst>
          </p:nvPr>
        </p:nvSpPr>
        <p:spPr>
          <a:xfrm>
            <a:off x="8955095" y="1392841"/>
            <a:ext cx="2515979" cy="461784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圆角矩形 15"/>
          <p:cNvSpPr/>
          <p:nvPr>
            <p:custDataLst>
              <p:tags r:id="rId16"/>
            </p:custDataLst>
          </p:nvPr>
        </p:nvSpPr>
        <p:spPr>
          <a:xfrm>
            <a:off x="9184674" y="4980394"/>
            <a:ext cx="677475" cy="678101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74" name="文本框 32"/>
          <p:cNvSpPr txBox="1"/>
          <p:nvPr>
            <p:custDataLst>
              <p:tags r:id="rId17"/>
            </p:custDataLst>
          </p:nvPr>
        </p:nvSpPr>
        <p:spPr>
          <a:xfrm>
            <a:off x="9130251" y="1766297"/>
            <a:ext cx="2166294" cy="303644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进度监控：定期检查进度，及时调整方案，确保工程按期完成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https://d.book118.com/965104223144011044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0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Office Theme</vt:lpstr>
      <vt:lpstr>一户一表改造工程施工组织设计</vt:lpstr>
      <vt:lpstr>目录</vt:lpstr>
      <vt:lpstr>添加章节标题</vt:lpstr>
      <vt:lpstr>工程概况</vt:lpstr>
      <vt:lpstr>改造工程背景</vt:lpstr>
      <vt:lpstr>改造工程目标</vt:lpstr>
      <vt:lpstr>改造工程范围</vt:lpstr>
      <vt:lpstr>改造工程特点</vt:lpstr>
      <vt:lpstr>施工部署</vt:lpstr>
      <vt:lpstr>施工组织结构</vt:lpstr>
      <vt:lpstr>施工任务划分</vt:lpstr>
      <vt:lpstr>施工进度计划</vt:lpstr>
      <vt:lpstr>施工资源配置</vt:lpstr>
      <vt:lpstr>施工进度计划</vt:lpstr>
      <vt:lpstr>施工进度安排</vt:lpstr>
      <vt:lpstr>施工进度控制措施</vt:lpstr>
      <vt:lpstr>施工进度调整方案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2024-09-06T22:37:13.932</cp:lastPrinted>
  <dcterms:created xsi:type="dcterms:W3CDTF">2024-09-06T14:37:13Z</dcterms:created>
  <dcterms:modified xsi:type="dcterms:W3CDTF">2024-09-06T14:37:16Z</dcterms:modified>
</cp:coreProperties>
</file>