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24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68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FB6DB-DD3F-4354-A4D1-282C35428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E83C5-1722-47AB-A79A-4AC091901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39FA1-3EE6-400F-86FB-374302440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5080C-23A5-47B5-AA7B-8CE6CF26A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D08EDB-D805-4A57-AE99-BDBB29825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941B05-D1E3-418E-940D-0DCD17E35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CDD0AE-8366-4A48-89AE-80BED0531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46CE50-6A6E-4EE5-9B01-725A574C2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8AAAEB-8C00-4CE5-A3E7-FF591E136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F8A04D-EED0-4E7C-B528-FF9E42C85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AC4AB-1ED2-44A3-88CE-FBB5F447E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Ellipse 36-2083&amp;10099"/>
          <p:cNvSpPr/>
          <p:nvPr userDrawn="1">
            <p:custDataLst>
              <p:tags r:id="rId1"/>
            </p:custDataLst>
          </p:nvPr>
        </p:nvSpPr>
        <p:spPr>
          <a:xfrm>
            <a:off x="0" y="2377440"/>
            <a:ext cx="5193792" cy="4480560"/>
          </a:xfrm>
          <a:custGeom>
            <a:rect l="l" t="t" r="r" b="b"/>
            <a:pathLst>
              <a:path w="5193792" h="4480560">
                <a:moveTo>
                  <a:pt x="4828032" y="4480560"/>
                </a:moveTo>
                <a:lnTo>
                  <a:pt x="0" y="4480560"/>
                </a:lnTo>
                <a:lnTo>
                  <a:pt x="0" y="896112"/>
                </a:lnTo>
                <a:cubicBezTo>
                  <a:pt x="548640" y="338328"/>
                  <a:pt x="1307592" y="0"/>
                  <a:pt x="2148840" y="0"/>
                </a:cubicBezTo>
                <a:cubicBezTo>
                  <a:pt x="3831336" y="0"/>
                  <a:pt x="5193792" y="1362456"/>
                  <a:pt x="5193792" y="3044952"/>
                </a:cubicBezTo>
                <a:cubicBezTo>
                  <a:pt x="5193792" y="3566160"/>
                  <a:pt x="5065776" y="4050792"/>
                  <a:pt x="4828032" y="4480560"/>
                </a:cubicBezTo>
              </a:path>
            </a:pathLst>
          </a:custGeom>
          <a:solidFill>
            <a:schemeClr val="tx2">
              <a:alpha val="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Ellipse 37 (Stroke)_#color-2083&amp;10102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2505456" cy="3108960"/>
          </a:xfrm>
          <a:custGeom>
            <a:rect l="l" t="t" r="r" b="b"/>
            <a:pathLst>
              <a:path w="2505456" h="3108960">
                <a:moveTo>
                  <a:pt x="0" y="2505456"/>
                </a:moveTo>
                <a:cubicBezTo>
                  <a:pt x="100584" y="2523744"/>
                  <a:pt x="201168" y="2532888"/>
                  <a:pt x="301752" y="2532888"/>
                </a:cubicBezTo>
                <a:cubicBezTo>
                  <a:pt x="1207008" y="2532888"/>
                  <a:pt x="1938528" y="1801368"/>
                  <a:pt x="1938528" y="905256"/>
                </a:cubicBezTo>
                <a:cubicBezTo>
                  <a:pt x="1938528" y="566928"/>
                  <a:pt x="1837944" y="256032"/>
                  <a:pt x="1664208" y="0"/>
                </a:cubicBezTo>
                <a:lnTo>
                  <a:pt x="2313432" y="0"/>
                </a:lnTo>
                <a:cubicBezTo>
                  <a:pt x="2441448" y="274320"/>
                  <a:pt x="2505456" y="576072"/>
                  <a:pt x="2505456" y="905256"/>
                </a:cubicBezTo>
                <a:cubicBezTo>
                  <a:pt x="2505456" y="2121408"/>
                  <a:pt x="1517904" y="3108960"/>
                  <a:pt x="301752" y="3108960"/>
                </a:cubicBezTo>
                <a:cubicBezTo>
                  <a:pt x="201168" y="3108960"/>
                  <a:pt x="100584" y="3099816"/>
                  <a:pt x="0" y="3081528"/>
                </a:cubicBezTo>
                <a:lnTo>
                  <a:pt x="0" y="2505456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Ellipse 38_#color-2082&amp;9905"/>
          <p:cNvSpPr/>
          <p:nvPr userDrawn="1">
            <p:custDataLst>
              <p:tags r:id="rId3"/>
            </p:custDataLst>
          </p:nvPr>
        </p:nvSpPr>
        <p:spPr>
          <a:xfrm>
            <a:off x="9464040" y="4379976"/>
            <a:ext cx="1609344" cy="1609344"/>
          </a:xfrm>
          <a:prstGeom prst="ellipse">
            <a:avLst/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Ellipse 39-2082&amp;9906"/>
          <p:cNvSpPr/>
          <p:nvPr userDrawn="1">
            <p:custDataLst>
              <p:tags r:id="rId4"/>
            </p:custDataLst>
          </p:nvPr>
        </p:nvSpPr>
        <p:spPr>
          <a:xfrm>
            <a:off x="11338560" y="3617849"/>
            <a:ext cx="530352" cy="530352"/>
          </a:xfrm>
          <a:prstGeom prst="ellipse">
            <a:avLst/>
          </a:prstGeom>
          <a:solidFill>
            <a:schemeClr val="tx2">
              <a:alpha val="43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1870709" y="1862454"/>
            <a:ext cx="9467850" cy="2628901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4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870709" y="4790127"/>
            <a:ext cx="7492365" cy="1177603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2" name="Ellipse 36-2082&amp;9912"/>
          <p:cNvSpPr/>
          <p:nvPr userDrawn="1">
            <p:custDataLst>
              <p:tags r:id="rId4"/>
            </p:custDataLst>
          </p:nvPr>
        </p:nvSpPr>
        <p:spPr>
          <a:xfrm>
            <a:off x="6976872" y="1005840"/>
            <a:ext cx="4343400" cy="4343400"/>
          </a:xfrm>
          <a:prstGeom prst="ellipse">
            <a:avLst/>
          </a:prstGeom>
          <a:solidFill>
            <a:schemeClr val="tx2">
              <a:alpha val="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4" name="Ellipse 37 (Stroke)_#color-2083&amp;10105"/>
          <p:cNvSpPr/>
          <p:nvPr userDrawn="1">
            <p:custDataLst>
              <p:tags r:id="rId5"/>
            </p:custDataLst>
          </p:nvPr>
        </p:nvSpPr>
        <p:spPr>
          <a:xfrm>
            <a:off x="7159752" y="0"/>
            <a:ext cx="3977640" cy="2258568"/>
          </a:xfrm>
          <a:custGeom>
            <a:rect l="l" t="t" r="r" b="b"/>
            <a:pathLst>
              <a:path w="3977640" h="2258568">
                <a:moveTo>
                  <a:pt x="594360" y="0"/>
                </a:moveTo>
                <a:cubicBezTo>
                  <a:pt x="576072" y="82296"/>
                  <a:pt x="576072" y="173736"/>
                  <a:pt x="576072" y="265176"/>
                </a:cubicBezTo>
                <a:cubicBezTo>
                  <a:pt x="576072" y="1051560"/>
                  <a:pt x="1207008" y="1682496"/>
                  <a:pt x="1984248" y="1682496"/>
                </a:cubicBezTo>
                <a:cubicBezTo>
                  <a:pt x="2770632" y="1682496"/>
                  <a:pt x="3401568" y="1051560"/>
                  <a:pt x="3401568" y="265176"/>
                </a:cubicBezTo>
                <a:cubicBezTo>
                  <a:pt x="3401568" y="173736"/>
                  <a:pt x="3392424" y="82296"/>
                  <a:pt x="3374136" y="0"/>
                </a:cubicBezTo>
                <a:lnTo>
                  <a:pt x="3959352" y="0"/>
                </a:lnTo>
                <a:cubicBezTo>
                  <a:pt x="3968496" y="91440"/>
                  <a:pt x="3977640" y="173736"/>
                  <a:pt x="3977640" y="265176"/>
                </a:cubicBezTo>
                <a:cubicBezTo>
                  <a:pt x="3977640" y="1362456"/>
                  <a:pt x="3081528" y="2258568"/>
                  <a:pt x="1984248" y="2258568"/>
                </a:cubicBezTo>
                <a:cubicBezTo>
                  <a:pt x="886968" y="2258568"/>
                  <a:pt x="0" y="1362456"/>
                  <a:pt x="0" y="265176"/>
                </a:cubicBezTo>
                <a:cubicBezTo>
                  <a:pt x="0" y="173736"/>
                  <a:pt x="9144" y="91440"/>
                  <a:pt x="18288" y="0"/>
                </a:cubicBezTo>
                <a:lnTo>
                  <a:pt x="59436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6" name="图形 6"/>
          <p:cNvSpPr/>
          <p:nvPr userDrawn="1">
            <p:custDataLst>
              <p:tags r:id="rId6"/>
            </p:custDataLst>
          </p:nvPr>
        </p:nvSpPr>
        <p:spPr>
          <a:xfrm>
            <a:off x="8343265" y="3605530"/>
            <a:ext cx="1610360" cy="242570"/>
          </a:xfrm>
          <a:custGeom>
            <a:gdLst>
              <a:gd name="connsiteX0" fmla="*/ 75233 w 1100583"/>
              <a:gd name="connsiteY0" fmla="*/ 165422 h 165421"/>
              <a:gd name="connsiteX1" fmla="*/ 119435 w 1100583"/>
              <a:gd name="connsiteY1" fmla="*/ 156047 h 165421"/>
              <a:gd name="connsiteX2" fmla="*/ 119435 w 1100583"/>
              <a:gd name="connsiteY2" fmla="*/ 137852 h 165421"/>
              <a:gd name="connsiteX3" fmla="*/ 77688 w 1100583"/>
              <a:gd name="connsiteY3" fmla="*/ 148568 h 165421"/>
              <a:gd name="connsiteX4" fmla="*/ 35607 w 1100583"/>
              <a:gd name="connsiteY4" fmla="*/ 131266 h 165421"/>
              <a:gd name="connsiteX5" fmla="*/ 19645 w 1100583"/>
              <a:gd name="connsiteY5" fmla="*/ 84609 h 165421"/>
              <a:gd name="connsiteX6" fmla="*/ 36723 w 1100583"/>
              <a:gd name="connsiteY6" fmla="*/ 35384 h 165421"/>
              <a:gd name="connsiteX7" fmla="*/ 81483 w 1100583"/>
              <a:gd name="connsiteY7" fmla="*/ 16966 h 165421"/>
              <a:gd name="connsiteX8" fmla="*/ 119435 w 1100583"/>
              <a:gd name="connsiteY8" fmla="*/ 26566 h 165421"/>
              <a:gd name="connsiteX9" fmla="*/ 119435 w 1100583"/>
              <a:gd name="connsiteY9" fmla="*/ 6586 h 165421"/>
              <a:gd name="connsiteX10" fmla="*/ 81707 w 1100583"/>
              <a:gd name="connsiteY10" fmla="*/ 0 h 165421"/>
              <a:gd name="connsiteX11" fmla="*/ 23106 w 1100583"/>
              <a:gd name="connsiteY11" fmla="*/ 23664 h 165421"/>
              <a:gd name="connsiteX12" fmla="*/ 0 w 1100583"/>
              <a:gd name="connsiteY12" fmla="*/ 85725 h 165421"/>
              <a:gd name="connsiteX13" fmla="*/ 20538 w 1100583"/>
              <a:gd name="connsiteY13" fmla="*/ 143434 h 165421"/>
              <a:gd name="connsiteX14" fmla="*/ 75233 w 1100583"/>
              <a:gd name="connsiteY14" fmla="*/ 165422 h 165421"/>
              <a:gd name="connsiteX15" fmla="*/ 210294 w 1100583"/>
              <a:gd name="connsiteY15" fmla="*/ 165422 h 165421"/>
              <a:gd name="connsiteX16" fmla="*/ 155712 w 1100583"/>
              <a:gd name="connsiteY16" fmla="*/ 142987 h 165421"/>
              <a:gd name="connsiteX17" fmla="*/ 135284 w 1100583"/>
              <a:gd name="connsiteY17" fmla="*/ 84609 h 165421"/>
              <a:gd name="connsiteX18" fmla="*/ 156158 w 1100583"/>
              <a:gd name="connsiteY18" fmla="*/ 22994 h 165421"/>
              <a:gd name="connsiteX19" fmla="*/ 212973 w 1100583"/>
              <a:gd name="connsiteY19" fmla="*/ 0 h 165421"/>
              <a:gd name="connsiteX20" fmla="*/ 266328 w 1100583"/>
              <a:gd name="connsiteY20" fmla="*/ 22324 h 165421"/>
              <a:gd name="connsiteX21" fmla="*/ 286643 w 1100583"/>
              <a:gd name="connsiteY21" fmla="*/ 80702 h 165421"/>
              <a:gd name="connsiteX22" fmla="*/ 265882 w 1100583"/>
              <a:gd name="connsiteY22" fmla="*/ 142652 h 165421"/>
              <a:gd name="connsiteX23" fmla="*/ 210294 w 1100583"/>
              <a:gd name="connsiteY23" fmla="*/ 165422 h 165421"/>
              <a:gd name="connsiteX24" fmla="*/ 211634 w 1100583"/>
              <a:gd name="connsiteY24" fmla="*/ 16966 h 165421"/>
              <a:gd name="connsiteX25" fmla="*/ 170669 w 1100583"/>
              <a:gd name="connsiteY25" fmla="*/ 35161 h 165421"/>
              <a:gd name="connsiteX26" fmla="*/ 154931 w 1100583"/>
              <a:gd name="connsiteY26" fmla="*/ 82934 h 165421"/>
              <a:gd name="connsiteX27" fmla="*/ 170222 w 1100583"/>
              <a:gd name="connsiteY27" fmla="*/ 130597 h 165421"/>
              <a:gd name="connsiteX28" fmla="*/ 210294 w 1100583"/>
              <a:gd name="connsiteY28" fmla="*/ 148568 h 165421"/>
              <a:gd name="connsiteX29" fmla="*/ 251817 w 1100583"/>
              <a:gd name="connsiteY29" fmla="*/ 131378 h 165421"/>
              <a:gd name="connsiteX30" fmla="*/ 266998 w 1100583"/>
              <a:gd name="connsiteY30" fmla="*/ 83269 h 165421"/>
              <a:gd name="connsiteX31" fmla="*/ 252264 w 1100583"/>
              <a:gd name="connsiteY31" fmla="*/ 34268 h 165421"/>
              <a:gd name="connsiteX32" fmla="*/ 211634 w 1100583"/>
              <a:gd name="connsiteY32" fmla="*/ 16966 h 165421"/>
              <a:gd name="connsiteX33" fmla="*/ 1003581 w 1100583"/>
              <a:gd name="connsiteY33" fmla="*/ 134169 h 165421"/>
              <a:gd name="connsiteX34" fmla="*/ 1003581 w 1100583"/>
              <a:gd name="connsiteY34" fmla="*/ 156269 h 165421"/>
              <a:gd name="connsiteX35" fmla="*/ 1011849 w 1100583"/>
              <a:gd name="connsiteY35" fmla="*/ 160177 h 165421"/>
              <a:gd name="connsiteX36" fmla="*/ 1022898 w 1100583"/>
              <a:gd name="connsiteY36" fmla="*/ 162966 h 165421"/>
              <a:gd name="connsiteX37" fmla="*/ 1034281 w 1100583"/>
              <a:gd name="connsiteY37" fmla="*/ 164752 h 165421"/>
              <a:gd name="connsiteX38" fmla="*/ 1043653 w 1100583"/>
              <a:gd name="connsiteY38" fmla="*/ 165422 h 165421"/>
              <a:gd name="connsiteX39" fmla="*/ 1065313 w 1100583"/>
              <a:gd name="connsiteY39" fmla="*/ 163079 h 165421"/>
              <a:gd name="connsiteX40" fmla="*/ 1083391 w 1100583"/>
              <a:gd name="connsiteY40" fmla="*/ 155711 h 165421"/>
              <a:gd name="connsiteX41" fmla="*/ 1095898 w 1100583"/>
              <a:gd name="connsiteY41" fmla="*/ 142429 h 165421"/>
              <a:gd name="connsiteX42" fmla="*/ 1100584 w 1100583"/>
              <a:gd name="connsiteY42" fmla="*/ 122337 h 165421"/>
              <a:gd name="connsiteX43" fmla="*/ 1097126 w 1100583"/>
              <a:gd name="connsiteY43" fmla="*/ 106487 h 165421"/>
              <a:gd name="connsiteX44" fmla="*/ 1087973 w 1100583"/>
              <a:gd name="connsiteY44" fmla="*/ 93873 h 165421"/>
              <a:gd name="connsiteX45" fmla="*/ 1074467 w 1100583"/>
              <a:gd name="connsiteY45" fmla="*/ 83493 h 165421"/>
              <a:gd name="connsiteX46" fmla="*/ 1058169 w 1100583"/>
              <a:gd name="connsiteY46" fmla="*/ 74563 h 165421"/>
              <a:gd name="connsiteX47" fmla="*/ 1043320 w 1100583"/>
              <a:gd name="connsiteY47" fmla="*/ 66973 h 165421"/>
              <a:gd name="connsiteX48" fmla="*/ 1032499 w 1100583"/>
              <a:gd name="connsiteY48" fmla="*/ 59829 h 165421"/>
              <a:gd name="connsiteX49" fmla="*/ 1025689 w 1100583"/>
              <a:gd name="connsiteY49" fmla="*/ 51681 h 165421"/>
              <a:gd name="connsiteX50" fmla="*/ 1023451 w 1100583"/>
              <a:gd name="connsiteY50" fmla="*/ 41077 h 165421"/>
              <a:gd name="connsiteX51" fmla="*/ 1026470 w 1100583"/>
              <a:gd name="connsiteY51" fmla="*/ 29914 h 165421"/>
              <a:gd name="connsiteX52" fmla="*/ 1034281 w 1100583"/>
              <a:gd name="connsiteY52" fmla="*/ 22436 h 165421"/>
              <a:gd name="connsiteX53" fmla="*/ 1045225 w 1100583"/>
              <a:gd name="connsiteY53" fmla="*/ 18306 h 165421"/>
              <a:gd name="connsiteX54" fmla="*/ 1057502 w 1100583"/>
              <a:gd name="connsiteY54" fmla="*/ 16966 h 165421"/>
              <a:gd name="connsiteX55" fmla="*/ 1093888 w 1100583"/>
              <a:gd name="connsiteY55" fmla="*/ 26789 h 165421"/>
              <a:gd name="connsiteX56" fmla="*/ 1093888 w 1100583"/>
              <a:gd name="connsiteY56" fmla="*/ 5693 h 165421"/>
              <a:gd name="connsiteX57" fmla="*/ 1059398 w 1100583"/>
              <a:gd name="connsiteY57" fmla="*/ 0 h 165421"/>
              <a:gd name="connsiteX58" fmla="*/ 1038967 w 1100583"/>
              <a:gd name="connsiteY58" fmla="*/ 2567 h 165421"/>
              <a:gd name="connsiteX59" fmla="*/ 1021222 w 1100583"/>
              <a:gd name="connsiteY59" fmla="*/ 10381 h 165421"/>
              <a:gd name="connsiteX60" fmla="*/ 1008611 w 1100583"/>
              <a:gd name="connsiteY60" fmla="*/ 23775 h 165421"/>
              <a:gd name="connsiteX61" fmla="*/ 1003810 w 1100583"/>
              <a:gd name="connsiteY61" fmla="*/ 42751 h 165421"/>
              <a:gd name="connsiteX62" fmla="*/ 1006820 w 1100583"/>
              <a:gd name="connsiteY62" fmla="*/ 58378 h 165421"/>
              <a:gd name="connsiteX63" fmla="*/ 1015307 w 1100583"/>
              <a:gd name="connsiteY63" fmla="*/ 70210 h 165421"/>
              <a:gd name="connsiteX64" fmla="*/ 1027918 w 1100583"/>
              <a:gd name="connsiteY64" fmla="*/ 79809 h 165421"/>
              <a:gd name="connsiteX65" fmla="*/ 1043548 w 1100583"/>
              <a:gd name="connsiteY65" fmla="*/ 88404 h 165421"/>
              <a:gd name="connsiteX66" fmla="*/ 1058284 w 1100583"/>
              <a:gd name="connsiteY66" fmla="*/ 96106 h 165421"/>
              <a:gd name="connsiteX67" fmla="*/ 1070218 w 1100583"/>
              <a:gd name="connsiteY67" fmla="*/ 103696 h 165421"/>
              <a:gd name="connsiteX68" fmla="*/ 1078038 w 1100583"/>
              <a:gd name="connsiteY68" fmla="*/ 112402 h 165421"/>
              <a:gd name="connsiteX69" fmla="*/ 1080944 w 1100583"/>
              <a:gd name="connsiteY69" fmla="*/ 123676 h 165421"/>
              <a:gd name="connsiteX70" fmla="*/ 1072342 w 1100583"/>
              <a:gd name="connsiteY70" fmla="*/ 142206 h 165421"/>
              <a:gd name="connsiteX71" fmla="*/ 1046558 w 1100583"/>
              <a:gd name="connsiteY71" fmla="*/ 148568 h 165421"/>
              <a:gd name="connsiteX72" fmla="*/ 1035624 w 1100583"/>
              <a:gd name="connsiteY72" fmla="*/ 147563 h 165421"/>
              <a:gd name="connsiteX73" fmla="*/ 1023793 w 1100583"/>
              <a:gd name="connsiteY73" fmla="*/ 144773 h 165421"/>
              <a:gd name="connsiteX74" fmla="*/ 1012630 w 1100583"/>
              <a:gd name="connsiteY74" fmla="*/ 140196 h 165421"/>
              <a:gd name="connsiteX75" fmla="*/ 1003581 w 1100583"/>
              <a:gd name="connsiteY75" fmla="*/ 134169 h 165421"/>
              <a:gd name="connsiteX76" fmla="*/ 944091 w 1100583"/>
              <a:gd name="connsiteY76" fmla="*/ 19645 h 165421"/>
              <a:gd name="connsiteX77" fmla="*/ 990304 w 1100583"/>
              <a:gd name="connsiteY77" fmla="*/ 19645 h 165421"/>
              <a:gd name="connsiteX78" fmla="*/ 990304 w 1100583"/>
              <a:gd name="connsiteY78" fmla="*/ 2679 h 165421"/>
              <a:gd name="connsiteX79" fmla="*/ 879239 w 1100583"/>
              <a:gd name="connsiteY79" fmla="*/ 2679 h 165421"/>
              <a:gd name="connsiteX80" fmla="*/ 879239 w 1100583"/>
              <a:gd name="connsiteY80" fmla="*/ 19645 h 165421"/>
              <a:gd name="connsiteX81" fmla="*/ 925339 w 1100583"/>
              <a:gd name="connsiteY81" fmla="*/ 19645 h 165421"/>
              <a:gd name="connsiteX82" fmla="*/ 925339 w 1100583"/>
              <a:gd name="connsiteY82" fmla="*/ 162744 h 165421"/>
              <a:gd name="connsiteX83" fmla="*/ 944091 w 1100583"/>
              <a:gd name="connsiteY83" fmla="*/ 162744 h 165421"/>
              <a:gd name="connsiteX84" fmla="*/ 944091 w 1100583"/>
              <a:gd name="connsiteY84" fmla="*/ 19645 h 165421"/>
              <a:gd name="connsiteX85" fmla="*/ 853678 w 1100583"/>
              <a:gd name="connsiteY85" fmla="*/ 162744 h 165421"/>
              <a:gd name="connsiteX86" fmla="*/ 830685 w 1100583"/>
              <a:gd name="connsiteY86" fmla="*/ 162744 h 165421"/>
              <a:gd name="connsiteX87" fmla="*/ 748308 w 1100583"/>
              <a:gd name="connsiteY87" fmla="*/ 35161 h 165421"/>
              <a:gd name="connsiteX88" fmla="*/ 743174 w 1100583"/>
              <a:gd name="connsiteY88" fmla="*/ 25115 h 165421"/>
              <a:gd name="connsiteX89" fmla="*/ 742503 w 1100583"/>
              <a:gd name="connsiteY89" fmla="*/ 25115 h 165421"/>
              <a:gd name="connsiteX90" fmla="*/ 743397 w 1100583"/>
              <a:gd name="connsiteY90" fmla="*/ 47104 h 165421"/>
              <a:gd name="connsiteX91" fmla="*/ 743397 w 1100583"/>
              <a:gd name="connsiteY91" fmla="*/ 162744 h 165421"/>
              <a:gd name="connsiteX92" fmla="*/ 724644 w 1100583"/>
              <a:gd name="connsiteY92" fmla="*/ 162744 h 165421"/>
              <a:gd name="connsiteX93" fmla="*/ 724644 w 1100583"/>
              <a:gd name="connsiteY93" fmla="*/ 2679 h 165421"/>
              <a:gd name="connsiteX94" fmla="*/ 748977 w 1100583"/>
              <a:gd name="connsiteY94" fmla="*/ 2679 h 165421"/>
              <a:gd name="connsiteX95" fmla="*/ 829122 w 1100583"/>
              <a:gd name="connsiteY95" fmla="*/ 128253 h 165421"/>
              <a:gd name="connsiteX96" fmla="*/ 835596 w 1100583"/>
              <a:gd name="connsiteY96" fmla="*/ 138968 h 165421"/>
              <a:gd name="connsiteX97" fmla="*/ 836042 w 1100583"/>
              <a:gd name="connsiteY97" fmla="*/ 138968 h 165421"/>
              <a:gd name="connsiteX98" fmla="*/ 834926 w 1100583"/>
              <a:gd name="connsiteY98" fmla="*/ 115416 h 165421"/>
              <a:gd name="connsiteX99" fmla="*/ 834926 w 1100583"/>
              <a:gd name="connsiteY99" fmla="*/ 2679 h 165421"/>
              <a:gd name="connsiteX100" fmla="*/ 853678 w 1100583"/>
              <a:gd name="connsiteY100" fmla="*/ 2679 h 165421"/>
              <a:gd name="connsiteX101" fmla="*/ 853678 w 1100583"/>
              <a:gd name="connsiteY101" fmla="*/ 162744 h 165421"/>
              <a:gd name="connsiteX102" fmla="*/ 609005 w 1100583"/>
              <a:gd name="connsiteY102" fmla="*/ 162744 h 165421"/>
              <a:gd name="connsiteX103" fmla="*/ 693837 w 1100583"/>
              <a:gd name="connsiteY103" fmla="*/ 162744 h 165421"/>
              <a:gd name="connsiteX104" fmla="*/ 693837 w 1100583"/>
              <a:gd name="connsiteY104" fmla="*/ 145778 h 165421"/>
              <a:gd name="connsiteX105" fmla="*/ 627757 w 1100583"/>
              <a:gd name="connsiteY105" fmla="*/ 145778 h 165421"/>
              <a:gd name="connsiteX106" fmla="*/ 627757 w 1100583"/>
              <a:gd name="connsiteY106" fmla="*/ 89743 h 165421"/>
              <a:gd name="connsiteX107" fmla="*/ 685577 w 1100583"/>
              <a:gd name="connsiteY107" fmla="*/ 89743 h 165421"/>
              <a:gd name="connsiteX108" fmla="*/ 685577 w 1100583"/>
              <a:gd name="connsiteY108" fmla="*/ 72889 h 165421"/>
              <a:gd name="connsiteX109" fmla="*/ 627757 w 1100583"/>
              <a:gd name="connsiteY109" fmla="*/ 72889 h 165421"/>
              <a:gd name="connsiteX110" fmla="*/ 627757 w 1100583"/>
              <a:gd name="connsiteY110" fmla="*/ 19645 h 165421"/>
              <a:gd name="connsiteX111" fmla="*/ 690265 w 1100583"/>
              <a:gd name="connsiteY111" fmla="*/ 19645 h 165421"/>
              <a:gd name="connsiteX112" fmla="*/ 690265 w 1100583"/>
              <a:gd name="connsiteY112" fmla="*/ 2679 h 165421"/>
              <a:gd name="connsiteX113" fmla="*/ 609005 w 1100583"/>
              <a:gd name="connsiteY113" fmla="*/ 2679 h 165421"/>
              <a:gd name="connsiteX114" fmla="*/ 609005 w 1100583"/>
              <a:gd name="connsiteY114" fmla="*/ 162744 h 165421"/>
              <a:gd name="connsiteX115" fmla="*/ 583778 w 1100583"/>
              <a:gd name="connsiteY115" fmla="*/ 19645 h 165421"/>
              <a:gd name="connsiteX116" fmla="*/ 537567 w 1100583"/>
              <a:gd name="connsiteY116" fmla="*/ 19645 h 165421"/>
              <a:gd name="connsiteX117" fmla="*/ 537567 w 1100583"/>
              <a:gd name="connsiteY117" fmla="*/ 162744 h 165421"/>
              <a:gd name="connsiteX118" fmla="*/ 518815 w 1100583"/>
              <a:gd name="connsiteY118" fmla="*/ 162744 h 165421"/>
              <a:gd name="connsiteX119" fmla="*/ 518815 w 1100583"/>
              <a:gd name="connsiteY119" fmla="*/ 19645 h 165421"/>
              <a:gd name="connsiteX120" fmla="*/ 472715 w 1100583"/>
              <a:gd name="connsiteY120" fmla="*/ 19645 h 165421"/>
              <a:gd name="connsiteX121" fmla="*/ 472715 w 1100583"/>
              <a:gd name="connsiteY121" fmla="*/ 2679 h 165421"/>
              <a:gd name="connsiteX122" fmla="*/ 583778 w 1100583"/>
              <a:gd name="connsiteY122" fmla="*/ 2679 h 165421"/>
              <a:gd name="connsiteX123" fmla="*/ 583778 w 1100583"/>
              <a:gd name="connsiteY123" fmla="*/ 19645 h 165421"/>
              <a:gd name="connsiteX124" fmla="*/ 424160 w 1100583"/>
              <a:gd name="connsiteY124" fmla="*/ 162744 h 165421"/>
              <a:gd name="connsiteX125" fmla="*/ 447154 w 1100583"/>
              <a:gd name="connsiteY125" fmla="*/ 162744 h 165421"/>
              <a:gd name="connsiteX126" fmla="*/ 447154 w 1100583"/>
              <a:gd name="connsiteY126" fmla="*/ 2679 h 165421"/>
              <a:gd name="connsiteX127" fmla="*/ 428402 w 1100583"/>
              <a:gd name="connsiteY127" fmla="*/ 2679 h 165421"/>
              <a:gd name="connsiteX128" fmla="*/ 428402 w 1100583"/>
              <a:gd name="connsiteY128" fmla="*/ 115416 h 165421"/>
              <a:gd name="connsiteX129" fmla="*/ 429518 w 1100583"/>
              <a:gd name="connsiteY129" fmla="*/ 138968 h 165421"/>
              <a:gd name="connsiteX130" fmla="*/ 429072 w 1100583"/>
              <a:gd name="connsiteY130" fmla="*/ 138968 h 165421"/>
              <a:gd name="connsiteX131" fmla="*/ 422597 w 1100583"/>
              <a:gd name="connsiteY131" fmla="*/ 128253 h 165421"/>
              <a:gd name="connsiteX132" fmla="*/ 342453 w 1100583"/>
              <a:gd name="connsiteY132" fmla="*/ 2679 h 165421"/>
              <a:gd name="connsiteX133" fmla="*/ 318120 w 1100583"/>
              <a:gd name="connsiteY133" fmla="*/ 2679 h 165421"/>
              <a:gd name="connsiteX134" fmla="*/ 318120 w 1100583"/>
              <a:gd name="connsiteY134" fmla="*/ 162744 h 165421"/>
              <a:gd name="connsiteX135" fmla="*/ 336872 w 1100583"/>
              <a:gd name="connsiteY135" fmla="*/ 162744 h 165421"/>
              <a:gd name="connsiteX136" fmla="*/ 336872 w 1100583"/>
              <a:gd name="connsiteY136" fmla="*/ 47104 h 165421"/>
              <a:gd name="connsiteX137" fmla="*/ 335980 w 1100583"/>
              <a:gd name="connsiteY137" fmla="*/ 25115 h 165421"/>
              <a:gd name="connsiteX138" fmla="*/ 336649 w 1100583"/>
              <a:gd name="connsiteY138" fmla="*/ 25115 h 165421"/>
              <a:gd name="connsiteX139" fmla="*/ 341783 w 1100583"/>
              <a:gd name="connsiteY139" fmla="*/ 35161 h 165421"/>
              <a:gd name="connsiteX140" fmla="*/ 424160 w 1100583"/>
              <a:gd name="connsiteY140" fmla="*/ 162744 h 1654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1100583" h="165421">
                <a:moveTo>
                  <a:pt x="75233" y="165422"/>
                </a:moveTo>
                <a:cubicBezTo>
                  <a:pt x="92869" y="165422"/>
                  <a:pt x="107603" y="162297"/>
                  <a:pt x="119435" y="156047"/>
                </a:cubicBezTo>
                <a:lnTo>
                  <a:pt x="119435" y="137852"/>
                </a:lnTo>
                <a:cubicBezTo>
                  <a:pt x="107677" y="144996"/>
                  <a:pt x="93762" y="148568"/>
                  <a:pt x="77688" y="148568"/>
                </a:cubicBezTo>
                <a:cubicBezTo>
                  <a:pt x="60350" y="148568"/>
                  <a:pt x="46323" y="142800"/>
                  <a:pt x="35607" y="131266"/>
                </a:cubicBezTo>
                <a:cubicBezTo>
                  <a:pt x="24966" y="119658"/>
                  <a:pt x="19645" y="104106"/>
                  <a:pt x="19645" y="84609"/>
                </a:cubicBezTo>
                <a:cubicBezTo>
                  <a:pt x="19645" y="64070"/>
                  <a:pt x="25338" y="47662"/>
                  <a:pt x="36723" y="35384"/>
                </a:cubicBezTo>
                <a:cubicBezTo>
                  <a:pt x="48183" y="23106"/>
                  <a:pt x="63103" y="16966"/>
                  <a:pt x="81483" y="16966"/>
                </a:cubicBezTo>
                <a:cubicBezTo>
                  <a:pt x="95324" y="16966"/>
                  <a:pt x="107975" y="20166"/>
                  <a:pt x="119435" y="26566"/>
                </a:cubicBezTo>
                <a:lnTo>
                  <a:pt x="119435" y="6586"/>
                </a:lnTo>
                <a:cubicBezTo>
                  <a:pt x="109463" y="2195"/>
                  <a:pt x="96887" y="0"/>
                  <a:pt x="81707" y="0"/>
                </a:cubicBezTo>
                <a:cubicBezTo>
                  <a:pt x="58043" y="0"/>
                  <a:pt x="38509" y="7888"/>
                  <a:pt x="23106" y="23664"/>
                </a:cubicBezTo>
                <a:cubicBezTo>
                  <a:pt x="7702" y="39439"/>
                  <a:pt x="0" y="60127"/>
                  <a:pt x="0" y="85725"/>
                </a:cubicBezTo>
                <a:cubicBezTo>
                  <a:pt x="0" y="109538"/>
                  <a:pt x="6846" y="128774"/>
                  <a:pt x="20538" y="143434"/>
                </a:cubicBezTo>
                <a:cubicBezTo>
                  <a:pt x="34231" y="158093"/>
                  <a:pt x="52462" y="165422"/>
                  <a:pt x="75233" y="165422"/>
                </a:cubicBezTo>
                <a:close/>
                <a:moveTo>
                  <a:pt x="210294" y="165422"/>
                </a:moveTo>
                <a:cubicBezTo>
                  <a:pt x="187597" y="165422"/>
                  <a:pt x="169404" y="157944"/>
                  <a:pt x="155712" y="142987"/>
                </a:cubicBezTo>
                <a:cubicBezTo>
                  <a:pt x="142094" y="128030"/>
                  <a:pt x="135284" y="108570"/>
                  <a:pt x="135284" y="84609"/>
                </a:cubicBezTo>
                <a:cubicBezTo>
                  <a:pt x="135284" y="58862"/>
                  <a:pt x="142242" y="38323"/>
                  <a:pt x="156158" y="22994"/>
                </a:cubicBezTo>
                <a:cubicBezTo>
                  <a:pt x="170073" y="7665"/>
                  <a:pt x="189012" y="0"/>
                  <a:pt x="212973" y="0"/>
                </a:cubicBezTo>
                <a:cubicBezTo>
                  <a:pt x="235074" y="0"/>
                  <a:pt x="252859" y="7441"/>
                  <a:pt x="266328" y="22324"/>
                </a:cubicBezTo>
                <a:cubicBezTo>
                  <a:pt x="279871" y="37207"/>
                  <a:pt x="286643" y="56666"/>
                  <a:pt x="286643" y="80702"/>
                </a:cubicBezTo>
                <a:cubicBezTo>
                  <a:pt x="286643" y="106821"/>
                  <a:pt x="279722" y="127472"/>
                  <a:pt x="265882" y="142652"/>
                </a:cubicBezTo>
                <a:cubicBezTo>
                  <a:pt x="252041" y="157832"/>
                  <a:pt x="233512" y="165422"/>
                  <a:pt x="210294" y="165422"/>
                </a:cubicBezTo>
                <a:close/>
                <a:moveTo>
                  <a:pt x="211634" y="16966"/>
                </a:moveTo>
                <a:cubicBezTo>
                  <a:pt x="194816" y="16966"/>
                  <a:pt x="181161" y="23031"/>
                  <a:pt x="170669" y="35161"/>
                </a:cubicBezTo>
                <a:cubicBezTo>
                  <a:pt x="160176" y="47290"/>
                  <a:pt x="154931" y="63215"/>
                  <a:pt x="154931" y="82934"/>
                </a:cubicBezTo>
                <a:cubicBezTo>
                  <a:pt x="154931" y="102654"/>
                  <a:pt x="160027" y="118542"/>
                  <a:pt x="170222" y="130597"/>
                </a:cubicBezTo>
                <a:cubicBezTo>
                  <a:pt x="180491" y="142577"/>
                  <a:pt x="193849" y="148568"/>
                  <a:pt x="210294" y="148568"/>
                </a:cubicBezTo>
                <a:cubicBezTo>
                  <a:pt x="227856" y="148568"/>
                  <a:pt x="241697" y="142838"/>
                  <a:pt x="251817" y="131378"/>
                </a:cubicBezTo>
                <a:cubicBezTo>
                  <a:pt x="261937" y="119918"/>
                  <a:pt x="266998" y="103882"/>
                  <a:pt x="266998" y="83269"/>
                </a:cubicBezTo>
                <a:cubicBezTo>
                  <a:pt x="266998" y="62136"/>
                  <a:pt x="262087" y="45802"/>
                  <a:pt x="252264" y="34268"/>
                </a:cubicBezTo>
                <a:cubicBezTo>
                  <a:pt x="242441" y="22733"/>
                  <a:pt x="228898" y="16966"/>
                  <a:pt x="211634" y="16966"/>
                </a:cubicBezTo>
                <a:close/>
                <a:moveTo>
                  <a:pt x="1003581" y="134169"/>
                </a:moveTo>
                <a:lnTo>
                  <a:pt x="1003581" y="156269"/>
                </a:lnTo>
                <a:cubicBezTo>
                  <a:pt x="1005667" y="157684"/>
                  <a:pt x="1008420" y="158986"/>
                  <a:pt x="1011849" y="160177"/>
                </a:cubicBezTo>
                <a:cubicBezTo>
                  <a:pt x="1015345" y="161293"/>
                  <a:pt x="1019031" y="162223"/>
                  <a:pt x="1022898" y="162966"/>
                </a:cubicBezTo>
                <a:cubicBezTo>
                  <a:pt x="1026765" y="163786"/>
                  <a:pt x="1030556" y="164381"/>
                  <a:pt x="1034281" y="164752"/>
                </a:cubicBezTo>
                <a:cubicBezTo>
                  <a:pt x="1038005" y="165199"/>
                  <a:pt x="1041129" y="165422"/>
                  <a:pt x="1043653" y="165422"/>
                </a:cubicBezTo>
                <a:cubicBezTo>
                  <a:pt x="1051245" y="165422"/>
                  <a:pt x="1058465" y="164641"/>
                  <a:pt x="1065313" y="163079"/>
                </a:cubicBezTo>
                <a:cubicBezTo>
                  <a:pt x="1072161" y="161590"/>
                  <a:pt x="1078181" y="159135"/>
                  <a:pt x="1083391" y="155711"/>
                </a:cubicBezTo>
                <a:cubicBezTo>
                  <a:pt x="1088678" y="152288"/>
                  <a:pt x="1092850" y="147861"/>
                  <a:pt x="1095898" y="142429"/>
                </a:cubicBezTo>
                <a:cubicBezTo>
                  <a:pt x="1099022" y="136922"/>
                  <a:pt x="1100584" y="130224"/>
                  <a:pt x="1100584" y="122337"/>
                </a:cubicBezTo>
                <a:cubicBezTo>
                  <a:pt x="1100584" y="116383"/>
                  <a:pt x="1099432" y="111100"/>
                  <a:pt x="1097126" y="106487"/>
                </a:cubicBezTo>
                <a:cubicBezTo>
                  <a:pt x="1094888" y="101873"/>
                  <a:pt x="1091840" y="97669"/>
                  <a:pt x="1087973" y="93873"/>
                </a:cubicBezTo>
                <a:cubicBezTo>
                  <a:pt x="1084106" y="90078"/>
                  <a:pt x="1079600" y="86618"/>
                  <a:pt x="1074467" y="83493"/>
                </a:cubicBezTo>
                <a:cubicBezTo>
                  <a:pt x="1069333" y="80367"/>
                  <a:pt x="1063894" y="77391"/>
                  <a:pt x="1058169" y="74563"/>
                </a:cubicBezTo>
                <a:cubicBezTo>
                  <a:pt x="1052588" y="71810"/>
                  <a:pt x="1047635" y="69280"/>
                  <a:pt x="1043320" y="66973"/>
                </a:cubicBezTo>
                <a:cubicBezTo>
                  <a:pt x="1039081" y="64666"/>
                  <a:pt x="1035471" y="62285"/>
                  <a:pt x="1032499" y="59829"/>
                </a:cubicBezTo>
                <a:cubicBezTo>
                  <a:pt x="1029518" y="57373"/>
                  <a:pt x="1027251" y="54657"/>
                  <a:pt x="1025689" y="51681"/>
                </a:cubicBezTo>
                <a:cubicBezTo>
                  <a:pt x="1024194" y="48704"/>
                  <a:pt x="1023451" y="45169"/>
                  <a:pt x="1023451" y="41077"/>
                </a:cubicBezTo>
                <a:cubicBezTo>
                  <a:pt x="1023451" y="36686"/>
                  <a:pt x="1024460" y="32965"/>
                  <a:pt x="1026470" y="29914"/>
                </a:cubicBezTo>
                <a:cubicBezTo>
                  <a:pt x="1028480" y="26864"/>
                  <a:pt x="1031080" y="24371"/>
                  <a:pt x="1034281" y="22436"/>
                </a:cubicBezTo>
                <a:cubicBezTo>
                  <a:pt x="1037481" y="20501"/>
                  <a:pt x="1041129" y="19124"/>
                  <a:pt x="1045225" y="18306"/>
                </a:cubicBezTo>
                <a:cubicBezTo>
                  <a:pt x="1049311" y="17413"/>
                  <a:pt x="1053407" y="16966"/>
                  <a:pt x="1057502" y="16966"/>
                </a:cubicBezTo>
                <a:cubicBezTo>
                  <a:pt x="1072304" y="16966"/>
                  <a:pt x="1084439" y="20241"/>
                  <a:pt x="1093888" y="26789"/>
                </a:cubicBezTo>
                <a:lnTo>
                  <a:pt x="1093888" y="5693"/>
                </a:lnTo>
                <a:cubicBezTo>
                  <a:pt x="1086668" y="1898"/>
                  <a:pt x="1075171" y="0"/>
                  <a:pt x="1059398" y="0"/>
                </a:cubicBezTo>
                <a:cubicBezTo>
                  <a:pt x="1052473" y="0"/>
                  <a:pt x="1045663" y="856"/>
                  <a:pt x="1038967" y="2567"/>
                </a:cubicBezTo>
                <a:cubicBezTo>
                  <a:pt x="1032347" y="4279"/>
                  <a:pt x="1026432" y="6883"/>
                  <a:pt x="1021222" y="10381"/>
                </a:cubicBezTo>
                <a:cubicBezTo>
                  <a:pt x="1016012" y="13878"/>
                  <a:pt x="1011811" y="18343"/>
                  <a:pt x="1008611" y="23775"/>
                </a:cubicBezTo>
                <a:cubicBezTo>
                  <a:pt x="1005410" y="29133"/>
                  <a:pt x="1003810" y="35458"/>
                  <a:pt x="1003810" y="42751"/>
                </a:cubicBezTo>
                <a:cubicBezTo>
                  <a:pt x="1003810" y="48704"/>
                  <a:pt x="1004810" y="53913"/>
                  <a:pt x="1006820" y="58378"/>
                </a:cubicBezTo>
                <a:cubicBezTo>
                  <a:pt x="1008906" y="62768"/>
                  <a:pt x="1011735" y="66712"/>
                  <a:pt x="1015307" y="70210"/>
                </a:cubicBezTo>
                <a:cubicBezTo>
                  <a:pt x="1018879" y="73707"/>
                  <a:pt x="1023079" y="76907"/>
                  <a:pt x="1027918" y="79809"/>
                </a:cubicBezTo>
                <a:cubicBezTo>
                  <a:pt x="1032756" y="82711"/>
                  <a:pt x="1037967" y="85576"/>
                  <a:pt x="1043548" y="88404"/>
                </a:cubicBezTo>
                <a:cubicBezTo>
                  <a:pt x="1048825" y="91083"/>
                  <a:pt x="1053740" y="93650"/>
                  <a:pt x="1058284" y="96106"/>
                </a:cubicBezTo>
                <a:cubicBezTo>
                  <a:pt x="1062894" y="98487"/>
                  <a:pt x="1066875" y="101017"/>
                  <a:pt x="1070218" y="103696"/>
                </a:cubicBezTo>
                <a:cubicBezTo>
                  <a:pt x="1073571" y="106300"/>
                  <a:pt x="1076181" y="109203"/>
                  <a:pt x="1078038" y="112402"/>
                </a:cubicBezTo>
                <a:cubicBezTo>
                  <a:pt x="1079972" y="115602"/>
                  <a:pt x="1080944" y="119360"/>
                  <a:pt x="1080944" y="123676"/>
                </a:cubicBezTo>
                <a:cubicBezTo>
                  <a:pt x="1080944" y="131713"/>
                  <a:pt x="1078076" y="137889"/>
                  <a:pt x="1072342" y="142206"/>
                </a:cubicBezTo>
                <a:cubicBezTo>
                  <a:pt x="1066685" y="146447"/>
                  <a:pt x="1058093" y="148568"/>
                  <a:pt x="1046558" y="148568"/>
                </a:cubicBezTo>
                <a:cubicBezTo>
                  <a:pt x="1043215" y="148568"/>
                  <a:pt x="1039567" y="148233"/>
                  <a:pt x="1035624" y="147563"/>
                </a:cubicBezTo>
                <a:cubicBezTo>
                  <a:pt x="1031680" y="146893"/>
                  <a:pt x="1027737" y="145963"/>
                  <a:pt x="1023793" y="144773"/>
                </a:cubicBezTo>
                <a:cubicBezTo>
                  <a:pt x="1019917" y="143508"/>
                  <a:pt x="1016202" y="141982"/>
                  <a:pt x="1012630" y="140196"/>
                </a:cubicBezTo>
                <a:cubicBezTo>
                  <a:pt x="1009125" y="138410"/>
                  <a:pt x="1006115" y="136401"/>
                  <a:pt x="1003581" y="134169"/>
                </a:cubicBezTo>
                <a:close/>
                <a:moveTo>
                  <a:pt x="944091" y="19645"/>
                </a:moveTo>
                <a:lnTo>
                  <a:pt x="990304" y="19645"/>
                </a:lnTo>
                <a:lnTo>
                  <a:pt x="990304" y="2679"/>
                </a:lnTo>
                <a:lnTo>
                  <a:pt x="879239" y="2679"/>
                </a:lnTo>
                <a:lnTo>
                  <a:pt x="879239" y="19645"/>
                </a:lnTo>
                <a:lnTo>
                  <a:pt x="925339" y="19645"/>
                </a:lnTo>
                <a:lnTo>
                  <a:pt x="925339" y="162744"/>
                </a:lnTo>
                <a:lnTo>
                  <a:pt x="944091" y="162744"/>
                </a:lnTo>
                <a:lnTo>
                  <a:pt x="944091" y="19645"/>
                </a:lnTo>
                <a:close/>
                <a:moveTo>
                  <a:pt x="853678" y="162744"/>
                </a:moveTo>
                <a:lnTo>
                  <a:pt x="830685" y="162744"/>
                </a:lnTo>
                <a:lnTo>
                  <a:pt x="748308" y="35161"/>
                </a:lnTo>
                <a:cubicBezTo>
                  <a:pt x="746224" y="31961"/>
                  <a:pt x="744513" y="28612"/>
                  <a:pt x="743174" y="25115"/>
                </a:cubicBezTo>
                <a:lnTo>
                  <a:pt x="742503" y="25115"/>
                </a:lnTo>
                <a:cubicBezTo>
                  <a:pt x="743099" y="28538"/>
                  <a:pt x="743397" y="35868"/>
                  <a:pt x="743397" y="47104"/>
                </a:cubicBezTo>
                <a:lnTo>
                  <a:pt x="743397" y="162744"/>
                </a:lnTo>
                <a:lnTo>
                  <a:pt x="724644" y="162744"/>
                </a:lnTo>
                <a:lnTo>
                  <a:pt x="724644" y="2679"/>
                </a:lnTo>
                <a:lnTo>
                  <a:pt x="748977" y="2679"/>
                </a:lnTo>
                <a:lnTo>
                  <a:pt x="829122" y="128253"/>
                </a:lnTo>
                <a:cubicBezTo>
                  <a:pt x="832471" y="133462"/>
                  <a:pt x="834628" y="137034"/>
                  <a:pt x="835596" y="138968"/>
                </a:cubicBezTo>
                <a:lnTo>
                  <a:pt x="836042" y="138968"/>
                </a:lnTo>
                <a:cubicBezTo>
                  <a:pt x="835298" y="134354"/>
                  <a:pt x="834926" y="126504"/>
                  <a:pt x="834926" y="115416"/>
                </a:cubicBezTo>
                <a:lnTo>
                  <a:pt x="834926" y="2679"/>
                </a:lnTo>
                <a:lnTo>
                  <a:pt x="853678" y="2679"/>
                </a:lnTo>
                <a:lnTo>
                  <a:pt x="853678" y="162744"/>
                </a:lnTo>
                <a:close/>
                <a:moveTo>
                  <a:pt x="609005" y="162744"/>
                </a:moveTo>
                <a:lnTo>
                  <a:pt x="693837" y="162744"/>
                </a:lnTo>
                <a:lnTo>
                  <a:pt x="693837" y="145778"/>
                </a:lnTo>
                <a:lnTo>
                  <a:pt x="627757" y="145778"/>
                </a:lnTo>
                <a:lnTo>
                  <a:pt x="627757" y="89743"/>
                </a:lnTo>
                <a:lnTo>
                  <a:pt x="685577" y="89743"/>
                </a:lnTo>
                <a:lnTo>
                  <a:pt x="685577" y="72889"/>
                </a:lnTo>
                <a:lnTo>
                  <a:pt x="627757" y="72889"/>
                </a:lnTo>
                <a:lnTo>
                  <a:pt x="627757" y="19645"/>
                </a:lnTo>
                <a:lnTo>
                  <a:pt x="690265" y="19645"/>
                </a:lnTo>
                <a:lnTo>
                  <a:pt x="690265" y="2679"/>
                </a:lnTo>
                <a:lnTo>
                  <a:pt x="609005" y="2679"/>
                </a:lnTo>
                <a:lnTo>
                  <a:pt x="609005" y="162744"/>
                </a:lnTo>
                <a:close/>
                <a:moveTo>
                  <a:pt x="583778" y="19645"/>
                </a:moveTo>
                <a:lnTo>
                  <a:pt x="537567" y="19645"/>
                </a:lnTo>
                <a:lnTo>
                  <a:pt x="537567" y="162744"/>
                </a:lnTo>
                <a:lnTo>
                  <a:pt x="518815" y="162744"/>
                </a:lnTo>
                <a:lnTo>
                  <a:pt x="518815" y="19645"/>
                </a:lnTo>
                <a:lnTo>
                  <a:pt x="472715" y="19645"/>
                </a:lnTo>
                <a:lnTo>
                  <a:pt x="472715" y="2679"/>
                </a:lnTo>
                <a:lnTo>
                  <a:pt x="583778" y="2679"/>
                </a:lnTo>
                <a:lnTo>
                  <a:pt x="583778" y="19645"/>
                </a:lnTo>
                <a:close/>
                <a:moveTo>
                  <a:pt x="424160" y="162744"/>
                </a:moveTo>
                <a:lnTo>
                  <a:pt x="447154" y="162744"/>
                </a:lnTo>
                <a:lnTo>
                  <a:pt x="447154" y="2679"/>
                </a:lnTo>
                <a:lnTo>
                  <a:pt x="428402" y="2679"/>
                </a:lnTo>
                <a:lnTo>
                  <a:pt x="428402" y="115416"/>
                </a:lnTo>
                <a:cubicBezTo>
                  <a:pt x="428402" y="126504"/>
                  <a:pt x="428774" y="134354"/>
                  <a:pt x="429518" y="138968"/>
                </a:cubicBezTo>
                <a:lnTo>
                  <a:pt x="429072" y="138968"/>
                </a:lnTo>
                <a:cubicBezTo>
                  <a:pt x="428104" y="137034"/>
                  <a:pt x="425946" y="133462"/>
                  <a:pt x="422597" y="128253"/>
                </a:cubicBezTo>
                <a:lnTo>
                  <a:pt x="342453" y="2679"/>
                </a:lnTo>
                <a:lnTo>
                  <a:pt x="318120" y="2679"/>
                </a:lnTo>
                <a:lnTo>
                  <a:pt x="318120" y="162744"/>
                </a:lnTo>
                <a:lnTo>
                  <a:pt x="336872" y="162744"/>
                </a:lnTo>
                <a:lnTo>
                  <a:pt x="336872" y="47104"/>
                </a:lnTo>
                <a:cubicBezTo>
                  <a:pt x="336872" y="35868"/>
                  <a:pt x="336575" y="28538"/>
                  <a:pt x="335980" y="25115"/>
                </a:cubicBezTo>
                <a:lnTo>
                  <a:pt x="336649" y="25115"/>
                </a:lnTo>
                <a:cubicBezTo>
                  <a:pt x="337989" y="28612"/>
                  <a:pt x="339700" y="31961"/>
                  <a:pt x="341783" y="35161"/>
                </a:cubicBezTo>
                <a:lnTo>
                  <a:pt x="424160" y="162744"/>
                </a:lnTo>
                <a:close/>
              </a:path>
            </a:pathLst>
          </a:custGeom>
          <a:solidFill>
            <a:schemeClr val="tx1"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8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7708572" y="2343200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43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Ellipse 36_#color-2083&amp;10108"/>
          <p:cNvSpPr/>
          <p:nvPr userDrawn="1">
            <p:custDataLst>
              <p:tags r:id="rId1"/>
            </p:custDataLst>
          </p:nvPr>
        </p:nvSpPr>
        <p:spPr>
          <a:xfrm>
            <a:off x="0" y="566928"/>
            <a:ext cx="5422392" cy="6291072"/>
          </a:xfrm>
          <a:custGeom>
            <a:rect l="l" t="t" r="r" b="b"/>
            <a:pathLst>
              <a:path w="5422392" h="6291072">
                <a:moveTo>
                  <a:pt x="4425696" y="6291072"/>
                </a:moveTo>
                <a:lnTo>
                  <a:pt x="0" y="6291072"/>
                </a:lnTo>
                <a:lnTo>
                  <a:pt x="0" y="393192"/>
                </a:lnTo>
                <a:cubicBezTo>
                  <a:pt x="502920" y="137160"/>
                  <a:pt x="1069848" y="0"/>
                  <a:pt x="1673352" y="0"/>
                </a:cubicBezTo>
                <a:cubicBezTo>
                  <a:pt x="3739896" y="0"/>
                  <a:pt x="5422392" y="1673352"/>
                  <a:pt x="5422392" y="3749040"/>
                </a:cubicBezTo>
                <a:cubicBezTo>
                  <a:pt x="5422392" y="4727448"/>
                  <a:pt x="5047488" y="5614416"/>
                  <a:pt x="4425696" y="6291072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Ellipse 38_#color_#strokes-2083&amp;10111"/>
          <p:cNvSpPr/>
          <p:nvPr userDrawn="1">
            <p:custDataLst>
              <p:tags r:id="rId2"/>
            </p:custDataLst>
          </p:nvPr>
        </p:nvSpPr>
        <p:spPr>
          <a:xfrm>
            <a:off x="11314176" y="1463040"/>
            <a:ext cx="877824" cy="1399032"/>
          </a:xfrm>
          <a:custGeom>
            <a:rect l="l" t="t" r="r" b="b"/>
            <a:pathLst>
              <a:path w="877824" h="1399032">
                <a:moveTo>
                  <a:pt x="877824" y="18288"/>
                </a:moveTo>
                <a:lnTo>
                  <a:pt x="877824" y="1371600"/>
                </a:lnTo>
                <a:cubicBezTo>
                  <a:pt x="822960" y="1389888"/>
                  <a:pt x="758952" y="1399032"/>
                  <a:pt x="694944" y="1399032"/>
                </a:cubicBezTo>
                <a:cubicBezTo>
                  <a:pt x="310896" y="1399032"/>
                  <a:pt x="0" y="1088136"/>
                  <a:pt x="0" y="694944"/>
                </a:cubicBezTo>
                <a:cubicBezTo>
                  <a:pt x="0" y="310896"/>
                  <a:pt x="310896" y="0"/>
                  <a:pt x="694944" y="0"/>
                </a:cubicBezTo>
                <a:cubicBezTo>
                  <a:pt x="758952" y="0"/>
                  <a:pt x="822960" y="9144"/>
                  <a:pt x="877824" y="18288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Ellipse 39_#color_#strokes-2082&amp;9935"/>
          <p:cNvSpPr/>
          <p:nvPr userDrawn="1">
            <p:custDataLst>
              <p:tags r:id="rId3"/>
            </p:custDataLst>
          </p:nvPr>
        </p:nvSpPr>
        <p:spPr>
          <a:xfrm>
            <a:off x="10131552" y="301752"/>
            <a:ext cx="530352" cy="530352"/>
          </a:xfrm>
          <a:prstGeom prst="ellipse">
            <a:avLst/>
          </a:prstGeom>
          <a:solidFill>
            <a:schemeClr val="tx2">
              <a:alpha val="43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6104418" y="1621409"/>
            <a:ext cx="5230368" cy="2789863"/>
          </a:xfrm>
        </p:spPr>
        <p:txBody>
          <a:bodyPr wrap="square" anchor="ctr" anchorCtr="0">
            <a:normAutofit/>
          </a:bodyPr>
          <a:lstStyle>
            <a:lvl1pPr algn="l">
              <a:defRPr sz="48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18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130518" y="665438"/>
            <a:ext cx="4402908" cy="4700971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15300" b="1">
                <a:solidFill>
                  <a:srgbClr val="FFFFFF"/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Ellipse 36-2083&amp;10120"/>
          <p:cNvSpPr/>
          <p:nvPr userDrawn="1">
            <p:custDataLst>
              <p:tags r:id="rId1"/>
            </p:custDataLst>
          </p:nvPr>
        </p:nvSpPr>
        <p:spPr>
          <a:xfrm>
            <a:off x="0" y="2679192"/>
            <a:ext cx="5056632" cy="4178808"/>
          </a:xfrm>
          <a:custGeom>
            <a:rect l="l" t="t" r="r" b="b"/>
            <a:pathLst>
              <a:path w="5056632" h="4178808">
                <a:moveTo>
                  <a:pt x="4837176" y="4178808"/>
                </a:moveTo>
                <a:lnTo>
                  <a:pt x="0" y="4178808"/>
                </a:lnTo>
                <a:lnTo>
                  <a:pt x="0" y="758952"/>
                </a:lnTo>
                <a:cubicBezTo>
                  <a:pt x="539496" y="283464"/>
                  <a:pt x="1243584" y="0"/>
                  <a:pt x="2011680" y="0"/>
                </a:cubicBezTo>
                <a:cubicBezTo>
                  <a:pt x="3694176" y="0"/>
                  <a:pt x="5056632" y="1362456"/>
                  <a:pt x="5056632" y="3044952"/>
                </a:cubicBezTo>
                <a:cubicBezTo>
                  <a:pt x="5056632" y="3447288"/>
                  <a:pt x="4974336" y="3831336"/>
                  <a:pt x="4837176" y="4178808"/>
                </a:cubicBezTo>
              </a:path>
            </a:pathLst>
          </a:custGeom>
          <a:solidFill>
            <a:schemeClr val="tx2">
              <a:alpha val="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8" name="Ellipse 38_#color_#strokes-2082&amp;9949"/>
          <p:cNvSpPr/>
          <p:nvPr userDrawn="1">
            <p:custDataLst>
              <p:tags r:id="rId2"/>
            </p:custDataLst>
          </p:nvPr>
        </p:nvSpPr>
        <p:spPr>
          <a:xfrm>
            <a:off x="9537192" y="1152144"/>
            <a:ext cx="1298448" cy="1298448"/>
          </a:xfrm>
          <a:prstGeom prst="ellipse">
            <a:avLst/>
          </a:prstGeom>
          <a:solidFill>
            <a:schemeClr val="tx2">
              <a:alpha val="43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Ellipse 37 (Stroke)_#color-2083&amp;10123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2368296" cy="3410712"/>
          </a:xfrm>
          <a:custGeom>
            <a:rect l="l" t="t" r="r" b="b"/>
            <a:pathLst>
              <a:path w="2368296" h="3410712">
                <a:moveTo>
                  <a:pt x="0" y="2834640"/>
                </a:moveTo>
                <a:cubicBezTo>
                  <a:pt x="54864" y="2834640"/>
                  <a:pt x="109728" y="2834640"/>
                  <a:pt x="164592" y="2834640"/>
                </a:cubicBezTo>
                <a:cubicBezTo>
                  <a:pt x="1069848" y="2834640"/>
                  <a:pt x="1801368" y="2112264"/>
                  <a:pt x="1801368" y="1207008"/>
                </a:cubicBezTo>
                <a:cubicBezTo>
                  <a:pt x="1801368" y="731520"/>
                  <a:pt x="1591056" y="301752"/>
                  <a:pt x="1261872" y="0"/>
                </a:cubicBezTo>
                <a:lnTo>
                  <a:pt x="2011680" y="0"/>
                </a:lnTo>
                <a:cubicBezTo>
                  <a:pt x="2240280" y="347472"/>
                  <a:pt x="2368296" y="758952"/>
                  <a:pt x="2368296" y="1207008"/>
                </a:cubicBezTo>
                <a:cubicBezTo>
                  <a:pt x="2368296" y="2423160"/>
                  <a:pt x="1380744" y="3410712"/>
                  <a:pt x="164592" y="3410712"/>
                </a:cubicBezTo>
                <a:cubicBezTo>
                  <a:pt x="109728" y="3410712"/>
                  <a:pt x="54864" y="3410712"/>
                  <a:pt x="0" y="3401568"/>
                </a:cubicBezTo>
                <a:lnTo>
                  <a:pt x="0" y="283464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Ellipse 40_#color_#strokes-2082&amp;9950"/>
          <p:cNvSpPr/>
          <p:nvPr userDrawn="1">
            <p:custDataLst>
              <p:tags r:id="rId4"/>
            </p:custDataLst>
          </p:nvPr>
        </p:nvSpPr>
        <p:spPr>
          <a:xfrm>
            <a:off x="10899648" y="3429000"/>
            <a:ext cx="530352" cy="530352"/>
          </a:xfrm>
          <a:prstGeom prst="ellipse">
            <a:avLst/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4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1841500" y="555752"/>
            <a:ext cx="10096500" cy="3249648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9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2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841500" y="4217290"/>
            <a:ext cx="10096500" cy="1931921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9.xml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Ellipse 37 (Stroke)_#color-2083&amp;10114"/>
          <p:cNvSpPr/>
          <p:nvPr userDrawn="1">
            <p:custDataLst>
              <p:tags r:id="rId12"/>
            </p:custDataLst>
          </p:nvPr>
        </p:nvSpPr>
        <p:spPr>
          <a:xfrm>
            <a:off x="10497312" y="0"/>
            <a:ext cx="1691640" cy="1591056"/>
          </a:xfrm>
          <a:custGeom>
            <a:rect l="l" t="t" r="r" b="b"/>
            <a:pathLst>
              <a:path w="1691639" h="1591056">
                <a:moveTo>
                  <a:pt x="402336" y="0"/>
                </a:moveTo>
                <a:cubicBezTo>
                  <a:pt x="374904" y="82296"/>
                  <a:pt x="365760" y="164592"/>
                  <a:pt x="365760" y="246888"/>
                </a:cubicBezTo>
                <a:cubicBezTo>
                  <a:pt x="365760" y="786384"/>
                  <a:pt x="804672" y="1225296"/>
                  <a:pt x="1344168" y="1225296"/>
                </a:cubicBezTo>
                <a:cubicBezTo>
                  <a:pt x="1472184" y="1225296"/>
                  <a:pt x="1591056" y="1207008"/>
                  <a:pt x="1691640" y="1161288"/>
                </a:cubicBezTo>
                <a:lnTo>
                  <a:pt x="1691640" y="1545336"/>
                </a:lnTo>
                <a:cubicBezTo>
                  <a:pt x="1581912" y="1581912"/>
                  <a:pt x="1463040" y="1591056"/>
                  <a:pt x="1344168" y="1591056"/>
                </a:cubicBezTo>
                <a:cubicBezTo>
                  <a:pt x="603504" y="1591056"/>
                  <a:pt x="0" y="987552"/>
                  <a:pt x="0" y="246888"/>
                </a:cubicBezTo>
                <a:cubicBezTo>
                  <a:pt x="0" y="164592"/>
                  <a:pt x="9144" y="82296"/>
                  <a:pt x="18288" y="0"/>
                </a:cubicBezTo>
                <a:lnTo>
                  <a:pt x="402336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Ellipse 36-2083&amp;10117"/>
          <p:cNvSpPr/>
          <p:nvPr userDrawn="1">
            <p:custDataLst>
              <p:tags r:id="rId13"/>
            </p:custDataLst>
          </p:nvPr>
        </p:nvSpPr>
        <p:spPr>
          <a:xfrm>
            <a:off x="905256" y="5687568"/>
            <a:ext cx="2715768" cy="1170432"/>
          </a:xfrm>
          <a:custGeom>
            <a:rect l="l" t="t" r="r" b="b"/>
            <a:pathLst>
              <a:path w="2715768" h="1170432">
                <a:moveTo>
                  <a:pt x="2715768" y="1170432"/>
                </a:moveTo>
                <a:lnTo>
                  <a:pt x="0" y="1170432"/>
                </a:lnTo>
                <a:cubicBezTo>
                  <a:pt x="100584" y="502920"/>
                  <a:pt x="667512" y="0"/>
                  <a:pt x="1353312" y="0"/>
                </a:cubicBezTo>
                <a:cubicBezTo>
                  <a:pt x="2048256" y="0"/>
                  <a:pt x="2615184" y="502920"/>
                  <a:pt x="2715768" y="1170432"/>
                </a:cubicBezTo>
              </a:path>
            </a:pathLst>
          </a:custGeom>
          <a:solidFill>
            <a:schemeClr val="tx2">
              <a:alpha val="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239" r:id="rId2"/>
    <p:sldLayoutId id="2147501240" r:id="rId3"/>
    <p:sldLayoutId id="2147501241" r:id="rId4"/>
    <p:sldLayoutId id="2147501242" r:id="rId5"/>
    <p:sldLayoutId id="2147501243" r:id="rId6"/>
    <p:sldLayoutId id="2147501244" r:id="rId7"/>
    <p:sldLayoutId id="2147501245" r:id="rId8"/>
    <p:sldLayoutId id="2147501246" r:id="rId9"/>
    <p:sldLayoutId id="2147501247" r:id="rId10"/>
    <p:sldLayoutId id="214750124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tags" Target="../tags/tag90.xml" /><Relationship Id="rId13" Type="http://schemas.openxmlformats.org/officeDocument/2006/relationships/tags" Target="../tags/tag91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11334101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870709" y="2114549"/>
            <a:ext cx="9467850" cy="2628901"/>
          </a:xfrm>
        </p:spPr>
        <p:txBody>
          <a:bodyPr wrap="square">
            <a:normAutofit/>
          </a:bodyPr>
          <a:lstStyle/>
          <a:p>
            <a:r>
              <a:rPr lang="zh-CN" altLang="en-US"/>
              <a:t>子宫脱垂的定义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1870709" y="5042222"/>
            <a:ext cx="7492365" cy="1177603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7708572" y="2343200"/>
            <a:ext cx="2880000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626049" y="1020238"/>
            <a:ext cx="812351" cy="71262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01</a:t>
            </a:r>
            <a:endParaRPr lang="en-US" sz="40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2531627" y="1124552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子宫脱垂的定义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1626049" y="4045045"/>
            <a:ext cx="812351" cy="71262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04</a:t>
            </a:r>
            <a:endParaRPr lang="en-US" sz="40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2531627" y="4149359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子宫脱垂的治疗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1626049" y="2028507"/>
            <a:ext cx="812351" cy="71262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02</a:t>
            </a:r>
            <a:endParaRPr lang="en-US" sz="40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2531627" y="213282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子宫脱垂的症状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626049" y="3036776"/>
            <a:ext cx="812351" cy="71262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03</a:t>
            </a:r>
            <a:endParaRPr lang="en-US" sz="40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2531627" y="3141090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子宫脱垂的诊断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1626049" y="5053314"/>
            <a:ext cx="812351" cy="71262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0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05</a:t>
            </a:r>
            <a:endParaRPr lang="en-US" sz="40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2531627" y="5157628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子宫脱垂的预防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10438" y="2034069"/>
            <a:ext cx="5230368" cy="2789863"/>
          </a:xfrm>
        </p:spPr>
        <p:txBody>
          <a:bodyPr wrap="square" anchor="ctr" anchorCtr="0">
            <a:normAutofit/>
          </a:bodyPr>
          <a:lstStyle/>
          <a:p>
            <a:r>
              <a:rPr lang="zh-CN" altLang="en-US"/>
              <a:t>子宫脱垂的定义</a:t>
            </a:r>
            <a:endParaRPr lang="zh-CN" altLang="en-US"/>
          </a:p>
        </p:txBody>
      </p:sp>
      <p:sp>
        <p:nvSpPr>
          <p:cNvPr id="10488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0518" y="881029"/>
            <a:ext cx="4402908" cy="4700971"/>
          </a:xfrm>
        </p:spPr>
        <p:txBody>
          <a:bodyPr wrap="square">
            <a:normAutofit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子宫脱垂的含义</a:t>
            </a:r>
            <a:endParaRPr lang="zh-CN" altLang="en-US"/>
          </a:p>
        </p:txBody>
      </p:sp>
      <p:sp>
        <p:nvSpPr>
          <p:cNvPr id="104894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子宫脱垂是指子宫从正常位置沿阴道下降，宫颈外口达坐骨棘水平以下，甚至子宫全部脱出于阴道口以外。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子宫脱垂常合并有阴道前壁和（或）后壁膨出。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子宫脱垂分度：以宫颈外口距处女膜缘的距离分为3度。轻度&lt;4cm，中度4-10cm，重度&gt;10cm。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子宫脱垂病因：妊娠、分娩、长期腹压增加、盆底组织发育不良或退行性变等。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子宫脱垂的分类</a:t>
            </a:r>
            <a:endParaRPr lang="zh-CN" altLang="en-US"/>
          </a:p>
        </p:txBody>
      </p:sp>
      <p:sp>
        <p:nvSpPr>
          <p:cNvPr id="1048988" name="矩形 5"/>
          <p:cNvSpPr/>
          <p:nvPr>
            <p:custDataLst>
              <p:tags r:id="rId2"/>
            </p:custDataLst>
          </p:nvPr>
        </p:nvSpPr>
        <p:spPr>
          <a:xfrm>
            <a:off x="838200" y="2152956"/>
            <a:ext cx="3212053" cy="324869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0" name="矩形 10"/>
          <p:cNvSpPr/>
          <p:nvPr>
            <p:custDataLst>
              <p:tags r:id="rId3"/>
            </p:custDataLst>
          </p:nvPr>
        </p:nvSpPr>
        <p:spPr>
          <a:xfrm>
            <a:off x="1277396" y="2146218"/>
            <a:ext cx="659509" cy="3419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2" name="TextBox 2"/>
          <p:cNvSpPr txBox="1"/>
          <p:nvPr>
            <p:custDataLst>
              <p:tags r:id="rId4"/>
            </p:custDataLst>
          </p:nvPr>
        </p:nvSpPr>
        <p:spPr>
          <a:xfrm>
            <a:off x="1029927" y="2875149"/>
            <a:ext cx="2827747" cy="228338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轻度子宫脱垂：宫颈外口距处女膜缘＜4cm，未达处女膜缘。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94" name="矩形 6"/>
          <p:cNvSpPr/>
          <p:nvPr>
            <p:custDataLst>
              <p:tags r:id="rId5"/>
            </p:custDataLst>
          </p:nvPr>
        </p:nvSpPr>
        <p:spPr>
          <a:xfrm>
            <a:off x="4489595" y="2152956"/>
            <a:ext cx="3212053" cy="324869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6" name="矩形 11"/>
          <p:cNvSpPr/>
          <p:nvPr>
            <p:custDataLst>
              <p:tags r:id="rId6"/>
            </p:custDataLst>
          </p:nvPr>
        </p:nvSpPr>
        <p:spPr>
          <a:xfrm>
            <a:off x="4953906" y="2146218"/>
            <a:ext cx="659509" cy="3419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8" name="TextBox 2"/>
          <p:cNvSpPr txBox="1"/>
          <p:nvPr>
            <p:custDataLst>
              <p:tags r:id="rId7"/>
            </p:custDataLst>
          </p:nvPr>
        </p:nvSpPr>
        <p:spPr>
          <a:xfrm>
            <a:off x="4681934" y="2875149"/>
            <a:ext cx="2827747" cy="228338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中度子宫脱垂：宫颈已达处女膜缘，阴道口可见宫颈。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00" name="矩形 33"/>
          <p:cNvSpPr/>
          <p:nvPr>
            <p:custDataLst>
              <p:tags r:id="rId8"/>
            </p:custDataLst>
          </p:nvPr>
        </p:nvSpPr>
        <p:spPr>
          <a:xfrm>
            <a:off x="8141602" y="2146218"/>
            <a:ext cx="3212053" cy="324869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2" name="矩形 37"/>
          <p:cNvSpPr/>
          <p:nvPr>
            <p:custDataLst>
              <p:tags r:id="rId9"/>
            </p:custDataLst>
          </p:nvPr>
        </p:nvSpPr>
        <p:spPr>
          <a:xfrm>
            <a:off x="8580798" y="2140093"/>
            <a:ext cx="659509" cy="3419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4" name="TextBox 2"/>
          <p:cNvSpPr txBox="1"/>
          <p:nvPr>
            <p:custDataLst>
              <p:tags r:id="rId10"/>
            </p:custDataLst>
          </p:nvPr>
        </p:nvSpPr>
        <p:spPr>
          <a:xfrm>
            <a:off x="8333329" y="2868411"/>
            <a:ext cx="2827747" cy="228338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重度子宫脱垂：宫颈及宫体全部脱出阴道口外。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子宫脱垂的原因</a:t>
            </a:r>
            <a:endParaRPr lang="zh-CN" altLang="en-US"/>
          </a:p>
        </p:txBody>
      </p:sp>
      <p:sp>
        <p:nvSpPr>
          <p:cNvPr id="104904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生产损伤：如产伤、难产等导致子宫韧带和盆底肌肉损伤。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腹压增加：长期慢性咳嗽、便秘、腹水等增加腹压的因素可导致子宫脱垂。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激素水平变化：雌激素水平下降可导致盆底肌肉松弛，从而增加子宫脱垂的风险。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其他因素：先天发育异常、遗传因素、营养不良等也可能导致子宫脱垂。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10438" y="2034069"/>
            <a:ext cx="5230368" cy="2789863"/>
          </a:xfrm>
        </p:spPr>
        <p:txBody>
          <a:bodyPr wrap="square" anchor="ctr" anchorCtr="0">
            <a:normAutofit/>
          </a:bodyPr>
          <a:lstStyle/>
          <a:p>
            <a:r>
              <a:rPr lang="zh-CN" altLang="en-US"/>
              <a:t>子宫脱垂的症状</a:t>
            </a:r>
            <a:endParaRPr lang="zh-CN" altLang="en-US"/>
          </a:p>
        </p:txBody>
      </p:sp>
      <p:sp>
        <p:nvSpPr>
          <p:cNvPr id="10491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0518" y="881029"/>
            <a:ext cx="4402908" cy="4700971"/>
          </a:xfrm>
        </p:spPr>
        <p:txBody>
          <a:bodyPr wrap="square">
            <a:normAutofit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轻度子宫脱垂的症状</a:t>
            </a:r>
            <a:endParaRPr lang="zh-CN" altLang="en-US"/>
          </a:p>
        </p:txBody>
      </p:sp>
      <p:sp>
        <p:nvSpPr>
          <p:cNvPr id="104915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性生活受影响：性欲减退、性交痛等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腹部不适：下腹坠胀、疼痛、腰酸等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阴道分泌物异常：量多、色黄、有异味等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尿失禁：咳嗽、打喷嚏、大笑等腹压增加时出现漏尿现象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中度子宫脱垂的症状</a:t>
            </a:r>
            <a:endParaRPr lang="zh-CN" altLang="en-US"/>
          </a:p>
        </p:txBody>
      </p:sp>
      <p:sp>
        <p:nvSpPr>
          <p:cNvPr id="104922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腹部不适：中度子宫脱垂患者可能会出现腹部不适的症状，如腹胀、腹痛等。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阴道分泌物异常：中度子宫脱垂患者的阴道分泌物可能会增多，并且可能伴有异味。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性生活受影响：中度子宫脱垂患者的性生活可能会受到影响，如性交疼痛、性欲减退等。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尿频尿急：中度子宫脱垂患者可能会出现尿频尿急的症状，这是因为子宫脱垂压迫膀胱所致。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重度子宫脱垂的症状</a:t>
            </a:r>
            <a:endParaRPr lang="zh-CN" altLang="en-US"/>
          </a:p>
        </p:txBody>
      </p:sp>
      <p:sp>
        <p:nvSpPr>
          <p:cNvPr id="1049290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性交困难、出血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00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尿频、尿急、尿痛等泌尿系症状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阴道前后壁膨出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12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宫颈、宫体全部脱出阴道口外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10438" y="2034069"/>
            <a:ext cx="5230368" cy="2789863"/>
          </a:xfrm>
        </p:spPr>
        <p:txBody>
          <a:bodyPr wrap="square" anchor="ctr" anchorCtr="0">
            <a:normAutofit/>
          </a:bodyPr>
          <a:lstStyle/>
          <a:p>
            <a:r>
              <a:rPr lang="zh-CN" altLang="en-US"/>
              <a:t>子宫脱垂的诊断</a:t>
            </a:r>
            <a:endParaRPr lang="zh-CN" altLang="en-US"/>
          </a:p>
        </p:txBody>
      </p:sp>
      <p:sp>
        <p:nvSpPr>
          <p:cNvPr id="10493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0518" y="881029"/>
            <a:ext cx="4402908" cy="4700971"/>
          </a:xfrm>
        </p:spPr>
        <p:txBody>
          <a:bodyPr wrap="square">
            <a:normAutofit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https://d.book118.com/965113341013011103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-1"/>
  <p:tag name="KSO_WM_UNIT_PRESET_TEXT_LEN" val="0"/>
  <p:tag name="KSO_WM_UNIT_TYPE" val="b"/>
  <p:tag name="KSO_WM_UNIT_VALUE" val="6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87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9.xml><?xml version="1.0" encoding="utf-8"?>
<p:tagLst xmlns:p="http://schemas.openxmlformats.org/presentationml/2006/main">
  <p:tag name="KSO_WM_BEAUTIFY_FLAG" val="#wm#"/>
  <p:tag name="KSO_WM_SLIDE_ID" val="custom2023318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87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5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5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5*l_h_i*1_2_1"/>
  <p:tag name="KSO_WM_UNIT_INDEX" val="1_2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5*l_h_i*1_3_1"/>
  <p:tag name="KSO_WM_UNIT_INDEX" val="1_3_1"/>
  <p:tag name="KSO_WM_UNIT_LAYERLEVEL" val="1_1_1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5*l_h_i*1_5_1"/>
  <p:tag name="KSO_WM_UNIT_INDEX" val="1_5_1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5.0112609863281,&quot;width&quot;:402.7144775390625}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87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1"/>
  <p:tag name="KSO_WM_UNIT_DIAGRAM_ISNUMVISUAL" val="0"/>
  <p:tag name="KSO_WM_UNIT_DIAGRAM_ISREFERUNIT" val="0"/>
  <p:tag name="KSO_WM_UNIT_HIGHLIGHT" val="0"/>
  <p:tag name="KSO_WM_UNIT_ID" val="custom2023318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4.xml><?xml version="1.0" encoding="utf-8"?>
<p:tagLst xmlns:p="http://schemas.openxmlformats.org/presentationml/2006/main">
  <p:tag name="KSO_WM_BEAUTIFY_FLAG" val="#wm#"/>
  <p:tag name="KSO_WM_SLIDE_ID" val="custom202331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7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2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2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2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2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2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2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2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2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2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1"/>
  <p:tag name="KSO_WM_UNIT_DIAGRAM_ISNUMVISUAL" val="0"/>
  <p:tag name="KSO_WM_UNIT_DIAGRAM_ISREFERUNIT" val="0"/>
  <p:tag name="KSO_WM_UNIT_HIGHLIGHT" val="0"/>
  <p:tag name="KSO_WM_UNIT_ID" val="custom2023318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2.xml><?xml version="1.0" encoding="utf-8"?>
<p:tagLst xmlns:p="http://schemas.openxmlformats.org/presentationml/2006/main">
  <p:tag name="KSO_WM_BEAUTIFY_FLAG" val="#wm#"/>
  <p:tag name="KSO_WM_SLIDE_ID" val="custom202331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7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0"/>
  <p:tag name="KSO_WM_UNIT_DIAGRAM_ISNUMVISUAL" val="0"/>
  <p:tag name="KSO_WM_UNIT_DIAGRAM_ISREFERUNIT" val="0"/>
  <p:tag name="KSO_WM_UNIT_HIGHLIGHT" val="0"/>
  <p:tag name="KSO_WM_UNIT_ID" val="custom202331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7"/>
  <p:tag name="KSO_WM_UNIT_COMPATIBLE" val="1"/>
  <p:tag name="KSO_WM_UNIT_DIAGRAM_ISNUMVISUAL" val="0"/>
  <p:tag name="KSO_WM_UNIT_DIAGRAM_ISREFERUNIT" val="0"/>
  <p:tag name="KSO_WM_UNIT_HIGHLIGHT" val="0"/>
  <p:tag name="KSO_WM_UNIT_ID" val="custom2023318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7.xml><?xml version="1.0" encoding="utf-8"?>
<p:tagLst xmlns:p="http://schemas.openxmlformats.org/presentationml/2006/main">
  <p:tag name="KSO_WM_BEAUTIFY_FLAG" val="#wm#"/>
  <p:tag name="KSO_WM_SLIDE_ID" val="custom202331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7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9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FFC000"/>
      </a:accent1>
      <a:accent2>
        <a:srgbClr val="FF7A00"/>
      </a:accent2>
      <a:accent3>
        <a:srgbClr val="FF9900"/>
      </a:accent3>
      <a:accent4>
        <a:srgbClr val="75BD42"/>
      </a:accent4>
      <a:accent5>
        <a:srgbClr val="30C0B4"/>
      </a:accent5>
      <a:accent6>
        <a:srgbClr val="E54C5E"/>
      </a:accent6>
      <a:hlink>
        <a:srgbClr val="658BD5"/>
      </a:hlink>
      <a:folHlink>
        <a:srgbClr val="A16AA5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Wingdings</vt:lpstr>
      <vt:lpstr>Office Theme</vt:lpstr>
      <vt:lpstr>子宫脱垂的定义</vt:lpstr>
      <vt:lpstr>目录</vt:lpstr>
      <vt:lpstr>子宫脱垂的定义</vt:lpstr>
      <vt:lpstr>子宫脱垂的含义</vt:lpstr>
      <vt:lpstr>子宫脱垂的分类</vt:lpstr>
      <vt:lpstr>子宫脱垂的原因</vt:lpstr>
      <vt:lpstr>子宫脱垂的症状</vt:lpstr>
      <vt:lpstr>轻度子宫脱垂的症状</vt:lpstr>
      <vt:lpstr>中度子宫脱垂的症状</vt:lpstr>
      <vt:lpstr>重度子宫脱垂的症状</vt:lpstr>
      <vt:lpstr>子宫脱垂的诊断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2024-09-12T06:10:52.765</cp:lastPrinted>
  <dcterms:created xsi:type="dcterms:W3CDTF">2024-09-11T22:10:52Z</dcterms:created>
  <dcterms:modified xsi:type="dcterms:W3CDTF">2024-09-11T22:10:54Z</dcterms:modified>
</cp:coreProperties>
</file>