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56BE7B-7C52-47FB-A4B5-BFDC500852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85FD09-7B6B-4B52-86B8-F88D7CFB48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57993C-C198-423E-AA6B-93F5ED10DA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A479DD-1FB6-444A-B172-03CC6A7AF7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006C8FE-4B28-44D2-A4AB-5DACF9CB66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4C67C43-D547-4FAB-91D0-C98FFCF008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24ECA8E-B4A6-48FF-87C4-48C2C0BD32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E0B76E-F040-472B-98CF-1580414108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EC36AA-7A92-4ADC-9C81-F2584A45D6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733210-7E5C-47AB-887C-2064483D99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B85D44-A219-4463-A928-03CCF494BD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51143031330111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</p:spPr>
        <p:txBody>
          <a:bodyPr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/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</p:spPr>
        <p:txBody>
          <a:bodyPr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2023-12-20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76教师培训中的学校文化与教育环境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学校文化概述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教育环境分析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学校文化与教育环境的互动关系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教师培训中的学校文化建设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教师培训中的教育环境优化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321" r="5321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提升教育质量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应对教育变革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促进教师专业发展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通过教师培训，提高教师的教育教学能力，促进学校整体教育质量的提升。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当前教育正处于变革之中，教师培训有助于教师适应新的教育理念和教学模式。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教师培训是教师专业发展的重要途径，有助于提高教师的专业素养和教育教学能力。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24190" y="1957190"/>
            <a:ext cx="2943620" cy="2943620"/>
          </a:xfrm>
          <a:prstGeom prst="ellipse">
            <a:avLst/>
          </a:prstGeom>
          <a:solidFill>
            <a:schemeClr val="accent2">
              <a:lumMod val="75000"/>
              <a:alpha val="33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70783" y="2103783"/>
            <a:ext cx="2650435" cy="26504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236173" y="1438242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317177" y="151924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193" y="3207976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85197" y="3288980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31308" y="5000473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1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312312" y="508147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0560538" y="1438242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0641542" y="151924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886868" y="3207976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0965557" y="3288980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555672" y="5000473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636676" y="508147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1906762" y="1198792"/>
            <a:ext cx="3735664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教育理念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36173" y="1829995"/>
            <a:ext cx="36004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培训教师掌握先进的教育理念，了解教育发展的趋势和方向。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29812" y="2968526"/>
            <a:ext cx="3060488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教学技能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96214" y="3649597"/>
            <a:ext cx="36766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提高教师的教学技能，包括教学设计、教学实施、教学评价等方面。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834126" y="4761023"/>
            <a:ext cx="3614889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学科知识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17177" y="5385748"/>
            <a:ext cx="38671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加深教师对所教学科知识的理解，提高教师的学科素养。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640304" y="1198792"/>
            <a:ext cx="3545103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教育技术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567810" y="1829995"/>
            <a:ext cx="41052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培训教师熟练掌握现代教育技术，如多媒体教学、网络教学等。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567810" y="2968526"/>
            <a:ext cx="3073732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教育教学研究能力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834968" y="3649597"/>
            <a:ext cx="39433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培养教师的教育教学研究能力，提高教师的学术素养和研究水平。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733255" y="4761023"/>
            <a:ext cx="344728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教师职业道德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421217" y="5385748"/>
            <a:ext cx="43624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加强教师职业道德教育，提高教师的职业道德素养和责任意识。</a:t>
            </a:r>
          </a:p>
        </p:txBody>
      </p:sp>
      <p:sp>
        <p:nvSpPr>
          <p:cNvPr id="28" name="Freeform 28"/>
          <p:cNvSpPr/>
          <p:nvPr/>
        </p:nvSpPr>
        <p:spPr>
          <a:xfrm>
            <a:off x="5453880" y="2786880"/>
            <a:ext cx="1284241" cy="128424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培训内容和目标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学校文化概述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学校文化的定义与特点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学校文化是指一所学校在长期的教育实践过程中，所创造和形成的具有本校特色的精神财富及其物质形态，包括教育理念、学校精神、道德规范、行为准则、校园环境等方面。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学校文化具有独特性、稳定性、传承性、渗透性和教育性等特点。它是一所学校的灵魂，对学校成员具有潜移默化的影响。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功能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校文化具有导向功能、凝聚功能、激励功能、约束功能和辐射功能。它能够引导学校成员形成共同的价值观念和行为规范，增强学校的向心力和凝聚力，激发学校成员的积极性和创造性，约束学校成员的行为，以及对外展示学校的形象和特色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作用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学校文化在促进学校发展中具有重要作用。它能够提升学校的核心竞争力，推动学校的可持续发展；提高教育教学质量，促进学生全面发展；增强教师的职业认同感和归属感，提高教师的工作积极性和满意度。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学校文化的功能与作用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学校文化与教师培训的关系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教师培训是学校文化建设的重要组成部分，通过培训可以传播和强化学校文化；同时，学校文化也影响着教师培训的内容和方式，使培训更加符合学校的实际需求和发展方向。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教师培训与学校文化的相互影响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培训对于促进学校文化建设具有重要作用。一方面，通过培训可以提高教师的专业素养和教育教学能力，为学校文化建设提供有力的人才保障；另一方面，教师培训本身也是传播和践行学校文化的重要途径，通过培训可以使教师更加深入地了解和认同学校文化，从而在日常工作中更好地践行和传播学校文化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教师培训在学校文化建设中的作用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教育环境分析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物质环境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制度环境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精神环境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社会环境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教育环境的构成与特点</a:t>
              </a: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包括学校的校风、学风、教风等，是教育活动的精神氛围。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包括学校的规章制度、组织结构、管理方式等，是教育活动的制度保障。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包括学校的建筑、设施、设备等，是教育活动的物质基础。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包括社会的政治、经济、文化等因素，对教育环境产生深远影响。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影响教师培训的持续性和发展性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教育环境的不断变化要求教师培训具有持续性和发展性，以适应新的教育需求。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影响教师培训的理念和方式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不同的教育环境对教师培训的理念和方式有不同的要求，需要根据实际情况进行调整。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影响教师培训的效果和质量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教育环境的优劣直接影响到教师培训的效果和质量，需要积极优化教育环境。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教育环境对教师培训的影响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66806" y="1875568"/>
            <a:ext cx="3824955" cy="3826383"/>
            <a:chOff x="4166806" y="1875568"/>
            <a:chExt cx="3824955" cy="3826383"/>
          </a:xfrm>
        </p:grpSpPr>
        <p:sp>
          <p:nvSpPr>
            <p:cNvPr id="3" name="Freeform 3"/>
            <p:cNvSpPr/>
            <p:nvPr/>
          </p:nvSpPr>
          <p:spPr>
            <a:xfrm>
              <a:off x="416680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0" y="8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285" y="128"/>
                    <a:pt x="285" y="286"/>
                  </a:cubicBezTo>
                  <a:cubicBezTo>
                    <a:pt x="202" y="286"/>
                    <a:pt x="202" y="286"/>
                    <a:pt x="202" y="286"/>
                  </a:cubicBezTo>
                  <a:cubicBezTo>
                    <a:pt x="202" y="174"/>
                    <a:pt x="111" y="83"/>
                    <a:pt x="0" y="83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416680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0" y="20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157" y="285"/>
                    <a:pt x="285" y="157"/>
                    <a:pt x="285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02" y="111"/>
                    <a:pt x="111" y="202"/>
                    <a:pt x="0" y="20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75338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285" y="83"/>
                  </a:moveTo>
                  <a:cubicBezTo>
                    <a:pt x="285" y="0"/>
                    <a:pt x="285" y="0"/>
                    <a:pt x="285" y="0"/>
                  </a:cubicBezTo>
                  <a:cubicBezTo>
                    <a:pt x="128" y="0"/>
                    <a:pt x="0" y="128"/>
                    <a:pt x="0" y="286"/>
                  </a:cubicBezTo>
                  <a:cubicBezTo>
                    <a:pt x="83" y="286"/>
                    <a:pt x="83" y="286"/>
                    <a:pt x="83" y="286"/>
                  </a:cubicBezTo>
                  <a:cubicBezTo>
                    <a:pt x="83" y="174"/>
                    <a:pt x="174" y="83"/>
                    <a:pt x="285" y="8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75338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285" y="202"/>
                  </a:moveTo>
                  <a:cubicBezTo>
                    <a:pt x="285" y="285"/>
                    <a:pt x="285" y="285"/>
                    <a:pt x="285" y="285"/>
                  </a:cubicBezTo>
                  <a:cubicBezTo>
                    <a:pt x="128" y="285"/>
                    <a:pt x="0" y="157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111"/>
                    <a:pt x="174" y="202"/>
                    <a:pt x="285" y="20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211033" y="2959322"/>
            <a:ext cx="1645728" cy="1705738"/>
            <a:chOff x="5211033" y="2959322"/>
            <a:chExt cx="1645728" cy="1705738"/>
          </a:xfrm>
        </p:grpSpPr>
        <p:sp>
          <p:nvSpPr>
            <p:cNvPr id="8" name="Freeform 8"/>
            <p:cNvSpPr/>
            <p:nvPr/>
          </p:nvSpPr>
          <p:spPr>
            <a:xfrm>
              <a:off x="5211033" y="3015424"/>
              <a:ext cx="541973" cy="425577"/>
            </a:xfrm>
            <a:custGeom>
              <a:rect l="l" t="t" r="r" b="b"/>
              <a:pathLst>
                <a:path w="105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475952" y="2959322"/>
              <a:ext cx="380809" cy="537400"/>
            </a:xfrm>
            <a:custGeom>
              <a:rect l="l" t="t" r="r" b="b"/>
              <a:pathLst>
                <a:path w="21543" h="21574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5297043" y="4240435"/>
              <a:ext cx="513778" cy="424625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228112" y="4279582"/>
            <a:ext cx="496157" cy="415672"/>
            <a:chOff x="6228112" y="4279582"/>
            <a:chExt cx="496157" cy="415672"/>
          </a:xfrm>
        </p:grpSpPr>
        <p:sp>
          <p:nvSpPr>
            <p:cNvPr id="12" name="Freeform 12"/>
            <p:cNvSpPr/>
            <p:nvPr/>
          </p:nvSpPr>
          <p:spPr>
            <a:xfrm>
              <a:off x="6312789" y="4402646"/>
              <a:ext cx="324707" cy="292608"/>
            </a:xfrm>
            <a:custGeom>
              <a:rect l="l" t="t" r="r" b="b"/>
              <a:pathLst>
                <a:path w="161" h="145">
                  <a:moveTo>
                    <a:pt x="0" y="62"/>
                  </a:moveTo>
                  <a:lnTo>
                    <a:pt x="0" y="145"/>
                  </a:lnTo>
                  <a:lnTo>
                    <a:pt x="31" y="145"/>
                  </a:lnTo>
                  <a:lnTo>
                    <a:pt x="130" y="145"/>
                  </a:lnTo>
                  <a:lnTo>
                    <a:pt x="161" y="145"/>
                  </a:lnTo>
                  <a:lnTo>
                    <a:pt x="161" y="62"/>
                  </a:lnTo>
                  <a:lnTo>
                    <a:pt x="81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6228112" y="4279582"/>
              <a:ext cx="496157" cy="248221"/>
            </a:xfrm>
            <a:custGeom>
              <a:rect l="l" t="t" r="r" b="b"/>
              <a:pathLst>
                <a:path w="246" h="123">
                  <a:moveTo>
                    <a:pt x="225" y="80"/>
                  </a:moveTo>
                  <a:lnTo>
                    <a:pt x="225" y="21"/>
                  </a:lnTo>
                  <a:lnTo>
                    <a:pt x="182" y="21"/>
                  </a:lnTo>
                  <a:lnTo>
                    <a:pt x="182" y="47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0" y="97"/>
                  </a:lnTo>
                  <a:lnTo>
                    <a:pt x="21" y="123"/>
                  </a:lnTo>
                  <a:lnTo>
                    <a:pt x="123" y="42"/>
                  </a:lnTo>
                  <a:lnTo>
                    <a:pt x="225" y="123"/>
                  </a:lnTo>
                  <a:lnTo>
                    <a:pt x="246" y="97"/>
                  </a:lnTo>
                  <a:lnTo>
                    <a:pt x="225" y="8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1002893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加强物质环境建设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17207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完善制度环境建设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2893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营造精神环境氛围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17207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关注社会环境变化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优化教育环境的策略与措施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002893" y="1707444"/>
            <a:ext cx="3771900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加大投入，改善学校的硬件设施，提供舒适的学习环境。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417207" y="1707444"/>
            <a:ext cx="3771900" cy="16954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建立健全的规章制度，完善组织结构和管理方式，提高管理效率。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02893" y="4594193"/>
            <a:ext cx="3771900" cy="166687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加强校风、学风、教风建设，营造良好的学习氛围和人际关系。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417207" y="4594193"/>
            <a:ext cx="3771900" cy="16954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密切关注社会政治、经济、文化等因素的变化，及时调整教育策略，以适应新的社会需求。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学校文化与教育环境的互动关系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学校文化对教育环境的影响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学校文化通过传递共享的价值观，影响教育环境中的行为规范和期望，塑造师生的思维方式和行为习惯。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学校文化通过营造特定的教育氛围，如鼓励创新、注重合作等，对教育环境产生积极影响，促进学生的学习和发展。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学校文化影响教育资源的整合和利用，包括师资力量、教学设施、课程设置等，从而影响教育环境的整体质量。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价值观引导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教育氛围营造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教育资源整合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https://d.book118.com/965114303133011122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2024-09-25T20:40:27.661</cp:lastPrinted>
  <dcterms:created xsi:type="dcterms:W3CDTF">2024-09-25T12:40:27Z</dcterms:created>
  <dcterms:modified xsi:type="dcterms:W3CDTF">2024-09-25T12:40:29Z</dcterms:modified>
</cp:coreProperties>
</file>