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2E351A-2405-4D35-A51D-CE9E726D22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E8A8DF-F131-41D6-A1D2-1470C5EC1B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825220-E86E-4D70-8ABE-048D601AE5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71700DC-6C0D-4574-A36A-ABA7040BD5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C8F432A-6EDA-44E3-B9A3-7F554CBDFD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AECF87C-7594-4A50-960E-2352AC1006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CAAD6B2-EAC1-4705-B4E7-45C9F0E7FC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0193BB6-C3E1-47FC-AFB4-26B2263112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820EB67-0B80-4D8B-BB58-DB6803EFA4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B5A216-9E8F-40C0-9CB9-9F23628993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70EFA8-BA13-47D5-8BA7-C842F376F5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65130210132011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424273" y="2083443"/>
            <a:ext cx="9343454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定性数据统计分析概要课件</a:t>
            </a:r>
          </a:p>
        </p:txBody>
      </p:sp>
      <p:sp>
        <p:nvSpPr>
          <p:cNvPr id="3" name="AutoShape 3"/>
          <p:cNvSpPr/>
          <p:nvPr/>
        </p:nvSpPr>
        <p:spPr>
          <a:xfrm>
            <a:off x="4341788" y="3875459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41788" y="4791058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定性数据统计分析概述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定性数据收集与整理方法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定性数据描述性统计分析方法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定性数据探索性统计分析方法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定性数据建模与预测方法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定性数据可视化展示技巧与实例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定性数据统计分析概述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34865" y="4607506"/>
            <a:ext cx="2733675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数据之间具有独立性，一个数据的取值不影响另一个数据的取值。</a:t>
            </a:r>
          </a:p>
        </p:txBody>
      </p:sp>
      <p:sp>
        <p:nvSpPr>
          <p:cNvPr id="3" name="Freeform 3"/>
          <p:cNvSpPr/>
          <p:nvPr/>
        </p:nvSpPr>
        <p:spPr>
          <a:xfrm>
            <a:off x="826123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299856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757650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2937158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410890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868684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048192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521924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979718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7159226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632959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8090752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9270260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743992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10201787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739769" y="1358476"/>
            <a:ext cx="2733675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数据表现为文字描述或符号，没有数字意义。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612797" y="4607506"/>
            <a:ext cx="2733675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数据的取值是离散的，且一般无顺序。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90728" y="4569595"/>
            <a:ext cx="2733675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定义：定性数据也称为分类数据或品质数据，是说明事物性质、规定事物类别的非数值型数据，表现为互不相容的类别或属性。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501762" y="1358476"/>
            <a:ext cx="274320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特点</a:t>
            </a:r>
          </a:p>
        </p:txBody>
      </p:sp>
      <p:cxnSp>
        <p:nvCxnSpPr>
          <p:cNvPr id="22" name="Connector 22"/>
          <p:cNvCxnSpPr/>
          <p:nvPr/>
        </p:nvCxnSpPr>
        <p:spPr>
          <a:xfrm flipH="1" flipV="1">
            <a:off x="1737012" y="2310619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3" name="AutoShape 23"/>
          <p:cNvSpPr/>
          <p:nvPr/>
        </p:nvSpPr>
        <p:spPr>
          <a:xfrm>
            <a:off x="1632675" y="3432283"/>
            <a:ext cx="219484" cy="219484"/>
          </a:xfrm>
          <a:prstGeom prst="ellipse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1693635" y="349324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1365618" y="1589062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1556577" y="1767642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27" name="Connector 27"/>
          <p:cNvCxnSpPr/>
          <p:nvPr/>
        </p:nvCxnSpPr>
        <p:spPr>
          <a:xfrm flipH="1" flipV="1">
            <a:off x="5978060" y="2327386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5873723" y="3412474"/>
            <a:ext cx="219484" cy="219484"/>
          </a:xfrm>
          <a:prstGeom prst="ellipse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934683" y="347343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0" name="Connector 30"/>
          <p:cNvCxnSpPr/>
          <p:nvPr/>
        </p:nvCxnSpPr>
        <p:spPr>
          <a:xfrm flipH="1" flipV="1">
            <a:off x="10182152" y="2308178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1" name="AutoShape 31"/>
          <p:cNvSpPr/>
          <p:nvPr/>
        </p:nvSpPr>
        <p:spPr>
          <a:xfrm>
            <a:off x="10077815" y="3417650"/>
            <a:ext cx="219484" cy="219484"/>
          </a:xfrm>
          <a:prstGeom prst="ellipse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10138775" y="3478610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624263" y="1589062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4" name="Connector 34"/>
          <p:cNvCxnSpPr/>
          <p:nvPr/>
        </p:nvCxnSpPr>
        <p:spPr>
          <a:xfrm flipH="1" flipV="1">
            <a:off x="3860239" y="3572081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5" name="AutoShape 35"/>
          <p:cNvSpPr/>
          <p:nvPr/>
        </p:nvSpPr>
        <p:spPr>
          <a:xfrm>
            <a:off x="3750497" y="3424680"/>
            <a:ext cx="219484" cy="219484"/>
          </a:xfrm>
          <a:prstGeom prst="ellipse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3811457" y="3485640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7" name="Connector 37"/>
          <p:cNvCxnSpPr/>
          <p:nvPr/>
        </p:nvCxnSpPr>
        <p:spPr>
          <a:xfrm flipH="1" flipV="1">
            <a:off x="8108145" y="3558730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8" name="AutoShape 38"/>
          <p:cNvSpPr/>
          <p:nvPr/>
        </p:nvSpPr>
        <p:spPr>
          <a:xfrm>
            <a:off x="7998403" y="3424680"/>
            <a:ext cx="219484" cy="219484"/>
          </a:xfrm>
          <a:prstGeom prst="ellipse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8059363" y="3485640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3476652" y="4800180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736750" y="4800180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2" name="Freeform 42"/>
          <p:cNvSpPr/>
          <p:nvPr/>
        </p:nvSpPr>
        <p:spPr>
          <a:xfrm>
            <a:off x="5773138" y="1740312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9817145" y="1589062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4" name="Freeform 44"/>
          <p:cNvSpPr/>
          <p:nvPr/>
        </p:nvSpPr>
        <p:spPr>
          <a:xfrm>
            <a:off x="9992364" y="1776887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5" name="Freeform 45"/>
          <p:cNvSpPr/>
          <p:nvPr/>
        </p:nvSpPr>
        <p:spPr>
          <a:xfrm>
            <a:off x="3701728" y="5019600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6" name="Freeform 46"/>
          <p:cNvSpPr/>
          <p:nvPr/>
        </p:nvSpPr>
        <p:spPr>
          <a:xfrm>
            <a:off x="7833655" y="4965413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47" name="Group 4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8" name="AutoShape 4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TextBox 6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定性数据定义及特点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发现数据间的关联和规律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通过对定性数据进行交叉表分析和卡方检验等，可以发现不同类别或属性数据之间的关联和规律，为决策提供依据。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指导定量数据的收集和分析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通过对定性数据的统计分析，可以为定量数据的收集和分析提供指导，使定量数据的收集更加有针对性，分析更加深入。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了解数据的分布特征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通过统计定性数据的频数分布，可以了解不同类别或属性数据的分布情况，从而对数据有一个整体的把握。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定性数据统计分析意义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76773" y="2562728"/>
            <a:ext cx="2438400" cy="24384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76903" y="1099688"/>
            <a:ext cx="4352925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endParaRPr lang="en-US" sz="1800" b="1">
              <a:solidFill>
                <a:schemeClr val="accent1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7334724" y="1099688"/>
            <a:ext cx="4495800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endParaRPr lang="en-US" sz="1800" b="1">
              <a:solidFill>
                <a:schemeClr val="accent1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7334724" y="2964493"/>
            <a:ext cx="4495800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endParaRPr lang="en-US" sz="1800" b="1">
              <a:solidFill>
                <a:schemeClr val="accent1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7334724" y="4921535"/>
            <a:ext cx="4495800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endParaRPr lang="en-US" sz="1800" b="1">
              <a:solidFill>
                <a:schemeClr val="accent1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76903" y="4921535"/>
            <a:ext cx="4410075" cy="638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endParaRPr lang="en-US" sz="1950" b="1">
              <a:solidFill>
                <a:schemeClr val="accent1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76903" y="2964493"/>
            <a:ext cx="4352925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endParaRPr lang="en-US" sz="1800" b="1">
              <a:solidFill>
                <a:schemeClr val="accent1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76903" y="1462400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联系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76903" y="3348767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定性数据是定量数据的基础，定量数据是在定性数据的基础上进行量化得到的。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76903" y="5308631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定性数据和定量数据都是对客观事物的描述和反映，只是描述和反映的方式不同。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334724" y="1462400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区别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334724" y="3348767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定性数据是说明事物性质、规定事物类别的非数值型数据，而定量数据则是用数值表示的观察值，通常以测量或计数的方式获得。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334724" y="5308631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定性数据的取值是离散的，且一般无顺序，而定量数据的取值是连续的，具有数值意义。</a:t>
            </a:r>
          </a:p>
        </p:txBody>
      </p:sp>
      <p:sp>
        <p:nvSpPr>
          <p:cNvPr id="15" name="Freeform 15"/>
          <p:cNvSpPr/>
          <p:nvPr/>
        </p:nvSpPr>
        <p:spPr>
          <a:xfrm>
            <a:off x="5496912" y="3182867"/>
            <a:ext cx="1198122" cy="1198122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定性数据与定量数据关系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定性数据收集与整理方法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535" r="13535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观察法是通过直接观察研究对象的行为、环境、情境等，收集相关数据和信息的方法。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直观、客观、实时性强，能够获取丰富的情境信息。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优点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观察者主观性较强，可能受到个人经验、知识背景等因素影响，同时对于某些隐私或敏感行为可能难以观察。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缺点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适用于研究人类行为、社会现象、消费习惯等领域。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应用场景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观察法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026880" y="4327928"/>
            <a:ext cx="816835" cy="816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15503" y="3252517"/>
            <a:ext cx="669734" cy="66973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418023" y="2978511"/>
            <a:ext cx="741863" cy="74186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825419" y="2137218"/>
            <a:ext cx="951888" cy="951888"/>
          </a:xfrm>
          <a:prstGeom prst="ellipse">
            <a:avLst/>
          </a:prstGeom>
          <a:solidFill>
            <a:schemeClr val="accent3">
              <a:lumMod val="75000"/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663043" y="2098623"/>
            <a:ext cx="684020" cy="684020"/>
          </a:xfrm>
          <a:prstGeom prst="ellipse">
            <a:avLst/>
          </a:prstGeom>
          <a:solidFill>
            <a:schemeClr val="accent5">
              <a:lumMod val="75000"/>
              <a:alpha val="100000"/>
            </a:schemeClr>
          </a:solidFill>
        </p:spPr>
        <p:style>
          <a:lnRef idx="0">
            <a:schemeClr val="accent5"/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093287" y="4394336"/>
            <a:ext cx="684020" cy="68402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485811" y="3035533"/>
            <a:ext cx="617053" cy="617053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615209" y="4346502"/>
            <a:ext cx="923188" cy="923188"/>
          </a:xfrm>
          <a:prstGeom prst="ellipse">
            <a:avLst/>
          </a:prstGeom>
          <a:solidFill>
            <a:schemeClr val="accent3">
              <a:lumMod val="75000"/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327263" y="3523107"/>
            <a:ext cx="536304" cy="536304"/>
          </a:xfrm>
          <a:prstGeom prst="ellipse">
            <a:avLst/>
          </a:prstGeom>
          <a:solidFill>
            <a:schemeClr val="accent5">
              <a:lumMod val="75000"/>
              <a:alpha val="100000"/>
            </a:schemeClr>
          </a:solidFill>
        </p:spPr>
        <p:style>
          <a:lnRef idx="0">
            <a:schemeClr val="accent5"/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782217" y="3324986"/>
            <a:ext cx="536304" cy="53630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92083" y="2027663"/>
            <a:ext cx="825939" cy="82593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34516" y="4265809"/>
            <a:ext cx="1084575" cy="108457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260548" y="3456392"/>
            <a:ext cx="669734" cy="66973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723341" y="2059085"/>
            <a:ext cx="1139031" cy="113903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5413642" y="2493745"/>
            <a:ext cx="1309700" cy="134855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7" name="Connector 17"/>
          <p:cNvCxnSpPr/>
          <p:nvPr/>
        </p:nvCxnSpPr>
        <p:spPr>
          <a:xfrm flipV="1">
            <a:off x="6102864" y="2883378"/>
            <a:ext cx="679174" cy="152155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 flipV="1">
            <a:off x="6825419" y="3126459"/>
            <a:ext cx="191610" cy="44232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9" name="Connector 19"/>
          <p:cNvCxnSpPr/>
          <p:nvPr/>
        </p:nvCxnSpPr>
        <p:spPr>
          <a:xfrm flipH="1" flipV="1">
            <a:off x="7301364" y="3163040"/>
            <a:ext cx="133934" cy="116488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" name="Connector 20"/>
          <p:cNvCxnSpPr/>
          <p:nvPr/>
        </p:nvCxnSpPr>
        <p:spPr>
          <a:xfrm flipH="1">
            <a:off x="5567348" y="4736345"/>
            <a:ext cx="1459532" cy="91727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1" name="Connector 21"/>
          <p:cNvCxnSpPr/>
          <p:nvPr/>
        </p:nvCxnSpPr>
        <p:spPr>
          <a:xfrm flipV="1">
            <a:off x="5576003" y="4059411"/>
            <a:ext cx="751260" cy="50081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2" name="Connector 22"/>
          <p:cNvCxnSpPr/>
          <p:nvPr/>
        </p:nvCxnSpPr>
        <p:spPr>
          <a:xfrm>
            <a:off x="4269332" y="3861290"/>
            <a:ext cx="443212" cy="585855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3" name="Connector 23"/>
          <p:cNvCxnSpPr/>
          <p:nvPr/>
        </p:nvCxnSpPr>
        <p:spPr>
          <a:xfrm flipV="1">
            <a:off x="4318522" y="2782643"/>
            <a:ext cx="344521" cy="542343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4" name="Connector 24"/>
          <p:cNvCxnSpPr/>
          <p:nvPr/>
        </p:nvCxnSpPr>
        <p:spPr>
          <a:xfrm flipV="1">
            <a:off x="4385236" y="3349442"/>
            <a:ext cx="1032786" cy="237941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5" name="Connector 25"/>
          <p:cNvCxnSpPr/>
          <p:nvPr/>
        </p:nvCxnSpPr>
        <p:spPr>
          <a:xfrm flipV="1">
            <a:off x="5428529" y="3720374"/>
            <a:ext cx="360425" cy="686184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6" name="Connector 26"/>
          <p:cNvCxnSpPr/>
          <p:nvPr/>
        </p:nvCxnSpPr>
        <p:spPr>
          <a:xfrm>
            <a:off x="5322679" y="2733875"/>
            <a:ext cx="236458" cy="296514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7" name="Connector 27"/>
          <p:cNvCxnSpPr/>
          <p:nvPr/>
        </p:nvCxnSpPr>
        <p:spPr>
          <a:xfrm flipH="1" flipV="1">
            <a:off x="6863567" y="4059411"/>
            <a:ext cx="334699" cy="361267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8" name="Connector 28"/>
          <p:cNvCxnSpPr/>
          <p:nvPr/>
        </p:nvCxnSpPr>
        <p:spPr>
          <a:xfrm flipH="1" flipV="1">
            <a:off x="6126369" y="3484076"/>
            <a:ext cx="200894" cy="39031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9" name="TextBox 29"/>
          <p:cNvSpPr txBox="1"/>
          <p:nvPr/>
        </p:nvSpPr>
        <p:spPr>
          <a:xfrm>
            <a:off x="183453" y="1348268"/>
            <a:ext cx="40290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451179" y="1899244"/>
            <a:ext cx="3762187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访谈法是通过与研究对象进行面对面的交流，了解其观点、态度、经验等，收集相关数据和信息的方法。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83453" y="4327928"/>
            <a:ext cx="40290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缺点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51179" y="4878904"/>
            <a:ext cx="3762187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访谈结果可能受到访谈者提问方式、语气等因素影响，同时对于某些隐私或敏感话题可能难以获取真实信息。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966477" y="1432892"/>
            <a:ext cx="40290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优点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966477" y="2006039"/>
            <a:ext cx="3753398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灵活性高，能够深入了解研究对象的内心世界和主观感受，同时可以根据研究需要进行调整。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966477" y="4251066"/>
            <a:ext cx="40290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应用场景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7966477" y="4824213"/>
            <a:ext cx="3753398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适用于研究个人经历、心理状态、组织文化等领域。</a:t>
            </a:r>
          </a:p>
        </p:txBody>
      </p:sp>
      <p:sp>
        <p:nvSpPr>
          <p:cNvPr id="37" name="Freeform 37"/>
          <p:cNvSpPr/>
          <p:nvPr/>
        </p:nvSpPr>
        <p:spPr>
          <a:xfrm>
            <a:off x="6996367" y="2295973"/>
            <a:ext cx="585610" cy="585610"/>
          </a:xfrm>
          <a:custGeom>
            <a:rect l="l" t="t" r="r" b="b"/>
            <a:pathLst>
              <a:path w="304800" h="304800">
                <a:moveTo>
                  <a:pt x="265490" y="266700"/>
                </a:moveTo>
                <a:cubicBezTo>
                  <a:pt x="265490" y="266700"/>
                  <a:pt x="318068" y="266757"/>
                  <a:pt x="325450" y="215313"/>
                </a:cubicBezTo>
                <a:cubicBezTo>
                  <a:pt x="328965" y="159058"/>
                  <a:pt x="274625" y="147971"/>
                  <a:pt x="274625" y="147971"/>
                </a:cubicBezTo>
                <a:cubicBezTo>
                  <a:pt x="274625" y="147971"/>
                  <a:pt x="280807" y="64694"/>
                  <a:pt x="204511" y="55197"/>
                </a:cubicBezTo>
                <a:cubicBezTo>
                  <a:pt x="139122" y="48520"/>
                  <a:pt x="119224" y="109290"/>
                  <a:pt x="119224" y="109290"/>
                </a:cubicBezTo>
                <a:cubicBezTo>
                  <a:pt x="119224" y="109290"/>
                  <a:pt x="99527" y="90354"/>
                  <a:pt x="72809" y="105823"/>
                </a:cubicBezTo>
                <a:cubicBezTo>
                  <a:pt x="48892" y="120587"/>
                  <a:pt x="53121" y="147618"/>
                  <a:pt x="53121" y="147618"/>
                </a:cubicBezTo>
                <a:cubicBezTo>
                  <a:pt x="53121" y="147618"/>
                  <a:pt x="0" y="157944"/>
                  <a:pt x="0" y="212084"/>
                </a:cubicBezTo>
                <a:cubicBezTo>
                  <a:pt x="1191" y="266157"/>
                  <a:pt x="57693" y="266700"/>
                  <a:pt x="57693" y="26670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Freeform 38"/>
          <p:cNvSpPr/>
          <p:nvPr/>
        </p:nvSpPr>
        <p:spPr>
          <a:xfrm>
            <a:off x="4809097" y="2221251"/>
            <a:ext cx="391912" cy="391912"/>
          </a:xfrm>
          <a:custGeom>
            <a:rect l="l" t="t" r="r" b="b"/>
            <a:pathLst>
              <a:path w="304800" h="304800">
                <a:moveTo>
                  <a:pt x="95545" y="304800"/>
                </a:moveTo>
                <a:cubicBezTo>
                  <a:pt x="75228" y="262528"/>
                  <a:pt x="86049" y="238306"/>
                  <a:pt x="101660" y="215494"/>
                </a:cubicBezTo>
                <a:cubicBezTo>
                  <a:pt x="118758" y="190500"/>
                  <a:pt x="123168" y="165764"/>
                  <a:pt x="123168" y="165764"/>
                </a:cubicBezTo>
                <a:cubicBezTo>
                  <a:pt x="123168" y="165764"/>
                  <a:pt x="136608" y="183232"/>
                  <a:pt x="131235" y="210560"/>
                </a:cubicBezTo>
                <a:cubicBezTo>
                  <a:pt x="154981" y="184128"/>
                  <a:pt x="159458" y="142018"/>
                  <a:pt x="155877" y="125892"/>
                </a:cubicBezTo>
                <a:cubicBezTo>
                  <a:pt x="209550" y="163401"/>
                  <a:pt x="232486" y="244612"/>
                  <a:pt x="201578" y="304800"/>
                </a:cubicBezTo>
                <a:cubicBezTo>
                  <a:pt x="365998" y="211769"/>
                  <a:pt x="242478" y="72581"/>
                  <a:pt x="220970" y="56893"/>
                </a:cubicBezTo>
                <a:cubicBezTo>
                  <a:pt x="228143" y="72571"/>
                  <a:pt x="229495" y="99117"/>
                  <a:pt x="215017" y="111995"/>
                </a:cubicBezTo>
                <a:cubicBezTo>
                  <a:pt x="190510" y="19040"/>
                  <a:pt x="129892" y="-10"/>
                  <a:pt x="129892" y="-10"/>
                </a:cubicBezTo>
                <a:cubicBezTo>
                  <a:pt x="137065" y="47930"/>
                  <a:pt x="103908" y="100346"/>
                  <a:pt x="71942" y="139513"/>
                </a:cubicBezTo>
                <a:cubicBezTo>
                  <a:pt x="70818" y="120396"/>
                  <a:pt x="69628" y="107204"/>
                  <a:pt x="59579" y="88916"/>
                </a:cubicBezTo>
                <a:cubicBezTo>
                  <a:pt x="57321" y="123644"/>
                  <a:pt x="30785" y="151943"/>
                  <a:pt x="23603" y="186738"/>
                </a:cubicBezTo>
                <a:cubicBezTo>
                  <a:pt x="13868" y="233848"/>
                  <a:pt x="30890" y="268348"/>
                  <a:pt x="95564" y="30479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Freeform 39"/>
          <p:cNvSpPr/>
          <p:nvPr/>
        </p:nvSpPr>
        <p:spPr>
          <a:xfrm>
            <a:off x="4874749" y="4606042"/>
            <a:ext cx="404108" cy="404108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Freeform 40"/>
          <p:cNvSpPr/>
          <p:nvPr/>
        </p:nvSpPr>
        <p:spPr>
          <a:xfrm>
            <a:off x="5610694" y="3160417"/>
            <a:ext cx="367285" cy="367285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1" name="Freeform 41"/>
          <p:cNvSpPr/>
          <p:nvPr/>
        </p:nvSpPr>
        <p:spPr>
          <a:xfrm>
            <a:off x="7251892" y="4540748"/>
            <a:ext cx="366812" cy="36681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Freeform 42"/>
          <p:cNvSpPr/>
          <p:nvPr/>
        </p:nvSpPr>
        <p:spPr>
          <a:xfrm>
            <a:off x="6447722" y="3652586"/>
            <a:ext cx="295387" cy="295387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Freeform 43"/>
          <p:cNvSpPr/>
          <p:nvPr/>
        </p:nvSpPr>
        <p:spPr>
          <a:xfrm>
            <a:off x="3896106" y="3429803"/>
            <a:ext cx="308527" cy="308527"/>
          </a:xfrm>
          <a:custGeom>
            <a:rect l="l" t="t" r="r" b="b"/>
            <a:pathLst>
              <a:path w="304800" h="304800">
                <a:moveTo>
                  <a:pt x="130883" y="184766"/>
                </a:moveTo>
                <a:lnTo>
                  <a:pt x="35557" y="89516"/>
                </a:lnTo>
                <a:cubicBezTo>
                  <a:pt x="-11849" y="144323"/>
                  <a:pt x="-11849" y="225219"/>
                  <a:pt x="35557" y="280016"/>
                </a:cubicBezTo>
                <a:lnTo>
                  <a:pt x="130883" y="184766"/>
                </a:lnTo>
                <a:close/>
                <a:moveTo>
                  <a:pt x="190510" y="39605"/>
                </a:moveTo>
                <a:lnTo>
                  <a:pt x="190510" y="179108"/>
                </a:lnTo>
                <a:lnTo>
                  <a:pt x="91907" y="277749"/>
                </a:lnTo>
                <a:cubicBezTo>
                  <a:pt x="114081" y="294303"/>
                  <a:pt x="141018" y="304800"/>
                  <a:pt x="170783" y="304800"/>
                </a:cubicBezTo>
                <a:cubicBezTo>
                  <a:pt x="244821" y="304800"/>
                  <a:pt x="304800" y="244897"/>
                  <a:pt x="304800" y="170888"/>
                </a:cubicBezTo>
                <a:cubicBezTo>
                  <a:pt x="304810" y="103661"/>
                  <a:pt x="254965" y="49187"/>
                  <a:pt x="190510" y="39605"/>
                </a:cubicBezTo>
                <a:close/>
                <a:moveTo>
                  <a:pt x="152400" y="152552"/>
                </a:moveTo>
                <a:lnTo>
                  <a:pt x="152400" y="0"/>
                </a:lnTo>
                <a:cubicBezTo>
                  <a:pt x="110881" y="2572"/>
                  <a:pt x="73371" y="18459"/>
                  <a:pt x="43082" y="43215"/>
                </a:cubicBezTo>
                <a:lnTo>
                  <a:pt x="152400" y="15255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44" name="Group 4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5" name="AutoShape 4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TextBox 6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访谈法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23075" r="23075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问卷调查法是通过向研究对象发放问卷，收集其回答和相关信息的方法。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调查范围广泛，能够获取大量数据，同时可以进行量化分析。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优点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问卷设计可能存在偏差，导致结果不准确，同时研究对象可能因为各种原因不愿意回答或回答不真实。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缺点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适用于研究公众意见、消费行为、市场需求等领域。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应用场景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问卷调查法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https://d.book118.com/965130210132011034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62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2024-08-29T22:02:12.051</cp:lastPrinted>
  <dcterms:created xsi:type="dcterms:W3CDTF">2024-08-29T14:02:12Z</dcterms:created>
  <dcterms:modified xsi:type="dcterms:W3CDTF">2024-08-29T14:02:13Z</dcterms:modified>
</cp:coreProperties>
</file>