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HUILVT+MS-UIGothic"/>
      <p:regular r:id="rId17"/>
    </p:embeddedFont>
    <p:embeddedFont>
      <p:font typeface="QHNGHB+FTIJGO+MicrosoftYaHei-Bold"/>
      <p:regular r:id="rId18"/>
    </p:embeddedFont>
    <p:embeddedFont>
      <p:font typeface="JEIBSN+BFUSPF+ArialMT"/>
      <p:regular r:id="rId19"/>
    </p:embeddedFont>
    <p:embeddedFont>
      <p:font typeface="HJSGSB+GORTLD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AB28F-82BE-4D4B-836E-2384C8ECA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BC8F7-403D-4177-ACCB-B43618C8B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32F1A-D935-4488-8B86-4E2D102F3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D4729-67DC-4970-A9D6-AA580DD41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B1A2F6-E45C-439A-A35D-BFC2D7E15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8B6AAE-7C50-4997-A0DB-90CC5BA70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7F8D8A-48D8-4C02-A6D1-C09BCF163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ABD88-3DC0-4642-9317-2390AE98F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D7747-6B8B-47C9-973E-035B74FB2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6379D-6BF6-4373-84C0-6101C8C76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4BE82-E46C-46BE-826F-E85E7BBBB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0000210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2051605"/>
            <a:ext cx="7200900" cy="25374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HUILVT+MS-UIGothic"/>
                <a:cs typeface="HUILVT+MS-UIGothic"/>
              </a:rPr>
              <a:t>骨折修复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5400">
                <a:solidFill>
                  <a:srgbClr val="000000"/>
                </a:solidFill>
                <a:latin typeface="HUILVT+MS-UIGothic"/>
                <a:cs typeface="HUILVT+MS-UIGothic"/>
              </a:rPr>
              <a:t>断及治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5400"/>
              </a:lnSpc>
              <a:spcBef>
                <a:spcPts val="1079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HUILVT+MS-UIGothic"/>
                <a:cs typeface="HUILVT+MS-UIGothic"/>
              </a:rPr>
              <a:t>英文版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5400">
                <a:solidFill>
                  <a:srgbClr val="000000"/>
                </a:solidFill>
                <a:latin typeface="HUILVT+MS-UIGothic"/>
                <a:cs typeface="HUILVT+MS-UIGothic"/>
              </a:rPr>
              <a:t>理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HUILVT+MS-UIGothic"/>
                <a:cs typeface="HUILV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HUILVT+MS-UIGothic"/>
                <a:cs typeface="HUILVT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QHNGHB+FTIJGO+MicrosoftYaHei-Bold"/>
                <a:cs typeface="QHNGHB+FTIJGO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707195"/>
            <a:ext cx="2490623" cy="12711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EIBSN+BFUSPF+ArialMT"/>
                <a:cs typeface="JEIBSN+BFUSPF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UILVT+MS-UIGothic"/>
                <a:cs typeface="HUILVT+MS-UIGothic"/>
              </a:rPr>
              <a:t>骨折修复概述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EIBSN+BFUSPF+ArialMT"/>
                <a:cs typeface="JEIBSN+BFUSPF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UILVT+MS-UIGothic"/>
                <a:cs typeface="HUILVT+MS-UIGothic"/>
              </a:rPr>
              <a:t>骨折的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000000"/>
                </a:solidFill>
                <a:latin typeface="HUILVT+MS-UIGothic"/>
                <a:cs typeface="HUILVT+MS-UIGothic"/>
              </a:rPr>
              <a:t>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3680015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EIBSN+BFUSPF+ArialMT"/>
                <a:cs typeface="JEIBSN+BFUSPF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UILVT+MS-UIGothic"/>
                <a:cs typeface="HUILVT+MS-UIGothic"/>
              </a:rPr>
              <a:t>骨折的治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72869" y="4166425"/>
            <a:ext cx="3099873" cy="12708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EIBSN+BFUSPF+ArialMT"/>
                <a:cs typeface="JEIBSN+BFUSPF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UILVT+MS-UIGothic"/>
                <a:cs typeface="HUILVT+MS-UIGothic"/>
              </a:rPr>
              <a:t>骨折的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0000"/>
                </a:solidFill>
                <a:latin typeface="HUILVT+MS-UIGothic"/>
                <a:cs typeface="HUILVT+MS-UIGothic"/>
              </a:rPr>
              <a:t>理与康复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EIBSN+BFUSPF+ArialMT"/>
                <a:cs typeface="JEIBSN+BFUSPF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0000"/>
                </a:solidFill>
                <a:latin typeface="HUILVT+MS-UIGothic"/>
                <a:cs typeface="HUILVT+MS-UIGothic"/>
              </a:rPr>
              <a:t>防骨折的措施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QHNGHB+FTIJGO+MicrosoftYaHei-Bold"/>
                <a:cs typeface="QHNGHB+FTIJGO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HUILVT+MS-UIGothic"/>
                <a:cs typeface="HUILVT+MS-UIGothic"/>
              </a:rPr>
              <a:t>骨折修复概述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HUILVT+MS-UIGothic"/>
                <a:cs typeface="HUILVT+MS-UIGothic"/>
              </a:rPr>
              <a:t>骨折的定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HUILVT+MS-UIGothic"/>
                <a:cs typeface="HUILVT+MS-UIGothic"/>
              </a:rPr>
              <a:t>与分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38220" y="2755638"/>
            <a:ext cx="83231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ILVT+MS-UIGothic"/>
                <a:cs typeface="HUILVT+MS-UIGothic"/>
              </a:rPr>
              <a:t>骨折是指骨骼完整性的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丧</a:t>
            </a:r>
            <a:r>
              <a:rPr sz="1500">
                <a:solidFill>
                  <a:srgbClr val="000000"/>
                </a:solidFill>
                <a:latin typeface="HUILVT+MS-UIGothic"/>
                <a:cs typeface="HUILVT+MS-UIGothic"/>
              </a:rPr>
              <a:t>失，通常由外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HUILVT+MS-UIGothic"/>
                <a:cs typeface="HUILVT+MS-UIGothic"/>
              </a:rPr>
              <a:t>或疾病引起，可分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为闭</a:t>
            </a:r>
            <a:r>
              <a:rPr sz="1500">
                <a:solidFill>
                  <a:srgbClr val="000000"/>
                </a:solidFill>
                <a:latin typeface="HUILVT+MS-UIGothic"/>
                <a:cs typeface="HUILVT+MS-UIGothic"/>
              </a:rPr>
              <a:t>合性骨折和开放性骨折。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3045FD"/>
                </a:solidFill>
                <a:latin typeface="HUILVT+MS-UIGothic"/>
                <a:cs typeface="HUILVT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33470" y="4774303"/>
            <a:ext cx="81776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ILVT+MS-UIGothic"/>
                <a:cs typeface="HUILVT+MS-UIGothic"/>
              </a:rPr>
              <a:t>骨折是指骨骼完整性的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丧</a:t>
            </a:r>
            <a:r>
              <a:rPr sz="1500">
                <a:solidFill>
                  <a:srgbClr val="000000"/>
                </a:solidFill>
                <a:latin typeface="HUILVT+MS-UIGothic"/>
                <a:cs typeface="HUILVT+MS-UIGothic"/>
              </a:rPr>
              <a:t>失，通常由外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HUILVT+MS-UIGothic"/>
                <a:cs typeface="HUILVT+MS-UIGothic"/>
              </a:rPr>
              <a:t>或疾病引起。根据骨折部位和程度的不同，可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ILVT+MS-UIGothic"/>
                <a:cs typeface="HUILVT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为闭</a:t>
            </a:r>
            <a:r>
              <a:rPr sz="1500">
                <a:solidFill>
                  <a:srgbClr val="000000"/>
                </a:solidFill>
                <a:latin typeface="HUILVT+MS-UIGothic"/>
                <a:cs typeface="HUILVT+MS-UIGothic"/>
              </a:rPr>
              <a:t>合性骨折和开放性骨折。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闭</a:t>
            </a:r>
            <a:r>
              <a:rPr sz="1500">
                <a:solidFill>
                  <a:srgbClr val="000000"/>
                </a:solidFill>
                <a:latin typeface="HUILVT+MS-UIGothic"/>
                <a:cs typeface="HUILVT+MS-UIGothic"/>
              </a:rPr>
              <a:t>合性骨折指的是骨折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HUILVT+MS-UIGothic"/>
                <a:cs typeface="HUILVT+MS-UIGothic"/>
              </a:rPr>
              <a:t>皮肤和粘膜保持完整，骨折端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ILVT+MS-UIGothic"/>
                <a:cs typeface="HUILVT+MS-UIGothic"/>
              </a:rPr>
              <a:t>不与外界相通；而开放性骨折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HUILVT+MS-UIGothic"/>
                <a:cs typeface="HUILVT+MS-UIGothic"/>
              </a:rPr>
              <a:t>是指骨折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HUILVT+MS-UIGothic"/>
                <a:cs typeface="HUILVT+MS-UIGothic"/>
              </a:rPr>
              <a:t>皮肤和粘膜破裂，骨折端与外界相通。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HUILVT+MS-UIGothic"/>
                <a:cs typeface="HUILVT+MS-UIGothic"/>
              </a:rPr>
              <a:t>骨折的原因和症状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3045FD"/>
                </a:solidFill>
                <a:latin typeface="HUILVT+MS-UIGothic"/>
                <a:cs typeface="HUILVT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26990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骨折的原因多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，包括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创伤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、骨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疏松、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瘤等，症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状包括疼痛、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肿胀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、功能障碍等。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796715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骨折的原因有多种，最常</a:t>
            </a: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的是由于直接或</a:t>
            </a: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接的暴力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创伤导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致。骨</a:t>
            </a: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疏松症、骨</a:t>
            </a: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瘤等疾病也可能引</a:t>
            </a: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骨折。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骨折的症状主要包括</a:t>
            </a: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烈疼痛、</a:t>
            </a: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肿胀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、局部</a:t>
            </a: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痛、功能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障碍等。疼痛程度因个体差异而异，但通常</a:t>
            </a: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较为剧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烈。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肿胀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是由于局部出血和炎症反</a:t>
            </a: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所致，可表</a:t>
            </a: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局部水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。局部</a:t>
            </a: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痛明</a:t>
            </a: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，尤其是移</a:t>
            </a: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患肢</a:t>
            </a: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疼痛加</a:t>
            </a: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。功能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障碍</a:t>
            </a: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表</a:t>
            </a: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患肢活</a:t>
            </a: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受限，无法承重或完成某些</a:t>
            </a:r>
            <a:r>
              <a:rPr sz="1350">
                <a:solidFill>
                  <a:srgbClr val="011195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11195"/>
                </a:solidFill>
                <a:latin typeface="HUILVT+MS-UIGothic"/>
                <a:cs typeface="HUILVT+MS-UIGothic"/>
              </a:rPr>
              <a:t>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HUILVT+MS-UIGothic"/>
                <a:cs typeface="HUILVT+MS-UIGothic"/>
              </a:rPr>
              <a:t>骨折的愈合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3045FD"/>
                </a:solidFill>
                <a:latin typeface="HUILVT+MS-UIGothic"/>
                <a:cs typeface="HUILVT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86205" y="199342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95769" y="199342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FFFF"/>
                </a:solidFill>
                <a:latin typeface="HUILVT+MS-UIGothic"/>
                <a:cs typeface="HUILVT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86205" y="3091033"/>
            <a:ext cx="446861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骨折的愈合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程包括炎症反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、骨痂形成和骨痂重塑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三个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段，需要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和正确的治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疗护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理。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32600" y="3091033"/>
            <a:ext cx="4468616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骨折的愈合是一个复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程，通常包括炎症反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骨痂形成和骨痂重塑三个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段。在炎症反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应阶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段，骨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折端周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的血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形成，伴随炎症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胞浸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。骨痂形成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段开始于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后</a:t>
            </a:r>
            <a:r>
              <a:rPr sz="1350">
                <a:solidFill>
                  <a:srgbClr val="FFFFFF"/>
                </a:solidFill>
                <a:latin typeface="HJSGSB+GORTLD+MicrosoftYaHei"/>
                <a:cs typeface="HJSGSB+GORTLD+MicrosoftYaHei"/>
              </a:rPr>
              <a:t>2-3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周，此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骨折端开始愈合，形成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原始骨痂。骨痂重塑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是在骨折愈合后期，骨痂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改造和塑形，逐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恢复骨骼的正常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构和功能。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程需要一定的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，并且需要正确的治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理来促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愈合。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QHNGHB+FTIJGO+MicrosoftYaHei-Bold"/>
                <a:cs typeface="QHNGHB+FTIJGO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HUILVT+MS-UIGothic"/>
                <a:cs typeface="HUILVT+MS-UIGothic"/>
              </a:rPr>
              <a:t>骨折的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4500">
                <a:solidFill>
                  <a:srgbClr val="000000"/>
                </a:solidFill>
                <a:latin typeface="HUILVT+MS-UIGothic"/>
                <a:cs typeface="HUILVT+MS-UIGothic"/>
              </a:rPr>
              <a:t>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981274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HNGHB+FTIJGO+MicrosoftYaHei-Bold"/>
                <a:cs typeface="QHNGHB+FTIJGO+MicrosoftYaHei-Bold"/>
              </a:rPr>
              <a:t>X</a:t>
            </a:r>
            <a:r>
              <a:rPr sz="3000">
                <a:solidFill>
                  <a:srgbClr val="3045FD"/>
                </a:solidFill>
                <a:latin typeface="HUILVT+MS-UIGothic"/>
                <a:cs typeface="HUILVT+MS-UIGothic"/>
              </a:rPr>
              <a:t>光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HNGHB+FTIJGO+MicrosoftYaHei-Bold"/>
                <a:cs typeface="QHNGHB+FTIJG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302220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JSGSB+GORTLD+MicrosoftYaHei"/>
                <a:cs typeface="HJSGSB+GORTLD+MicrosoftYaHei"/>
              </a:rPr>
              <a:t>X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是骨折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断的常用方法，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HJSGSB+GORTLD+MicrosoftYaHei"/>
                <a:cs typeface="HJSGSB+GORTLD+MicrosoftYaHei"/>
              </a:rPr>
              <a:t>X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光片可以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察到骨骼的形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构，判断是否存在骨折或骨裂。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HNGHB+FTIJGO+MicrosoftYaHei-Bold"/>
                <a:cs typeface="QHNGHB+FTIJGO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8752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JSGSB+GORTLD+MicrosoftYaHei"/>
                <a:cs typeface="HJSGSB+GORTLD+MicrosoftYaHei"/>
              </a:rPr>
              <a:t>X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检查对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于骨折的定位和分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非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常重要，有助于医生制定合适的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方案。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995041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HNGHB+FTIJGO+MicrosoftYaHei-Bold"/>
                <a:cs typeface="QHNGHB+FTIJGO+MicrosoftYaHei-Bold"/>
              </a:rPr>
              <a:t>CT</a:t>
            </a:r>
            <a:r>
              <a:rPr sz="3000">
                <a:solidFill>
                  <a:srgbClr val="3045FD"/>
                </a:solidFill>
                <a:latin typeface="HUILVT+MS-UIGothic"/>
                <a:cs typeface="HUILVT+MS-UIGothic"/>
              </a:rPr>
              <a:t>和</a:t>
            </a:r>
            <a:r>
              <a:rPr sz="3000">
                <a:solidFill>
                  <a:srgbClr val="3045FD"/>
                </a:solidFill>
                <a:latin typeface="QHNGHB+FTIJGO+MicrosoftYaHei-Bold"/>
                <a:cs typeface="QHNGHB+FTIJGO+MicrosoftYaHei-Bold"/>
              </a:rPr>
              <a:t>MRI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扫</a:t>
            </a:r>
            <a:r>
              <a:rPr sz="3000">
                <a:solidFill>
                  <a:srgbClr val="3045FD"/>
                </a:solidFill>
                <a:latin typeface="HUILVT+MS-UIGothic"/>
                <a:cs typeface="HUILVT+MS-UIGothic"/>
              </a:rPr>
              <a:t>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JSGSB+GORTLD+MicrosoftYaHei"/>
                <a:cs typeface="HJSGSB+GORTLD+MicrosoftYaHei"/>
              </a:rPr>
              <a:t>CT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扫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描（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算机断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层扫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描）能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提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供更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的骨骼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像，有助于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现细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微的骨折和确定骨折的具体位置。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JSGSB+GORTLD+MicrosoftYaHei"/>
                <a:cs typeface="HJSGSB+GORTLD+MicrosoftYaHei"/>
              </a:rPr>
              <a:t>MRI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扫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描（磁共振成像）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软组织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情况，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于骨折并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症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断和治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具有重要意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HUILVT+MS-UIGothic"/>
                <a:cs typeface="HUILV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HUILVT+MS-UIGothic"/>
                <a:cs typeface="HUILVT+MS-UIGothic"/>
              </a:rPr>
              <a:t>骨密度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3045FD"/>
                </a:solidFill>
                <a:latin typeface="HUILVT+MS-UIGothic"/>
                <a:cs typeface="HUILVT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骨密度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定是通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过测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量骨骼的密度来判断骨骼的健康状况，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有助于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疏松等与骨折相关的疾病。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骨密度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防骨折和治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骨折并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症具有指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HUILVT+MS-UIGothic"/>
                <a:cs typeface="HUILVT+MS-UIGothic"/>
              </a:rPr>
              <a:t>血液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65812"/>
            <a:ext cx="4730479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血液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到与骨折相关的生化指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钙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、磷、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碱性磷酸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等，有助于判断骨折的原因和程度。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638528"/>
            <a:ext cx="486295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血液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检查还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其他潜在的疾病或并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症，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为综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合治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HUILVT+MS-UIGothic"/>
                <a:cs typeface="HUILVT+MS-UIGothic"/>
              </a:rPr>
              <a:t>提供依据。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QHNGHB+FTIJGO+MicrosoftYaHei-Bold"/>
                <a:cs typeface="QHNGHB+FTIJGO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HUILVT+MS-UIGothic"/>
                <a:cs typeface="HUILVT+MS-UIGothic"/>
              </a:rPr>
              <a:t>骨折的治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https://d.book118.com/965200002101011104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HUILVT+MS-UIGothic</vt:lpstr>
      <vt:lpstr>SimSun</vt:lpstr>
      <vt:lpstr>QHNGHB+FTIJGO+MicrosoftYaHei-Bold</vt:lpstr>
      <vt:lpstr>JEIBSN+BFUSPF+ArialMT</vt:lpstr>
      <vt:lpstr>Times New Roman</vt:lpstr>
      <vt:lpstr>HJSGSB+GORTLD+MicrosoftYaHei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2024-09-13T22:49:00.129</cp:lastPrinted>
  <dcterms:created xsi:type="dcterms:W3CDTF">2024-09-13T14:49:00Z</dcterms:created>
  <dcterms:modified xsi:type="dcterms:W3CDTF">2024-09-13T14:49:01Z</dcterms:modified>
</cp:coreProperties>
</file>